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0000" autoAdjust="0"/>
  </p:normalViewPr>
  <p:slideViewPr>
    <p:cSldViewPr snapToGrid="0">
      <p:cViewPr varScale="1">
        <p:scale>
          <a:sx n="77" d="100"/>
          <a:sy n="77" d="100"/>
        </p:scale>
        <p:origin x="1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99F7D-2809-4804-B0FE-7CE741123C25}" type="datetimeFigureOut">
              <a:rPr lang="en-IN" smtClean="0"/>
              <a:t>15-03-2020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AFB7C-DDB4-4B60-A882-AD2FC8A50E6F}" type="slidenum">
              <a:rPr lang="en-IN" smtClean="0"/>
              <a:t>‹#›</a:t>
            </a:fld>
            <a:endParaRPr lang="en-IN"/>
          </a:p>
        </p:txBody>
      </p:sp>
    </p:spTree>
    <p:extLst>
      <p:ext uri="{BB962C8B-B14F-4D97-AF65-F5344CB8AC3E}">
        <p14:creationId xmlns:p14="http://schemas.microsoft.com/office/powerpoint/2010/main" val="3656174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559FA2-3CDE-4AB4-B5B3-5D426DD60318}" type="datetimeFigureOut">
              <a:rPr lang="en-IN" smtClean="0"/>
              <a:t>15-03-2020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C9E6E8C-37EA-4C6D-9F2F-E2DB08B0F90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185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9FA2-3CDE-4AB4-B5B3-5D426DD60318}"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E6E8C-37EA-4C6D-9F2F-E2DB08B0F90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579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9FA2-3CDE-4AB4-B5B3-5D426DD60318}"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E6E8C-37EA-4C6D-9F2F-E2DB08B0F90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52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59FA2-3CDE-4AB4-B5B3-5D426DD60318}"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E6E8C-37EA-4C6D-9F2F-E2DB08B0F90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0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559FA2-3CDE-4AB4-B5B3-5D426DD60318}"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E6E8C-37EA-4C6D-9F2F-E2DB08B0F90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05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559FA2-3CDE-4AB4-B5B3-5D426DD60318}"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E6E8C-37EA-4C6D-9F2F-E2DB08B0F90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21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59FA2-3CDE-4AB4-B5B3-5D426DD60318}" type="datetimeFigureOut">
              <a:rPr lang="en-IN" smtClean="0"/>
              <a:t>15-03-2020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9E6E8C-37EA-4C6D-9F2F-E2DB08B0F90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30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59FA2-3CDE-4AB4-B5B3-5D426DD60318}" type="datetimeFigureOut">
              <a:rPr lang="en-IN" smtClean="0"/>
              <a:t>15-03-2020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9E6E8C-37EA-4C6D-9F2F-E2DB08B0F90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382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59FA2-3CDE-4AB4-B5B3-5D426DD60318}" type="datetimeFigureOut">
              <a:rPr lang="en-IN" smtClean="0"/>
              <a:t>15-03-2020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9E6E8C-37EA-4C6D-9F2F-E2DB08B0F900}" type="slidenum">
              <a:rPr lang="en-IN" smtClean="0"/>
              <a:t>‹#›</a:t>
            </a:fld>
            <a:endParaRPr lang="en-IN"/>
          </a:p>
        </p:txBody>
      </p:sp>
    </p:spTree>
    <p:extLst>
      <p:ext uri="{BB962C8B-B14F-4D97-AF65-F5344CB8AC3E}">
        <p14:creationId xmlns:p14="http://schemas.microsoft.com/office/powerpoint/2010/main" val="332832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559FA2-3CDE-4AB4-B5B3-5D426DD60318}"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E6E8C-37EA-4C6D-9F2F-E2DB08B0F90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07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559FA2-3CDE-4AB4-B5B3-5D426DD60318}" type="datetimeFigureOut">
              <a:rPr lang="en-IN" smtClean="0"/>
              <a:t>15-03-2020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C9E6E8C-37EA-4C6D-9F2F-E2DB08B0F90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16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559FA2-3CDE-4AB4-B5B3-5D426DD60318}" type="datetimeFigureOut">
              <a:rPr lang="en-IN" smtClean="0"/>
              <a:t>15-03-2020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9E6E8C-37EA-4C6D-9F2F-E2DB08B0F90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88186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reason.com/2020/01/27/totally-predictable-consequences-of-new-yorks-rent-regulations/" TargetMode="External"/><Relationship Id="rId2" Type="http://schemas.openxmlformats.org/officeDocument/2006/relationships/hyperlink" Target="https://www.businessinsider.in/thelife/nyc-rents-just-hit-a-3-year-high-and-the-citys-prices-are-pushing-everyone-from-millennials-to-wealthy-wall-street-bankers-away/articleshow/69879579.cms" TargetMode="External"/><Relationship Id="rId1" Type="http://schemas.openxmlformats.org/officeDocument/2006/relationships/slideLayout" Target="../slideLayouts/slideLayout7.xml"/><Relationship Id="rId4" Type="http://schemas.openxmlformats.org/officeDocument/2006/relationships/hyperlink" Target="https://www.businessinsider.in/finance/how-much-it-costs-to-rent-in-28-manhattan-neighborhoods-ranked-from-the-least-expensive-to-the-most/articleshow/64246220.cm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313A3D-49C8-4A2C-9C03-16071B064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11"/>
            <a:ext cx="12192000" cy="6847889"/>
          </a:xfrm>
          <a:prstGeom prst="rect">
            <a:avLst/>
          </a:prstGeom>
        </p:spPr>
      </p:pic>
      <p:sp>
        <p:nvSpPr>
          <p:cNvPr id="6" name="TextBox 5">
            <a:extLst>
              <a:ext uri="{FF2B5EF4-FFF2-40B4-BE49-F238E27FC236}">
                <a16:creationId xmlns:a16="http://schemas.microsoft.com/office/drawing/2014/main" id="{DFDA2C89-33F2-41FA-A24D-52F8EBB47731}"/>
              </a:ext>
            </a:extLst>
          </p:cNvPr>
          <p:cNvSpPr txBox="1"/>
          <p:nvPr/>
        </p:nvSpPr>
        <p:spPr>
          <a:xfrm>
            <a:off x="2851212" y="10111"/>
            <a:ext cx="6489576" cy="830997"/>
          </a:xfrm>
          <a:prstGeom prst="rect">
            <a:avLst/>
          </a:prstGeom>
          <a:noFill/>
        </p:spPr>
        <p:txBody>
          <a:bodyPr wrap="square" rtlCol="0">
            <a:spAutoFit/>
          </a:bodyPr>
          <a:lstStyle/>
          <a:p>
            <a:r>
              <a:rPr lang="en-IN" sz="4800" dirty="0" err="1">
                <a:solidFill>
                  <a:schemeClr val="accent2">
                    <a:lumMod val="40000"/>
                    <a:lumOff val="60000"/>
                  </a:schemeClr>
                </a:solidFill>
              </a:rPr>
              <a:t>Stayze</a:t>
            </a:r>
            <a:r>
              <a:rPr lang="en-IN" sz="4800" dirty="0">
                <a:solidFill>
                  <a:schemeClr val="accent2">
                    <a:lumMod val="40000"/>
                    <a:lumOff val="60000"/>
                  </a:schemeClr>
                </a:solidFill>
              </a:rPr>
              <a:t> Rental Prediction</a:t>
            </a:r>
          </a:p>
        </p:txBody>
      </p:sp>
      <p:pic>
        <p:nvPicPr>
          <p:cNvPr id="9" name="Picture 8">
            <a:extLst>
              <a:ext uri="{FF2B5EF4-FFF2-40B4-BE49-F238E27FC236}">
                <a16:creationId xmlns:a16="http://schemas.microsoft.com/office/drawing/2014/main" id="{43053B3A-FD3D-45DB-BE70-083001118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9814" y="929328"/>
            <a:ext cx="3036164" cy="2247325"/>
          </a:xfrm>
          <a:prstGeom prst="rect">
            <a:avLst/>
          </a:prstGeom>
        </p:spPr>
      </p:pic>
      <p:sp>
        <p:nvSpPr>
          <p:cNvPr id="10" name="TextBox 9">
            <a:extLst>
              <a:ext uri="{FF2B5EF4-FFF2-40B4-BE49-F238E27FC236}">
                <a16:creationId xmlns:a16="http://schemas.microsoft.com/office/drawing/2014/main" id="{57CCD0E6-9BAB-463F-BE02-CE5E487A9BC8}"/>
              </a:ext>
            </a:extLst>
          </p:cNvPr>
          <p:cNvSpPr txBox="1"/>
          <p:nvPr/>
        </p:nvSpPr>
        <p:spPr>
          <a:xfrm>
            <a:off x="9140302" y="1333265"/>
            <a:ext cx="2635188" cy="1585049"/>
          </a:xfrm>
          <a:prstGeom prst="rect">
            <a:avLst/>
          </a:prstGeom>
          <a:noFill/>
        </p:spPr>
        <p:txBody>
          <a:bodyPr wrap="square" rtlCol="0">
            <a:spAutoFit/>
          </a:bodyPr>
          <a:lstStyle/>
          <a:p>
            <a:pPr algn="ctr">
              <a:lnSpc>
                <a:spcPct val="150000"/>
              </a:lnSpc>
            </a:pPr>
            <a:r>
              <a:rPr lang="en-IN" b="1" dirty="0">
                <a:latin typeface="Gabriola" panose="04040605051002020D02" pitchFamily="82" charset="0"/>
                <a:ea typeface="Cambria" panose="02040503050406030204" pitchFamily="18" charset="0"/>
              </a:rPr>
              <a:t>Team : </a:t>
            </a:r>
            <a:r>
              <a:rPr lang="en-IN" b="1" dirty="0" err="1">
                <a:latin typeface="Gabriola" panose="04040605051002020D02" pitchFamily="82" charset="0"/>
                <a:ea typeface="Cambria" panose="02040503050406030204" pitchFamily="18" charset="0"/>
              </a:rPr>
              <a:t>GreyElectrons</a:t>
            </a:r>
            <a:endParaRPr lang="en-IN" b="1" dirty="0">
              <a:latin typeface="Gabriola" panose="04040605051002020D02" pitchFamily="82" charset="0"/>
              <a:ea typeface="Cambria" panose="02040503050406030204" pitchFamily="18" charset="0"/>
            </a:endParaRPr>
          </a:p>
          <a:p>
            <a:r>
              <a:rPr lang="en-IN" sz="1400" b="1" dirty="0">
                <a:latin typeface="Gabriola" panose="04040605051002020D02" pitchFamily="82" charset="0"/>
                <a:ea typeface="Cambria" panose="02040503050406030204" pitchFamily="18" charset="0"/>
              </a:rPr>
              <a:t>      Team Member :   1 .Ashwin Tiwari</a:t>
            </a:r>
          </a:p>
          <a:p>
            <a:r>
              <a:rPr lang="en-IN" sz="1400" b="1" dirty="0">
                <a:latin typeface="Gabriola" panose="04040605051002020D02" pitchFamily="82" charset="0"/>
                <a:ea typeface="Cambria" panose="02040503050406030204" pitchFamily="18" charset="0"/>
              </a:rPr>
              <a:t>                                    2. </a:t>
            </a:r>
            <a:r>
              <a:rPr lang="en-IN" sz="1400" b="1" dirty="0" err="1">
                <a:latin typeface="Gabriola" panose="04040605051002020D02" pitchFamily="82" charset="0"/>
                <a:ea typeface="Cambria" panose="02040503050406030204" pitchFamily="18" charset="0"/>
              </a:rPr>
              <a:t>Iftekar</a:t>
            </a:r>
            <a:r>
              <a:rPr lang="en-IN" sz="1400" b="1" dirty="0">
                <a:latin typeface="Gabriola" panose="04040605051002020D02" pitchFamily="82" charset="0"/>
                <a:ea typeface="Cambria" panose="02040503050406030204" pitchFamily="18" charset="0"/>
              </a:rPr>
              <a:t> Patel</a:t>
            </a:r>
          </a:p>
          <a:p>
            <a:r>
              <a:rPr lang="en-IN" sz="1400" b="1" dirty="0">
                <a:latin typeface="Gabriola" panose="04040605051002020D02" pitchFamily="82" charset="0"/>
                <a:ea typeface="Cambria" panose="02040503050406030204" pitchFamily="18" charset="0"/>
              </a:rPr>
              <a:t>                                    3. Surojit Nath</a:t>
            </a:r>
          </a:p>
          <a:p>
            <a:r>
              <a:rPr lang="en-IN" sz="1400" b="1" dirty="0">
                <a:latin typeface="Gabriola" panose="04040605051002020D02" pitchFamily="82" charset="0"/>
                <a:ea typeface="Cambria" panose="02040503050406030204" pitchFamily="18" charset="0"/>
              </a:rPr>
              <a:t>                                   4.  Rizwan </a:t>
            </a:r>
            <a:r>
              <a:rPr lang="en-IN" sz="1400" b="1" dirty="0" err="1">
                <a:latin typeface="Gabriola" panose="04040605051002020D02" pitchFamily="82" charset="0"/>
                <a:ea typeface="Cambria" panose="02040503050406030204" pitchFamily="18" charset="0"/>
              </a:rPr>
              <a:t>Alvi</a:t>
            </a:r>
            <a:endParaRPr lang="en-IN" sz="1400" b="1" dirty="0">
              <a:latin typeface="Gabriola" panose="04040605051002020D02" pitchFamily="82" charset="0"/>
              <a:ea typeface="Cambria" panose="02040503050406030204" pitchFamily="18" charset="0"/>
            </a:endParaRPr>
          </a:p>
          <a:p>
            <a:endParaRPr lang="en-IN" sz="1400" b="1" dirty="0">
              <a:latin typeface="Gabriola" panose="04040605051002020D02" pitchFamily="82" charset="0"/>
              <a:ea typeface="Cambria" panose="02040503050406030204" pitchFamily="18" charset="0"/>
            </a:endParaRPr>
          </a:p>
        </p:txBody>
      </p:sp>
    </p:spTree>
    <p:extLst>
      <p:ext uri="{BB962C8B-B14F-4D97-AF65-F5344CB8AC3E}">
        <p14:creationId xmlns:p14="http://schemas.microsoft.com/office/powerpoint/2010/main" val="9428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7AF528-1750-4ABA-84CA-BB2AE7972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05" y="637454"/>
            <a:ext cx="5487650" cy="3394220"/>
          </a:xfrm>
          <a:prstGeom prst="rect">
            <a:avLst/>
          </a:prstGeom>
        </p:spPr>
      </p:pic>
      <p:sp>
        <p:nvSpPr>
          <p:cNvPr id="4" name="TextBox 3">
            <a:extLst>
              <a:ext uri="{FF2B5EF4-FFF2-40B4-BE49-F238E27FC236}">
                <a16:creationId xmlns:a16="http://schemas.microsoft.com/office/drawing/2014/main" id="{66C9BB9E-A806-47D8-87B7-D5F83E56FE26}"/>
              </a:ext>
            </a:extLst>
          </p:cNvPr>
          <p:cNvSpPr txBox="1"/>
          <p:nvPr/>
        </p:nvSpPr>
        <p:spPr>
          <a:xfrm>
            <a:off x="4958933" y="-8878"/>
            <a:ext cx="2274134" cy="646331"/>
          </a:xfrm>
          <a:prstGeom prst="rect">
            <a:avLst/>
          </a:prstGeom>
          <a:noFill/>
        </p:spPr>
        <p:txBody>
          <a:bodyPr wrap="square" rtlCol="0">
            <a:spAutoFit/>
          </a:bodyPr>
          <a:lstStyle/>
          <a:p>
            <a:r>
              <a:rPr lang="en-IN" dirty="0"/>
              <a:t> Analysis of Data :</a:t>
            </a:r>
          </a:p>
          <a:p>
            <a:endParaRPr lang="en-IN" dirty="0"/>
          </a:p>
        </p:txBody>
      </p:sp>
      <p:sp>
        <p:nvSpPr>
          <p:cNvPr id="5" name="TextBox 4">
            <a:extLst>
              <a:ext uri="{FF2B5EF4-FFF2-40B4-BE49-F238E27FC236}">
                <a16:creationId xmlns:a16="http://schemas.microsoft.com/office/drawing/2014/main" id="{F482278B-6ECB-4390-A502-34E11B0D606F}"/>
              </a:ext>
            </a:extLst>
          </p:cNvPr>
          <p:cNvSpPr txBox="1"/>
          <p:nvPr/>
        </p:nvSpPr>
        <p:spPr>
          <a:xfrm>
            <a:off x="6199322" y="774915"/>
            <a:ext cx="5732266"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May June and July month is most favourable time to visit because most of the review are post during same duration.</a:t>
            </a:r>
          </a:p>
          <a:p>
            <a:pPr marL="285750" indent="-285750">
              <a:buFont typeface="Wingdings" panose="05000000000000000000" pitchFamily="2" charset="2"/>
              <a:buChar char="Ø"/>
            </a:pPr>
            <a:r>
              <a:rPr lang="en-IN" dirty="0"/>
              <a:t>In the month of the June temperature is higher.</a:t>
            </a:r>
          </a:p>
          <a:p>
            <a:pPr marL="285750" indent="-285750">
              <a:buFont typeface="Wingdings" panose="05000000000000000000" pitchFamily="2" charset="2"/>
              <a:buChar char="Ø"/>
            </a:pPr>
            <a:r>
              <a:rPr lang="en-IN" dirty="0"/>
              <a:t>For the rest of the month we can provide the room at a discounted rate so that we can grab attention of the customer in off season which would help up to reduce loss in off season and increase annual revenue.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b="1" dirty="0"/>
              <a:t>Recommendation for Finance and Marketing: </a:t>
            </a:r>
          </a:p>
          <a:p>
            <a:pPr marL="742950" lvl="1" indent="-285750">
              <a:buFont typeface="Wingdings" panose="05000000000000000000" pitchFamily="2" charset="2"/>
              <a:buChar char="Ø"/>
            </a:pPr>
            <a:r>
              <a:rPr lang="en-IN" dirty="0"/>
              <a:t>As per the analysis host should try to list more property in month of </a:t>
            </a:r>
            <a:r>
              <a:rPr lang="en-IN" dirty="0" err="1"/>
              <a:t>may,June</a:t>
            </a:r>
            <a:r>
              <a:rPr lang="en-IN" dirty="0"/>
              <a:t> and July because as demand increase at the same time rental cost will increases which will help to generate more revenue for company as well as the host. </a:t>
            </a:r>
          </a:p>
        </p:txBody>
      </p:sp>
    </p:spTree>
    <p:extLst>
      <p:ext uri="{BB962C8B-B14F-4D97-AF65-F5344CB8AC3E}">
        <p14:creationId xmlns:p14="http://schemas.microsoft.com/office/powerpoint/2010/main" val="372895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90BE0-B3D6-467D-978D-FCA6B2D25B9C}"/>
              </a:ext>
            </a:extLst>
          </p:cNvPr>
          <p:cNvSpPr txBox="1"/>
          <p:nvPr/>
        </p:nvSpPr>
        <p:spPr>
          <a:xfrm>
            <a:off x="4341181" y="0"/>
            <a:ext cx="2891886" cy="369332"/>
          </a:xfrm>
          <a:prstGeom prst="rect">
            <a:avLst/>
          </a:prstGeom>
          <a:noFill/>
        </p:spPr>
        <p:txBody>
          <a:bodyPr wrap="square" rtlCol="0">
            <a:spAutoFit/>
          </a:bodyPr>
          <a:lstStyle/>
          <a:p>
            <a:r>
              <a:rPr lang="en-IN" dirty="0"/>
              <a:t> Feature Engineering /  EDA :</a:t>
            </a:r>
          </a:p>
        </p:txBody>
      </p:sp>
      <p:sp>
        <p:nvSpPr>
          <p:cNvPr id="3" name="TextBox 2">
            <a:extLst>
              <a:ext uri="{FF2B5EF4-FFF2-40B4-BE49-F238E27FC236}">
                <a16:creationId xmlns:a16="http://schemas.microsoft.com/office/drawing/2014/main" id="{07EE8ECE-58B8-4777-BB98-882BAEA25FBE}"/>
              </a:ext>
            </a:extLst>
          </p:cNvPr>
          <p:cNvSpPr txBox="1"/>
          <p:nvPr/>
        </p:nvSpPr>
        <p:spPr>
          <a:xfrm>
            <a:off x="369902" y="603682"/>
            <a:ext cx="11452195" cy="6740307"/>
          </a:xfrm>
          <a:prstGeom prst="rect">
            <a:avLst/>
          </a:prstGeom>
          <a:noFill/>
        </p:spPr>
        <p:txBody>
          <a:bodyPr wrap="square" rtlCol="0">
            <a:spAutoFit/>
          </a:bodyPr>
          <a:lstStyle/>
          <a:p>
            <a:pPr marL="285750" indent="-285750">
              <a:buFont typeface="Wingdings" panose="05000000000000000000" pitchFamily="2" charset="2"/>
              <a:buChar char="Ø"/>
            </a:pPr>
            <a:r>
              <a:rPr lang="en-IN" b="1" dirty="0"/>
              <a:t>EDA :</a:t>
            </a:r>
          </a:p>
          <a:p>
            <a:pPr marL="742950" lvl="1" indent="-285750">
              <a:buFont typeface="Wingdings" panose="05000000000000000000" pitchFamily="2" charset="2"/>
              <a:buChar char="Ø"/>
            </a:pPr>
            <a:r>
              <a:rPr lang="en-IN" dirty="0"/>
              <a:t>We tried filling random date on </a:t>
            </a:r>
            <a:r>
              <a:rPr lang="en-IN" dirty="0" err="1"/>
              <a:t>last_review</a:t>
            </a:r>
            <a:r>
              <a:rPr lang="en-IN" dirty="0"/>
              <a:t> column.</a:t>
            </a:r>
          </a:p>
          <a:p>
            <a:pPr marL="742950" lvl="1" indent="-285750">
              <a:buFont typeface="Wingdings" panose="05000000000000000000" pitchFamily="2" charset="2"/>
              <a:buChar char="Ø"/>
            </a:pPr>
            <a:r>
              <a:rPr lang="en-IN" dirty="0"/>
              <a:t>We filled </a:t>
            </a:r>
            <a:r>
              <a:rPr lang="en-IN" dirty="0" err="1"/>
              <a:t>review_per_month</a:t>
            </a:r>
            <a:r>
              <a:rPr lang="en-IN" dirty="0"/>
              <a:t> column with 0 because we observed that when there is 0 present in </a:t>
            </a:r>
            <a:r>
              <a:rPr lang="en-IN" dirty="0" err="1"/>
              <a:t>number_of_reviews</a:t>
            </a:r>
            <a:r>
              <a:rPr lang="en-IN" dirty="0"/>
              <a:t> column there is no date and </a:t>
            </a:r>
            <a:r>
              <a:rPr lang="en-IN" dirty="0" err="1"/>
              <a:t>review_per_month</a:t>
            </a:r>
            <a:r>
              <a:rPr lang="en-IN" dirty="0"/>
              <a:t> values present. </a:t>
            </a:r>
          </a:p>
          <a:p>
            <a:pPr marL="742950" lvl="1" indent="-285750">
              <a:buFont typeface="Wingdings" panose="05000000000000000000" pitchFamily="2" charset="2"/>
              <a:buChar char="Ø"/>
            </a:pPr>
            <a:r>
              <a:rPr lang="en-IN" dirty="0"/>
              <a:t>Most of the </a:t>
            </a:r>
            <a:r>
              <a:rPr lang="en-IN" dirty="0" err="1"/>
              <a:t>numberical</a:t>
            </a:r>
            <a:r>
              <a:rPr lang="en-IN" dirty="0"/>
              <a:t> features where right skewed so we decided to normalize the data using log1p.</a:t>
            </a:r>
          </a:p>
          <a:p>
            <a:pPr marL="742950" lvl="1" indent="-285750">
              <a:buFont typeface="Wingdings" panose="05000000000000000000" pitchFamily="2" charset="2"/>
              <a:buChar char="Ø"/>
            </a:pPr>
            <a:r>
              <a:rPr lang="en-IN" dirty="0"/>
              <a:t>We have used label encoding and one hot encoding for categorical data.</a:t>
            </a:r>
          </a:p>
          <a:p>
            <a:pPr marL="742950" lvl="1" indent="-285750">
              <a:buFont typeface="Wingdings" panose="05000000000000000000" pitchFamily="2" charset="2"/>
              <a:buChar char="Ø"/>
            </a:pPr>
            <a:r>
              <a:rPr lang="en-IN" dirty="0"/>
              <a:t>We tried to treat outlier using </a:t>
            </a:r>
            <a:r>
              <a:rPr lang="en-IN" dirty="0" err="1"/>
              <a:t>winsorizing</a:t>
            </a:r>
            <a:r>
              <a:rPr lang="en-IN" dirty="0"/>
              <a:t> technique however it was reduce correlation with respect to target variable.</a:t>
            </a:r>
          </a:p>
          <a:p>
            <a:pPr marL="742950" lvl="1" indent="-285750">
              <a:buFont typeface="Wingdings" panose="05000000000000000000" pitchFamily="2" charset="2"/>
              <a:buChar char="Ø"/>
            </a:pPr>
            <a:r>
              <a:rPr lang="en-IN" dirty="0"/>
              <a:t>We tried factorize technique on categorical data to calculation correlation with target and feature </a:t>
            </a:r>
            <a:r>
              <a:rPr lang="en-IN" dirty="0" err="1"/>
              <a:t>variable.From</a:t>
            </a:r>
            <a:r>
              <a:rPr lang="en-IN" dirty="0"/>
              <a:t> correlation we came to know that </a:t>
            </a:r>
            <a:r>
              <a:rPr lang="en-IN" dirty="0" err="1"/>
              <a:t>host_name</a:t>
            </a:r>
            <a:r>
              <a:rPr lang="en-IN" dirty="0"/>
              <a:t> is highly correlated but didn’t  helped us in reducing </a:t>
            </a:r>
            <a:r>
              <a:rPr lang="en-IN" dirty="0" err="1"/>
              <a:t>rmlse</a:t>
            </a:r>
            <a:r>
              <a:rPr lang="en-IN" dirty="0"/>
              <a:t> value. </a:t>
            </a:r>
          </a:p>
          <a:p>
            <a:pPr marL="742950" lvl="1"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b="1" dirty="0"/>
              <a:t>Feature Engineering :</a:t>
            </a:r>
          </a:p>
          <a:p>
            <a:pPr marL="285750" indent="-285750">
              <a:buFont typeface="Wingdings" panose="05000000000000000000" pitchFamily="2" charset="2"/>
              <a:buChar char="Ø"/>
            </a:pPr>
            <a:endParaRPr lang="en-IN" dirty="0"/>
          </a:p>
          <a:p>
            <a:pPr marL="742950" lvl="1" indent="-285750">
              <a:buFont typeface="Wingdings" panose="05000000000000000000" pitchFamily="2" charset="2"/>
              <a:buChar char="Ø"/>
            </a:pPr>
            <a:r>
              <a:rPr lang="en-IN" dirty="0"/>
              <a:t>We added new features below are the following :</a:t>
            </a:r>
          </a:p>
          <a:p>
            <a:pPr marL="1200150" lvl="2" indent="-285750">
              <a:buFont typeface="Wingdings" panose="05000000000000000000" pitchFamily="2" charset="2"/>
              <a:buChar char="Ø"/>
            </a:pPr>
            <a:r>
              <a:rPr lang="en-IN" dirty="0" err="1"/>
              <a:t>Days_since_last_review</a:t>
            </a:r>
            <a:r>
              <a:rPr lang="en-IN" dirty="0"/>
              <a:t> :- we are calculating number of days since the last review.</a:t>
            </a:r>
          </a:p>
          <a:p>
            <a:pPr marL="1200150" lvl="2" indent="-285750">
              <a:buFont typeface="Wingdings" panose="05000000000000000000" pitchFamily="2" charset="2"/>
              <a:buChar char="Ø"/>
            </a:pPr>
            <a:r>
              <a:rPr lang="en-IN" dirty="0" err="1"/>
              <a:t>Seasonal_months</a:t>
            </a:r>
            <a:r>
              <a:rPr lang="en-IN" dirty="0"/>
              <a:t> :- we have created this data from </a:t>
            </a:r>
            <a:r>
              <a:rPr lang="en-IN" dirty="0" err="1"/>
              <a:t>last_review</a:t>
            </a:r>
            <a:r>
              <a:rPr lang="en-IN" dirty="0"/>
              <a:t> column to find out seasonality </a:t>
            </a:r>
            <a:r>
              <a:rPr lang="en-IN" dirty="0" err="1"/>
              <a:t>Neighborhood</a:t>
            </a:r>
            <a:r>
              <a:rPr lang="en-IN" dirty="0"/>
              <a:t>.</a:t>
            </a:r>
          </a:p>
          <a:p>
            <a:pPr marL="1200150" lvl="2" indent="-285750">
              <a:buFont typeface="Wingdings" panose="05000000000000000000" pitchFamily="2" charset="2"/>
              <a:buChar char="Ø"/>
            </a:pPr>
            <a:r>
              <a:rPr lang="en-IN" dirty="0"/>
              <a:t>Distance :- we have created this distance column using haversine formula which represent the distance in Km.</a:t>
            </a:r>
          </a:p>
          <a:p>
            <a:pPr marL="1200150" lvl="2" indent="-285750">
              <a:buFont typeface="Wingdings" panose="05000000000000000000" pitchFamily="2" charset="2"/>
              <a:buChar char="Ø"/>
            </a:pPr>
            <a:endParaRPr lang="en-IN" dirty="0"/>
          </a:p>
          <a:p>
            <a:pPr marL="1200150" lvl="2" indent="-285750">
              <a:buFont typeface="Wingdings" panose="05000000000000000000" pitchFamily="2" charset="2"/>
              <a:buChar char="Ø"/>
            </a:pPr>
            <a:endParaRPr lang="en-IN" dirty="0"/>
          </a:p>
          <a:p>
            <a:pPr marL="742950" lvl="1" indent="-285750">
              <a:buFont typeface="Wingdings" panose="05000000000000000000" pitchFamily="2" charset="2"/>
              <a:buChar char="Ø"/>
            </a:pPr>
            <a:endParaRPr lang="en-IN" dirty="0"/>
          </a:p>
          <a:p>
            <a:pPr lvl="1"/>
            <a:endParaRPr lang="en-IN" dirty="0"/>
          </a:p>
          <a:p>
            <a:pPr marL="7429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25316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253FB-E3DC-449A-AF7A-A090A66CFABD}"/>
              </a:ext>
            </a:extLst>
          </p:cNvPr>
          <p:cNvSpPr txBox="1"/>
          <p:nvPr/>
        </p:nvSpPr>
        <p:spPr>
          <a:xfrm>
            <a:off x="4120480" y="-30997"/>
            <a:ext cx="3951039" cy="369332"/>
          </a:xfrm>
          <a:prstGeom prst="rect">
            <a:avLst/>
          </a:prstGeom>
          <a:noFill/>
        </p:spPr>
        <p:txBody>
          <a:bodyPr wrap="square" rtlCol="0">
            <a:spAutoFit/>
          </a:bodyPr>
          <a:lstStyle/>
          <a:p>
            <a:r>
              <a:rPr lang="en-IN" dirty="0"/>
              <a:t> Model and Hyper Parameter Tuning :</a:t>
            </a:r>
          </a:p>
        </p:txBody>
      </p:sp>
      <p:graphicFrame>
        <p:nvGraphicFramePr>
          <p:cNvPr id="3" name="Table 2">
            <a:extLst>
              <a:ext uri="{FF2B5EF4-FFF2-40B4-BE49-F238E27FC236}">
                <a16:creationId xmlns:a16="http://schemas.microsoft.com/office/drawing/2014/main" id="{CCFBE6E2-7D14-4BC0-841A-3595FC4A3312}"/>
              </a:ext>
            </a:extLst>
          </p:cNvPr>
          <p:cNvGraphicFramePr>
            <a:graphicFrameLocks noGrp="1"/>
          </p:cNvGraphicFramePr>
          <p:nvPr>
            <p:extLst>
              <p:ext uri="{D42A27DB-BD31-4B8C-83A1-F6EECF244321}">
                <p14:modId xmlns:p14="http://schemas.microsoft.com/office/powerpoint/2010/main" val="1711559752"/>
              </p:ext>
            </p:extLst>
          </p:nvPr>
        </p:nvGraphicFramePr>
        <p:xfrm>
          <a:off x="3347501" y="2547891"/>
          <a:ext cx="5496995" cy="1741692"/>
        </p:xfrm>
        <a:graphic>
          <a:graphicData uri="http://schemas.openxmlformats.org/drawingml/2006/table">
            <a:tbl>
              <a:tblPr/>
              <a:tblGrid>
                <a:gridCol w="4093000">
                  <a:extLst>
                    <a:ext uri="{9D8B030D-6E8A-4147-A177-3AD203B41FA5}">
                      <a16:colId xmlns:a16="http://schemas.microsoft.com/office/drawing/2014/main" val="227434547"/>
                    </a:ext>
                  </a:extLst>
                </a:gridCol>
                <a:gridCol w="1403995">
                  <a:extLst>
                    <a:ext uri="{9D8B030D-6E8A-4147-A177-3AD203B41FA5}">
                      <a16:colId xmlns:a16="http://schemas.microsoft.com/office/drawing/2014/main" val="3559338024"/>
                    </a:ext>
                  </a:extLst>
                </a:gridCol>
              </a:tblGrid>
              <a:tr h="290282">
                <a:tc>
                  <a:txBody>
                    <a:bodyPr/>
                    <a:lstStyle/>
                    <a:p>
                      <a:pPr algn="l" fontAlgn="b"/>
                      <a:r>
                        <a:rPr lang="en-IN" sz="1800" b="0" i="0" u="none" strike="noStrike">
                          <a:solidFill>
                            <a:srgbClr val="000000"/>
                          </a:solidFill>
                          <a:effectLst/>
                          <a:latin typeface="Calibri" panose="020F0502020204030204" pitchFamily="34" charset="0"/>
                        </a:rPr>
                        <a:t>Model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a:solidFill>
                            <a:srgbClr val="000000"/>
                          </a:solidFill>
                          <a:effectLst/>
                          <a:latin typeface="Calibri" panose="020F0502020204030204" pitchFamily="34" charset="0"/>
                        </a:rPr>
                        <a:t>Rmsle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985922"/>
                  </a:ext>
                </a:extLst>
              </a:tr>
              <a:tr h="290282">
                <a:tc>
                  <a:txBody>
                    <a:bodyPr/>
                    <a:lstStyle/>
                    <a:p>
                      <a:pPr algn="l" fontAlgn="b"/>
                      <a:r>
                        <a:rPr lang="en-IN" sz="1800" b="1" i="0" u="none" strike="noStrike" dirty="0">
                          <a:solidFill>
                            <a:srgbClr val="000000"/>
                          </a:solidFill>
                          <a:effectLst/>
                          <a:latin typeface="Calibri" panose="020F0502020204030204" pitchFamily="34" charset="0"/>
                        </a:rPr>
                        <a:t>XGB Regressor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Calibri" panose="020F0502020204030204" pitchFamily="34" charset="0"/>
                        </a:rPr>
                        <a:t>211.86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1838619"/>
                  </a:ext>
                </a:extLst>
              </a:tr>
              <a:tr h="290282">
                <a:tc>
                  <a:txBody>
                    <a:bodyPr/>
                    <a:lstStyle/>
                    <a:p>
                      <a:pPr algn="l" fontAlgn="b"/>
                      <a:r>
                        <a:rPr lang="en-IN" sz="1800" b="0" i="0" u="none" strike="noStrike">
                          <a:solidFill>
                            <a:srgbClr val="000000"/>
                          </a:solidFill>
                          <a:effectLst/>
                          <a:latin typeface="Calibri" panose="020F0502020204030204" pitchFamily="34" charset="0"/>
                        </a:rPr>
                        <a:t>Ensembleing RF</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219.84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583956"/>
                  </a:ext>
                </a:extLst>
              </a:tr>
              <a:tr h="290282">
                <a:tc>
                  <a:txBody>
                    <a:bodyPr/>
                    <a:lstStyle/>
                    <a:p>
                      <a:pPr algn="l" fontAlgn="b"/>
                      <a:r>
                        <a:rPr lang="en-US" sz="1800" b="0" i="0" u="none" strike="noStrike">
                          <a:solidFill>
                            <a:srgbClr val="000000"/>
                          </a:solidFill>
                          <a:effectLst/>
                          <a:latin typeface="Calibri" panose="020F0502020204030204" pitchFamily="34" charset="0"/>
                        </a:rPr>
                        <a:t>Decision Tree with random Search CV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223.123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272909"/>
                  </a:ext>
                </a:extLst>
              </a:tr>
              <a:tr h="290282">
                <a:tc>
                  <a:txBody>
                    <a:bodyPr/>
                    <a:lstStyle/>
                    <a:p>
                      <a:pPr algn="l" fontAlgn="b"/>
                      <a:r>
                        <a:rPr lang="en-IN" sz="1800" b="0" i="0" u="none" strike="noStrike" dirty="0">
                          <a:solidFill>
                            <a:srgbClr val="000000"/>
                          </a:solidFill>
                          <a:effectLst/>
                          <a:latin typeface="Calibri" panose="020F0502020204030204" pitchFamily="34" charset="0"/>
                        </a:rPr>
                        <a:t>Polynomial Feature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0" i="0" u="none" strike="noStrike">
                          <a:solidFill>
                            <a:srgbClr val="000000"/>
                          </a:solidFill>
                          <a:effectLst/>
                          <a:latin typeface="Calibri" panose="020F0502020204030204" pitchFamily="34" charset="0"/>
                        </a:rPr>
                        <a:t>224.45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28998"/>
                  </a:ext>
                </a:extLst>
              </a:tr>
              <a:tr h="290282">
                <a:tc>
                  <a:txBody>
                    <a:bodyPr/>
                    <a:lstStyle/>
                    <a:p>
                      <a:pPr algn="l" fontAlgn="b"/>
                      <a:r>
                        <a:rPr lang="en-IN" sz="1800" b="0" i="0" u="none" strike="noStrike" dirty="0">
                          <a:solidFill>
                            <a:srgbClr val="000000"/>
                          </a:solidFill>
                          <a:effectLst/>
                          <a:latin typeface="Calibri" panose="020F0502020204030204" pitchFamily="34" charset="0"/>
                        </a:rPr>
                        <a:t>Linear Regression</a:t>
                      </a:r>
                      <a:r>
                        <a:rPr lang="en-IN" sz="1800" b="1" i="0" u="none" strike="noStrike" dirty="0">
                          <a:solidFill>
                            <a:srgbClr val="000000"/>
                          </a:solidFill>
                          <a:effectLst/>
                          <a:latin typeface="Calibri" panose="020F0502020204030204" pitchFamily="34" charset="0"/>
                        </a:rPr>
                        <a:t>(Vanilla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800" b="1" i="0" u="none" strike="noStrike" dirty="0">
                          <a:solidFill>
                            <a:srgbClr val="000000"/>
                          </a:solidFill>
                          <a:effectLst/>
                          <a:latin typeface="Calibri" panose="020F0502020204030204" pitchFamily="34" charset="0"/>
                        </a:rPr>
                        <a:t>226.22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008142"/>
                  </a:ext>
                </a:extLst>
              </a:tr>
            </a:tbl>
          </a:graphicData>
        </a:graphic>
      </p:graphicFrame>
      <p:sp>
        <p:nvSpPr>
          <p:cNvPr id="4" name="TextBox 3">
            <a:extLst>
              <a:ext uri="{FF2B5EF4-FFF2-40B4-BE49-F238E27FC236}">
                <a16:creationId xmlns:a16="http://schemas.microsoft.com/office/drawing/2014/main" id="{FB379EE6-C11F-4152-BE27-2CF7937E0C29}"/>
              </a:ext>
            </a:extLst>
          </p:cNvPr>
          <p:cNvSpPr txBox="1"/>
          <p:nvPr/>
        </p:nvSpPr>
        <p:spPr>
          <a:xfrm>
            <a:off x="649547" y="796781"/>
            <a:ext cx="10892901" cy="646331"/>
          </a:xfrm>
          <a:prstGeom prst="rect">
            <a:avLst/>
          </a:prstGeom>
          <a:noFill/>
        </p:spPr>
        <p:txBody>
          <a:bodyPr wrap="square" rtlCol="0">
            <a:spAutoFit/>
          </a:bodyPr>
          <a:lstStyle/>
          <a:p>
            <a:r>
              <a:rPr lang="en-IN" dirty="0"/>
              <a:t>After performing on vanilla model and hyperparameter tuning using Grid search but we found that XGB Regressor is generating lesser RMSLE value as compare to other models.</a:t>
            </a:r>
          </a:p>
        </p:txBody>
      </p:sp>
    </p:spTree>
    <p:extLst>
      <p:ext uri="{BB962C8B-B14F-4D97-AF65-F5344CB8AC3E}">
        <p14:creationId xmlns:p14="http://schemas.microsoft.com/office/powerpoint/2010/main" val="330704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239B9-C6F7-43E7-A534-396545F5E9B9}"/>
              </a:ext>
            </a:extLst>
          </p:cNvPr>
          <p:cNvSpPr txBox="1"/>
          <p:nvPr/>
        </p:nvSpPr>
        <p:spPr>
          <a:xfrm>
            <a:off x="5362670" y="-61993"/>
            <a:ext cx="1466659" cy="369332"/>
          </a:xfrm>
          <a:prstGeom prst="rect">
            <a:avLst/>
          </a:prstGeom>
          <a:noFill/>
        </p:spPr>
        <p:txBody>
          <a:bodyPr wrap="square" rtlCol="0">
            <a:spAutoFit/>
          </a:bodyPr>
          <a:lstStyle/>
          <a:p>
            <a:r>
              <a:rPr lang="en-IN" dirty="0"/>
              <a:t> Conclusion :</a:t>
            </a:r>
          </a:p>
        </p:txBody>
      </p:sp>
      <p:sp>
        <p:nvSpPr>
          <p:cNvPr id="3" name="TextBox 2">
            <a:extLst>
              <a:ext uri="{FF2B5EF4-FFF2-40B4-BE49-F238E27FC236}">
                <a16:creationId xmlns:a16="http://schemas.microsoft.com/office/drawing/2014/main" id="{A6D4EBE0-0C6D-4D54-B14D-84FD282CEEF5}"/>
              </a:ext>
            </a:extLst>
          </p:cNvPr>
          <p:cNvSpPr txBox="1"/>
          <p:nvPr/>
        </p:nvSpPr>
        <p:spPr>
          <a:xfrm>
            <a:off x="759417" y="767166"/>
            <a:ext cx="10383864" cy="6740307"/>
          </a:xfrm>
          <a:prstGeom prst="rect">
            <a:avLst/>
          </a:prstGeom>
          <a:noFill/>
        </p:spPr>
        <p:txBody>
          <a:bodyPr wrap="square" rtlCol="0">
            <a:spAutoFit/>
          </a:bodyPr>
          <a:lstStyle/>
          <a:p>
            <a:pPr marL="285750" indent="-285750">
              <a:buFont typeface="Wingdings" panose="05000000000000000000" pitchFamily="2" charset="2"/>
              <a:buChar char="Ø"/>
            </a:pPr>
            <a:r>
              <a:rPr lang="en-IN" dirty="0"/>
              <a:t>If addition details where provide which are mention below.</a:t>
            </a:r>
          </a:p>
          <a:p>
            <a:pPr marL="800100" lvl="1" indent="-342900">
              <a:buFont typeface="+mj-lt"/>
              <a:buAutoNum type="arabicPeriod"/>
            </a:pPr>
            <a:r>
              <a:rPr lang="en-IN" dirty="0"/>
              <a:t>Number of bedroom , restroom, size of room details should be provided so that we can suggest better room to customer.</a:t>
            </a:r>
          </a:p>
          <a:p>
            <a:pPr marL="800100" lvl="1" indent="-342900">
              <a:buFont typeface="+mj-lt"/>
              <a:buAutoNum type="arabicPeriod"/>
            </a:pPr>
            <a:r>
              <a:rPr lang="en-IN" dirty="0"/>
              <a:t>Maximum number of </a:t>
            </a:r>
            <a:r>
              <a:rPr lang="en-IN" dirty="0" err="1"/>
              <a:t>guest,that</a:t>
            </a:r>
            <a:r>
              <a:rPr lang="en-IN" dirty="0"/>
              <a:t> can be accommodate in a room if additional guest are added what charges are applicable.</a:t>
            </a:r>
          </a:p>
          <a:p>
            <a:pPr marL="800100" lvl="1" indent="-342900">
              <a:buFont typeface="+mj-lt"/>
              <a:buAutoNum type="arabicPeriod"/>
            </a:pPr>
            <a:r>
              <a:rPr lang="en-IN" dirty="0"/>
              <a:t>Historical seasonal pricing column was missing which would help to predict ideal rent.</a:t>
            </a:r>
          </a:p>
          <a:p>
            <a:pPr marL="800100" lvl="1" indent="-342900">
              <a:buFont typeface="+mj-lt"/>
              <a:buAutoNum type="arabicPeriod"/>
            </a:pPr>
            <a:r>
              <a:rPr lang="en-IN" dirty="0"/>
              <a:t>Additional features related to room i.e. furnished ,unfurnished ,room Condition.</a:t>
            </a:r>
          </a:p>
          <a:p>
            <a:pPr marL="800100" lvl="1" indent="-342900">
              <a:buFont typeface="+mj-lt"/>
              <a:buAutoNum type="arabicPeriod"/>
            </a:pPr>
            <a:r>
              <a:rPr lang="en-IN" dirty="0"/>
              <a:t>Room listing date so we can predict from start date the growth of the host.</a:t>
            </a:r>
          </a:p>
          <a:p>
            <a:pPr marL="800100" lvl="1" indent="-342900">
              <a:buFont typeface="+mj-lt"/>
              <a:buAutoNum type="arabicPeriod"/>
            </a:pPr>
            <a:endParaRPr lang="en-IN" dirty="0"/>
          </a:p>
          <a:p>
            <a:pPr marL="342900" indent="-342900">
              <a:buFont typeface="Wingdings" panose="05000000000000000000" pitchFamily="2" charset="2"/>
              <a:buChar char="Ø"/>
            </a:pPr>
            <a:r>
              <a:rPr lang="en-IN" dirty="0"/>
              <a:t>Additional Recommendation for Operational Team:</a:t>
            </a:r>
          </a:p>
          <a:p>
            <a:pPr marL="800100" lvl="1" indent="-342900">
              <a:buFont typeface="+mj-lt"/>
              <a:buAutoNum type="arabicPeriod"/>
            </a:pPr>
            <a:r>
              <a:rPr lang="en-IN" dirty="0"/>
              <a:t>Customer review should be made mandatory for better analysis.</a:t>
            </a:r>
          </a:p>
          <a:p>
            <a:pPr lvl="1"/>
            <a:endParaRPr lang="en-IN" dirty="0"/>
          </a:p>
          <a:p>
            <a:pPr marL="285750" indent="-285750">
              <a:buFont typeface="Wingdings" panose="05000000000000000000" pitchFamily="2" charset="2"/>
              <a:buChar char="Ø"/>
            </a:pPr>
            <a:r>
              <a:rPr lang="en-IN" dirty="0"/>
              <a:t>References Website for insight:</a:t>
            </a:r>
          </a:p>
          <a:p>
            <a:pPr marL="800100" lvl="1" indent="-342900">
              <a:buFont typeface="+mj-lt"/>
              <a:buAutoNum type="arabicPeriod"/>
            </a:pPr>
            <a:r>
              <a:rPr lang="en-IN" dirty="0">
                <a:hlinkClick r:id="rId2"/>
              </a:rPr>
              <a:t>https://www.businessinsider.in/thelife/nyc-rents-just-hit-a-3-year-high-and-the-citys-prices-are-pushing-everyone-from-millennials-to-wealthy-wall-street-bankers-away/articleshow/69879579.cms</a:t>
            </a:r>
            <a:endParaRPr lang="en-IN" dirty="0"/>
          </a:p>
          <a:p>
            <a:pPr marL="800100" lvl="1" indent="-342900">
              <a:buFont typeface="+mj-lt"/>
              <a:buAutoNum type="arabicPeriod"/>
            </a:pPr>
            <a:r>
              <a:rPr lang="en-IN" dirty="0">
                <a:hlinkClick r:id="rId3"/>
              </a:rPr>
              <a:t>https://reason.com/2020/01/27/totally-predictable-consequences-of-new-yorks-rent-regulations/</a:t>
            </a:r>
            <a:endParaRPr lang="en-IN" dirty="0"/>
          </a:p>
          <a:p>
            <a:pPr marL="800100" lvl="1" indent="-342900">
              <a:buFont typeface="+mj-lt"/>
              <a:buAutoNum type="arabicPeriod"/>
            </a:pPr>
            <a:r>
              <a:rPr lang="en-IN" dirty="0">
                <a:hlinkClick r:id="rId4"/>
              </a:rPr>
              <a:t>https://www.businessinsider.in/finance/how-much-it-costs-to-rent-in-28-manhattan-neighborhoods-ranked-from-the-least-expensive-to-the-most/articleshow/64246220.cms</a:t>
            </a:r>
            <a:endParaRPr lang="en-IN" dirty="0"/>
          </a:p>
          <a:p>
            <a:pPr marL="800100" lvl="1" indent="-342900">
              <a:buFont typeface="+mj-lt"/>
              <a:buAutoNum type="arabicPeriod"/>
            </a:pPr>
            <a:endParaRPr lang="en-IN" dirty="0"/>
          </a:p>
          <a:p>
            <a:pPr marL="800100" lvl="1" indent="-342900">
              <a:buFont typeface="+mj-lt"/>
              <a:buAutoNum type="arabicPeriod"/>
            </a:pPr>
            <a:endParaRPr lang="en-IN" dirty="0"/>
          </a:p>
          <a:p>
            <a:pPr lvl="1"/>
            <a:endParaRPr lang="en-IN" dirty="0"/>
          </a:p>
          <a:p>
            <a:pPr marL="285750" indent="-285750">
              <a:buFont typeface="Wingdings" panose="05000000000000000000" pitchFamily="2" charset="2"/>
              <a:buChar char="Ø"/>
            </a:pPr>
            <a:endParaRPr lang="en-IN" dirty="0"/>
          </a:p>
          <a:p>
            <a:pPr marL="800100" lvl="1" indent="-342900">
              <a:buFont typeface="+mj-lt"/>
              <a:buAutoNum type="arabicPeriod"/>
            </a:pPr>
            <a:endParaRPr lang="en-IN" dirty="0"/>
          </a:p>
          <a:p>
            <a:pPr marL="800100" lvl="1" indent="-342900">
              <a:buFont typeface="+mj-lt"/>
              <a:buAutoNum type="arabicPeriod"/>
            </a:pPr>
            <a:endParaRPr lang="en-IN" dirty="0"/>
          </a:p>
        </p:txBody>
      </p:sp>
    </p:spTree>
    <p:extLst>
      <p:ext uri="{BB962C8B-B14F-4D97-AF65-F5344CB8AC3E}">
        <p14:creationId xmlns:p14="http://schemas.microsoft.com/office/powerpoint/2010/main" val="395584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2F76C4-3018-4101-A929-77D596B7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338" y="523783"/>
            <a:ext cx="6811324" cy="5109397"/>
          </a:xfrm>
          <a:prstGeom prst="rect">
            <a:avLst/>
          </a:prstGeom>
        </p:spPr>
      </p:pic>
    </p:spTree>
    <p:extLst>
      <p:ext uri="{BB962C8B-B14F-4D97-AF65-F5344CB8AC3E}">
        <p14:creationId xmlns:p14="http://schemas.microsoft.com/office/powerpoint/2010/main" val="277120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E0601-0274-4008-8B84-A237FC0A4441}"/>
              </a:ext>
            </a:extLst>
          </p:cNvPr>
          <p:cNvSpPr txBox="1"/>
          <p:nvPr/>
        </p:nvSpPr>
        <p:spPr>
          <a:xfrm>
            <a:off x="710214" y="719091"/>
            <a:ext cx="10599937" cy="2031325"/>
          </a:xfrm>
          <a:prstGeom prst="rect">
            <a:avLst/>
          </a:prstGeom>
          <a:noFill/>
        </p:spPr>
        <p:txBody>
          <a:bodyPr wrap="square" rtlCol="0">
            <a:spAutoFit/>
          </a:bodyPr>
          <a:lstStyle/>
          <a:p>
            <a:r>
              <a:rPr lang="en-IN" dirty="0"/>
              <a:t>Problem Statements : </a:t>
            </a:r>
          </a:p>
          <a:p>
            <a:endParaRPr lang="en-IN" dirty="0"/>
          </a:p>
          <a:p>
            <a:pPr marL="285750" indent="-285750">
              <a:buFont typeface="Wingdings" panose="05000000000000000000" pitchFamily="2" charset="2"/>
              <a:buChar char="Ø"/>
            </a:pPr>
            <a:r>
              <a:rPr lang="en-US" dirty="0"/>
              <a:t>The stakeholders with the help of the available data want to know the ideal prices at which the properties can be rented, as it will help them decide upon the ideal investment to be done.</a:t>
            </a:r>
          </a:p>
          <a:p>
            <a:pPr marL="285750" indent="-285750">
              <a:buFont typeface="Wingdings" panose="05000000000000000000" pitchFamily="2" charset="2"/>
              <a:buChar char="Ø"/>
            </a:pPr>
            <a:r>
              <a:rPr lang="en-US" dirty="0"/>
              <a:t>understand the customers' and providers' (hosts) </a:t>
            </a:r>
            <a:r>
              <a:rPr lang="en-US" dirty="0" err="1"/>
              <a:t>behaviour</a:t>
            </a:r>
            <a:r>
              <a:rPr lang="en-US" dirty="0"/>
              <a:t> and performance on the platform, guiding marketing initiatives, implementation of innovative additional services.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91474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339C4-2259-4E2F-A255-7EE702AFC818}"/>
              </a:ext>
            </a:extLst>
          </p:cNvPr>
          <p:cNvSpPr txBox="1"/>
          <p:nvPr/>
        </p:nvSpPr>
        <p:spPr>
          <a:xfrm>
            <a:off x="1149927" y="886691"/>
            <a:ext cx="10044546" cy="3970318"/>
          </a:xfrm>
          <a:prstGeom prst="rect">
            <a:avLst/>
          </a:prstGeom>
          <a:noFill/>
        </p:spPr>
        <p:txBody>
          <a:bodyPr wrap="square" rtlCol="0">
            <a:spAutoFit/>
          </a:bodyPr>
          <a:lstStyle/>
          <a:p>
            <a:r>
              <a:rPr lang="en-IN" dirty="0"/>
              <a:t>Potential Business Problems :</a:t>
            </a:r>
          </a:p>
          <a:p>
            <a:endParaRPr lang="en-IN" dirty="0"/>
          </a:p>
          <a:p>
            <a:pPr marL="285750" indent="-285750">
              <a:buFont typeface="Wingdings" panose="05000000000000000000" pitchFamily="2" charset="2"/>
              <a:buChar char="Ø"/>
            </a:pPr>
            <a:r>
              <a:rPr lang="en-US" dirty="0"/>
              <a:t>To predict the ideal prices at which the properties can be rented.</a:t>
            </a:r>
          </a:p>
          <a:p>
            <a:pPr marL="285750" indent="-285750">
              <a:buFont typeface="Wingdings" panose="05000000000000000000" pitchFamily="2" charset="2"/>
              <a:buChar char="Ø"/>
            </a:pPr>
            <a:r>
              <a:rPr lang="en-US" dirty="0"/>
              <a:t>Investment for the stakeholder depending upon the Location and room type in demand .</a:t>
            </a:r>
          </a:p>
          <a:p>
            <a:pPr marL="285750" indent="-285750">
              <a:buFont typeface="Wingdings" panose="05000000000000000000" pitchFamily="2" charset="2"/>
              <a:buChar char="Ø"/>
            </a:pPr>
            <a:r>
              <a:rPr lang="en-US" dirty="0"/>
              <a:t>Number of  host ,listing their properties.</a:t>
            </a:r>
          </a:p>
          <a:p>
            <a:pPr marL="285750" indent="-285750">
              <a:buFont typeface="Wingdings" panose="05000000000000000000" pitchFamily="2" charset="2"/>
              <a:buChar char="Ø"/>
            </a:pPr>
            <a:r>
              <a:rPr lang="en-US" dirty="0"/>
              <a:t>Availability of the house.</a:t>
            </a:r>
          </a:p>
          <a:p>
            <a:pPr marL="285750" indent="-285750">
              <a:buFont typeface="Wingdings" panose="05000000000000000000" pitchFamily="2" charset="2"/>
              <a:buChar char="Ø"/>
            </a:pPr>
            <a:r>
              <a:rPr lang="en-US" dirty="0"/>
              <a:t>Stakeholder : </a:t>
            </a:r>
          </a:p>
          <a:p>
            <a:r>
              <a:rPr lang="en-US" dirty="0"/>
              <a:t>                         1. CXO</a:t>
            </a:r>
          </a:p>
          <a:p>
            <a:r>
              <a:rPr lang="en-US" dirty="0"/>
              <a:t>                         2.Sales,Public relation </a:t>
            </a:r>
            <a:r>
              <a:rPr lang="en-US" dirty="0" err="1"/>
              <a:t>Manager,Host</a:t>
            </a:r>
            <a:r>
              <a:rPr lang="en-US" dirty="0"/>
              <a:t> and Marketing </a:t>
            </a:r>
          </a:p>
          <a:p>
            <a:r>
              <a:rPr lang="en-US" dirty="0"/>
              <a:t>                         3. Finance planning analysis department</a:t>
            </a:r>
          </a:p>
          <a:p>
            <a:r>
              <a:rPr lang="en-US" dirty="0"/>
              <a:t>                         4.Operation Team</a:t>
            </a:r>
          </a:p>
          <a:p>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130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2E759-B460-47AB-9246-1BE9D33F573B}"/>
              </a:ext>
            </a:extLst>
          </p:cNvPr>
          <p:cNvSpPr txBox="1"/>
          <p:nvPr/>
        </p:nvSpPr>
        <p:spPr>
          <a:xfrm>
            <a:off x="817418" y="263236"/>
            <a:ext cx="10557164" cy="1200329"/>
          </a:xfrm>
          <a:prstGeom prst="rect">
            <a:avLst/>
          </a:prstGeom>
          <a:noFill/>
        </p:spPr>
        <p:txBody>
          <a:bodyPr wrap="square" rtlCol="0">
            <a:spAutoFit/>
          </a:bodyPr>
          <a:lstStyle/>
          <a:p>
            <a:r>
              <a:rPr lang="en-US" dirty="0"/>
              <a:t>Data :</a:t>
            </a:r>
          </a:p>
          <a:p>
            <a:r>
              <a:rPr lang="en-US" dirty="0"/>
              <a:t>The data consist of records of roughly 35000 customer booking and 16 features. There are 15 predictors and one target that price of the hotels listed on the website</a:t>
            </a:r>
          </a:p>
          <a:p>
            <a:r>
              <a:rPr lang="en-US" dirty="0"/>
              <a:t>Features with the target entity are listed below </a:t>
            </a:r>
            <a:endParaRPr lang="en-IN" dirty="0"/>
          </a:p>
        </p:txBody>
      </p:sp>
      <p:graphicFrame>
        <p:nvGraphicFramePr>
          <p:cNvPr id="4" name="Table 3">
            <a:extLst>
              <a:ext uri="{FF2B5EF4-FFF2-40B4-BE49-F238E27FC236}">
                <a16:creationId xmlns:a16="http://schemas.microsoft.com/office/drawing/2014/main" id="{2E976A45-A2C4-4502-A8D7-E9D7F584F1F8}"/>
              </a:ext>
            </a:extLst>
          </p:cNvPr>
          <p:cNvGraphicFramePr>
            <a:graphicFrameLocks noGrp="1"/>
          </p:cNvGraphicFramePr>
          <p:nvPr>
            <p:extLst>
              <p:ext uri="{D42A27DB-BD31-4B8C-83A1-F6EECF244321}">
                <p14:modId xmlns:p14="http://schemas.microsoft.com/office/powerpoint/2010/main" val="448236922"/>
              </p:ext>
            </p:extLst>
          </p:nvPr>
        </p:nvGraphicFramePr>
        <p:xfrm>
          <a:off x="1731818" y="1463565"/>
          <a:ext cx="9351817" cy="3995133"/>
        </p:xfrm>
        <a:graphic>
          <a:graphicData uri="http://schemas.openxmlformats.org/drawingml/2006/table">
            <a:tbl>
              <a:tblPr>
                <a:tableStyleId>{5C22544A-7EE6-4342-B048-85BDC9FD1C3A}</a:tableStyleId>
              </a:tblPr>
              <a:tblGrid>
                <a:gridCol w="3529674">
                  <a:extLst>
                    <a:ext uri="{9D8B030D-6E8A-4147-A177-3AD203B41FA5}">
                      <a16:colId xmlns:a16="http://schemas.microsoft.com/office/drawing/2014/main" val="1872200951"/>
                    </a:ext>
                  </a:extLst>
                </a:gridCol>
                <a:gridCol w="5822143">
                  <a:extLst>
                    <a:ext uri="{9D8B030D-6E8A-4147-A177-3AD203B41FA5}">
                      <a16:colId xmlns:a16="http://schemas.microsoft.com/office/drawing/2014/main" val="1905018074"/>
                    </a:ext>
                  </a:extLst>
                </a:gridCol>
              </a:tblGrid>
              <a:tr h="235725">
                <a:tc>
                  <a:txBody>
                    <a:bodyPr/>
                    <a:lstStyle/>
                    <a:p>
                      <a:pPr algn="l" fontAlgn="b"/>
                      <a:r>
                        <a:rPr lang="en-IN" sz="1300" u="none" strike="noStrike">
                          <a:effectLst/>
                        </a:rPr>
                        <a:t>Id</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listing ID</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403395549"/>
                  </a:ext>
                </a:extLst>
              </a:tr>
              <a:tr h="235725">
                <a:tc>
                  <a:txBody>
                    <a:bodyPr/>
                    <a:lstStyle/>
                    <a:p>
                      <a:pPr algn="l" fontAlgn="b"/>
                      <a:r>
                        <a:rPr lang="en-IN" sz="1300" u="none" strike="noStrike">
                          <a:effectLst/>
                        </a:rPr>
                        <a:t>name</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name of the listing</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796701966"/>
                  </a:ext>
                </a:extLst>
              </a:tr>
              <a:tr h="235725">
                <a:tc>
                  <a:txBody>
                    <a:bodyPr/>
                    <a:lstStyle/>
                    <a:p>
                      <a:pPr algn="l" fontAlgn="b"/>
                      <a:r>
                        <a:rPr lang="en-IN" sz="1300" u="none" strike="noStrike">
                          <a:effectLst/>
                        </a:rPr>
                        <a:t>host_id</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host ID</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794745770"/>
                  </a:ext>
                </a:extLst>
              </a:tr>
              <a:tr h="235725">
                <a:tc>
                  <a:txBody>
                    <a:bodyPr/>
                    <a:lstStyle/>
                    <a:p>
                      <a:pPr algn="l" fontAlgn="b"/>
                      <a:r>
                        <a:rPr lang="en-IN" sz="1300" u="none" strike="noStrike">
                          <a:effectLst/>
                        </a:rPr>
                        <a:t>host_name</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name of the host</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776860514"/>
                  </a:ext>
                </a:extLst>
              </a:tr>
              <a:tr h="235725">
                <a:tc>
                  <a:txBody>
                    <a:bodyPr/>
                    <a:lstStyle/>
                    <a:p>
                      <a:pPr algn="l" fontAlgn="b"/>
                      <a:r>
                        <a:rPr lang="en-IN" sz="1300" u="none" strike="noStrike">
                          <a:effectLst/>
                        </a:rPr>
                        <a:t>neighbourhood_group</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location</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215855622"/>
                  </a:ext>
                </a:extLst>
              </a:tr>
              <a:tr h="235725">
                <a:tc>
                  <a:txBody>
                    <a:bodyPr/>
                    <a:lstStyle/>
                    <a:p>
                      <a:pPr algn="l" fontAlgn="b"/>
                      <a:r>
                        <a:rPr lang="en-IN" sz="1300" u="none" strike="noStrike">
                          <a:effectLst/>
                        </a:rPr>
                        <a:t>neighbourhood</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area</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617253392"/>
                  </a:ext>
                </a:extLst>
              </a:tr>
              <a:tr h="235725">
                <a:tc>
                  <a:txBody>
                    <a:bodyPr/>
                    <a:lstStyle/>
                    <a:p>
                      <a:pPr algn="l" fontAlgn="b"/>
                      <a:r>
                        <a:rPr lang="en-IN" sz="1300" u="none" strike="noStrike">
                          <a:effectLst/>
                        </a:rPr>
                        <a:t>latitude</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latitude coordinates</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851493145"/>
                  </a:ext>
                </a:extLst>
              </a:tr>
              <a:tr h="235725">
                <a:tc>
                  <a:txBody>
                    <a:bodyPr/>
                    <a:lstStyle/>
                    <a:p>
                      <a:pPr algn="l" fontAlgn="b"/>
                      <a:r>
                        <a:rPr lang="en-IN" sz="1300" u="none" strike="noStrike">
                          <a:effectLst/>
                        </a:rPr>
                        <a:t>longitude</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longitude coordinates</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3596158788"/>
                  </a:ext>
                </a:extLst>
              </a:tr>
              <a:tr h="235725">
                <a:tc>
                  <a:txBody>
                    <a:bodyPr/>
                    <a:lstStyle/>
                    <a:p>
                      <a:pPr algn="l" fontAlgn="b"/>
                      <a:r>
                        <a:rPr lang="en-IN" sz="1300" u="none" strike="noStrike">
                          <a:effectLst/>
                        </a:rPr>
                        <a:t>room_type</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listing space type</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239916304"/>
                  </a:ext>
                </a:extLst>
              </a:tr>
              <a:tr h="235725">
                <a:tc>
                  <a:txBody>
                    <a:bodyPr/>
                    <a:lstStyle/>
                    <a:p>
                      <a:pPr algn="l" fontAlgn="b"/>
                      <a:r>
                        <a:rPr lang="en-IN" sz="1300" u="none" strike="noStrike">
                          <a:effectLst/>
                        </a:rPr>
                        <a:t>minimum_nights</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amount of nights minimum</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666395774"/>
                  </a:ext>
                </a:extLst>
              </a:tr>
              <a:tr h="235725">
                <a:tc>
                  <a:txBody>
                    <a:bodyPr/>
                    <a:lstStyle/>
                    <a:p>
                      <a:pPr algn="l" fontAlgn="b"/>
                      <a:r>
                        <a:rPr lang="en-IN" sz="1300" u="none" strike="noStrike">
                          <a:effectLst/>
                        </a:rPr>
                        <a:t>number_of_reviews</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number of reviews</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664446547"/>
                  </a:ext>
                </a:extLst>
              </a:tr>
              <a:tr h="235725">
                <a:tc>
                  <a:txBody>
                    <a:bodyPr/>
                    <a:lstStyle/>
                    <a:p>
                      <a:pPr algn="l" fontAlgn="b"/>
                      <a:r>
                        <a:rPr lang="en-IN" sz="1300" u="none" strike="noStrike">
                          <a:effectLst/>
                        </a:rPr>
                        <a:t>last_review</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a:effectLst/>
                        </a:rPr>
                        <a:t>latest review</a:t>
                      </a:r>
                      <a:endParaRPr lang="en-IN"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229186314"/>
                  </a:ext>
                </a:extLst>
              </a:tr>
              <a:tr h="235725">
                <a:tc>
                  <a:txBody>
                    <a:bodyPr/>
                    <a:lstStyle/>
                    <a:p>
                      <a:pPr algn="l" fontAlgn="b"/>
                      <a:r>
                        <a:rPr lang="en-IN" sz="1300" u="none" strike="noStrike">
                          <a:effectLst/>
                        </a:rPr>
                        <a:t>reviews_per_month</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US" sz="1300" u="none" strike="noStrike">
                          <a:effectLst/>
                        </a:rPr>
                        <a:t>number of reviews per month</a:t>
                      </a:r>
                      <a:endParaRPr lang="en-US"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2796619780"/>
                  </a:ext>
                </a:extLst>
              </a:tr>
              <a:tr h="235725">
                <a:tc>
                  <a:txBody>
                    <a:bodyPr/>
                    <a:lstStyle/>
                    <a:p>
                      <a:pPr algn="l" fontAlgn="b"/>
                      <a:r>
                        <a:rPr lang="en-IN" sz="1300" u="none" strike="noStrike">
                          <a:effectLst/>
                        </a:rPr>
                        <a:t>calculated_host_listings_count</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US" sz="1300" u="none" strike="noStrike">
                          <a:effectLst/>
                        </a:rPr>
                        <a:t>amount of listing per host</a:t>
                      </a:r>
                      <a:endParaRPr lang="en-US" sz="1300" b="0" i="0" u="none" strike="noStrike">
                        <a:effectLst/>
                        <a:latin typeface="Arial" panose="020B0604020202020204" pitchFamily="34" charset="0"/>
                      </a:endParaRPr>
                    </a:p>
                  </a:txBody>
                  <a:tcPr marL="7011" marR="7011" marT="7011" marB="0" anchor="b"/>
                </a:tc>
                <a:extLst>
                  <a:ext uri="{0D108BD9-81ED-4DB2-BD59-A6C34878D82A}">
                    <a16:rowId xmlns:a16="http://schemas.microsoft.com/office/drawing/2014/main" val="1873085144"/>
                  </a:ext>
                </a:extLst>
              </a:tr>
              <a:tr h="459258">
                <a:tc>
                  <a:txBody>
                    <a:bodyPr/>
                    <a:lstStyle/>
                    <a:p>
                      <a:pPr algn="l" fontAlgn="b"/>
                      <a:r>
                        <a:rPr lang="en-IN" sz="1300" u="none" strike="noStrike" dirty="0">
                          <a:effectLst/>
                        </a:rPr>
                        <a:t>availability_365</a:t>
                      </a:r>
                      <a:endParaRPr lang="en-IN" sz="1300" b="0" i="0" u="none" strike="noStrike" dirty="0">
                        <a:effectLst/>
                        <a:latin typeface="Arial" panose="020B0604020202020204" pitchFamily="34" charset="0"/>
                      </a:endParaRPr>
                    </a:p>
                  </a:txBody>
                  <a:tcPr marL="7011" marR="7011" marT="7011" marB="0" anchor="b"/>
                </a:tc>
                <a:tc>
                  <a:txBody>
                    <a:bodyPr/>
                    <a:lstStyle/>
                    <a:p>
                      <a:pPr algn="l" fontAlgn="b"/>
                      <a:r>
                        <a:rPr lang="en-US" sz="1300" u="none" strike="noStrike" dirty="0">
                          <a:effectLst/>
                        </a:rPr>
                        <a:t>number of days when listing is available for booking</a:t>
                      </a:r>
                      <a:endParaRPr lang="en-US" sz="1300" b="0" i="0" u="none" strike="noStrike" dirty="0">
                        <a:effectLst/>
                        <a:latin typeface="Arial" panose="020B0604020202020204" pitchFamily="34" charset="0"/>
                      </a:endParaRPr>
                    </a:p>
                  </a:txBody>
                  <a:tcPr marL="7011" marR="7011" marT="7011" marB="0" anchor="b"/>
                </a:tc>
                <a:extLst>
                  <a:ext uri="{0D108BD9-81ED-4DB2-BD59-A6C34878D82A}">
                    <a16:rowId xmlns:a16="http://schemas.microsoft.com/office/drawing/2014/main" val="999639710"/>
                  </a:ext>
                </a:extLst>
              </a:tr>
              <a:tr h="235725">
                <a:tc>
                  <a:txBody>
                    <a:bodyPr/>
                    <a:lstStyle/>
                    <a:p>
                      <a:pPr algn="l" fontAlgn="b"/>
                      <a:r>
                        <a:rPr lang="en-IN" sz="1300" u="none" strike="noStrike">
                          <a:effectLst/>
                        </a:rPr>
                        <a:t>price(Target)</a:t>
                      </a:r>
                      <a:endParaRPr lang="en-IN" sz="1300" b="0" i="0" u="none" strike="noStrike">
                        <a:effectLst/>
                        <a:latin typeface="Arial" panose="020B0604020202020204" pitchFamily="34" charset="0"/>
                      </a:endParaRPr>
                    </a:p>
                  </a:txBody>
                  <a:tcPr marL="7011" marR="7011" marT="7011" marB="0" anchor="b"/>
                </a:tc>
                <a:tc>
                  <a:txBody>
                    <a:bodyPr/>
                    <a:lstStyle/>
                    <a:p>
                      <a:pPr algn="l" fontAlgn="b"/>
                      <a:r>
                        <a:rPr lang="en-IN" sz="1300" u="none" strike="noStrike" dirty="0">
                          <a:effectLst/>
                        </a:rPr>
                        <a:t>price in dollars</a:t>
                      </a:r>
                      <a:endParaRPr lang="en-IN" sz="1300" b="0" i="0" u="none" strike="noStrike" dirty="0">
                        <a:effectLst/>
                        <a:latin typeface="Arial" panose="020B0604020202020204" pitchFamily="34" charset="0"/>
                      </a:endParaRPr>
                    </a:p>
                  </a:txBody>
                  <a:tcPr marL="7011" marR="7011" marT="7011" marB="0" anchor="b"/>
                </a:tc>
                <a:extLst>
                  <a:ext uri="{0D108BD9-81ED-4DB2-BD59-A6C34878D82A}">
                    <a16:rowId xmlns:a16="http://schemas.microsoft.com/office/drawing/2014/main" val="531311936"/>
                  </a:ext>
                </a:extLst>
              </a:tr>
            </a:tbl>
          </a:graphicData>
        </a:graphic>
      </p:graphicFrame>
    </p:spTree>
    <p:extLst>
      <p:ext uri="{BB962C8B-B14F-4D97-AF65-F5344CB8AC3E}">
        <p14:creationId xmlns:p14="http://schemas.microsoft.com/office/powerpoint/2010/main" val="380617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022D1-BE4C-4592-84EF-7E159245BCF8}"/>
              </a:ext>
            </a:extLst>
          </p:cNvPr>
          <p:cNvSpPr txBox="1"/>
          <p:nvPr/>
        </p:nvSpPr>
        <p:spPr>
          <a:xfrm>
            <a:off x="5145283" y="106325"/>
            <a:ext cx="1901434" cy="646331"/>
          </a:xfrm>
          <a:prstGeom prst="rect">
            <a:avLst/>
          </a:prstGeom>
          <a:noFill/>
        </p:spPr>
        <p:txBody>
          <a:bodyPr wrap="square" rtlCol="0">
            <a:spAutoFit/>
          </a:bodyPr>
          <a:lstStyle/>
          <a:p>
            <a:r>
              <a:rPr lang="en-IN" dirty="0"/>
              <a:t>Analysis of Data :</a:t>
            </a:r>
          </a:p>
          <a:p>
            <a:endParaRPr lang="en-IN" dirty="0"/>
          </a:p>
        </p:txBody>
      </p:sp>
      <p:sp>
        <p:nvSpPr>
          <p:cNvPr id="7" name="TextBox 6">
            <a:extLst>
              <a:ext uri="{FF2B5EF4-FFF2-40B4-BE49-F238E27FC236}">
                <a16:creationId xmlns:a16="http://schemas.microsoft.com/office/drawing/2014/main" id="{3EA67C73-B79A-4506-AB6C-12D2F46358CE}"/>
              </a:ext>
            </a:extLst>
          </p:cNvPr>
          <p:cNvSpPr txBox="1"/>
          <p:nvPr/>
        </p:nvSpPr>
        <p:spPr>
          <a:xfrm>
            <a:off x="4880363" y="3429000"/>
            <a:ext cx="7086735" cy="2893100"/>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We notice that Staten Island and the Bronx are highly underrepresented in this dataset. For Staten Island, the reason is that the population of the island is small. However, this can't be the case for the Bronx which has a population comparable (~1.4mln) to Manhattan (~1.6mln) or for Brooklyn /Queens with their populations of ~2.5mln and ~2.3mln, respectively.</a:t>
            </a:r>
          </a:p>
          <a:p>
            <a:pPr marL="285750" indent="-285750">
              <a:buFont typeface="Wingdings" panose="05000000000000000000" pitchFamily="2" charset="2"/>
              <a:buChar char="Ø"/>
            </a:pPr>
            <a:r>
              <a:rPr lang="en-US" sz="1400" dirty="0"/>
              <a:t>This makes sense: Queens, the Bronx and, to a fair extent Brooklyn, are residential neighborhoods unlike Manhattan which is a business Centre as well as a tourist destination.</a:t>
            </a:r>
          </a:p>
          <a:p>
            <a:pPr marL="285750" indent="-285750">
              <a:buFont typeface="Wingdings" panose="05000000000000000000" pitchFamily="2" charset="2"/>
              <a:buChar char="Ø"/>
            </a:pPr>
            <a:r>
              <a:rPr lang="en-US" sz="1400" b="1" dirty="0"/>
              <a:t>Recommendation for Marketing and public relation team: </a:t>
            </a:r>
          </a:p>
          <a:p>
            <a:pPr marL="742950" lvl="1" indent="-285750">
              <a:buFont typeface="Wingdings" panose="05000000000000000000" pitchFamily="2" charset="2"/>
              <a:buChar char="Ø"/>
            </a:pPr>
            <a:r>
              <a:rPr lang="en-US" sz="1400" b="1" dirty="0"/>
              <a:t>Below combination are favorable place for house renting </a:t>
            </a:r>
            <a:r>
              <a:rPr lang="en-US" sz="1400" dirty="0"/>
              <a:t>.</a:t>
            </a:r>
            <a:endParaRPr lang="en-US" sz="1400" b="1" dirty="0"/>
          </a:p>
          <a:p>
            <a:pPr marL="1200150" lvl="2" indent="-285750">
              <a:buFont typeface="Wingdings" panose="05000000000000000000" pitchFamily="2" charset="2"/>
              <a:buChar char="Ø"/>
            </a:pPr>
            <a:r>
              <a:rPr lang="en-US" sz="1400" dirty="0"/>
              <a:t>Brooklyn with neighborhood like </a:t>
            </a:r>
            <a:r>
              <a:rPr lang="en-US" sz="1400" dirty="0" err="1"/>
              <a:t>Willamburg</a:t>
            </a:r>
            <a:r>
              <a:rPr lang="en-US" sz="1400" dirty="0"/>
              <a:t> , Bedford-Stuyvesant ,Bushwick.</a:t>
            </a:r>
          </a:p>
          <a:p>
            <a:pPr marL="1200150" lvl="2" indent="-285750">
              <a:buFont typeface="Wingdings" panose="05000000000000000000" pitchFamily="2" charset="2"/>
              <a:buChar char="Ø"/>
            </a:pPr>
            <a:r>
              <a:rPr lang="en-US" sz="1400" dirty="0"/>
              <a:t>Manhattan with neighborhood like Harlem, Upper West Side and Hell's Kitchen.</a:t>
            </a:r>
          </a:p>
          <a:p>
            <a:pPr lvl="2"/>
            <a:endParaRPr lang="en-IN" sz="1400" dirty="0"/>
          </a:p>
        </p:txBody>
      </p:sp>
      <p:pic>
        <p:nvPicPr>
          <p:cNvPr id="5" name="Picture 4">
            <a:extLst>
              <a:ext uri="{FF2B5EF4-FFF2-40B4-BE49-F238E27FC236}">
                <a16:creationId xmlns:a16="http://schemas.microsoft.com/office/drawing/2014/main" id="{26EBE9B3-08C3-4AAE-A7FD-040C72AC9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65" y="429490"/>
            <a:ext cx="4994429" cy="4994429"/>
          </a:xfrm>
          <a:prstGeom prst="rect">
            <a:avLst/>
          </a:prstGeom>
        </p:spPr>
      </p:pic>
      <p:pic>
        <p:nvPicPr>
          <p:cNvPr id="8" name="Picture 7">
            <a:extLst>
              <a:ext uri="{FF2B5EF4-FFF2-40B4-BE49-F238E27FC236}">
                <a16:creationId xmlns:a16="http://schemas.microsoft.com/office/drawing/2014/main" id="{D91F6BC2-F734-41D8-9E54-58DF8CE85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283" y="429490"/>
            <a:ext cx="6644933" cy="2899636"/>
          </a:xfrm>
          <a:prstGeom prst="rect">
            <a:avLst/>
          </a:prstGeom>
        </p:spPr>
      </p:pic>
    </p:spTree>
    <p:extLst>
      <p:ext uri="{BB962C8B-B14F-4D97-AF65-F5344CB8AC3E}">
        <p14:creationId xmlns:p14="http://schemas.microsoft.com/office/powerpoint/2010/main" val="279114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824F18-D657-41D8-9F42-F4CE7AFA78CB}"/>
              </a:ext>
            </a:extLst>
          </p:cNvPr>
          <p:cNvSpPr txBox="1"/>
          <p:nvPr/>
        </p:nvSpPr>
        <p:spPr>
          <a:xfrm>
            <a:off x="4951320" y="67177"/>
            <a:ext cx="1901434" cy="646331"/>
          </a:xfrm>
          <a:prstGeom prst="rect">
            <a:avLst/>
          </a:prstGeom>
          <a:noFill/>
        </p:spPr>
        <p:txBody>
          <a:bodyPr wrap="square" rtlCol="0">
            <a:spAutoFit/>
          </a:bodyPr>
          <a:lstStyle/>
          <a:p>
            <a:r>
              <a:rPr lang="en-IN" dirty="0"/>
              <a:t>Analysis of Data :</a:t>
            </a:r>
          </a:p>
          <a:p>
            <a:endParaRPr lang="en-IN" dirty="0"/>
          </a:p>
        </p:txBody>
      </p:sp>
      <p:pic>
        <p:nvPicPr>
          <p:cNvPr id="12" name="Picture 11">
            <a:extLst>
              <a:ext uri="{FF2B5EF4-FFF2-40B4-BE49-F238E27FC236}">
                <a16:creationId xmlns:a16="http://schemas.microsoft.com/office/drawing/2014/main" id="{94B51648-E996-4404-BC57-634A43DE5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17" y="505752"/>
            <a:ext cx="5864351" cy="3640120"/>
          </a:xfrm>
          <a:prstGeom prst="rect">
            <a:avLst/>
          </a:prstGeom>
        </p:spPr>
      </p:pic>
      <p:pic>
        <p:nvPicPr>
          <p:cNvPr id="14" name="Picture 13">
            <a:extLst>
              <a:ext uri="{FF2B5EF4-FFF2-40B4-BE49-F238E27FC236}">
                <a16:creationId xmlns:a16="http://schemas.microsoft.com/office/drawing/2014/main" id="{4C261DD6-ED73-4EFF-867F-F61BF81A4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233" y="505753"/>
            <a:ext cx="5749355" cy="3640120"/>
          </a:xfrm>
          <a:prstGeom prst="rect">
            <a:avLst/>
          </a:prstGeom>
        </p:spPr>
      </p:pic>
      <p:sp>
        <p:nvSpPr>
          <p:cNvPr id="15" name="TextBox 14">
            <a:extLst>
              <a:ext uri="{FF2B5EF4-FFF2-40B4-BE49-F238E27FC236}">
                <a16:creationId xmlns:a16="http://schemas.microsoft.com/office/drawing/2014/main" id="{2BB79D32-A8A5-4F52-98D7-C20547C25179}"/>
              </a:ext>
            </a:extLst>
          </p:cNvPr>
          <p:cNvSpPr txBox="1"/>
          <p:nvPr/>
        </p:nvSpPr>
        <p:spPr>
          <a:xfrm>
            <a:off x="145417" y="4136994"/>
            <a:ext cx="1159423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Entire home/Apartment and Private room are more in demand  in Manhattan.</a:t>
            </a:r>
          </a:p>
          <a:p>
            <a:pPr marL="285750" indent="-285750">
              <a:buFont typeface="Wingdings" panose="05000000000000000000" pitchFamily="2" charset="2"/>
              <a:buChar char="Ø"/>
            </a:pPr>
            <a:r>
              <a:rPr lang="en-US" dirty="0"/>
              <a:t>Private room and Entire home/Apartment are in demand in Brooklyn</a:t>
            </a:r>
          </a:p>
          <a:p>
            <a:pPr marL="285750" indent="-285750">
              <a:buFont typeface="Wingdings" panose="05000000000000000000" pitchFamily="2" charset="2"/>
              <a:buChar char="Ø"/>
            </a:pPr>
            <a:r>
              <a:rPr lang="en-US" dirty="0"/>
              <a:t>Shared Room are not much in demand in any of the neighborhood.</a:t>
            </a:r>
          </a:p>
          <a:p>
            <a:pPr marL="285750" indent="-285750">
              <a:buFont typeface="Wingdings" panose="05000000000000000000" pitchFamily="2" charset="2"/>
              <a:buChar char="Ø"/>
            </a:pPr>
            <a:r>
              <a:rPr lang="en-US" dirty="0"/>
              <a:t>Prices of all type of room is higher in Manhattan as compare to other Neighbor followed by Brooklyn and Queens.</a:t>
            </a:r>
          </a:p>
          <a:p>
            <a:pPr marL="285750" indent="-285750">
              <a:buFont typeface="Wingdings" panose="05000000000000000000" pitchFamily="2" charset="2"/>
              <a:buChar char="Ø"/>
            </a:pPr>
            <a:r>
              <a:rPr lang="en-US" b="1" dirty="0"/>
              <a:t>Recommendation for Marketing and Finance team</a:t>
            </a:r>
            <a:r>
              <a:rPr lang="en-US" dirty="0"/>
              <a:t> :- </a:t>
            </a:r>
          </a:p>
          <a:p>
            <a:pPr marL="742950" lvl="1" indent="-285750">
              <a:buFont typeface="Wingdings" panose="05000000000000000000" pitchFamily="2" charset="2"/>
              <a:buChar char="Ø"/>
            </a:pPr>
            <a:r>
              <a:rPr lang="en-US" dirty="0"/>
              <a:t>we should invest more in Manhattan that too in private and entire apartment because revenue generation will be more. Avoid investment in shared room because people are least interested.</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2808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7AAF01-90DE-4C22-A687-A7C781E14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674" y="563107"/>
            <a:ext cx="5546626" cy="3637625"/>
          </a:xfrm>
          <a:prstGeom prst="rect">
            <a:avLst/>
          </a:prstGeom>
        </p:spPr>
      </p:pic>
      <p:sp>
        <p:nvSpPr>
          <p:cNvPr id="10" name="TextBox 9">
            <a:extLst>
              <a:ext uri="{FF2B5EF4-FFF2-40B4-BE49-F238E27FC236}">
                <a16:creationId xmlns:a16="http://schemas.microsoft.com/office/drawing/2014/main" id="{FFC19D3F-162D-4C3E-AD2F-61C681DD8B0C}"/>
              </a:ext>
            </a:extLst>
          </p:cNvPr>
          <p:cNvSpPr txBox="1"/>
          <p:nvPr/>
        </p:nvSpPr>
        <p:spPr>
          <a:xfrm>
            <a:off x="4863513" y="0"/>
            <a:ext cx="3117512" cy="646331"/>
          </a:xfrm>
          <a:prstGeom prst="rect">
            <a:avLst/>
          </a:prstGeom>
          <a:noFill/>
        </p:spPr>
        <p:txBody>
          <a:bodyPr wrap="square" rtlCol="0">
            <a:spAutoFit/>
          </a:bodyPr>
          <a:lstStyle/>
          <a:p>
            <a:r>
              <a:rPr lang="en-IN" dirty="0"/>
              <a:t>Quantitative Analysis of Data :</a:t>
            </a:r>
          </a:p>
          <a:p>
            <a:endParaRPr lang="en-IN" dirty="0"/>
          </a:p>
        </p:txBody>
      </p:sp>
      <p:sp>
        <p:nvSpPr>
          <p:cNvPr id="11" name="TextBox 10">
            <a:extLst>
              <a:ext uri="{FF2B5EF4-FFF2-40B4-BE49-F238E27FC236}">
                <a16:creationId xmlns:a16="http://schemas.microsoft.com/office/drawing/2014/main" id="{9467B8DA-99C6-4E34-B82D-FDB28CEBBAAF}"/>
              </a:ext>
            </a:extLst>
          </p:cNvPr>
          <p:cNvSpPr txBox="1"/>
          <p:nvPr/>
        </p:nvSpPr>
        <p:spPr>
          <a:xfrm>
            <a:off x="298881" y="4301298"/>
            <a:ext cx="11594237"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Densely populated city is Manhattan followed by Brooklyn.</a:t>
            </a:r>
          </a:p>
          <a:p>
            <a:pPr marL="285750" indent="-285750">
              <a:buFont typeface="Wingdings" panose="05000000000000000000" pitchFamily="2" charset="2"/>
              <a:buChar char="Ø"/>
            </a:pPr>
            <a:r>
              <a:rPr lang="en-US" dirty="0"/>
              <a:t>Neighboring cities like Bronx and Queens have population more concentrated toward Brooklyn and Manhattan.</a:t>
            </a:r>
          </a:p>
          <a:p>
            <a:pPr marL="285750" indent="-285750">
              <a:buFont typeface="Wingdings" panose="05000000000000000000" pitchFamily="2" charset="2"/>
              <a:buChar char="Ø"/>
            </a:pPr>
            <a:r>
              <a:rPr lang="en-US" dirty="0"/>
              <a:t>Overall concentration of private and Entire apartment is approximately equal in Manhattan and Brooklyn.</a:t>
            </a:r>
          </a:p>
          <a:p>
            <a:pPr marL="285750" indent="-285750">
              <a:buFont typeface="Wingdings" panose="05000000000000000000" pitchFamily="2" charset="2"/>
              <a:buChar char="Ø"/>
            </a:pPr>
            <a:r>
              <a:rPr lang="en-US" b="1" dirty="0"/>
              <a:t>Recommendation for Marketing and </a:t>
            </a:r>
            <a:r>
              <a:rPr lang="en-US" b="1" dirty="0" err="1"/>
              <a:t>FinanceTeam</a:t>
            </a:r>
            <a:r>
              <a:rPr lang="en-US" dirty="0"/>
              <a:t> :-</a:t>
            </a:r>
          </a:p>
          <a:p>
            <a:pPr marL="742950" lvl="1" indent="-285750">
              <a:buFont typeface="Wingdings" panose="05000000000000000000" pitchFamily="2" charset="2"/>
              <a:buChar char="Ø"/>
            </a:pPr>
            <a:r>
              <a:rPr lang="en-US" dirty="0"/>
              <a:t> Areas adjacent to Brooklyn and Manhattan should also be considered while investing.</a:t>
            </a:r>
          </a:p>
        </p:txBody>
      </p:sp>
      <p:pic>
        <p:nvPicPr>
          <p:cNvPr id="15" name="Picture 14">
            <a:extLst>
              <a:ext uri="{FF2B5EF4-FFF2-40B4-BE49-F238E27FC236}">
                <a16:creationId xmlns:a16="http://schemas.microsoft.com/office/drawing/2014/main" id="{3AB87CFA-AE34-46C7-868E-C76578280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064" y="563107"/>
            <a:ext cx="6062709" cy="3637625"/>
          </a:xfrm>
          <a:prstGeom prst="rect">
            <a:avLst/>
          </a:prstGeom>
        </p:spPr>
      </p:pic>
    </p:spTree>
    <p:extLst>
      <p:ext uri="{BB962C8B-B14F-4D97-AF65-F5344CB8AC3E}">
        <p14:creationId xmlns:p14="http://schemas.microsoft.com/office/powerpoint/2010/main" val="401798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A03C19-C51B-40AE-9B63-C93734EFCD1F}"/>
              </a:ext>
            </a:extLst>
          </p:cNvPr>
          <p:cNvPicPr>
            <a:picLocks noChangeAspect="1"/>
          </p:cNvPicPr>
          <p:nvPr/>
        </p:nvPicPr>
        <p:blipFill>
          <a:blip r:embed="rId2"/>
          <a:stretch>
            <a:fillRect/>
          </a:stretch>
        </p:blipFill>
        <p:spPr>
          <a:xfrm>
            <a:off x="257452" y="427483"/>
            <a:ext cx="6094434" cy="3851423"/>
          </a:xfrm>
          <a:prstGeom prst="rect">
            <a:avLst/>
          </a:prstGeom>
        </p:spPr>
      </p:pic>
      <p:sp>
        <p:nvSpPr>
          <p:cNvPr id="5" name="TextBox 4">
            <a:extLst>
              <a:ext uri="{FF2B5EF4-FFF2-40B4-BE49-F238E27FC236}">
                <a16:creationId xmlns:a16="http://schemas.microsoft.com/office/drawing/2014/main" id="{C35BB767-E6E9-4A08-A67A-CFDDC81727F7}"/>
              </a:ext>
            </a:extLst>
          </p:cNvPr>
          <p:cNvSpPr txBox="1"/>
          <p:nvPr/>
        </p:nvSpPr>
        <p:spPr>
          <a:xfrm>
            <a:off x="4958933" y="-8878"/>
            <a:ext cx="2274134" cy="646331"/>
          </a:xfrm>
          <a:prstGeom prst="rect">
            <a:avLst/>
          </a:prstGeom>
          <a:noFill/>
        </p:spPr>
        <p:txBody>
          <a:bodyPr wrap="square" rtlCol="0">
            <a:spAutoFit/>
          </a:bodyPr>
          <a:lstStyle/>
          <a:p>
            <a:r>
              <a:rPr lang="en-IN" dirty="0"/>
              <a:t> Analysis of Data :</a:t>
            </a:r>
          </a:p>
          <a:p>
            <a:endParaRPr lang="en-IN" dirty="0"/>
          </a:p>
        </p:txBody>
      </p:sp>
      <p:pic>
        <p:nvPicPr>
          <p:cNvPr id="7" name="Picture 6">
            <a:extLst>
              <a:ext uri="{FF2B5EF4-FFF2-40B4-BE49-F238E27FC236}">
                <a16:creationId xmlns:a16="http://schemas.microsoft.com/office/drawing/2014/main" id="{A05F3698-5F8B-4651-8D02-C379B43A8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007" y="427483"/>
            <a:ext cx="5033639" cy="3851424"/>
          </a:xfrm>
          <a:prstGeom prst="rect">
            <a:avLst/>
          </a:prstGeom>
        </p:spPr>
      </p:pic>
      <p:sp>
        <p:nvSpPr>
          <p:cNvPr id="9" name="TextBox 8">
            <a:extLst>
              <a:ext uri="{FF2B5EF4-FFF2-40B4-BE49-F238E27FC236}">
                <a16:creationId xmlns:a16="http://schemas.microsoft.com/office/drawing/2014/main" id="{D086D277-6810-4A9C-ACB6-EC6F3882446A}"/>
              </a:ext>
            </a:extLst>
          </p:cNvPr>
          <p:cNvSpPr txBox="1"/>
          <p:nvPr/>
        </p:nvSpPr>
        <p:spPr>
          <a:xfrm>
            <a:off x="257452" y="4465468"/>
            <a:ext cx="11310151"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t>In Manhattan availability of rooms is less as compared to other cities.</a:t>
            </a:r>
          </a:p>
          <a:p>
            <a:pPr marL="285750" indent="-285750">
              <a:buFont typeface="Wingdings" panose="05000000000000000000" pitchFamily="2" charset="2"/>
              <a:buChar char="Ø"/>
            </a:pPr>
            <a:r>
              <a:rPr lang="en-IN" dirty="0"/>
              <a:t>There are rooms available in the outskirts of cities.</a:t>
            </a:r>
          </a:p>
          <a:p>
            <a:pPr marL="285750" indent="-285750">
              <a:buFont typeface="Wingdings" panose="05000000000000000000" pitchFamily="2" charset="2"/>
              <a:buChar char="Ø"/>
            </a:pPr>
            <a:r>
              <a:rPr lang="en-IN" dirty="0"/>
              <a:t>Cheaper the room lesser is the availability but there are few exception in the price bracket of 5-6k and 9-10k</a:t>
            </a:r>
            <a:r>
              <a:rPr lang="en-IN" b="1" dirty="0"/>
              <a:t>.</a:t>
            </a:r>
          </a:p>
          <a:p>
            <a:pPr marL="285750" indent="-285750">
              <a:buFont typeface="Wingdings" panose="05000000000000000000" pitchFamily="2" charset="2"/>
              <a:buChar char="Ø"/>
            </a:pPr>
            <a:r>
              <a:rPr lang="en-IN" b="1" dirty="0"/>
              <a:t>Recommendation for Finance Team: -</a:t>
            </a:r>
          </a:p>
          <a:p>
            <a:pPr marL="742950" lvl="1" indent="-285750">
              <a:buFont typeface="Wingdings" panose="05000000000000000000" pitchFamily="2" charset="2"/>
              <a:buChar char="Ø"/>
            </a:pPr>
            <a:r>
              <a:rPr lang="en-IN" dirty="0"/>
              <a:t>To attract the customer we can reduce the rent of the room which are mostly available(Outskirts) also we can provide discount plan to customer. </a:t>
            </a:r>
          </a:p>
        </p:txBody>
      </p:sp>
    </p:spTree>
    <p:extLst>
      <p:ext uri="{BB962C8B-B14F-4D97-AF65-F5344CB8AC3E}">
        <p14:creationId xmlns:p14="http://schemas.microsoft.com/office/powerpoint/2010/main" val="422257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C948C6-3754-4747-8015-574C5FE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24" y="381741"/>
            <a:ext cx="11310150" cy="3470410"/>
          </a:xfrm>
          <a:prstGeom prst="rect">
            <a:avLst/>
          </a:prstGeom>
        </p:spPr>
      </p:pic>
      <p:sp>
        <p:nvSpPr>
          <p:cNvPr id="4" name="TextBox 3">
            <a:extLst>
              <a:ext uri="{FF2B5EF4-FFF2-40B4-BE49-F238E27FC236}">
                <a16:creationId xmlns:a16="http://schemas.microsoft.com/office/drawing/2014/main" id="{1154DDF4-7152-44E3-9852-E168A123B4B6}"/>
              </a:ext>
            </a:extLst>
          </p:cNvPr>
          <p:cNvSpPr txBox="1"/>
          <p:nvPr/>
        </p:nvSpPr>
        <p:spPr>
          <a:xfrm>
            <a:off x="4958933" y="-8878"/>
            <a:ext cx="2274134" cy="646331"/>
          </a:xfrm>
          <a:prstGeom prst="rect">
            <a:avLst/>
          </a:prstGeom>
          <a:noFill/>
        </p:spPr>
        <p:txBody>
          <a:bodyPr wrap="square" rtlCol="0">
            <a:spAutoFit/>
          </a:bodyPr>
          <a:lstStyle/>
          <a:p>
            <a:r>
              <a:rPr lang="en-IN" dirty="0"/>
              <a:t> Analysis of Data :</a:t>
            </a:r>
          </a:p>
          <a:p>
            <a:endParaRPr lang="en-IN" dirty="0"/>
          </a:p>
        </p:txBody>
      </p:sp>
      <p:sp>
        <p:nvSpPr>
          <p:cNvPr id="5" name="TextBox 4">
            <a:extLst>
              <a:ext uri="{FF2B5EF4-FFF2-40B4-BE49-F238E27FC236}">
                <a16:creationId xmlns:a16="http://schemas.microsoft.com/office/drawing/2014/main" id="{B9A1DFE8-0DF0-4B13-BAC3-0F9ED4DAF87C}"/>
              </a:ext>
            </a:extLst>
          </p:cNvPr>
          <p:cNvSpPr txBox="1"/>
          <p:nvPr/>
        </p:nvSpPr>
        <p:spPr>
          <a:xfrm>
            <a:off x="440924" y="3988205"/>
            <a:ext cx="11310151"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t>Above visual shows list of top 10 host according to reviews and average price of rooms.</a:t>
            </a:r>
          </a:p>
          <a:p>
            <a:pPr marL="285750" indent="-285750">
              <a:buFont typeface="Wingdings" panose="05000000000000000000" pitchFamily="2" charset="2"/>
              <a:buChar char="Ø"/>
            </a:pPr>
            <a:r>
              <a:rPr lang="en-IN" b="1" dirty="0"/>
              <a:t>Recommendation Finance and Operation Team: -</a:t>
            </a:r>
          </a:p>
          <a:p>
            <a:pPr marL="742950" lvl="1" indent="-285750">
              <a:buFont typeface="Wingdings" panose="05000000000000000000" pitchFamily="2" charset="2"/>
              <a:buChar char="Ø"/>
            </a:pPr>
            <a:r>
              <a:rPr lang="en-IN" dirty="0"/>
              <a:t>Most reviewed hosts should be motivated and rewarded with perks i.e. long term engagement benefits(Free yearly renovation,  providing more business)</a:t>
            </a:r>
          </a:p>
          <a:p>
            <a:pPr marL="742950" lvl="1" indent="-285750">
              <a:buFont typeface="Wingdings" panose="05000000000000000000" pitchFamily="2" charset="2"/>
              <a:buChar char="Ø"/>
            </a:pPr>
            <a:r>
              <a:rPr lang="en-IN" dirty="0"/>
              <a:t>Host like Sonder ,blue ground ,Jessica need to work on review because they are not present in Top 10 host reviewed list </a:t>
            </a:r>
          </a:p>
          <a:p>
            <a:pPr marL="742950" lvl="1" indent="-285750">
              <a:buFont typeface="Wingdings" panose="05000000000000000000" pitchFamily="2" charset="2"/>
              <a:buChar char="Ø"/>
            </a:pPr>
            <a:r>
              <a:rPr lang="en-IN" dirty="0"/>
              <a:t>On the bases on review they can generate more revenue in future.</a:t>
            </a:r>
          </a:p>
          <a:p>
            <a:pPr marL="742950" lvl="1"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968391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1376</Words>
  <Application>Microsoft Office PowerPoint</Application>
  <PresentationFormat>Widescreen</PresentationFormat>
  <Paragraphs>147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Gabriola</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surojit nath</dc:creator>
  <cp:lastModifiedBy>surojit nath</cp:lastModifiedBy>
  <cp:revision>58</cp:revision>
  <dcterms:created xsi:type="dcterms:W3CDTF">2020-03-12T18:37:50Z</dcterms:created>
  <dcterms:modified xsi:type="dcterms:W3CDTF">2020-03-15T10:15:19Z</dcterms:modified>
</cp:coreProperties>
</file>