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F8FE"/>
    <a:srgbClr val="008A3E"/>
    <a:srgbClr val="D7F7D5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0"/>
    <p:restoredTop sz="94693"/>
  </p:normalViewPr>
  <p:slideViewPr>
    <p:cSldViewPr>
      <p:cViewPr>
        <p:scale>
          <a:sx n="81" d="100"/>
          <a:sy n="81" d="100"/>
        </p:scale>
        <p:origin x="2664" y="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2250" y="-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2125"/>
          </a:xfrm>
          <a:prstGeom prst="rect">
            <a:avLst/>
          </a:prstGeom>
        </p:spPr>
        <p:txBody>
          <a:bodyPr vert="horz" lIns="90654" tIns="45327" rIns="90654" bIns="45327" rtlCol="0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2125"/>
          </a:xfrm>
          <a:prstGeom prst="rect">
            <a:avLst/>
          </a:prstGeom>
        </p:spPr>
        <p:txBody>
          <a:bodyPr vert="horz" lIns="90654" tIns="45327" rIns="90654" bIns="45327" rtlCol="0"/>
          <a:lstStyle>
            <a:lvl1pPr algn="r">
              <a:defRPr sz="1200"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0654" tIns="45327" rIns="90654" bIns="45327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0654" tIns="45327" rIns="90654" bIns="45327" rtlCol="0" anchor="b"/>
          <a:lstStyle>
            <a:lvl1pPr algn="r">
              <a:defRPr sz="1200"/>
            </a:lvl1pPr>
          </a:lstStyle>
          <a:p>
            <a:pPr>
              <a:defRPr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34439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2D057-DA22-4DF1-80B5-083EABF3E4C6}" type="datetimeFigureOut">
              <a:rPr kumimoji="1" lang="ja-JP" altLang="en-US" smtClean="0"/>
              <a:t>2019/1/21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79088-FEAB-44E3-BD67-FC0830F31E9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411828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80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2555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9908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1B70C-8FA1-4E99-B463-C454CA1DF8E3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1430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C4554-18FE-447E-B358-DEA04112468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285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75CDE-CED6-4C36-A00A-31001B4D0F2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9084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0C362-7A3B-40DC-92AA-57F32202600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280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27B94-C7E9-41F3-9F64-D8A26DBDECC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3386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8F709-3AE7-4AC2-9AF5-865FFC2798B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2726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0CFF2-27C1-4F72-BEEB-5225213501C8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137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53A03-8647-4D83-9D91-511DFA7CB6A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037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2D600-32CB-448A-B4C9-47DB5E38384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6853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B3D64-0D47-4F93-B55B-FBC12FA283A1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9351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CC1D8-2530-4D43-8CE0-4B22C15BB7E3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817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A8821DD-30DD-4F31-A0DF-C53B9996632A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2313" y="68358"/>
            <a:ext cx="7772400" cy="1439862"/>
          </a:xfrm>
        </p:spPr>
        <p:txBody>
          <a:bodyPr/>
          <a:lstStyle/>
          <a:p>
            <a:pPr eaLnBrk="1" hangingPunct="1"/>
            <a:r>
              <a:rPr lang="ja-JP" altLang="en-US" sz="5400" dirty="0"/>
              <a:t>倒立振子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27784" y="1508220"/>
            <a:ext cx="6400800" cy="78975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1800" dirty="0"/>
              <a:t>	</a:t>
            </a:r>
            <a:r>
              <a:rPr lang="ja-JP" altLang="en-US" sz="2800" dirty="0"/>
              <a:t>４Ｅ　２１番　　佐藤　凌雅</a:t>
            </a:r>
            <a:endParaRPr lang="en-US" altLang="ja-JP" sz="2800" dirty="0"/>
          </a:p>
          <a:p>
            <a:pPr eaLnBrk="1" hangingPunct="1">
              <a:lnSpc>
                <a:spcPct val="80000"/>
              </a:lnSpc>
            </a:pPr>
            <a:r>
              <a:rPr lang="ja-JP" altLang="en-US" sz="2800" dirty="0"/>
              <a:t>　　　　　　　　　３７番　　中田　和斗	</a:t>
            </a:r>
            <a:r>
              <a:rPr lang="ja-JP" altLang="en-US" sz="1600" dirty="0"/>
              <a:t>		</a:t>
            </a:r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323528" y="2297976"/>
            <a:ext cx="15904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4000"/>
              <a:t>概要</a:t>
            </a:r>
            <a:endParaRPr lang="ja-JP" altLang="en-US" sz="4000" dirty="0"/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684213" y="3005862"/>
            <a:ext cx="78486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457200" indent="-457200" eaLnBrk="1" hangingPunct="1">
              <a:spcBef>
                <a:spcPct val="0"/>
              </a:spcBef>
            </a:pPr>
            <a:r>
              <a:rPr lang="ja-JP" altLang="en-US"/>
              <a:t>二輪で倒立するロボット．</a:t>
            </a:r>
            <a:endParaRPr lang="en-US" altLang="ja-JP" sz="800" dirty="0"/>
          </a:p>
          <a:p>
            <a:pPr marL="457200" indent="-457200" eaLnBrk="1" hangingPunct="1">
              <a:spcBef>
                <a:spcPct val="0"/>
              </a:spcBef>
            </a:pPr>
            <a:r>
              <a:rPr lang="ja-JP" altLang="en-US"/>
              <a:t>電源を入れると自動で倒立を始める．</a:t>
            </a:r>
            <a:endParaRPr lang="en-US" altLang="ja-JP" dirty="0"/>
          </a:p>
          <a:p>
            <a:pPr marL="457200" indent="-457200" eaLnBrk="1" hangingPunct="1">
              <a:spcBef>
                <a:spcPct val="0"/>
              </a:spcBef>
            </a:pPr>
            <a:r>
              <a:rPr lang="ja-JP" altLang="en-US"/>
              <a:t>逐次，車体の姿勢を計算し，車体角度に応じてモータの回転数を制御する．</a:t>
            </a:r>
            <a:endParaRPr lang="en-US" altLang="ja-JP" dirty="0"/>
          </a:p>
          <a:p>
            <a:pPr marL="457200" indent="-457200" eaLnBrk="1" hangingPunct="1">
              <a:spcBef>
                <a:spcPct val="0"/>
              </a:spcBef>
            </a:pPr>
            <a:r>
              <a:rPr lang="ja-JP" altLang="en-US" dirty="0"/>
              <a:t>あえてスッテッピングモータを</a:t>
            </a:r>
            <a:r>
              <a:rPr lang="ja-JP" altLang="en-US"/>
              <a:t>使用せず，</a:t>
            </a:r>
            <a:r>
              <a:rPr lang="en-US" altLang="ja-JP" dirty="0"/>
              <a:t>DC</a:t>
            </a:r>
            <a:r>
              <a:rPr lang="ja-JP" altLang="en-US" dirty="0"/>
              <a:t>モータを使用</a:t>
            </a:r>
            <a:r>
              <a:rPr lang="ja-JP" altLang="en-US"/>
              <a:t>することで安価で制作．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46"/>
            <a:ext cx="9144000" cy="879263"/>
          </a:xfrm>
        </p:spPr>
        <p:txBody>
          <a:bodyPr>
            <a:noAutofit/>
          </a:bodyPr>
          <a:lstStyle/>
          <a:p>
            <a:pPr eaLnBrk="1" hangingPunct="1"/>
            <a:r>
              <a:rPr lang="ja-JP" altLang="en-US" dirty="0"/>
              <a:t>ハードウェア</a:t>
            </a:r>
          </a:p>
        </p:txBody>
      </p:sp>
      <p:sp>
        <p:nvSpPr>
          <p:cNvPr id="3089" name="Text Box 31"/>
          <p:cNvSpPr txBox="1">
            <a:spLocks noChangeArrowheads="1"/>
          </p:cNvSpPr>
          <p:nvPr/>
        </p:nvSpPr>
        <p:spPr bwMode="auto">
          <a:xfrm>
            <a:off x="0" y="3653436"/>
            <a:ext cx="12634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ja-JP" dirty="0"/>
              <a:t> </a:t>
            </a:r>
            <a:r>
              <a:rPr lang="ja-JP" altLang="en-US" dirty="0"/>
              <a:t>説明</a:t>
            </a:r>
            <a:endParaRPr lang="en-US" altLang="ja-JP" dirty="0"/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0" y="1009675"/>
            <a:ext cx="22012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ja-JP" dirty="0"/>
              <a:t> </a:t>
            </a:r>
            <a:r>
              <a:rPr lang="ja-JP" altLang="en-US"/>
              <a:t>ブロック図</a:t>
            </a:r>
            <a:endParaRPr lang="ja-JP" altLang="en-US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FE05944-06F7-9E42-B45C-34117161BE9E}"/>
              </a:ext>
            </a:extLst>
          </p:cNvPr>
          <p:cNvGrpSpPr/>
          <p:nvPr/>
        </p:nvGrpSpPr>
        <p:grpSpPr>
          <a:xfrm>
            <a:off x="1068997" y="1666660"/>
            <a:ext cx="7006003" cy="1705749"/>
            <a:chOff x="1068998" y="1716908"/>
            <a:chExt cx="7006003" cy="1705749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58BA8BB8-F814-6946-8839-00147E816CF4}"/>
                </a:ext>
              </a:extLst>
            </p:cNvPr>
            <p:cNvGrpSpPr/>
            <p:nvPr/>
          </p:nvGrpSpPr>
          <p:grpSpPr>
            <a:xfrm>
              <a:off x="1068998" y="1716908"/>
              <a:ext cx="7006003" cy="1476849"/>
              <a:chOff x="1394093" y="1448787"/>
              <a:chExt cx="7006003" cy="1476849"/>
            </a:xfrm>
          </p:grpSpPr>
          <p:sp>
            <p:nvSpPr>
              <p:cNvPr id="4" name="角丸四角形 3"/>
              <p:cNvSpPr/>
              <p:nvPr/>
            </p:nvSpPr>
            <p:spPr>
              <a:xfrm>
                <a:off x="3601581" y="2007785"/>
                <a:ext cx="1512168" cy="3600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Arduino</a:t>
                </a:r>
                <a:endParaRPr kumimoji="1" lang="ja-JP" alt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角丸四角形 4"/>
              <p:cNvSpPr/>
              <p:nvPr/>
            </p:nvSpPr>
            <p:spPr>
              <a:xfrm>
                <a:off x="3601581" y="1448787"/>
                <a:ext cx="1512168" cy="3600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IMU</a:t>
                </a:r>
                <a:endParaRPr kumimoji="1" lang="ja-JP" alt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角丸四角形 9"/>
              <p:cNvSpPr/>
              <p:nvPr/>
            </p:nvSpPr>
            <p:spPr>
              <a:xfrm>
                <a:off x="5484860" y="2565636"/>
                <a:ext cx="1583854" cy="3600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モータドライバ</a:t>
                </a:r>
              </a:p>
            </p:txBody>
          </p:sp>
          <p:sp>
            <p:nvSpPr>
              <p:cNvPr id="12" name="角丸四角形 11"/>
              <p:cNvSpPr/>
              <p:nvPr/>
            </p:nvSpPr>
            <p:spPr>
              <a:xfrm>
                <a:off x="7391984" y="2565636"/>
                <a:ext cx="1008112" cy="3600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モータ</a:t>
                </a:r>
              </a:p>
            </p:txBody>
          </p:sp>
          <p:sp>
            <p:nvSpPr>
              <p:cNvPr id="21" name="角丸四角形 20">
                <a:extLst>
                  <a:ext uri="{FF2B5EF4-FFF2-40B4-BE49-F238E27FC236}">
                    <a16:creationId xmlns:a16="http://schemas.microsoft.com/office/drawing/2014/main" id="{C1E69BA6-963B-D744-A9EE-EE4F20141C75}"/>
                  </a:ext>
                </a:extLst>
              </p:cNvPr>
              <p:cNvSpPr/>
              <p:nvPr/>
            </p:nvSpPr>
            <p:spPr>
              <a:xfrm>
                <a:off x="1394093" y="1448787"/>
                <a:ext cx="1836377" cy="3600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>
                    <a:ln w="0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マイコン用電源</a:t>
                </a:r>
                <a:endParaRPr kumimoji="1" lang="ja-JP" altLang="en-US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角丸四角形 22">
                <a:extLst>
                  <a:ext uri="{FF2B5EF4-FFF2-40B4-BE49-F238E27FC236}">
                    <a16:creationId xmlns:a16="http://schemas.microsoft.com/office/drawing/2014/main" id="{076C9005-D824-A740-B9A9-41193F035983}"/>
                  </a:ext>
                </a:extLst>
              </p:cNvPr>
              <p:cNvSpPr/>
              <p:nvPr/>
            </p:nvSpPr>
            <p:spPr>
              <a:xfrm>
                <a:off x="5484860" y="1448787"/>
                <a:ext cx="1583854" cy="3600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>
                    <a:ln w="0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駆動</a:t>
                </a:r>
                <a:r>
                  <a:rPr kumimoji="1" lang="ja-JP" altLang="en-US">
                    <a:ln w="0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用電源</a:t>
                </a:r>
                <a:endParaRPr kumimoji="1" lang="ja-JP" altLang="en-US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角丸四角形 27">
                <a:extLst>
                  <a:ext uri="{FF2B5EF4-FFF2-40B4-BE49-F238E27FC236}">
                    <a16:creationId xmlns:a16="http://schemas.microsoft.com/office/drawing/2014/main" id="{33595D53-4ADF-DE43-B158-14FDEC248DA9}"/>
                  </a:ext>
                </a:extLst>
              </p:cNvPr>
              <p:cNvSpPr/>
              <p:nvPr/>
            </p:nvSpPr>
            <p:spPr>
              <a:xfrm>
                <a:off x="5484860" y="2007785"/>
                <a:ext cx="1583854" cy="3600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>
                    <a:ln w="0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スイッチ</a:t>
                </a:r>
                <a:endParaRPr kumimoji="1" lang="en-US" altLang="ja-JP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角丸四角形 28">
                <a:extLst>
                  <a:ext uri="{FF2B5EF4-FFF2-40B4-BE49-F238E27FC236}">
                    <a16:creationId xmlns:a16="http://schemas.microsoft.com/office/drawing/2014/main" id="{F779BC8A-EE7D-C54E-8A15-BA70A3A97EC1}"/>
                  </a:ext>
                </a:extLst>
              </p:cNvPr>
              <p:cNvSpPr/>
              <p:nvPr/>
            </p:nvSpPr>
            <p:spPr>
              <a:xfrm>
                <a:off x="3601581" y="2565636"/>
                <a:ext cx="1512168" cy="3600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PIC16F1827</a:t>
                </a:r>
                <a:endParaRPr kumimoji="1" lang="ja-JP" alt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角丸四角形 29">
                <a:extLst>
                  <a:ext uri="{FF2B5EF4-FFF2-40B4-BE49-F238E27FC236}">
                    <a16:creationId xmlns:a16="http://schemas.microsoft.com/office/drawing/2014/main" id="{1DE5C8A3-C1D6-3E43-AFD8-5A0B896CEA9D}"/>
                  </a:ext>
                </a:extLst>
              </p:cNvPr>
              <p:cNvSpPr/>
              <p:nvPr/>
            </p:nvSpPr>
            <p:spPr>
              <a:xfrm>
                <a:off x="1520354" y="2010593"/>
                <a:ext cx="1583854" cy="3600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>
                    <a:ln w="0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スイッチ</a:t>
                </a:r>
                <a:endParaRPr kumimoji="1" lang="en-US" altLang="ja-JP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04378CD4-C66D-2A4A-A967-205D4E7D1DE3}"/>
                </a:ext>
              </a:extLst>
            </p:cNvPr>
            <p:cNvCxnSpPr>
              <a:stCxn id="30" idx="3"/>
              <a:endCxn id="5" idx="1"/>
            </p:cNvCxnSpPr>
            <p:nvPr/>
          </p:nvCxnSpPr>
          <p:spPr>
            <a:xfrm flipV="1">
              <a:off x="2779113" y="1896908"/>
              <a:ext cx="497373" cy="56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7FEE8DCC-A344-B34C-9601-D4B618FA40EA}"/>
                </a:ext>
              </a:extLst>
            </p:cNvPr>
            <p:cNvCxnSpPr>
              <a:stCxn id="21" idx="2"/>
              <a:endCxn id="30" idx="0"/>
            </p:cNvCxnSpPr>
            <p:nvPr/>
          </p:nvCxnSpPr>
          <p:spPr>
            <a:xfrm flipH="1">
              <a:off x="1987186" y="2076908"/>
              <a:ext cx="1" cy="20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EFFF62DF-BFAF-8B40-AA84-488C81CBEEB6}"/>
                </a:ext>
              </a:extLst>
            </p:cNvPr>
            <p:cNvCxnSpPr>
              <a:cxnSpLocks/>
              <a:stCxn id="30" idx="3"/>
              <a:endCxn id="4" idx="1"/>
            </p:cNvCxnSpPr>
            <p:nvPr/>
          </p:nvCxnSpPr>
          <p:spPr>
            <a:xfrm flipV="1">
              <a:off x="2779113" y="2455906"/>
              <a:ext cx="497373" cy="2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3FE50A04-2B69-6547-9C01-BD0A66EFB989}"/>
                </a:ext>
              </a:extLst>
            </p:cNvPr>
            <p:cNvCxnSpPr>
              <a:cxnSpLocks/>
              <a:stCxn id="30" idx="3"/>
              <a:endCxn id="29" idx="1"/>
            </p:cNvCxnSpPr>
            <p:nvPr/>
          </p:nvCxnSpPr>
          <p:spPr>
            <a:xfrm>
              <a:off x="2779113" y="2458714"/>
              <a:ext cx="497373" cy="5550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5BC93D0D-BDCC-9042-9EE6-C4D3ADB96E18}"/>
                </a:ext>
              </a:extLst>
            </p:cNvPr>
            <p:cNvGrpSpPr/>
            <p:nvPr/>
          </p:nvGrpSpPr>
          <p:grpSpPr>
            <a:xfrm>
              <a:off x="1987186" y="2638714"/>
              <a:ext cx="3964506" cy="783943"/>
              <a:chOff x="1987186" y="2638714"/>
              <a:chExt cx="3964506" cy="783943"/>
            </a:xfrm>
          </p:grpSpPr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F7562231-3D4B-B547-B8F9-63BDDEB040CA}"/>
                  </a:ext>
                </a:extLst>
              </p:cNvPr>
              <p:cNvCxnSpPr>
                <a:cxnSpLocks/>
                <a:endCxn id="30" idx="2"/>
              </p:cNvCxnSpPr>
              <p:nvPr/>
            </p:nvCxnSpPr>
            <p:spPr>
              <a:xfrm flipV="1">
                <a:off x="1987186" y="2638714"/>
                <a:ext cx="0" cy="7761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FDA1E39D-0A58-0046-B640-92588D8887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87186" y="3422656"/>
                <a:ext cx="3964506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EA7EF8E3-2F53-C242-A716-D9F4A25F75C3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5951692" y="3193757"/>
              <a:ext cx="0" cy="2210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EA0DDF45-010C-1C44-9E1C-A80C2418678D}"/>
                </a:ext>
              </a:extLst>
            </p:cNvPr>
            <p:cNvCxnSpPr>
              <a:cxnSpLocks/>
              <a:stCxn id="5" idx="2"/>
              <a:endCxn id="4" idx="0"/>
            </p:cNvCxnSpPr>
            <p:nvPr/>
          </p:nvCxnSpPr>
          <p:spPr>
            <a:xfrm>
              <a:off x="4032570" y="2076908"/>
              <a:ext cx="0" cy="198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E3AB3B57-C5DA-D54E-BB39-AF2487347C80}"/>
                </a:ext>
              </a:extLst>
            </p:cNvPr>
            <p:cNvCxnSpPr>
              <a:cxnSpLocks/>
              <a:stCxn id="4" idx="2"/>
              <a:endCxn id="29" idx="0"/>
            </p:cNvCxnSpPr>
            <p:nvPr/>
          </p:nvCxnSpPr>
          <p:spPr>
            <a:xfrm>
              <a:off x="4032570" y="2635906"/>
              <a:ext cx="0" cy="1978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055B7368-97C3-0E40-AE7F-E76897BA9937}"/>
                </a:ext>
              </a:extLst>
            </p:cNvPr>
            <p:cNvCxnSpPr>
              <a:cxnSpLocks/>
              <a:stCxn id="29" idx="3"/>
              <a:endCxn id="10" idx="1"/>
            </p:cNvCxnSpPr>
            <p:nvPr/>
          </p:nvCxnSpPr>
          <p:spPr>
            <a:xfrm>
              <a:off x="4788654" y="3013757"/>
              <a:ext cx="37111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8D846472-1497-7747-B838-F8F5EA15D527}"/>
                </a:ext>
              </a:extLst>
            </p:cNvPr>
            <p:cNvCxnSpPr>
              <a:cxnSpLocks/>
              <a:stCxn id="28" idx="2"/>
              <a:endCxn id="10" idx="0"/>
            </p:cNvCxnSpPr>
            <p:nvPr/>
          </p:nvCxnSpPr>
          <p:spPr>
            <a:xfrm>
              <a:off x="5951692" y="2635906"/>
              <a:ext cx="0" cy="1978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B1483BE7-2E99-7746-84FA-F839A9C10E9C}"/>
                </a:ext>
              </a:extLst>
            </p:cNvPr>
            <p:cNvCxnSpPr>
              <a:cxnSpLocks/>
              <a:stCxn id="23" idx="2"/>
              <a:endCxn id="28" idx="0"/>
            </p:cNvCxnSpPr>
            <p:nvPr/>
          </p:nvCxnSpPr>
          <p:spPr>
            <a:xfrm>
              <a:off x="5951692" y="2076908"/>
              <a:ext cx="0" cy="198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FCD6DAE6-49CD-6B47-800F-E688AE324E97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6743619" y="3013757"/>
              <a:ext cx="3232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FAB00F95-436C-324D-AE74-92029FB21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079331"/>
              </p:ext>
            </p:extLst>
          </p:nvPr>
        </p:nvGraphicFramePr>
        <p:xfrm>
          <a:off x="251682" y="4320868"/>
          <a:ext cx="8640635" cy="225171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427498">
                  <a:extLst>
                    <a:ext uri="{9D8B030D-6E8A-4147-A177-3AD203B41FA5}">
                      <a16:colId xmlns:a16="http://schemas.microsoft.com/office/drawing/2014/main" val="2117105441"/>
                    </a:ext>
                  </a:extLst>
                </a:gridCol>
                <a:gridCol w="5213137">
                  <a:extLst>
                    <a:ext uri="{9D8B030D-6E8A-4147-A177-3AD203B41FA5}">
                      <a16:colId xmlns:a16="http://schemas.microsoft.com/office/drawing/2014/main" val="3177866762"/>
                    </a:ext>
                  </a:extLst>
                </a:gridCol>
              </a:tblGrid>
              <a:tr h="7026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パーツ名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役割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13674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u="none" strike="noStrike" dirty="0">
                          <a:effectLst/>
                        </a:rPr>
                        <a:t>IMU（MPU6050）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車体に加わる加速度と角速度を測定．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206472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u="none" strike="noStrike">
                          <a:effectLst/>
                        </a:rPr>
                        <a:t>ArduinoNano</a:t>
                      </a:r>
                      <a:endParaRPr lang="en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姿勢の推定と出力の計算を行う．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055454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u="none" strike="noStrike">
                          <a:effectLst/>
                        </a:rPr>
                        <a:t>PIC16F1827</a:t>
                      </a:r>
                      <a:endParaRPr lang="en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出力司令値に応じて</a:t>
                      </a:r>
                      <a:r>
                        <a:rPr lang="en-US" altLang="ja-JP" sz="2400" u="none" strike="noStrike" dirty="0">
                          <a:effectLst/>
                        </a:rPr>
                        <a:t>PWM</a:t>
                      </a:r>
                      <a:r>
                        <a:rPr lang="ja-JP" altLang="en-US" sz="2400" u="none" strike="noStrike">
                          <a:effectLst/>
                        </a:rPr>
                        <a:t>出力を行う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261486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モータドライバ（</a:t>
                      </a:r>
                      <a:r>
                        <a:rPr lang="en-US" altLang="ja-JP" sz="2400" u="none" strike="noStrike" dirty="0">
                          <a:effectLst/>
                        </a:rPr>
                        <a:t>TA7291P</a:t>
                      </a:r>
                      <a:r>
                        <a:rPr lang="ja-JP" altLang="en-US" sz="2400" u="none" strike="noStrike">
                          <a:effectLst/>
                        </a:rPr>
                        <a:t>）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400" u="none" strike="noStrike" dirty="0">
                          <a:effectLst/>
                        </a:rPr>
                        <a:t>PWM</a:t>
                      </a:r>
                      <a:r>
                        <a:rPr lang="ja-JP" altLang="en-US" sz="2400" u="none" strike="noStrike">
                          <a:effectLst/>
                        </a:rPr>
                        <a:t>信号に従い，モータを駆動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041248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モータ（</a:t>
                      </a:r>
                      <a:r>
                        <a:rPr lang="en" sz="2400" u="none" strike="noStrike">
                          <a:effectLst/>
                        </a:rPr>
                        <a:t>RE-260RA）</a:t>
                      </a:r>
                      <a:endParaRPr lang="en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力学的エネルギーに変換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459549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46"/>
            <a:ext cx="9144000" cy="879263"/>
          </a:xfrm>
        </p:spPr>
        <p:txBody>
          <a:bodyPr>
            <a:noAutofit/>
          </a:bodyPr>
          <a:lstStyle/>
          <a:p>
            <a:pPr eaLnBrk="1" hangingPunct="1"/>
            <a:r>
              <a:rPr lang="ja-JP" altLang="en-US" dirty="0"/>
              <a:t>ハードウェア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0" y="1009675"/>
            <a:ext cx="16738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ja-JP" dirty="0"/>
              <a:t> </a:t>
            </a:r>
            <a:r>
              <a:rPr lang="ja-JP" altLang="en-US"/>
              <a:t>回路図</a:t>
            </a:r>
            <a:endParaRPr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7C4FCAF-E28F-F645-8A6C-C90103E9CF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0" t="22160" r="19680" b="26296"/>
          <a:stretch/>
        </p:blipFill>
        <p:spPr>
          <a:xfrm>
            <a:off x="467544" y="1594450"/>
            <a:ext cx="8412644" cy="513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8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1770"/>
            <a:ext cx="9144000" cy="922338"/>
          </a:xfrm>
        </p:spPr>
        <p:txBody>
          <a:bodyPr/>
          <a:lstStyle/>
          <a:p>
            <a:pPr eaLnBrk="1" hangingPunct="1"/>
            <a:r>
              <a:rPr lang="ja-JP" altLang="en-US" dirty="0"/>
              <a:t>ソフトウェア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67" y="1589729"/>
            <a:ext cx="5285524" cy="50006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ja-JP" altLang="en-US" sz="2400"/>
              <a:t>スイッチを</a:t>
            </a:r>
            <a:r>
              <a:rPr lang="en-US" altLang="ja-JP" sz="2400" dirty="0"/>
              <a:t>ON</a:t>
            </a:r>
            <a:r>
              <a:rPr lang="ja-JP" altLang="en-US" sz="2400"/>
              <a:t>にすると、ジャイロと加速度センサを読む．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ja-JP" altLang="en-US" sz="2400"/>
              <a:t>測定したデータをカルマンフィルタを通して車体の姿勢を指定する。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ja-JP" altLang="en-US" sz="2400"/>
              <a:t>推定された姿勢と目標の角度との偏差に応じてモータの出力値を決定する（</a:t>
            </a:r>
            <a:r>
              <a:rPr lang="en-US" altLang="ja-JP" sz="2400" dirty="0"/>
              <a:t>PID</a:t>
            </a:r>
            <a:r>
              <a:rPr lang="ja-JP" altLang="en-US" sz="2400"/>
              <a:t>制御）．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ja-JP" altLang="en-US" sz="2400"/>
              <a:t>この出力値を</a:t>
            </a:r>
            <a:r>
              <a:rPr lang="en-US" altLang="ja-JP" sz="2400" dirty="0"/>
              <a:t>PIC</a:t>
            </a:r>
            <a:r>
              <a:rPr lang="ja-JP" altLang="en-US" sz="2400"/>
              <a:t>に送り，</a:t>
            </a:r>
            <a:r>
              <a:rPr lang="en-US" altLang="ja-JP" sz="2400" dirty="0"/>
              <a:t>PIC</a:t>
            </a:r>
            <a:r>
              <a:rPr lang="ja-JP" altLang="en-US" sz="2400"/>
              <a:t>から</a:t>
            </a:r>
            <a:r>
              <a:rPr lang="en-US" altLang="ja-JP" sz="2400" dirty="0"/>
              <a:t>PWM</a:t>
            </a:r>
            <a:r>
              <a:rPr lang="ja-JP" altLang="en-US" sz="2400"/>
              <a:t>を出力し、モータドライバ</a:t>
            </a:r>
            <a:r>
              <a:rPr lang="en-US" altLang="ja-JP" sz="2400" dirty="0"/>
              <a:t>IC</a:t>
            </a:r>
            <a:r>
              <a:rPr lang="ja-JP" altLang="en-US" sz="2400"/>
              <a:t>を通してモータを回転させる。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ja-JP" altLang="en-US" sz="2400"/>
              <a:t>これを繰り返し行うことによって車体が倒立し続ける．</a:t>
            </a:r>
          </a:p>
          <a:p>
            <a:pPr eaLnBrk="1" hangingPunct="1">
              <a:buFontTx/>
              <a:buNone/>
            </a:pPr>
            <a:endParaRPr lang="en-US" altLang="ja-JP" sz="2400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06B03F9-DCF6-B649-9BE7-B7139F5C9F62}"/>
              </a:ext>
            </a:extLst>
          </p:cNvPr>
          <p:cNvGrpSpPr/>
          <p:nvPr/>
        </p:nvGrpSpPr>
        <p:grpSpPr>
          <a:xfrm>
            <a:off x="5580112" y="1154912"/>
            <a:ext cx="3266794" cy="5545967"/>
            <a:chOff x="5156087" y="1071508"/>
            <a:chExt cx="3266794" cy="5545967"/>
          </a:xfrm>
        </p:grpSpPr>
        <p:sp>
          <p:nvSpPr>
            <p:cNvPr id="4101" name="AutoShape 5"/>
            <p:cNvSpPr>
              <a:spLocks noChangeArrowheads="1"/>
            </p:cNvSpPr>
            <p:nvPr/>
          </p:nvSpPr>
          <p:spPr bwMode="auto">
            <a:xfrm>
              <a:off x="6336104" y="1071508"/>
              <a:ext cx="1367631" cy="504825"/>
            </a:xfrm>
            <a:prstGeom prst="flowChartTerminator">
              <a:avLst/>
            </a:prstGeom>
            <a:ln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800"/>
                <a:t>電源</a:t>
              </a:r>
              <a:r>
                <a:rPr lang="en-US" altLang="ja-JP" sz="1800" dirty="0"/>
                <a:t>ON</a:t>
              </a:r>
              <a:endParaRPr lang="ja-JP" altLang="en-US" sz="1800" dirty="0"/>
            </a:p>
          </p:txBody>
        </p:sp>
        <p:sp>
          <p:nvSpPr>
            <p:cNvPr id="4117" name="AutoShape 21"/>
            <p:cNvSpPr>
              <a:spLocks noChangeArrowheads="1"/>
            </p:cNvSpPr>
            <p:nvPr/>
          </p:nvSpPr>
          <p:spPr bwMode="auto">
            <a:xfrm>
              <a:off x="5831011" y="2034307"/>
              <a:ext cx="2377826" cy="576000"/>
            </a:xfrm>
            <a:prstGeom prst="flowChartProcess">
              <a:avLst/>
            </a:prstGeom>
            <a:ln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800" dirty="0"/>
                <a:t>ジャイロ</a:t>
              </a:r>
              <a:r>
                <a:rPr lang="ja-JP" altLang="en-US" sz="1800"/>
                <a:t>と加速度</a:t>
              </a:r>
              <a:endParaRPr lang="en-US" altLang="ja-JP" sz="1800" dirty="0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800" dirty="0"/>
                <a:t>の値を読む</a:t>
              </a: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5696318" y="2992961"/>
              <a:ext cx="2647207" cy="57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ysClr val="windowText" lastClr="000000"/>
                  </a:solidFill>
                </a:rPr>
                <a:t>センサの値をフィルタして</a:t>
              </a:r>
              <a:r>
                <a:rPr lang="ja-JP" altLang="en-US" dirty="0">
                  <a:solidFill>
                    <a:sysClr val="windowText" lastClr="000000"/>
                  </a:solidFill>
                </a:rPr>
                <a:t>車体の</a:t>
              </a:r>
              <a:r>
                <a:rPr lang="ja-JP" altLang="en-US">
                  <a:solidFill>
                    <a:sysClr val="windowText" lastClr="000000"/>
                  </a:solidFill>
                </a:rPr>
                <a:t>姿勢を推定</a:t>
              </a:r>
              <a:endParaRPr lang="ja-JP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616960" y="3951345"/>
              <a:ext cx="2805921" cy="57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ysClr val="windowText" lastClr="000000"/>
                  </a:solidFill>
                </a:rPr>
                <a:t>推定</a:t>
              </a:r>
              <a:r>
                <a:rPr kumimoji="1" lang="ja-JP" altLang="en-US">
                  <a:solidFill>
                    <a:sysClr val="windowText" lastClr="000000"/>
                  </a:solidFill>
                </a:rPr>
                <a:t>された姿勢</a:t>
              </a:r>
              <a:r>
                <a:rPr lang="ja-JP" altLang="en-US">
                  <a:solidFill>
                    <a:sysClr val="windowText" lastClr="000000"/>
                  </a:solidFill>
                </a:rPr>
                <a:t>をもとに</a:t>
              </a:r>
              <a:endParaRPr kumimoji="1" lang="en-US" altLang="ja-JP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ja-JP" altLang="en-US" dirty="0">
                  <a:solidFill>
                    <a:sysClr val="windowText" lastClr="000000"/>
                  </a:solidFill>
                </a:rPr>
                <a:t>モータの出力値を決定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696318" y="4849320"/>
              <a:ext cx="2664296" cy="57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ysClr val="windowText" lastClr="000000"/>
                  </a:solidFill>
                </a:rPr>
                <a:t>出力値を</a:t>
              </a:r>
              <a:r>
                <a:rPr kumimoji="1" lang="en-US" altLang="ja-JP" dirty="0">
                  <a:solidFill>
                    <a:sysClr val="windowText" lastClr="000000"/>
                  </a:solidFill>
                </a:rPr>
                <a:t>PIC</a:t>
              </a:r>
              <a:r>
                <a:rPr kumimoji="1" lang="ja-JP" altLang="en-US" dirty="0">
                  <a:solidFill>
                    <a:sysClr val="windowText" lastClr="000000"/>
                  </a:solidFill>
                </a:rPr>
                <a:t>に送って</a:t>
              </a:r>
              <a:endParaRPr kumimoji="1" lang="en-US" altLang="ja-JP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</a:rPr>
                <a:t>PIC</a:t>
              </a:r>
              <a:r>
                <a:rPr lang="ja-JP" altLang="en-US" dirty="0">
                  <a:solidFill>
                    <a:sysClr val="windowText" lastClr="000000"/>
                  </a:solidFill>
                </a:rPr>
                <a:t>から</a:t>
              </a:r>
              <a:r>
                <a:rPr lang="en-US" altLang="ja-JP" dirty="0">
                  <a:solidFill>
                    <a:sysClr val="windowText" lastClr="000000"/>
                  </a:solidFill>
                </a:rPr>
                <a:t>PWM</a:t>
              </a:r>
              <a:r>
                <a:rPr lang="ja-JP" altLang="en-US" dirty="0">
                  <a:solidFill>
                    <a:sysClr val="windowText" lastClr="000000"/>
                  </a:solidFill>
                </a:rPr>
                <a:t>を出力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5616960" y="5877272"/>
              <a:ext cx="2805921" cy="57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ysClr val="windowText" lastClr="000000"/>
                  </a:solidFill>
                </a:rPr>
                <a:t>モータドライバ</a:t>
              </a:r>
              <a:r>
                <a:rPr kumimoji="1" lang="en-US" altLang="ja-JP" dirty="0">
                  <a:solidFill>
                    <a:sysClr val="windowText" lastClr="000000"/>
                  </a:solidFill>
                </a:rPr>
                <a:t>IC</a:t>
              </a:r>
              <a:r>
                <a:rPr kumimoji="1" lang="ja-JP" altLang="en-US" dirty="0">
                  <a:solidFill>
                    <a:sysClr val="windowText" lastClr="000000"/>
                  </a:solidFill>
                </a:rPr>
                <a:t>を</a:t>
              </a:r>
              <a:endParaRPr kumimoji="1" lang="en-US" altLang="ja-JP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ja-JP" altLang="en-US" dirty="0">
                  <a:solidFill>
                    <a:sysClr val="windowText" lastClr="000000"/>
                  </a:solidFill>
                </a:rPr>
                <a:t>通してモータを駆動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直線矢印コネクタ 10"/>
            <p:cNvCxnSpPr>
              <a:stCxn id="4101" idx="2"/>
              <a:endCxn id="4117" idx="0"/>
            </p:cNvCxnSpPr>
            <p:nvPr/>
          </p:nvCxnSpPr>
          <p:spPr>
            <a:xfrm>
              <a:off x="7019920" y="1576333"/>
              <a:ext cx="4" cy="4579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>
              <a:stCxn id="4117" idx="2"/>
              <a:endCxn id="5" idx="0"/>
            </p:cNvCxnSpPr>
            <p:nvPr/>
          </p:nvCxnSpPr>
          <p:spPr>
            <a:xfrm flipH="1">
              <a:off x="7019922" y="2610307"/>
              <a:ext cx="2" cy="3826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>
              <a:stCxn id="5" idx="2"/>
              <a:endCxn id="7" idx="0"/>
            </p:cNvCxnSpPr>
            <p:nvPr/>
          </p:nvCxnSpPr>
          <p:spPr>
            <a:xfrm flipH="1">
              <a:off x="7019921" y="3568961"/>
              <a:ext cx="1" cy="3823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7" idx="2"/>
              <a:endCxn id="8" idx="0"/>
            </p:cNvCxnSpPr>
            <p:nvPr/>
          </p:nvCxnSpPr>
          <p:spPr>
            <a:xfrm>
              <a:off x="7019921" y="4527345"/>
              <a:ext cx="8545" cy="3219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stCxn id="8" idx="2"/>
              <a:endCxn id="9" idx="0"/>
            </p:cNvCxnSpPr>
            <p:nvPr/>
          </p:nvCxnSpPr>
          <p:spPr>
            <a:xfrm flipH="1">
              <a:off x="7019921" y="5425320"/>
              <a:ext cx="8545" cy="451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>
              <a:stCxn id="9" idx="2"/>
            </p:cNvCxnSpPr>
            <p:nvPr/>
          </p:nvCxnSpPr>
          <p:spPr>
            <a:xfrm flipH="1">
              <a:off x="7019919" y="6453272"/>
              <a:ext cx="2" cy="1642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H="1">
              <a:off x="5364088" y="6617475"/>
              <a:ext cx="16643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 flipV="1">
              <a:off x="5364088" y="1805320"/>
              <a:ext cx="0" cy="48121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>
            <a:xfrm>
              <a:off x="5364088" y="1805320"/>
              <a:ext cx="16558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正方形/長方形 29"/>
            <p:cNvSpPr/>
            <p:nvPr/>
          </p:nvSpPr>
          <p:spPr>
            <a:xfrm>
              <a:off x="5156087" y="1455177"/>
              <a:ext cx="1080462" cy="28384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繰り返し</a:t>
              </a:r>
            </a:p>
          </p:txBody>
        </p:sp>
      </p:grpSp>
      <p:sp>
        <p:nvSpPr>
          <p:cNvPr id="24" name="Text Box 31">
            <a:extLst>
              <a:ext uri="{FF2B5EF4-FFF2-40B4-BE49-F238E27FC236}">
                <a16:creationId xmlns:a16="http://schemas.microsoft.com/office/drawing/2014/main" id="{75680872-9D0A-1642-B96F-D12DF99DA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09675"/>
            <a:ext cx="25907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ja-JP" dirty="0"/>
              <a:t> </a:t>
            </a:r>
            <a:r>
              <a:rPr lang="ja-JP" altLang="en-US"/>
              <a:t>処理の流れ</a:t>
            </a:r>
            <a:endParaRPr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2661"/>
            <a:ext cx="8964488" cy="5805339"/>
          </a:xfrm>
        </p:spPr>
        <p:txBody>
          <a:bodyPr/>
          <a:lstStyle/>
          <a:p>
            <a:pPr eaLnBrk="1" hangingPunct="1">
              <a:defRPr/>
            </a:pPr>
            <a:r>
              <a:rPr lang="ja-JP" altLang="en-US" sz="3600"/>
              <a:t>結果</a:t>
            </a:r>
            <a:endParaRPr lang="en-US" altLang="ja-JP" sz="3600" dirty="0"/>
          </a:p>
          <a:p>
            <a:pPr eaLnBrk="1" hangingPunct="1">
              <a:defRPr/>
            </a:pPr>
            <a:r>
              <a:rPr lang="ja-JP" altLang="en-US" sz="2400"/>
              <a:t>数十秒であればほぼ確実に倒立できるものを作成できた．</a:t>
            </a:r>
            <a:endParaRPr lang="en-US" altLang="ja-JP" sz="2400" dirty="0"/>
          </a:p>
          <a:p>
            <a:pPr eaLnBrk="1" hangingPunct="1">
              <a:defRPr/>
            </a:pPr>
            <a:r>
              <a:rPr lang="ja-JP" altLang="en-US" sz="2400"/>
              <a:t>外乱などが少なければ，数分間倒立することも可能．</a:t>
            </a:r>
            <a:endParaRPr lang="en-US" altLang="ja-JP" sz="2400" dirty="0"/>
          </a:p>
          <a:p>
            <a:pPr marL="0" indent="0" eaLnBrk="1" hangingPunct="1">
              <a:buNone/>
              <a:defRPr/>
            </a:pPr>
            <a:endParaRPr lang="en-US" altLang="ja-JP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ja-JP" altLang="en-US" sz="3600"/>
              <a:t>考察・所感</a:t>
            </a:r>
            <a:endParaRPr lang="en-US" altLang="ja-JP" sz="3600" dirty="0">
              <a:solidFill>
                <a:srgbClr val="000000"/>
              </a:solidFill>
            </a:endParaRPr>
          </a:p>
          <a:p>
            <a:pPr lvl="0" eaLnBrk="1" hangingPunct="1">
              <a:defRPr/>
            </a:pPr>
            <a:r>
              <a:rPr lang="ja-JP" altLang="en-US" sz="2400">
                <a:solidFill>
                  <a:srgbClr val="000000"/>
                </a:solidFill>
              </a:rPr>
              <a:t>キャリブレーション値の設定が手動調整なので，プログラムで自動的に調整する機能が設けられればよかった．</a:t>
            </a:r>
            <a:endParaRPr lang="en-US" altLang="ja-JP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ja-JP" sz="2400" dirty="0">
                <a:solidFill>
                  <a:srgbClr val="000000"/>
                </a:solidFill>
              </a:rPr>
              <a:t>PID</a:t>
            </a:r>
            <a:r>
              <a:rPr lang="ja-JP" altLang="en-US" sz="2400">
                <a:solidFill>
                  <a:srgbClr val="000000"/>
                </a:solidFill>
              </a:rPr>
              <a:t>の係数調整は試行錯誤で行ったため，開発時間の多くがゲイン調整に費やされてしまった．限界感度法やステップ応答法などを勉強して実装するべきだった</a:t>
            </a:r>
            <a:endParaRPr lang="en-US" altLang="ja-JP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ja-JP" altLang="en-US" sz="2400">
                <a:solidFill>
                  <a:srgbClr val="000000"/>
                </a:solidFill>
              </a:rPr>
              <a:t>制作後ネットで調査したところ，状態方程式をモデルとした制御法が多く載っていた．今回は車体角度と目標角との偏差に対して</a:t>
            </a:r>
            <a:r>
              <a:rPr lang="en-US" altLang="ja-JP" sz="2400" dirty="0">
                <a:solidFill>
                  <a:srgbClr val="000000"/>
                </a:solidFill>
              </a:rPr>
              <a:t>PID</a:t>
            </a:r>
            <a:r>
              <a:rPr lang="ja-JP" altLang="en-US" sz="2400">
                <a:solidFill>
                  <a:srgbClr val="000000"/>
                </a:solidFill>
              </a:rPr>
              <a:t>制御を行った．機会があれば現代制御や</a:t>
            </a:r>
            <a:r>
              <a:rPr lang="en-US" altLang="ja-JP" sz="2400" dirty="0">
                <a:solidFill>
                  <a:srgbClr val="000000"/>
                </a:solidFill>
              </a:rPr>
              <a:t>MPC</a:t>
            </a:r>
            <a:r>
              <a:rPr lang="ja-JP" altLang="en-US" sz="2400">
                <a:solidFill>
                  <a:srgbClr val="000000"/>
                </a:solidFill>
              </a:rPr>
              <a:t>にも挑戦したい</a:t>
            </a:r>
            <a:endParaRPr lang="en-US" altLang="ja-JP" sz="2400" dirty="0">
              <a:solidFill>
                <a:srgbClr val="000000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05625B8-6E51-BA41-957F-B6A02168F1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11770"/>
            <a:ext cx="9144000" cy="922338"/>
          </a:xfrm>
        </p:spPr>
        <p:txBody>
          <a:bodyPr/>
          <a:lstStyle/>
          <a:p>
            <a:pPr eaLnBrk="1" hangingPunct="1"/>
            <a:r>
              <a:rPr lang="ja-JP" altLang="en-US"/>
              <a:t>まとめ</a:t>
            </a:r>
            <a:endParaRPr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963</TotalTime>
  <Words>400</Words>
  <Application>Microsoft Macintosh PowerPoint</Application>
  <PresentationFormat>画面に合わせる (4:3)</PresentationFormat>
  <Paragraphs>61</Paragraphs>
  <Slides>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Calibri</vt:lpstr>
      <vt:lpstr>標準デザイン</vt:lpstr>
      <vt:lpstr>倒立振子</vt:lpstr>
      <vt:lpstr>ハードウェア</vt:lpstr>
      <vt:lpstr>ハードウェア</vt:lpstr>
      <vt:lpstr>ソフトウェア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ＰＩＣによるモーター制御</dc:title>
  <dc:creator>shintaro</dc:creator>
  <cp:lastModifiedBy>g15218@ichinoseki.kosen-ac.jp</cp:lastModifiedBy>
  <cp:revision>110</cp:revision>
  <cp:lastPrinted>2012-01-13T03:14:53Z</cp:lastPrinted>
  <dcterms:created xsi:type="dcterms:W3CDTF">2009-01-26T12:53:47Z</dcterms:created>
  <dcterms:modified xsi:type="dcterms:W3CDTF">2019-01-21T05:14:42Z</dcterms:modified>
</cp:coreProperties>
</file>