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0"/>
  </p:notesMasterIdLst>
  <p:sldIdLst>
    <p:sldId id="265" r:id="rId2"/>
    <p:sldId id="266" r:id="rId3"/>
    <p:sldId id="269" r:id="rId4"/>
    <p:sldId id="278" r:id="rId5"/>
    <p:sldId id="279" r:id="rId6"/>
    <p:sldId id="280" r:id="rId7"/>
    <p:sldId id="281" r:id="rId8"/>
    <p:sldId id="282" r:id="rId9"/>
  </p:sldIdLst>
  <p:sldSz cx="9144000" cy="6858000" type="screen4x3"/>
  <p:notesSz cx="6888163" cy="100203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72C4"/>
    <a:srgbClr val="14141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EC20E35-A176-4012-BC5E-935CFFF8708E}" styleName="スタイル (中間)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93D81CF-94F2-401A-BA57-92F5A7B2D0C5}" styleName="スタイル (中間)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01"/>
    <p:restoredTop sz="94655"/>
  </p:normalViewPr>
  <p:slideViewPr>
    <p:cSldViewPr snapToGrid="0" snapToObjects="1">
      <p:cViewPr varScale="1">
        <p:scale>
          <a:sx n="94" d="100"/>
          <a:sy n="94" d="100"/>
        </p:scale>
        <p:origin x="185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84871" cy="502755"/>
          </a:xfrm>
          <a:prstGeom prst="rect">
            <a:avLst/>
          </a:prstGeom>
        </p:spPr>
        <p:txBody>
          <a:bodyPr vert="horz" lIns="96616" tIns="48308" rIns="96616" bIns="48308" rtlCol="0"/>
          <a:lstStyle>
            <a:lvl1pPr algn="l">
              <a:defRPr sz="1300"/>
            </a:lvl1pPr>
          </a:lstStyle>
          <a:p>
            <a:endParaRPr kumimoji="1" lang="ja-JP" altLang="en-US"/>
          </a:p>
        </p:txBody>
      </p:sp>
      <p:sp>
        <p:nvSpPr>
          <p:cNvPr id="3" name="日付プレースホルダー 2"/>
          <p:cNvSpPr>
            <a:spLocks noGrp="1"/>
          </p:cNvSpPr>
          <p:nvPr>
            <p:ph type="dt" idx="1"/>
          </p:nvPr>
        </p:nvSpPr>
        <p:spPr>
          <a:xfrm>
            <a:off x="3901698" y="0"/>
            <a:ext cx="2984871" cy="502755"/>
          </a:xfrm>
          <a:prstGeom prst="rect">
            <a:avLst/>
          </a:prstGeom>
        </p:spPr>
        <p:txBody>
          <a:bodyPr vert="horz" lIns="96616" tIns="48308" rIns="96616" bIns="48308" rtlCol="0"/>
          <a:lstStyle>
            <a:lvl1pPr algn="r">
              <a:defRPr sz="1300"/>
            </a:lvl1pPr>
          </a:lstStyle>
          <a:p>
            <a:fld id="{A07BD75B-32F9-42DF-A17D-2C1AD28961E1}" type="datetimeFigureOut">
              <a:rPr kumimoji="1" lang="ja-JP" altLang="en-US" smtClean="0"/>
              <a:t>2020/2/23</a:t>
            </a:fld>
            <a:endParaRPr kumimoji="1" lang="ja-JP" altLang="en-US"/>
          </a:p>
        </p:txBody>
      </p:sp>
      <p:sp>
        <p:nvSpPr>
          <p:cNvPr id="4" name="スライド イメージ プレースホルダー 3"/>
          <p:cNvSpPr>
            <a:spLocks noGrp="1" noRot="1" noChangeAspect="1"/>
          </p:cNvSpPr>
          <p:nvPr>
            <p:ph type="sldImg" idx="2"/>
          </p:nvPr>
        </p:nvSpPr>
        <p:spPr>
          <a:xfrm>
            <a:off x="1189038" y="1252538"/>
            <a:ext cx="4510087" cy="3381375"/>
          </a:xfrm>
          <a:prstGeom prst="rect">
            <a:avLst/>
          </a:prstGeom>
          <a:noFill/>
          <a:ln w="12700">
            <a:solidFill>
              <a:prstClr val="black"/>
            </a:solidFill>
          </a:ln>
        </p:spPr>
        <p:txBody>
          <a:bodyPr vert="horz" lIns="96616" tIns="48308" rIns="96616" bIns="48308" rtlCol="0" anchor="ctr"/>
          <a:lstStyle/>
          <a:p>
            <a:endParaRPr lang="ja-JP" altLang="en-US"/>
          </a:p>
        </p:txBody>
      </p:sp>
      <p:sp>
        <p:nvSpPr>
          <p:cNvPr id="5" name="ノート プレースホルダー 4"/>
          <p:cNvSpPr>
            <a:spLocks noGrp="1"/>
          </p:cNvSpPr>
          <p:nvPr>
            <p:ph type="body" sz="quarter" idx="3"/>
          </p:nvPr>
        </p:nvSpPr>
        <p:spPr>
          <a:xfrm>
            <a:off x="688817" y="4822269"/>
            <a:ext cx="5510530" cy="3945493"/>
          </a:xfrm>
          <a:prstGeom prst="rect">
            <a:avLst/>
          </a:prstGeom>
        </p:spPr>
        <p:txBody>
          <a:bodyPr vert="horz" lIns="96616" tIns="48308" rIns="96616" bIns="48308"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517547"/>
            <a:ext cx="2984871" cy="502754"/>
          </a:xfrm>
          <a:prstGeom prst="rect">
            <a:avLst/>
          </a:prstGeom>
        </p:spPr>
        <p:txBody>
          <a:bodyPr vert="horz" lIns="96616" tIns="48308" rIns="96616" bIns="48308"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3901698" y="9517547"/>
            <a:ext cx="2984871" cy="502754"/>
          </a:xfrm>
          <a:prstGeom prst="rect">
            <a:avLst/>
          </a:prstGeom>
        </p:spPr>
        <p:txBody>
          <a:bodyPr vert="horz" lIns="96616" tIns="48308" rIns="96616" bIns="48308" rtlCol="0" anchor="b"/>
          <a:lstStyle>
            <a:lvl1pPr algn="r">
              <a:defRPr sz="1300"/>
            </a:lvl1pPr>
          </a:lstStyle>
          <a:p>
            <a:fld id="{DE6FE399-4F6B-4504-9A41-F07C028AB085}" type="slidenum">
              <a:rPr kumimoji="1" lang="ja-JP" altLang="en-US" smtClean="0"/>
              <a:t>‹#›</a:t>
            </a:fld>
            <a:endParaRPr kumimoji="1" lang="ja-JP" altLang="en-US"/>
          </a:p>
        </p:txBody>
      </p:sp>
    </p:spTree>
    <p:extLst>
      <p:ext uri="{BB962C8B-B14F-4D97-AF65-F5344CB8AC3E}">
        <p14:creationId xmlns:p14="http://schemas.microsoft.com/office/powerpoint/2010/main" val="100447145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89038" y="1252538"/>
            <a:ext cx="4510087" cy="33813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DE6FE399-4F6B-4504-9A41-F07C028AB085}" type="slidenum">
              <a:rPr kumimoji="1" lang="ja-JP" altLang="en-US" smtClean="0"/>
              <a:t>1</a:t>
            </a:fld>
            <a:endParaRPr kumimoji="1" lang="ja-JP" altLang="en-US"/>
          </a:p>
        </p:txBody>
      </p:sp>
    </p:spTree>
    <p:extLst>
      <p:ext uri="{BB962C8B-B14F-4D97-AF65-F5344CB8AC3E}">
        <p14:creationId xmlns:p14="http://schemas.microsoft.com/office/powerpoint/2010/main" val="10617250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89038" y="1252538"/>
            <a:ext cx="4510087" cy="33813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DE6FE399-4F6B-4504-9A41-F07C028AB085}" type="slidenum">
              <a:rPr kumimoji="1" lang="ja-JP" altLang="en-US" smtClean="0"/>
              <a:t>2</a:t>
            </a:fld>
            <a:endParaRPr kumimoji="1" lang="ja-JP" altLang="en-US"/>
          </a:p>
        </p:txBody>
      </p:sp>
    </p:spTree>
    <p:extLst>
      <p:ext uri="{BB962C8B-B14F-4D97-AF65-F5344CB8AC3E}">
        <p14:creationId xmlns:p14="http://schemas.microsoft.com/office/powerpoint/2010/main" val="41588819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89038" y="1252538"/>
            <a:ext cx="4510087" cy="33813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DE6FE399-4F6B-4504-9A41-F07C028AB085}" type="slidenum">
              <a:rPr kumimoji="1" lang="ja-JP" altLang="en-US" smtClean="0"/>
              <a:t>3</a:t>
            </a:fld>
            <a:endParaRPr kumimoji="1" lang="ja-JP" altLang="en-US"/>
          </a:p>
        </p:txBody>
      </p:sp>
    </p:spTree>
    <p:extLst>
      <p:ext uri="{BB962C8B-B14F-4D97-AF65-F5344CB8AC3E}">
        <p14:creationId xmlns:p14="http://schemas.microsoft.com/office/powerpoint/2010/main" val="1618995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89038" y="1252538"/>
            <a:ext cx="4510087" cy="33813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DE6FE399-4F6B-4504-9A41-F07C028AB085}" type="slidenum">
              <a:rPr kumimoji="1" lang="ja-JP" altLang="en-US" smtClean="0"/>
              <a:t>4</a:t>
            </a:fld>
            <a:endParaRPr kumimoji="1" lang="ja-JP" altLang="en-US"/>
          </a:p>
        </p:txBody>
      </p:sp>
    </p:spTree>
    <p:extLst>
      <p:ext uri="{BB962C8B-B14F-4D97-AF65-F5344CB8AC3E}">
        <p14:creationId xmlns:p14="http://schemas.microsoft.com/office/powerpoint/2010/main" val="40564288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89038" y="1252538"/>
            <a:ext cx="4510087" cy="33813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DE6FE399-4F6B-4504-9A41-F07C028AB085}" type="slidenum">
              <a:rPr kumimoji="1" lang="ja-JP" altLang="en-US" smtClean="0"/>
              <a:t>5</a:t>
            </a:fld>
            <a:endParaRPr kumimoji="1" lang="ja-JP" altLang="en-US"/>
          </a:p>
        </p:txBody>
      </p:sp>
    </p:spTree>
    <p:extLst>
      <p:ext uri="{BB962C8B-B14F-4D97-AF65-F5344CB8AC3E}">
        <p14:creationId xmlns:p14="http://schemas.microsoft.com/office/powerpoint/2010/main" val="10526487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89038" y="1252538"/>
            <a:ext cx="4510087" cy="33813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DE6FE399-4F6B-4504-9A41-F07C028AB085}" type="slidenum">
              <a:rPr kumimoji="1" lang="ja-JP" altLang="en-US" smtClean="0"/>
              <a:t>6</a:t>
            </a:fld>
            <a:endParaRPr kumimoji="1" lang="ja-JP" altLang="en-US"/>
          </a:p>
        </p:txBody>
      </p:sp>
    </p:spTree>
    <p:extLst>
      <p:ext uri="{BB962C8B-B14F-4D97-AF65-F5344CB8AC3E}">
        <p14:creationId xmlns:p14="http://schemas.microsoft.com/office/powerpoint/2010/main" val="35884322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89038" y="1252538"/>
            <a:ext cx="4510087" cy="33813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DE6FE399-4F6B-4504-9A41-F07C028AB085}" type="slidenum">
              <a:rPr kumimoji="1" lang="ja-JP" altLang="en-US" smtClean="0"/>
              <a:t>7</a:t>
            </a:fld>
            <a:endParaRPr kumimoji="1" lang="ja-JP" altLang="en-US"/>
          </a:p>
        </p:txBody>
      </p:sp>
    </p:spTree>
    <p:extLst>
      <p:ext uri="{BB962C8B-B14F-4D97-AF65-F5344CB8AC3E}">
        <p14:creationId xmlns:p14="http://schemas.microsoft.com/office/powerpoint/2010/main" val="42060366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89038" y="1252538"/>
            <a:ext cx="4510087" cy="33813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DE6FE399-4F6B-4504-9A41-F07C028AB085}" type="slidenum">
              <a:rPr kumimoji="1" lang="ja-JP" altLang="en-US" smtClean="0"/>
              <a:t>8</a:t>
            </a:fld>
            <a:endParaRPr kumimoji="1" lang="ja-JP" altLang="en-US"/>
          </a:p>
        </p:txBody>
      </p:sp>
    </p:spTree>
    <p:extLst>
      <p:ext uri="{BB962C8B-B14F-4D97-AF65-F5344CB8AC3E}">
        <p14:creationId xmlns:p14="http://schemas.microsoft.com/office/powerpoint/2010/main" val="1198855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96133995-FAEC-EE44-BA0D-C05B82726B90}" type="datetimeFigureOut">
              <a:rPr kumimoji="1" lang="ja-JP" altLang="en-US" smtClean="0"/>
              <a:t>2020/2/23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608A0EC-7B70-FE4F-9304-999EC0E9BF83}" type="slidenum">
              <a:rPr kumimoji="1" lang="ja-JP" altLang="en-US" smtClean="0"/>
              <a:t>‹#›</a:t>
            </a:fld>
            <a:endParaRPr kumimoji="1" lang="ja-JP" altLang="en-US"/>
          </a:p>
        </p:txBody>
      </p:sp>
    </p:spTree>
    <p:extLst>
      <p:ext uri="{BB962C8B-B14F-4D97-AF65-F5344CB8AC3E}">
        <p14:creationId xmlns:p14="http://schemas.microsoft.com/office/powerpoint/2010/main" val="3326816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6133995-FAEC-EE44-BA0D-C05B82726B90}" type="datetimeFigureOut">
              <a:rPr kumimoji="1" lang="ja-JP" altLang="en-US" smtClean="0"/>
              <a:t>2020/2/23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608A0EC-7B70-FE4F-9304-999EC0E9BF83}" type="slidenum">
              <a:rPr kumimoji="1" lang="ja-JP" altLang="en-US" smtClean="0"/>
              <a:t>‹#›</a:t>
            </a:fld>
            <a:endParaRPr kumimoji="1" lang="ja-JP" altLang="en-US"/>
          </a:p>
        </p:txBody>
      </p:sp>
    </p:spTree>
    <p:extLst>
      <p:ext uri="{BB962C8B-B14F-4D97-AF65-F5344CB8AC3E}">
        <p14:creationId xmlns:p14="http://schemas.microsoft.com/office/powerpoint/2010/main" val="2133433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6133995-FAEC-EE44-BA0D-C05B82726B90}" type="datetimeFigureOut">
              <a:rPr kumimoji="1" lang="ja-JP" altLang="en-US" smtClean="0"/>
              <a:t>2020/2/23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608A0EC-7B70-FE4F-9304-999EC0E9BF83}" type="slidenum">
              <a:rPr kumimoji="1" lang="ja-JP" altLang="en-US" smtClean="0"/>
              <a:t>‹#›</a:t>
            </a:fld>
            <a:endParaRPr kumimoji="1" lang="ja-JP" altLang="en-US"/>
          </a:p>
        </p:txBody>
      </p:sp>
    </p:spTree>
    <p:extLst>
      <p:ext uri="{BB962C8B-B14F-4D97-AF65-F5344CB8AC3E}">
        <p14:creationId xmlns:p14="http://schemas.microsoft.com/office/powerpoint/2010/main" val="2190259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6133995-FAEC-EE44-BA0D-C05B82726B90}" type="datetimeFigureOut">
              <a:rPr kumimoji="1" lang="ja-JP" altLang="en-US" smtClean="0"/>
              <a:t>2020/2/23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608A0EC-7B70-FE4F-9304-999EC0E9BF83}" type="slidenum">
              <a:rPr kumimoji="1" lang="ja-JP" altLang="en-US" smtClean="0"/>
              <a:t>‹#›</a:t>
            </a:fld>
            <a:endParaRPr kumimoji="1" lang="ja-JP" altLang="en-US"/>
          </a:p>
        </p:txBody>
      </p:sp>
    </p:spTree>
    <p:extLst>
      <p:ext uri="{BB962C8B-B14F-4D97-AF65-F5344CB8AC3E}">
        <p14:creationId xmlns:p14="http://schemas.microsoft.com/office/powerpoint/2010/main" val="1797243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6133995-FAEC-EE44-BA0D-C05B82726B90}" type="datetimeFigureOut">
              <a:rPr kumimoji="1" lang="ja-JP" altLang="en-US" smtClean="0"/>
              <a:t>2020/2/23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608A0EC-7B70-FE4F-9304-999EC0E9BF83}" type="slidenum">
              <a:rPr kumimoji="1" lang="ja-JP" altLang="en-US" smtClean="0"/>
              <a:t>‹#›</a:t>
            </a:fld>
            <a:endParaRPr kumimoji="1" lang="ja-JP" altLang="en-US"/>
          </a:p>
        </p:txBody>
      </p:sp>
    </p:spTree>
    <p:extLst>
      <p:ext uri="{BB962C8B-B14F-4D97-AF65-F5344CB8AC3E}">
        <p14:creationId xmlns:p14="http://schemas.microsoft.com/office/powerpoint/2010/main" val="56962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96133995-FAEC-EE44-BA0D-C05B82726B90}" type="datetimeFigureOut">
              <a:rPr kumimoji="1" lang="ja-JP" altLang="en-US" smtClean="0"/>
              <a:t>2020/2/23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608A0EC-7B70-FE4F-9304-999EC0E9BF83}" type="slidenum">
              <a:rPr kumimoji="1" lang="ja-JP" altLang="en-US" smtClean="0"/>
              <a:t>‹#›</a:t>
            </a:fld>
            <a:endParaRPr kumimoji="1" lang="ja-JP" altLang="en-US"/>
          </a:p>
        </p:txBody>
      </p:sp>
    </p:spTree>
    <p:extLst>
      <p:ext uri="{BB962C8B-B14F-4D97-AF65-F5344CB8AC3E}">
        <p14:creationId xmlns:p14="http://schemas.microsoft.com/office/powerpoint/2010/main" val="3791086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96133995-FAEC-EE44-BA0D-C05B82726B90}" type="datetimeFigureOut">
              <a:rPr kumimoji="1" lang="ja-JP" altLang="en-US" smtClean="0"/>
              <a:t>2020/2/23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F608A0EC-7B70-FE4F-9304-999EC0E9BF83}" type="slidenum">
              <a:rPr kumimoji="1" lang="ja-JP" altLang="en-US" smtClean="0"/>
              <a:t>‹#›</a:t>
            </a:fld>
            <a:endParaRPr kumimoji="1" lang="ja-JP" altLang="en-US"/>
          </a:p>
        </p:txBody>
      </p:sp>
    </p:spTree>
    <p:extLst>
      <p:ext uri="{BB962C8B-B14F-4D97-AF65-F5344CB8AC3E}">
        <p14:creationId xmlns:p14="http://schemas.microsoft.com/office/powerpoint/2010/main" val="246128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96133995-FAEC-EE44-BA0D-C05B82726B90}" type="datetimeFigureOut">
              <a:rPr kumimoji="1" lang="ja-JP" altLang="en-US" smtClean="0"/>
              <a:t>2020/2/23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F608A0EC-7B70-FE4F-9304-999EC0E9BF83}" type="slidenum">
              <a:rPr kumimoji="1" lang="ja-JP" altLang="en-US" smtClean="0"/>
              <a:t>‹#›</a:t>
            </a:fld>
            <a:endParaRPr kumimoji="1" lang="ja-JP" altLang="en-US"/>
          </a:p>
        </p:txBody>
      </p:sp>
    </p:spTree>
    <p:extLst>
      <p:ext uri="{BB962C8B-B14F-4D97-AF65-F5344CB8AC3E}">
        <p14:creationId xmlns:p14="http://schemas.microsoft.com/office/powerpoint/2010/main" val="30662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133995-FAEC-EE44-BA0D-C05B82726B90}" type="datetimeFigureOut">
              <a:rPr kumimoji="1" lang="ja-JP" altLang="en-US" smtClean="0"/>
              <a:t>2020/2/23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F608A0EC-7B70-FE4F-9304-999EC0E9BF83}" type="slidenum">
              <a:rPr kumimoji="1" lang="ja-JP" altLang="en-US" smtClean="0"/>
              <a:t>‹#›</a:t>
            </a:fld>
            <a:endParaRPr kumimoji="1" lang="ja-JP" altLang="en-US"/>
          </a:p>
        </p:txBody>
      </p:sp>
    </p:spTree>
    <p:extLst>
      <p:ext uri="{BB962C8B-B14F-4D97-AF65-F5344CB8AC3E}">
        <p14:creationId xmlns:p14="http://schemas.microsoft.com/office/powerpoint/2010/main" val="2231479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96133995-FAEC-EE44-BA0D-C05B82726B90}" type="datetimeFigureOut">
              <a:rPr kumimoji="1" lang="ja-JP" altLang="en-US" smtClean="0"/>
              <a:t>2020/2/23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608A0EC-7B70-FE4F-9304-999EC0E9BF83}" type="slidenum">
              <a:rPr kumimoji="1" lang="ja-JP" altLang="en-US" smtClean="0"/>
              <a:t>‹#›</a:t>
            </a:fld>
            <a:endParaRPr kumimoji="1" lang="ja-JP" altLang="en-US"/>
          </a:p>
        </p:txBody>
      </p:sp>
    </p:spTree>
    <p:extLst>
      <p:ext uri="{BB962C8B-B14F-4D97-AF65-F5344CB8AC3E}">
        <p14:creationId xmlns:p14="http://schemas.microsoft.com/office/powerpoint/2010/main" val="2533835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96133995-FAEC-EE44-BA0D-C05B82726B90}" type="datetimeFigureOut">
              <a:rPr kumimoji="1" lang="ja-JP" altLang="en-US" smtClean="0"/>
              <a:t>2020/2/23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608A0EC-7B70-FE4F-9304-999EC0E9BF83}" type="slidenum">
              <a:rPr kumimoji="1" lang="ja-JP" altLang="en-US" smtClean="0"/>
              <a:t>‹#›</a:t>
            </a:fld>
            <a:endParaRPr kumimoji="1" lang="ja-JP" altLang="en-US"/>
          </a:p>
        </p:txBody>
      </p:sp>
    </p:spTree>
    <p:extLst>
      <p:ext uri="{BB962C8B-B14F-4D97-AF65-F5344CB8AC3E}">
        <p14:creationId xmlns:p14="http://schemas.microsoft.com/office/powerpoint/2010/main" val="2130681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133995-FAEC-EE44-BA0D-C05B82726B90}" type="datetimeFigureOut">
              <a:rPr kumimoji="1" lang="ja-JP" altLang="en-US" smtClean="0"/>
              <a:t>2020/2/23</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08A0EC-7B70-FE4F-9304-999EC0E9BF83}" type="slidenum">
              <a:rPr kumimoji="1" lang="ja-JP" altLang="en-US" smtClean="0"/>
              <a:t>‹#›</a:t>
            </a:fld>
            <a:endParaRPr kumimoji="1" lang="ja-JP" altLang="en-US"/>
          </a:p>
        </p:txBody>
      </p:sp>
    </p:spTree>
    <p:extLst>
      <p:ext uri="{BB962C8B-B14F-4D97-AF65-F5344CB8AC3E}">
        <p14:creationId xmlns:p14="http://schemas.microsoft.com/office/powerpoint/2010/main" val="24252867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gif"/></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tiff"/><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92DB4B-12C3-4719-BD02-99EDBADE670A}"/>
              </a:ext>
            </a:extLst>
          </p:cNvPr>
          <p:cNvSpPr>
            <a:spLocks noGrp="1"/>
          </p:cNvSpPr>
          <p:nvPr>
            <p:ph type="ctrTitle"/>
          </p:nvPr>
        </p:nvSpPr>
        <p:spPr>
          <a:xfrm>
            <a:off x="737419" y="1450778"/>
            <a:ext cx="7594720" cy="1789172"/>
          </a:xfrm>
        </p:spPr>
        <p:txBody>
          <a:bodyPr>
            <a:normAutofit/>
          </a:bodyPr>
          <a:lstStyle/>
          <a:p>
            <a:pPr algn="l">
              <a:lnSpc>
                <a:spcPct val="100000"/>
              </a:lnSpc>
            </a:pPr>
            <a:r>
              <a:rPr lang="en" altLang="ja-JP" sz="3600" b="1" dirty="0">
                <a:solidFill>
                  <a:schemeClr val="tx1">
                    <a:lumMod val="95000"/>
                    <a:lumOff val="5000"/>
                  </a:schemeClr>
                </a:solidFill>
                <a:latin typeface="Meiryo" panose="020B0604030504040204" pitchFamily="34" charset="-128"/>
                <a:ea typeface="Meiryo" panose="020B0604030504040204" pitchFamily="34" charset="-128"/>
              </a:rPr>
              <a:t>MATLAB/Simulink</a:t>
            </a:r>
            <a:r>
              <a:rPr lang="ja-JP" altLang="en-US" sz="3600" b="1">
                <a:solidFill>
                  <a:schemeClr val="tx1">
                    <a:lumMod val="95000"/>
                    <a:lumOff val="5000"/>
                  </a:schemeClr>
                </a:solidFill>
                <a:latin typeface="Meiryo" panose="020B0604030504040204" pitchFamily="34" charset="-128"/>
                <a:ea typeface="Meiryo" panose="020B0604030504040204" pitchFamily="34" charset="-128"/>
              </a:rPr>
              <a:t>による </a:t>
            </a:r>
            <a:r>
              <a:rPr lang="en" altLang="ja-JP" sz="3600" b="1" dirty="0">
                <a:solidFill>
                  <a:schemeClr val="tx1">
                    <a:lumMod val="95000"/>
                    <a:lumOff val="5000"/>
                  </a:schemeClr>
                </a:solidFill>
                <a:latin typeface="Meiryo" panose="020B0604030504040204" pitchFamily="34" charset="-128"/>
                <a:ea typeface="Meiryo" panose="020B0604030504040204" pitchFamily="34" charset="-128"/>
              </a:rPr>
              <a:t>RADAR</a:t>
            </a:r>
            <a:r>
              <a:rPr lang="ja-JP" altLang="en-US" sz="3600" b="1">
                <a:solidFill>
                  <a:schemeClr val="tx1">
                    <a:lumMod val="95000"/>
                    <a:lumOff val="5000"/>
                  </a:schemeClr>
                </a:solidFill>
                <a:latin typeface="Meiryo" panose="020B0604030504040204" pitchFamily="34" charset="-128"/>
                <a:ea typeface="Meiryo" panose="020B0604030504040204" pitchFamily="34" charset="-128"/>
              </a:rPr>
              <a:t>計測システムの開発</a:t>
            </a:r>
            <a:endParaRPr lang="ja-JP" altLang="en-US" sz="3600" b="1" dirty="0">
              <a:solidFill>
                <a:schemeClr val="tx1">
                  <a:lumMod val="95000"/>
                  <a:lumOff val="5000"/>
                </a:schemeClr>
              </a:solidFill>
              <a:latin typeface="Meiryo" panose="020B0604030504040204" pitchFamily="34" charset="-128"/>
              <a:ea typeface="Meiryo" panose="020B0604030504040204" pitchFamily="34" charset="-128"/>
            </a:endParaRPr>
          </a:p>
        </p:txBody>
      </p:sp>
      <p:sp>
        <p:nvSpPr>
          <p:cNvPr id="3" name="字幕 2">
            <a:extLst>
              <a:ext uri="{FF2B5EF4-FFF2-40B4-BE49-F238E27FC236}">
                <a16:creationId xmlns:a16="http://schemas.microsoft.com/office/drawing/2014/main" id="{EC145BC9-051E-477E-8605-3711880CD0ED}"/>
              </a:ext>
            </a:extLst>
          </p:cNvPr>
          <p:cNvSpPr>
            <a:spLocks noGrp="1"/>
          </p:cNvSpPr>
          <p:nvPr>
            <p:ph type="subTitle" idx="1"/>
          </p:nvPr>
        </p:nvSpPr>
        <p:spPr>
          <a:xfrm>
            <a:off x="737419" y="3281843"/>
            <a:ext cx="8597650" cy="460772"/>
          </a:xfrm>
        </p:spPr>
        <p:txBody>
          <a:bodyPr>
            <a:noAutofit/>
          </a:bodyPr>
          <a:lstStyle/>
          <a:p>
            <a:pPr algn="l"/>
            <a:r>
              <a:rPr lang="en" altLang="ja-JP" sz="2800" dirty="0">
                <a:solidFill>
                  <a:schemeClr val="tx1">
                    <a:lumMod val="85000"/>
                    <a:lumOff val="15000"/>
                  </a:schemeClr>
                </a:solidFill>
              </a:rPr>
              <a:t>Development on RADAR measurement system </a:t>
            </a:r>
          </a:p>
          <a:p>
            <a:pPr algn="l"/>
            <a:r>
              <a:rPr lang="en" altLang="ja-JP" sz="2800" dirty="0">
                <a:solidFill>
                  <a:schemeClr val="tx1">
                    <a:lumMod val="85000"/>
                    <a:lumOff val="15000"/>
                  </a:schemeClr>
                </a:solidFill>
              </a:rPr>
              <a:t>using MATLAB/Simulink</a:t>
            </a:r>
            <a:endParaRPr lang="ja-JP" altLang="en-US" sz="2800" dirty="0">
              <a:solidFill>
                <a:schemeClr val="tx1">
                  <a:lumMod val="85000"/>
                  <a:lumOff val="15000"/>
                </a:schemeClr>
              </a:solidFill>
            </a:endParaRPr>
          </a:p>
        </p:txBody>
      </p:sp>
      <p:sp>
        <p:nvSpPr>
          <p:cNvPr id="5" name="テキスト ボックス 4">
            <a:extLst>
              <a:ext uri="{FF2B5EF4-FFF2-40B4-BE49-F238E27FC236}">
                <a16:creationId xmlns:a16="http://schemas.microsoft.com/office/drawing/2014/main" id="{BE72B9A7-C42C-4586-99A9-F34E9A434DB6}"/>
              </a:ext>
            </a:extLst>
          </p:cNvPr>
          <p:cNvSpPr txBox="1"/>
          <p:nvPr/>
        </p:nvSpPr>
        <p:spPr>
          <a:xfrm>
            <a:off x="486530" y="946867"/>
            <a:ext cx="4693914" cy="338554"/>
          </a:xfrm>
          <a:prstGeom prst="rect">
            <a:avLst/>
          </a:prstGeom>
          <a:noFill/>
        </p:spPr>
        <p:txBody>
          <a:bodyPr wrap="none" rtlCol="0">
            <a:spAutoFit/>
          </a:bodyPr>
          <a:lstStyle/>
          <a:p>
            <a:r>
              <a:rPr lang="en-US" altLang="ja-JP" sz="1600" b="1" u="sng" dirty="0">
                <a:solidFill>
                  <a:schemeClr val="tx1">
                    <a:lumMod val="85000"/>
                    <a:lumOff val="15000"/>
                  </a:schemeClr>
                </a:solidFill>
                <a:latin typeface="+mn-ea"/>
              </a:rPr>
              <a:t>A02. </a:t>
            </a:r>
            <a:r>
              <a:rPr lang="ja-JP" altLang="en-US" sz="1600" b="1" u="sng">
                <a:solidFill>
                  <a:schemeClr val="tx1">
                    <a:lumMod val="85000"/>
                    <a:lumOff val="15000"/>
                  </a:schemeClr>
                </a:solidFill>
                <a:latin typeface="+mn-ea"/>
              </a:rPr>
              <a:t>令和元</a:t>
            </a:r>
            <a:r>
              <a:rPr lang="ja-JP" altLang="en-US" sz="1600" b="1" u="sng" dirty="0">
                <a:solidFill>
                  <a:schemeClr val="tx1">
                    <a:lumMod val="85000"/>
                    <a:lumOff val="15000"/>
                  </a:schemeClr>
                </a:solidFill>
                <a:latin typeface="+mn-ea"/>
              </a:rPr>
              <a:t>年度 電気情報工学科 </a:t>
            </a:r>
            <a:r>
              <a:rPr lang="ja-JP" altLang="en-US" sz="1600" b="1" u="sng">
                <a:solidFill>
                  <a:schemeClr val="tx1">
                    <a:lumMod val="85000"/>
                    <a:lumOff val="15000"/>
                  </a:schemeClr>
                </a:solidFill>
                <a:latin typeface="+mn-ea"/>
              </a:rPr>
              <a:t>卒業研究発表会</a:t>
            </a:r>
            <a:endParaRPr lang="ja-JP" altLang="en-US" sz="1600" b="1" u="sng" dirty="0">
              <a:solidFill>
                <a:schemeClr val="tx1">
                  <a:lumMod val="85000"/>
                  <a:lumOff val="15000"/>
                </a:schemeClr>
              </a:solidFill>
              <a:latin typeface="+mn-ea"/>
            </a:endParaRPr>
          </a:p>
        </p:txBody>
      </p:sp>
      <p:cxnSp>
        <p:nvCxnSpPr>
          <p:cNvPr id="7" name="直線コネクタ 6">
            <a:extLst>
              <a:ext uri="{FF2B5EF4-FFF2-40B4-BE49-F238E27FC236}">
                <a16:creationId xmlns:a16="http://schemas.microsoft.com/office/drawing/2014/main" id="{66F65E8B-3DA3-4109-BA58-A47FE71D8953}"/>
              </a:ext>
            </a:extLst>
          </p:cNvPr>
          <p:cNvCxnSpPr>
            <a:cxnSpLocks/>
          </p:cNvCxnSpPr>
          <p:nvPr/>
        </p:nvCxnSpPr>
        <p:spPr>
          <a:xfrm>
            <a:off x="737419" y="4362450"/>
            <a:ext cx="7568381" cy="0"/>
          </a:xfrm>
          <a:prstGeom prst="line">
            <a:avLst/>
          </a:prstGeom>
          <a:ln w="762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68D5CB90-C7CF-4C00-9027-8A033CB89F81}"/>
              </a:ext>
            </a:extLst>
          </p:cNvPr>
          <p:cNvSpPr txBox="1"/>
          <p:nvPr/>
        </p:nvSpPr>
        <p:spPr>
          <a:xfrm>
            <a:off x="5918608" y="4651566"/>
            <a:ext cx="2387192" cy="1200329"/>
          </a:xfrm>
          <a:prstGeom prst="rect">
            <a:avLst/>
          </a:prstGeom>
          <a:noFill/>
        </p:spPr>
        <p:txBody>
          <a:bodyPr wrap="none" rtlCol="0">
            <a:spAutoFit/>
          </a:bodyPr>
          <a:lstStyle/>
          <a:p>
            <a:pPr algn="r"/>
            <a:r>
              <a:rPr lang="en-US" altLang="ja-JP" sz="2400" dirty="0">
                <a:solidFill>
                  <a:schemeClr val="tx1">
                    <a:lumMod val="85000"/>
                    <a:lumOff val="15000"/>
                  </a:schemeClr>
                </a:solidFill>
                <a:latin typeface="Meiryo" panose="020B0604030504040204" pitchFamily="34" charset="-128"/>
                <a:ea typeface="Meiryo" panose="020B0604030504040204" pitchFamily="34" charset="-128"/>
              </a:rPr>
              <a:t>5E 20 </a:t>
            </a:r>
            <a:r>
              <a:rPr lang="ja-JP" altLang="en-US" sz="2400">
                <a:solidFill>
                  <a:schemeClr val="tx1">
                    <a:lumMod val="85000"/>
                    <a:lumOff val="15000"/>
                  </a:schemeClr>
                </a:solidFill>
                <a:latin typeface="Meiryo" panose="020B0604030504040204" pitchFamily="34" charset="-128"/>
                <a:ea typeface="Meiryo" panose="020B0604030504040204" pitchFamily="34" charset="-128"/>
              </a:rPr>
              <a:t>佐藤凌雅</a:t>
            </a:r>
            <a:endParaRPr lang="en-US" altLang="ja-JP" sz="2400" dirty="0">
              <a:solidFill>
                <a:schemeClr val="tx1">
                  <a:lumMod val="85000"/>
                  <a:lumOff val="15000"/>
                </a:schemeClr>
              </a:solidFill>
              <a:latin typeface="Meiryo" panose="020B0604030504040204" pitchFamily="34" charset="-128"/>
              <a:ea typeface="Meiryo" panose="020B0604030504040204" pitchFamily="34" charset="-128"/>
            </a:endParaRPr>
          </a:p>
          <a:p>
            <a:pPr algn="r"/>
            <a:r>
              <a:rPr lang="en-US" altLang="ja-JP" sz="2400" dirty="0" err="1">
                <a:solidFill>
                  <a:schemeClr val="tx1">
                    <a:lumMod val="85000"/>
                    <a:lumOff val="15000"/>
                  </a:schemeClr>
                </a:solidFill>
                <a:latin typeface="Meiryo" panose="020B0604030504040204" pitchFamily="34" charset="-128"/>
                <a:ea typeface="Meiryo" panose="020B0604030504040204" pitchFamily="34" charset="-128"/>
              </a:rPr>
              <a:t>Ryoga</a:t>
            </a:r>
            <a:r>
              <a:rPr lang="en-US" altLang="ja-JP" sz="2400" dirty="0">
                <a:solidFill>
                  <a:schemeClr val="tx1">
                    <a:lumMod val="85000"/>
                    <a:lumOff val="15000"/>
                  </a:schemeClr>
                </a:solidFill>
                <a:latin typeface="Meiryo" panose="020B0604030504040204" pitchFamily="34" charset="-128"/>
                <a:ea typeface="Meiryo" panose="020B0604030504040204" pitchFamily="34" charset="-128"/>
              </a:rPr>
              <a:t> Sato</a:t>
            </a:r>
          </a:p>
          <a:p>
            <a:pPr algn="r"/>
            <a:r>
              <a:rPr lang="en-US" altLang="ja-JP" sz="2400" dirty="0">
                <a:solidFill>
                  <a:schemeClr val="tx1">
                    <a:lumMod val="85000"/>
                    <a:lumOff val="15000"/>
                  </a:schemeClr>
                </a:solidFill>
                <a:latin typeface="Meiryo" panose="020B0604030504040204" pitchFamily="34" charset="-128"/>
                <a:ea typeface="Meiryo" panose="020B0604030504040204" pitchFamily="34" charset="-128"/>
              </a:rPr>
              <a:t>(Akita Lab.)</a:t>
            </a:r>
            <a:endParaRPr lang="ja-JP" altLang="en-US" sz="2400" dirty="0">
              <a:solidFill>
                <a:schemeClr val="tx1">
                  <a:lumMod val="85000"/>
                  <a:lumOff val="15000"/>
                </a:schemeClr>
              </a:solidFill>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1980005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線コネクタ 3">
            <a:extLst>
              <a:ext uri="{FF2B5EF4-FFF2-40B4-BE49-F238E27FC236}">
                <a16:creationId xmlns:a16="http://schemas.microsoft.com/office/drawing/2014/main" id="{9673EA95-CB51-4D2E-A885-045901081356}"/>
              </a:ext>
            </a:extLst>
          </p:cNvPr>
          <p:cNvCxnSpPr>
            <a:cxnSpLocks/>
          </p:cNvCxnSpPr>
          <p:nvPr/>
        </p:nvCxnSpPr>
        <p:spPr>
          <a:xfrm>
            <a:off x="348916" y="906246"/>
            <a:ext cx="8710863" cy="0"/>
          </a:xfrm>
          <a:prstGeom prst="line">
            <a:avLst/>
          </a:prstGeom>
          <a:ln w="762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3DAE1B63-FA17-47F2-BBC6-38D6D59609AE}"/>
              </a:ext>
            </a:extLst>
          </p:cNvPr>
          <p:cNvSpPr txBox="1"/>
          <p:nvPr/>
        </p:nvSpPr>
        <p:spPr>
          <a:xfrm>
            <a:off x="348916" y="190665"/>
            <a:ext cx="2781531" cy="715581"/>
          </a:xfrm>
          <a:prstGeom prst="rect">
            <a:avLst/>
          </a:prstGeom>
          <a:noFill/>
        </p:spPr>
        <p:txBody>
          <a:bodyPr wrap="none" rtlCol="0">
            <a:spAutoFit/>
          </a:bodyPr>
          <a:lstStyle/>
          <a:p>
            <a:r>
              <a:rPr lang="ja-JP" altLang="en-US" sz="4050" b="1">
                <a:solidFill>
                  <a:schemeClr val="tx1">
                    <a:lumMod val="95000"/>
                    <a:lumOff val="5000"/>
                  </a:schemeClr>
                </a:solidFill>
              </a:rPr>
              <a:t>背景・目的</a:t>
            </a:r>
            <a:endParaRPr lang="ja-JP" altLang="en-US" sz="4050" b="1" dirty="0">
              <a:solidFill>
                <a:schemeClr val="tx1">
                  <a:lumMod val="95000"/>
                  <a:lumOff val="5000"/>
                </a:schemeClr>
              </a:solidFill>
            </a:endParaRPr>
          </a:p>
        </p:txBody>
      </p:sp>
      <p:sp>
        <p:nvSpPr>
          <p:cNvPr id="7" name="テキスト ボックス 6">
            <a:extLst>
              <a:ext uri="{FF2B5EF4-FFF2-40B4-BE49-F238E27FC236}">
                <a16:creationId xmlns:a16="http://schemas.microsoft.com/office/drawing/2014/main" id="{F070189F-4B57-49FD-AFB3-0B0E7942DAB5}"/>
              </a:ext>
            </a:extLst>
          </p:cNvPr>
          <p:cNvSpPr txBox="1"/>
          <p:nvPr/>
        </p:nvSpPr>
        <p:spPr>
          <a:xfrm>
            <a:off x="479895" y="1366897"/>
            <a:ext cx="8184210" cy="2062103"/>
          </a:xfrm>
          <a:prstGeom prst="rect">
            <a:avLst/>
          </a:prstGeom>
          <a:noFill/>
        </p:spPr>
        <p:txBody>
          <a:bodyPr wrap="square" rtlCol="0">
            <a:spAutoFit/>
          </a:bodyPr>
          <a:lstStyle/>
          <a:p>
            <a:r>
              <a:rPr lang="ja-JP" altLang="en-US" sz="2000" b="1" dirty="0">
                <a:solidFill>
                  <a:schemeClr val="tx1">
                    <a:lumMod val="85000"/>
                    <a:lumOff val="15000"/>
                  </a:schemeClr>
                </a:solidFill>
              </a:rPr>
              <a:t>＜背景＞</a:t>
            </a:r>
            <a:endParaRPr lang="en-US" altLang="ja-JP" sz="2000" b="1" dirty="0">
              <a:solidFill>
                <a:schemeClr val="tx1">
                  <a:lumMod val="85000"/>
                  <a:lumOff val="15000"/>
                </a:schemeClr>
              </a:solidFill>
            </a:endParaRPr>
          </a:p>
          <a:p>
            <a:r>
              <a:rPr lang="ja-JP" altLang="en-US" sz="2000" dirty="0">
                <a:solidFill>
                  <a:schemeClr val="tx1">
                    <a:lumMod val="85000"/>
                    <a:lumOff val="15000"/>
                  </a:schemeClr>
                </a:solidFill>
              </a:rPr>
              <a:t>自動車の自動運転に向けたセンシング技術の開発が盛んに行われている．現在，多くの自動運転試験車両では車載カメラや</a:t>
            </a:r>
            <a:r>
              <a:rPr lang="en-US" altLang="ja-JP" sz="2000" dirty="0">
                <a:solidFill>
                  <a:schemeClr val="tx1">
                    <a:lumMod val="85000"/>
                    <a:lumOff val="15000"/>
                  </a:schemeClr>
                </a:solidFill>
              </a:rPr>
              <a:t>LiDAR</a:t>
            </a:r>
            <a:r>
              <a:rPr lang="ja-JP" altLang="en-US" sz="2000" dirty="0">
                <a:solidFill>
                  <a:schemeClr val="tx1">
                    <a:lumMod val="85000"/>
                    <a:lumOff val="15000"/>
                  </a:schemeClr>
                </a:solidFill>
              </a:rPr>
              <a:t>によるセンシングが主流であるが，この</a:t>
            </a:r>
            <a:r>
              <a:rPr lang="en-US" altLang="ja-JP" sz="2000" dirty="0">
                <a:solidFill>
                  <a:schemeClr val="tx1">
                    <a:lumMod val="85000"/>
                    <a:lumOff val="15000"/>
                  </a:schemeClr>
                </a:solidFill>
              </a:rPr>
              <a:t>2</a:t>
            </a:r>
            <a:r>
              <a:rPr lang="ja-JP" altLang="en-US" sz="2000" dirty="0" err="1">
                <a:solidFill>
                  <a:schemeClr val="tx1">
                    <a:lumMod val="85000"/>
                    <a:lumOff val="15000"/>
                  </a:schemeClr>
                </a:solidFill>
              </a:rPr>
              <a:t>つは</a:t>
            </a:r>
            <a:r>
              <a:rPr lang="ja-JP" altLang="en-US" sz="2000" dirty="0">
                <a:solidFill>
                  <a:schemeClr val="tx1">
                    <a:lumMod val="85000"/>
                    <a:lumOff val="15000"/>
                  </a:schemeClr>
                </a:solidFill>
              </a:rPr>
              <a:t>霧や光などの影響を受けやすい．</a:t>
            </a:r>
            <a:endParaRPr lang="en-US" altLang="ja-JP" sz="2000" dirty="0">
              <a:solidFill>
                <a:schemeClr val="tx1">
                  <a:lumMod val="85000"/>
                  <a:lumOff val="15000"/>
                </a:schemeClr>
              </a:solidFill>
            </a:endParaRPr>
          </a:p>
          <a:p>
            <a:endParaRPr lang="en-US" altLang="ja-JP" sz="800" dirty="0">
              <a:solidFill>
                <a:schemeClr val="tx1">
                  <a:lumMod val="85000"/>
                  <a:lumOff val="15000"/>
                </a:schemeClr>
              </a:solidFill>
            </a:endParaRPr>
          </a:p>
          <a:p>
            <a:r>
              <a:rPr lang="ja-JP" altLang="en-US" sz="2000" dirty="0">
                <a:solidFill>
                  <a:schemeClr val="tx1">
                    <a:lumMod val="85000"/>
                    <a:lumOff val="15000"/>
                  </a:schemeClr>
                </a:solidFill>
              </a:rPr>
              <a:t>ミリ波レーダーは天候に左右されにくいため，カメラや</a:t>
            </a:r>
            <a:r>
              <a:rPr lang="en-US" altLang="ja-JP" sz="2000" dirty="0">
                <a:solidFill>
                  <a:schemeClr val="tx1">
                    <a:lumMod val="85000"/>
                    <a:lumOff val="15000"/>
                  </a:schemeClr>
                </a:solidFill>
              </a:rPr>
              <a:t>LiDAR</a:t>
            </a:r>
            <a:r>
              <a:rPr lang="ja-JP" altLang="en-US" sz="2000" dirty="0">
                <a:solidFill>
                  <a:schemeClr val="tx1">
                    <a:lumMod val="85000"/>
                    <a:lumOff val="15000"/>
                  </a:schemeClr>
                </a:solidFill>
              </a:rPr>
              <a:t>にない優位性が確立できる</a:t>
            </a:r>
          </a:p>
        </p:txBody>
      </p:sp>
      <p:sp>
        <p:nvSpPr>
          <p:cNvPr id="10" name="テキスト ボックス 9">
            <a:extLst>
              <a:ext uri="{FF2B5EF4-FFF2-40B4-BE49-F238E27FC236}">
                <a16:creationId xmlns:a16="http://schemas.microsoft.com/office/drawing/2014/main" id="{9BB40622-6F24-447D-9F4C-C1602D96DF1C}"/>
              </a:ext>
            </a:extLst>
          </p:cNvPr>
          <p:cNvSpPr txBox="1"/>
          <p:nvPr/>
        </p:nvSpPr>
        <p:spPr>
          <a:xfrm>
            <a:off x="479895" y="4061827"/>
            <a:ext cx="8184210" cy="1754326"/>
          </a:xfrm>
          <a:prstGeom prst="rect">
            <a:avLst/>
          </a:prstGeom>
          <a:noFill/>
        </p:spPr>
        <p:txBody>
          <a:bodyPr wrap="square" rtlCol="0">
            <a:spAutoFit/>
          </a:bodyPr>
          <a:lstStyle/>
          <a:p>
            <a:r>
              <a:rPr lang="ja-JP" altLang="en-US" sz="2000" b="1" dirty="0">
                <a:solidFill>
                  <a:schemeClr val="tx1">
                    <a:lumMod val="85000"/>
                    <a:lumOff val="15000"/>
                  </a:schemeClr>
                </a:solidFill>
              </a:rPr>
              <a:t>＜目的＞</a:t>
            </a:r>
            <a:endParaRPr lang="en-US" altLang="ja-JP" sz="2000" b="1" dirty="0">
              <a:solidFill>
                <a:schemeClr val="tx1">
                  <a:lumMod val="85000"/>
                  <a:lumOff val="15000"/>
                </a:schemeClr>
              </a:solidFill>
            </a:endParaRPr>
          </a:p>
          <a:p>
            <a:pPr marL="257175" indent="-257175">
              <a:buFont typeface="Arial" panose="020B0604020202020204" pitchFamily="34" charset="0"/>
              <a:buChar char="•"/>
            </a:pPr>
            <a:r>
              <a:rPr lang="en" altLang="ja-JP" sz="2000" dirty="0">
                <a:solidFill>
                  <a:schemeClr val="tx1">
                    <a:lumMod val="85000"/>
                    <a:lumOff val="15000"/>
                  </a:schemeClr>
                </a:solidFill>
              </a:rPr>
              <a:t>RADAR</a:t>
            </a:r>
            <a:r>
              <a:rPr lang="ja-JP" altLang="en-US" sz="2000" dirty="0">
                <a:solidFill>
                  <a:schemeClr val="tx1">
                    <a:lumMod val="85000"/>
                    <a:lumOff val="15000"/>
                  </a:schemeClr>
                </a:solidFill>
              </a:rPr>
              <a:t>を使った開発の中で</a:t>
            </a:r>
            <a:r>
              <a:rPr lang="ja-JP" altLang="en-US" sz="2000">
                <a:solidFill>
                  <a:schemeClr val="tx1">
                    <a:lumMod val="85000"/>
                    <a:lumOff val="15000"/>
                  </a:schemeClr>
                </a:solidFill>
              </a:rPr>
              <a:t>，</a:t>
            </a:r>
            <a:r>
              <a:rPr lang="en" altLang="ja-JP" sz="2000" dirty="0">
                <a:solidFill>
                  <a:schemeClr val="tx1">
                    <a:lumMod val="85000"/>
                    <a:lumOff val="15000"/>
                  </a:schemeClr>
                </a:solidFill>
              </a:rPr>
              <a:t>MATLAB</a:t>
            </a:r>
            <a:r>
              <a:rPr lang="ja-JP" altLang="en-US" sz="2000">
                <a:solidFill>
                  <a:schemeClr val="tx1">
                    <a:lumMod val="85000"/>
                    <a:lumOff val="15000"/>
                  </a:schemeClr>
                </a:solidFill>
              </a:rPr>
              <a:t>によるモデルベース</a:t>
            </a:r>
            <a:r>
              <a:rPr lang="ja-JP" altLang="en-US" sz="2000" dirty="0">
                <a:solidFill>
                  <a:schemeClr val="tx1">
                    <a:lumMod val="85000"/>
                    <a:lumOff val="15000"/>
                  </a:schemeClr>
                </a:solidFill>
              </a:rPr>
              <a:t>開発を用いることで開発の効率の向上</a:t>
            </a:r>
            <a:r>
              <a:rPr lang="ja-JP" altLang="en-US" sz="2000">
                <a:solidFill>
                  <a:schemeClr val="tx1">
                    <a:lumMod val="85000"/>
                    <a:lumOff val="15000"/>
                  </a:schemeClr>
                </a:solidFill>
              </a:rPr>
              <a:t>を図る</a:t>
            </a:r>
            <a:endParaRPr lang="en-US" altLang="ja-JP" sz="2000" dirty="0">
              <a:solidFill>
                <a:schemeClr val="tx1">
                  <a:lumMod val="85000"/>
                  <a:lumOff val="15000"/>
                </a:schemeClr>
              </a:solidFill>
            </a:endParaRPr>
          </a:p>
          <a:p>
            <a:endParaRPr lang="en-US" altLang="ja-JP" sz="800" dirty="0">
              <a:solidFill>
                <a:schemeClr val="tx1">
                  <a:lumMod val="85000"/>
                  <a:lumOff val="15000"/>
                </a:schemeClr>
              </a:solidFill>
            </a:endParaRPr>
          </a:p>
          <a:p>
            <a:pPr marL="257175" indent="-257175">
              <a:buFont typeface="Arial" panose="020B0604020202020204" pitchFamily="34" charset="0"/>
              <a:buChar char="•"/>
            </a:pPr>
            <a:r>
              <a:rPr lang="ja-JP" altLang="en-US" sz="2000">
                <a:solidFill>
                  <a:schemeClr val="tx1">
                    <a:lumMod val="85000"/>
                    <a:lumOff val="15000"/>
                  </a:schemeClr>
                </a:solidFill>
              </a:rPr>
              <a:t>今回は基本的な</a:t>
            </a:r>
            <a:r>
              <a:rPr lang="en-US" altLang="ja-JP" sz="2000" dirty="0">
                <a:solidFill>
                  <a:schemeClr val="tx1">
                    <a:lumMod val="85000"/>
                    <a:lumOff val="15000"/>
                  </a:schemeClr>
                </a:solidFill>
              </a:rPr>
              <a:t>RADAR</a:t>
            </a:r>
            <a:r>
              <a:rPr lang="ja-JP" altLang="en-US" sz="2000">
                <a:solidFill>
                  <a:schemeClr val="tx1">
                    <a:lumMod val="85000"/>
                    <a:lumOff val="15000"/>
                  </a:schemeClr>
                </a:solidFill>
              </a:rPr>
              <a:t>の動作を確認するため，「</a:t>
            </a:r>
            <a:r>
              <a:rPr lang="en-US" altLang="ja-JP" sz="2000" dirty="0">
                <a:solidFill>
                  <a:schemeClr val="tx1">
                    <a:lumMod val="85000"/>
                    <a:lumOff val="15000"/>
                  </a:schemeClr>
                </a:solidFill>
              </a:rPr>
              <a:t>RADAR</a:t>
            </a:r>
            <a:r>
              <a:rPr lang="ja-JP" altLang="en-US" sz="2000">
                <a:solidFill>
                  <a:schemeClr val="tx1">
                    <a:lumMod val="85000"/>
                    <a:lumOff val="15000"/>
                  </a:schemeClr>
                </a:solidFill>
              </a:rPr>
              <a:t>による物体の検知」および「複数の物体の検知」を行う</a:t>
            </a:r>
            <a:endParaRPr lang="en-US" altLang="ja-JP" sz="2000" dirty="0">
              <a:solidFill>
                <a:schemeClr val="tx1">
                  <a:lumMod val="85000"/>
                  <a:lumOff val="15000"/>
                </a:schemeClr>
              </a:solidFill>
            </a:endParaRPr>
          </a:p>
        </p:txBody>
      </p:sp>
      <p:sp>
        <p:nvSpPr>
          <p:cNvPr id="6" name="テキスト ボックス 5">
            <a:extLst>
              <a:ext uri="{FF2B5EF4-FFF2-40B4-BE49-F238E27FC236}">
                <a16:creationId xmlns:a16="http://schemas.microsoft.com/office/drawing/2014/main" id="{355F8496-50E4-3F4F-A8F4-6739A1650B48}"/>
              </a:ext>
            </a:extLst>
          </p:cNvPr>
          <p:cNvSpPr txBox="1"/>
          <p:nvPr/>
        </p:nvSpPr>
        <p:spPr>
          <a:xfrm>
            <a:off x="8502099" y="6457890"/>
            <a:ext cx="641901" cy="400110"/>
          </a:xfrm>
          <a:prstGeom prst="rect">
            <a:avLst/>
          </a:prstGeom>
          <a:noFill/>
        </p:spPr>
        <p:txBody>
          <a:bodyPr wrap="square" rtlCol="0">
            <a:spAutoFit/>
          </a:bodyPr>
          <a:lstStyle/>
          <a:p>
            <a:pPr algn="ctr"/>
            <a:r>
              <a:rPr lang="en-US" altLang="ja-JP" sz="2000" b="1" dirty="0">
                <a:solidFill>
                  <a:schemeClr val="tx1">
                    <a:lumMod val="85000"/>
                    <a:lumOff val="15000"/>
                  </a:schemeClr>
                </a:solidFill>
              </a:rPr>
              <a:t>2</a:t>
            </a:r>
          </a:p>
        </p:txBody>
      </p:sp>
    </p:spTree>
    <p:extLst>
      <p:ext uri="{BB962C8B-B14F-4D97-AF65-F5344CB8AC3E}">
        <p14:creationId xmlns:p14="http://schemas.microsoft.com/office/powerpoint/2010/main" val="1382107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テキスト ボックス 20">
            <a:extLst>
              <a:ext uri="{FF2B5EF4-FFF2-40B4-BE49-F238E27FC236}">
                <a16:creationId xmlns:a16="http://schemas.microsoft.com/office/drawing/2014/main" id="{74CF7363-766C-584A-89D1-100B32F8F1C5}"/>
              </a:ext>
            </a:extLst>
          </p:cNvPr>
          <p:cNvSpPr txBox="1"/>
          <p:nvPr/>
        </p:nvSpPr>
        <p:spPr>
          <a:xfrm>
            <a:off x="479894" y="1233115"/>
            <a:ext cx="8184210" cy="400110"/>
          </a:xfrm>
          <a:prstGeom prst="rect">
            <a:avLst/>
          </a:prstGeom>
          <a:noFill/>
        </p:spPr>
        <p:txBody>
          <a:bodyPr wrap="square" rtlCol="0">
            <a:spAutoFit/>
          </a:bodyPr>
          <a:lstStyle/>
          <a:p>
            <a:pPr marL="342900" indent="-342900">
              <a:buFont typeface="Arial" panose="020B0604020202020204" pitchFamily="34" charset="0"/>
              <a:buChar char="•"/>
            </a:pPr>
            <a:r>
              <a:rPr lang="ja-JP" altLang="en-US" sz="2000">
                <a:solidFill>
                  <a:schemeClr val="tx1">
                    <a:lumMod val="85000"/>
                    <a:lumOff val="15000"/>
                  </a:schemeClr>
                </a:solidFill>
              </a:rPr>
              <a:t>表</a:t>
            </a:r>
            <a:r>
              <a:rPr lang="en-US" altLang="ja-JP" sz="2000" dirty="0">
                <a:solidFill>
                  <a:schemeClr val="tx1">
                    <a:lumMod val="85000"/>
                    <a:lumOff val="15000"/>
                  </a:schemeClr>
                </a:solidFill>
              </a:rPr>
              <a:t>1</a:t>
            </a:r>
            <a:r>
              <a:rPr lang="ja-JP" altLang="en-US" sz="2000">
                <a:solidFill>
                  <a:schemeClr val="tx1">
                    <a:lumMod val="85000"/>
                    <a:lumOff val="15000"/>
                  </a:schemeClr>
                </a:solidFill>
              </a:rPr>
              <a:t>に</a:t>
            </a:r>
            <a:r>
              <a:rPr lang="en-US" altLang="ja-JP" sz="2000" dirty="0">
                <a:solidFill>
                  <a:schemeClr val="tx1">
                    <a:lumMod val="85000"/>
                    <a:lumOff val="15000"/>
                  </a:schemeClr>
                </a:solidFill>
              </a:rPr>
              <a:t>LiDAR</a:t>
            </a:r>
            <a:r>
              <a:rPr lang="ja-JP" altLang="en-US" sz="2000">
                <a:solidFill>
                  <a:schemeClr val="tx1">
                    <a:lumMod val="85000"/>
                    <a:lumOff val="15000"/>
                  </a:schemeClr>
                </a:solidFill>
              </a:rPr>
              <a:t>とカメラとの特徴比較を示す</a:t>
            </a:r>
            <a:endParaRPr lang="en-US" altLang="ja-JP" sz="2000" dirty="0">
              <a:solidFill>
                <a:schemeClr val="tx1">
                  <a:lumMod val="85000"/>
                  <a:lumOff val="15000"/>
                </a:schemeClr>
              </a:solidFill>
            </a:endParaRPr>
          </a:p>
        </p:txBody>
      </p:sp>
      <p:graphicFrame>
        <p:nvGraphicFramePr>
          <p:cNvPr id="13" name="表 12">
            <a:extLst>
              <a:ext uri="{FF2B5EF4-FFF2-40B4-BE49-F238E27FC236}">
                <a16:creationId xmlns:a16="http://schemas.microsoft.com/office/drawing/2014/main" id="{100E2877-302B-9948-985D-2B73A1C08CFF}"/>
              </a:ext>
            </a:extLst>
          </p:cNvPr>
          <p:cNvGraphicFramePr>
            <a:graphicFrameLocks noGrp="1"/>
          </p:cNvGraphicFramePr>
          <p:nvPr>
            <p:extLst>
              <p:ext uri="{D42A27DB-BD31-4B8C-83A1-F6EECF244321}">
                <p14:modId xmlns:p14="http://schemas.microsoft.com/office/powerpoint/2010/main" val="1428305625"/>
              </p:ext>
            </p:extLst>
          </p:nvPr>
        </p:nvGraphicFramePr>
        <p:xfrm>
          <a:off x="907499" y="2494714"/>
          <a:ext cx="5798373" cy="2743200"/>
        </p:xfrm>
        <a:graphic>
          <a:graphicData uri="http://schemas.openxmlformats.org/drawingml/2006/table">
            <a:tbl>
              <a:tblPr bandRow="1">
                <a:tableStyleId>{8EC20E35-A176-4012-BC5E-935CFFF8708E}</a:tableStyleId>
              </a:tblPr>
              <a:tblGrid>
                <a:gridCol w="1535122">
                  <a:extLst>
                    <a:ext uri="{9D8B030D-6E8A-4147-A177-3AD203B41FA5}">
                      <a16:colId xmlns:a16="http://schemas.microsoft.com/office/drawing/2014/main" val="1875595023"/>
                    </a:ext>
                  </a:extLst>
                </a:gridCol>
                <a:gridCol w="1428980">
                  <a:extLst>
                    <a:ext uri="{9D8B030D-6E8A-4147-A177-3AD203B41FA5}">
                      <a16:colId xmlns:a16="http://schemas.microsoft.com/office/drawing/2014/main" val="973895811"/>
                    </a:ext>
                  </a:extLst>
                </a:gridCol>
                <a:gridCol w="1444768">
                  <a:extLst>
                    <a:ext uri="{9D8B030D-6E8A-4147-A177-3AD203B41FA5}">
                      <a16:colId xmlns:a16="http://schemas.microsoft.com/office/drawing/2014/main" val="1183829636"/>
                    </a:ext>
                  </a:extLst>
                </a:gridCol>
                <a:gridCol w="1389503">
                  <a:extLst>
                    <a:ext uri="{9D8B030D-6E8A-4147-A177-3AD203B41FA5}">
                      <a16:colId xmlns:a16="http://schemas.microsoft.com/office/drawing/2014/main" val="2172688819"/>
                    </a:ext>
                  </a:extLst>
                </a:gridCol>
              </a:tblGrid>
              <a:tr h="334016">
                <a:tc>
                  <a:txBody>
                    <a:bodyPr/>
                    <a:lstStyle/>
                    <a:p>
                      <a:pPr algn="ctr"/>
                      <a:endParaRPr kumimoji="1" lang="ja-JP" altLang="en-US" sz="1800" dirty="0">
                        <a:solidFill>
                          <a:schemeClr val="tx1"/>
                        </a:solidFill>
                      </a:endParaRPr>
                    </a:p>
                  </a:txBody>
                  <a:tcPr marL="68580" marR="68580" marT="34290" marB="34290"/>
                </a:tc>
                <a:tc>
                  <a:txBody>
                    <a:bodyPr/>
                    <a:lstStyle/>
                    <a:p>
                      <a:pPr algn="ctr"/>
                      <a:r>
                        <a:rPr kumimoji="1" lang="en-US" altLang="ja-JP" sz="1800" b="1" dirty="0"/>
                        <a:t>RADAR</a:t>
                      </a:r>
                      <a:endParaRPr kumimoji="1" lang="ja-JP" altLang="en-US" sz="1800" b="1" dirty="0">
                        <a:solidFill>
                          <a:schemeClr val="tx1"/>
                        </a:solidFill>
                      </a:endParaRPr>
                    </a:p>
                  </a:txBody>
                  <a:tcPr marL="68580" marR="68580" marT="34290" marB="34290"/>
                </a:tc>
                <a:tc>
                  <a:txBody>
                    <a:bodyPr/>
                    <a:lstStyle/>
                    <a:p>
                      <a:pPr algn="ctr"/>
                      <a:r>
                        <a:rPr kumimoji="1" lang="en-US" altLang="ja-JP" sz="1800" b="1" dirty="0"/>
                        <a:t>LiDAR</a:t>
                      </a:r>
                      <a:endParaRPr kumimoji="1" lang="ja-JP" altLang="en-US" sz="1800" b="1" dirty="0">
                        <a:solidFill>
                          <a:schemeClr val="tx1"/>
                        </a:solidFill>
                      </a:endParaRPr>
                    </a:p>
                  </a:txBody>
                  <a:tcPr marL="68580" marR="68580" marT="34290" marB="34290"/>
                </a:tc>
                <a:tc>
                  <a:txBody>
                    <a:bodyPr/>
                    <a:lstStyle/>
                    <a:p>
                      <a:pPr algn="ctr"/>
                      <a:r>
                        <a:rPr kumimoji="1" lang="ja-JP" altLang="en-US" sz="1800" b="1" dirty="0"/>
                        <a:t>カメラ</a:t>
                      </a:r>
                      <a:endParaRPr kumimoji="1" lang="ja-JP" altLang="en-US" sz="1800" b="1" dirty="0">
                        <a:solidFill>
                          <a:schemeClr val="tx1"/>
                        </a:solidFill>
                      </a:endParaRPr>
                    </a:p>
                  </a:txBody>
                  <a:tcPr marL="68580" marR="68580" marT="34290" marB="34290"/>
                </a:tc>
                <a:extLst>
                  <a:ext uri="{0D108BD9-81ED-4DB2-BD59-A6C34878D82A}">
                    <a16:rowId xmlns:a16="http://schemas.microsoft.com/office/drawing/2014/main" val="2898814571"/>
                  </a:ext>
                </a:extLst>
              </a:tr>
              <a:tr h="338655">
                <a:tc>
                  <a:txBody>
                    <a:bodyPr/>
                    <a:lstStyle/>
                    <a:p>
                      <a:pPr algn="ctr"/>
                      <a:r>
                        <a:rPr kumimoji="1" lang="en-US" altLang="ja-JP" sz="1800" b="1" dirty="0">
                          <a:solidFill>
                            <a:schemeClr val="tx1"/>
                          </a:solidFill>
                        </a:rPr>
                        <a:t>3D</a:t>
                      </a:r>
                      <a:r>
                        <a:rPr kumimoji="1" lang="ja-JP" altLang="en-US" sz="1800" b="1" dirty="0">
                          <a:solidFill>
                            <a:schemeClr val="tx1"/>
                          </a:solidFill>
                        </a:rPr>
                        <a:t>分解能</a:t>
                      </a:r>
                    </a:p>
                  </a:txBody>
                  <a:tcPr marL="68580" marR="68580" marT="34290" marB="34290"/>
                </a:tc>
                <a:tc>
                  <a:txBody>
                    <a:bodyPr/>
                    <a:lstStyle/>
                    <a:p>
                      <a:pPr algn="ctr"/>
                      <a:r>
                        <a:rPr kumimoji="1" lang="ja-JP" altLang="en-US" sz="1800" dirty="0">
                          <a:solidFill>
                            <a:schemeClr val="tx1"/>
                          </a:solidFill>
                        </a:rPr>
                        <a:t>△</a:t>
                      </a:r>
                    </a:p>
                  </a:txBody>
                  <a:tcPr marL="68580" marR="68580" marT="34290" marB="34290"/>
                </a:tc>
                <a:tc>
                  <a:txBody>
                    <a:bodyPr/>
                    <a:lstStyle/>
                    <a:p>
                      <a:pPr algn="ctr"/>
                      <a:r>
                        <a:rPr kumimoji="1" lang="ja-JP" altLang="en-US" sz="1800" dirty="0">
                          <a:solidFill>
                            <a:schemeClr val="tx1"/>
                          </a:solidFill>
                        </a:rPr>
                        <a:t>○</a:t>
                      </a:r>
                    </a:p>
                  </a:txBody>
                  <a:tcPr marL="68580" marR="68580" marT="34290" marB="34290"/>
                </a:tc>
                <a:tc>
                  <a:txBody>
                    <a:bodyPr/>
                    <a:lstStyle/>
                    <a:p>
                      <a:pPr algn="ctr"/>
                      <a:r>
                        <a:rPr kumimoji="1" lang="ja-JP" altLang="en-US" sz="1800">
                          <a:solidFill>
                            <a:schemeClr val="tx1"/>
                          </a:solidFill>
                        </a:rPr>
                        <a:t>◎</a:t>
                      </a:r>
                      <a:endParaRPr kumimoji="1" lang="ja-JP" altLang="en-US" sz="1800" dirty="0">
                        <a:solidFill>
                          <a:schemeClr val="tx1"/>
                        </a:solidFill>
                      </a:endParaRPr>
                    </a:p>
                  </a:txBody>
                  <a:tcPr marL="68580" marR="68580" marT="34290" marB="34290"/>
                </a:tc>
                <a:extLst>
                  <a:ext uri="{0D108BD9-81ED-4DB2-BD59-A6C34878D82A}">
                    <a16:rowId xmlns:a16="http://schemas.microsoft.com/office/drawing/2014/main" val="1351765255"/>
                  </a:ext>
                </a:extLst>
              </a:tr>
              <a:tr h="338655">
                <a:tc>
                  <a:txBody>
                    <a:bodyPr/>
                    <a:lstStyle/>
                    <a:p>
                      <a:pPr algn="ctr"/>
                      <a:r>
                        <a:rPr kumimoji="1" lang="ja-JP" altLang="en-US" sz="1800" b="1" dirty="0">
                          <a:solidFill>
                            <a:schemeClr val="tx1"/>
                          </a:solidFill>
                        </a:rPr>
                        <a:t>高精度測距</a:t>
                      </a:r>
                    </a:p>
                  </a:txBody>
                  <a:tcPr marL="68580" marR="68580" marT="34290" marB="34290"/>
                </a:tc>
                <a:tc>
                  <a:txBody>
                    <a:bodyPr/>
                    <a:lstStyle/>
                    <a:p>
                      <a:pPr algn="ctr"/>
                      <a:r>
                        <a:rPr kumimoji="1" lang="ja-JP" altLang="en-US" sz="1800" dirty="0">
                          <a:solidFill>
                            <a:schemeClr val="tx1"/>
                          </a:solidFill>
                        </a:rPr>
                        <a:t>○</a:t>
                      </a:r>
                    </a:p>
                  </a:txBody>
                  <a:tcPr marL="68580" marR="68580" marT="34290" marB="34290"/>
                </a:tc>
                <a:tc>
                  <a:txBody>
                    <a:bodyPr/>
                    <a:lstStyle/>
                    <a:p>
                      <a:pPr algn="ctr"/>
                      <a:r>
                        <a:rPr kumimoji="1" lang="ja-JP" altLang="en-US" sz="1800" dirty="0">
                          <a:solidFill>
                            <a:schemeClr val="tx1"/>
                          </a:solidFill>
                        </a:rPr>
                        <a:t>○</a:t>
                      </a:r>
                    </a:p>
                  </a:txBody>
                  <a:tcPr marL="68580" marR="68580" marT="34290" marB="34290"/>
                </a:tc>
                <a:tc>
                  <a:txBody>
                    <a:bodyPr/>
                    <a:lstStyle/>
                    <a:p>
                      <a:pPr algn="ctr"/>
                      <a:r>
                        <a:rPr kumimoji="1" lang="ja-JP" altLang="en-US" sz="1800" dirty="0">
                          <a:solidFill>
                            <a:schemeClr val="tx1"/>
                          </a:solidFill>
                        </a:rPr>
                        <a:t>△</a:t>
                      </a:r>
                    </a:p>
                  </a:txBody>
                  <a:tcPr marL="68580" marR="68580" marT="34290" marB="34290"/>
                </a:tc>
                <a:extLst>
                  <a:ext uri="{0D108BD9-81ED-4DB2-BD59-A6C34878D82A}">
                    <a16:rowId xmlns:a16="http://schemas.microsoft.com/office/drawing/2014/main" val="3449636729"/>
                  </a:ext>
                </a:extLst>
              </a:tr>
              <a:tr h="338655">
                <a:tc>
                  <a:txBody>
                    <a:bodyPr/>
                    <a:lstStyle/>
                    <a:p>
                      <a:pPr algn="ctr"/>
                      <a:r>
                        <a:rPr kumimoji="1" lang="ja-JP" altLang="en-US" sz="1800" b="1" dirty="0">
                          <a:solidFill>
                            <a:schemeClr val="tx1"/>
                          </a:solidFill>
                        </a:rPr>
                        <a:t>降雨</a:t>
                      </a:r>
                    </a:p>
                  </a:txBody>
                  <a:tcPr marL="68580" marR="68580" marT="34290" marB="34290"/>
                </a:tc>
                <a:tc>
                  <a:txBody>
                    <a:bodyPr/>
                    <a:lstStyle/>
                    <a:p>
                      <a:pPr algn="ctr"/>
                      <a:r>
                        <a:rPr kumimoji="1" lang="ja-JP" altLang="en-US" sz="1800" dirty="0">
                          <a:solidFill>
                            <a:schemeClr val="tx1"/>
                          </a:solidFill>
                        </a:rPr>
                        <a:t>○</a:t>
                      </a:r>
                    </a:p>
                  </a:txBody>
                  <a:tcPr marL="68580" marR="68580" marT="34290" marB="34290"/>
                </a:tc>
                <a:tc>
                  <a:txBody>
                    <a:bodyPr/>
                    <a:lstStyle/>
                    <a:p>
                      <a:pPr algn="ctr"/>
                      <a:r>
                        <a:rPr kumimoji="1" lang="ja-JP" altLang="en-US" sz="1800" dirty="0">
                          <a:solidFill>
                            <a:schemeClr val="tx1"/>
                          </a:solidFill>
                        </a:rPr>
                        <a:t>△</a:t>
                      </a:r>
                    </a:p>
                  </a:txBody>
                  <a:tcPr marL="68580" marR="68580" marT="34290" marB="34290"/>
                </a:tc>
                <a:tc>
                  <a:txBody>
                    <a:bodyPr/>
                    <a:lstStyle/>
                    <a:p>
                      <a:pPr algn="ctr"/>
                      <a:r>
                        <a:rPr kumimoji="1" lang="en-US" altLang="ja-JP" sz="1800" dirty="0">
                          <a:solidFill>
                            <a:schemeClr val="tx1"/>
                          </a:solidFill>
                        </a:rPr>
                        <a:t>×</a:t>
                      </a:r>
                      <a:endParaRPr kumimoji="1" lang="ja-JP" altLang="en-US" sz="1800" dirty="0">
                        <a:solidFill>
                          <a:schemeClr val="tx1"/>
                        </a:solidFill>
                      </a:endParaRPr>
                    </a:p>
                  </a:txBody>
                  <a:tcPr marL="68580" marR="68580" marT="34290" marB="34290"/>
                </a:tc>
                <a:extLst>
                  <a:ext uri="{0D108BD9-81ED-4DB2-BD59-A6C34878D82A}">
                    <a16:rowId xmlns:a16="http://schemas.microsoft.com/office/drawing/2014/main" val="1723868385"/>
                  </a:ext>
                </a:extLst>
              </a:tr>
              <a:tr h="338655">
                <a:tc>
                  <a:txBody>
                    <a:bodyPr/>
                    <a:lstStyle/>
                    <a:p>
                      <a:pPr algn="ctr"/>
                      <a:r>
                        <a:rPr kumimoji="1" lang="ja-JP" altLang="en-US" sz="1800" b="1" dirty="0">
                          <a:solidFill>
                            <a:schemeClr val="tx1"/>
                          </a:solidFill>
                        </a:rPr>
                        <a:t>濃霧</a:t>
                      </a:r>
                    </a:p>
                  </a:txBody>
                  <a:tcPr marL="68580" marR="68580" marT="34290" marB="34290"/>
                </a:tc>
                <a:tc>
                  <a:txBody>
                    <a:bodyPr/>
                    <a:lstStyle/>
                    <a:p>
                      <a:pPr algn="ctr"/>
                      <a:r>
                        <a:rPr kumimoji="1" lang="ja-JP" altLang="en-US" sz="1800" dirty="0">
                          <a:solidFill>
                            <a:schemeClr val="tx1"/>
                          </a:solidFill>
                        </a:rPr>
                        <a:t>○</a:t>
                      </a:r>
                    </a:p>
                  </a:txBody>
                  <a:tcPr marL="68580" marR="68580" marT="34290" marB="34290"/>
                </a:tc>
                <a:tc>
                  <a:txBody>
                    <a:bodyPr/>
                    <a:lstStyle/>
                    <a:p>
                      <a:pPr algn="ctr"/>
                      <a:r>
                        <a:rPr kumimoji="1" lang="en-US" altLang="ja-JP" sz="1800" dirty="0">
                          <a:solidFill>
                            <a:schemeClr val="tx1"/>
                          </a:solidFill>
                        </a:rPr>
                        <a:t>×</a:t>
                      </a:r>
                      <a:endParaRPr kumimoji="1" lang="ja-JP" altLang="en-US" sz="1800" dirty="0">
                        <a:solidFill>
                          <a:schemeClr val="tx1"/>
                        </a:solidFill>
                      </a:endParaRPr>
                    </a:p>
                  </a:txBody>
                  <a:tcPr marL="68580" marR="68580" marT="34290" marB="34290"/>
                </a:tc>
                <a:tc>
                  <a:txBody>
                    <a:bodyPr/>
                    <a:lstStyle/>
                    <a:p>
                      <a:pPr algn="ctr"/>
                      <a:r>
                        <a:rPr kumimoji="1" lang="en-US" altLang="ja-JP" sz="1800" dirty="0">
                          <a:solidFill>
                            <a:schemeClr val="tx1"/>
                          </a:solidFill>
                        </a:rPr>
                        <a:t>×</a:t>
                      </a:r>
                      <a:endParaRPr kumimoji="1" lang="ja-JP" altLang="en-US" sz="1800" dirty="0">
                        <a:solidFill>
                          <a:schemeClr val="tx1"/>
                        </a:solidFill>
                      </a:endParaRPr>
                    </a:p>
                  </a:txBody>
                  <a:tcPr marL="68580" marR="68580" marT="34290" marB="34290"/>
                </a:tc>
                <a:extLst>
                  <a:ext uri="{0D108BD9-81ED-4DB2-BD59-A6C34878D82A}">
                    <a16:rowId xmlns:a16="http://schemas.microsoft.com/office/drawing/2014/main" val="1123420200"/>
                  </a:ext>
                </a:extLst>
              </a:tr>
              <a:tr h="338655">
                <a:tc>
                  <a:txBody>
                    <a:bodyPr/>
                    <a:lstStyle/>
                    <a:p>
                      <a:pPr algn="ctr"/>
                      <a:r>
                        <a:rPr kumimoji="1" lang="ja-JP" altLang="en-US" sz="1800" b="1" dirty="0">
                          <a:solidFill>
                            <a:schemeClr val="tx1"/>
                          </a:solidFill>
                        </a:rPr>
                        <a:t>降雪</a:t>
                      </a:r>
                    </a:p>
                  </a:txBody>
                  <a:tcPr marL="68580" marR="68580" marT="34290" marB="34290"/>
                </a:tc>
                <a:tc>
                  <a:txBody>
                    <a:bodyPr/>
                    <a:lstStyle/>
                    <a:p>
                      <a:pPr algn="ctr"/>
                      <a:r>
                        <a:rPr kumimoji="1" lang="ja-JP" altLang="en-US" sz="1800" dirty="0">
                          <a:solidFill>
                            <a:schemeClr val="tx1"/>
                          </a:solidFill>
                        </a:rPr>
                        <a:t>○</a:t>
                      </a:r>
                    </a:p>
                  </a:txBody>
                  <a:tcPr marL="68580" marR="68580" marT="34290" marB="34290"/>
                </a:tc>
                <a:tc>
                  <a:txBody>
                    <a:bodyPr/>
                    <a:lstStyle/>
                    <a:p>
                      <a:pPr algn="ctr"/>
                      <a:r>
                        <a:rPr kumimoji="1" lang="en-US" altLang="ja-JP" sz="1800" dirty="0">
                          <a:solidFill>
                            <a:schemeClr val="tx1"/>
                          </a:solidFill>
                        </a:rPr>
                        <a:t>×</a:t>
                      </a:r>
                      <a:endParaRPr kumimoji="1" lang="ja-JP" altLang="en-US" sz="1800" dirty="0">
                        <a:solidFill>
                          <a:schemeClr val="tx1"/>
                        </a:solidFill>
                      </a:endParaRPr>
                    </a:p>
                  </a:txBody>
                  <a:tcPr marL="68580" marR="68580" marT="34290" marB="34290"/>
                </a:tc>
                <a:tc>
                  <a:txBody>
                    <a:bodyPr/>
                    <a:lstStyle/>
                    <a:p>
                      <a:pPr algn="ctr"/>
                      <a:r>
                        <a:rPr kumimoji="1" lang="en-US" altLang="ja-JP" sz="1800" dirty="0">
                          <a:solidFill>
                            <a:schemeClr val="tx1"/>
                          </a:solidFill>
                        </a:rPr>
                        <a:t>×</a:t>
                      </a:r>
                      <a:endParaRPr kumimoji="1" lang="ja-JP" altLang="en-US" sz="1800" dirty="0">
                        <a:solidFill>
                          <a:schemeClr val="tx1"/>
                        </a:solidFill>
                      </a:endParaRPr>
                    </a:p>
                  </a:txBody>
                  <a:tcPr marL="68580" marR="68580" marT="34290" marB="34290"/>
                </a:tc>
                <a:extLst>
                  <a:ext uri="{0D108BD9-81ED-4DB2-BD59-A6C34878D82A}">
                    <a16:rowId xmlns:a16="http://schemas.microsoft.com/office/drawing/2014/main" val="4294067385"/>
                  </a:ext>
                </a:extLst>
              </a:tr>
              <a:tr h="338655">
                <a:tc>
                  <a:txBody>
                    <a:bodyPr/>
                    <a:lstStyle/>
                    <a:p>
                      <a:pPr algn="ctr"/>
                      <a:r>
                        <a:rPr kumimoji="1" lang="ja-JP" altLang="en-US" sz="1800" b="1" dirty="0">
                          <a:solidFill>
                            <a:schemeClr val="tx1"/>
                          </a:solidFill>
                        </a:rPr>
                        <a:t>夜間</a:t>
                      </a:r>
                    </a:p>
                  </a:txBody>
                  <a:tcPr marL="68580" marR="68580" marT="34290" marB="34290"/>
                </a:tc>
                <a:tc>
                  <a:txBody>
                    <a:bodyPr/>
                    <a:lstStyle/>
                    <a:p>
                      <a:pPr algn="ctr"/>
                      <a:r>
                        <a:rPr kumimoji="1" lang="ja-JP" altLang="en-US" sz="1800" dirty="0">
                          <a:solidFill>
                            <a:schemeClr val="tx1"/>
                          </a:solidFill>
                        </a:rPr>
                        <a:t>○</a:t>
                      </a:r>
                    </a:p>
                  </a:txBody>
                  <a:tcPr marL="68580" marR="68580" marT="34290" marB="34290"/>
                </a:tc>
                <a:tc>
                  <a:txBody>
                    <a:bodyPr/>
                    <a:lstStyle/>
                    <a:p>
                      <a:pPr algn="ctr"/>
                      <a:r>
                        <a:rPr kumimoji="1" lang="ja-JP" altLang="en-US" sz="1800" dirty="0">
                          <a:solidFill>
                            <a:schemeClr val="tx1"/>
                          </a:solidFill>
                        </a:rPr>
                        <a:t>○</a:t>
                      </a:r>
                    </a:p>
                  </a:txBody>
                  <a:tcPr marL="68580" marR="68580" marT="34290" marB="34290"/>
                </a:tc>
                <a:tc>
                  <a:txBody>
                    <a:bodyPr/>
                    <a:lstStyle/>
                    <a:p>
                      <a:pPr algn="ctr"/>
                      <a:r>
                        <a:rPr kumimoji="1" lang="en-US" altLang="ja-JP" sz="1800" dirty="0">
                          <a:solidFill>
                            <a:schemeClr val="tx1"/>
                          </a:solidFill>
                        </a:rPr>
                        <a:t>×</a:t>
                      </a:r>
                      <a:endParaRPr kumimoji="1" lang="ja-JP" altLang="en-US" sz="1800" dirty="0">
                        <a:solidFill>
                          <a:schemeClr val="tx1"/>
                        </a:solidFill>
                      </a:endParaRPr>
                    </a:p>
                  </a:txBody>
                  <a:tcPr marL="68580" marR="68580" marT="34290" marB="34290"/>
                </a:tc>
                <a:extLst>
                  <a:ext uri="{0D108BD9-81ED-4DB2-BD59-A6C34878D82A}">
                    <a16:rowId xmlns:a16="http://schemas.microsoft.com/office/drawing/2014/main" val="1396852150"/>
                  </a:ext>
                </a:extLst>
              </a:tr>
              <a:tr h="338655">
                <a:tc>
                  <a:txBody>
                    <a:bodyPr/>
                    <a:lstStyle/>
                    <a:p>
                      <a:pPr algn="ctr"/>
                      <a:r>
                        <a:rPr kumimoji="1" lang="ja-JP" altLang="en-US" sz="1800" b="1" dirty="0">
                          <a:solidFill>
                            <a:schemeClr val="tx1"/>
                          </a:solidFill>
                        </a:rPr>
                        <a:t>照度変化</a:t>
                      </a:r>
                    </a:p>
                  </a:txBody>
                  <a:tcPr marL="68580" marR="68580" marT="34290" marB="34290"/>
                </a:tc>
                <a:tc>
                  <a:txBody>
                    <a:bodyPr/>
                    <a:lstStyle/>
                    <a:p>
                      <a:pPr algn="ctr"/>
                      <a:r>
                        <a:rPr kumimoji="1" lang="ja-JP" altLang="en-US" sz="1800" dirty="0">
                          <a:solidFill>
                            <a:schemeClr val="tx1"/>
                          </a:solidFill>
                        </a:rPr>
                        <a:t>○</a:t>
                      </a:r>
                    </a:p>
                  </a:txBody>
                  <a:tcPr marL="68580" marR="68580" marT="34290" marB="34290"/>
                </a:tc>
                <a:tc>
                  <a:txBody>
                    <a:bodyPr/>
                    <a:lstStyle/>
                    <a:p>
                      <a:pPr algn="ctr"/>
                      <a:r>
                        <a:rPr kumimoji="1" lang="ja-JP" altLang="en-US" sz="1800" dirty="0">
                          <a:solidFill>
                            <a:schemeClr val="tx1"/>
                          </a:solidFill>
                        </a:rPr>
                        <a:t>○</a:t>
                      </a:r>
                    </a:p>
                  </a:txBody>
                  <a:tcPr marL="68580" marR="68580" marT="34290" marB="34290"/>
                </a:tc>
                <a:tc>
                  <a:txBody>
                    <a:bodyPr/>
                    <a:lstStyle/>
                    <a:p>
                      <a:pPr algn="ctr"/>
                      <a:r>
                        <a:rPr kumimoji="1" lang="en-US" altLang="ja-JP" sz="1800" dirty="0">
                          <a:solidFill>
                            <a:schemeClr val="tx1"/>
                          </a:solidFill>
                        </a:rPr>
                        <a:t>×</a:t>
                      </a:r>
                      <a:endParaRPr kumimoji="1" lang="ja-JP" altLang="en-US" sz="1800" dirty="0">
                        <a:solidFill>
                          <a:schemeClr val="tx1"/>
                        </a:solidFill>
                      </a:endParaRPr>
                    </a:p>
                  </a:txBody>
                  <a:tcPr marL="68580" marR="68580" marT="34290" marB="34290"/>
                </a:tc>
                <a:extLst>
                  <a:ext uri="{0D108BD9-81ED-4DB2-BD59-A6C34878D82A}">
                    <a16:rowId xmlns:a16="http://schemas.microsoft.com/office/drawing/2014/main" val="2571576254"/>
                  </a:ext>
                </a:extLst>
              </a:tr>
            </a:tbl>
          </a:graphicData>
        </a:graphic>
      </p:graphicFrame>
      <p:sp>
        <p:nvSpPr>
          <p:cNvPr id="16" name="テキスト ボックス 15">
            <a:extLst>
              <a:ext uri="{FF2B5EF4-FFF2-40B4-BE49-F238E27FC236}">
                <a16:creationId xmlns:a16="http://schemas.microsoft.com/office/drawing/2014/main" id="{4969722F-B16B-5749-BB44-82772CC99E44}"/>
              </a:ext>
            </a:extLst>
          </p:cNvPr>
          <p:cNvSpPr txBox="1"/>
          <p:nvPr/>
        </p:nvSpPr>
        <p:spPr>
          <a:xfrm>
            <a:off x="0" y="2026009"/>
            <a:ext cx="9143999" cy="338554"/>
          </a:xfrm>
          <a:prstGeom prst="rect">
            <a:avLst/>
          </a:prstGeom>
          <a:noFill/>
        </p:spPr>
        <p:txBody>
          <a:bodyPr wrap="square" rtlCol="0">
            <a:spAutoFit/>
          </a:bodyPr>
          <a:lstStyle/>
          <a:p>
            <a:pPr algn="ctr"/>
            <a:r>
              <a:rPr lang="ja-JP" altLang="en-US" sz="1600" dirty="0">
                <a:solidFill>
                  <a:schemeClr val="tx1">
                    <a:lumMod val="85000"/>
                    <a:lumOff val="15000"/>
                  </a:schemeClr>
                </a:solidFill>
              </a:rPr>
              <a:t>表</a:t>
            </a:r>
            <a:r>
              <a:rPr lang="en-US" altLang="ja-JP" sz="1600" dirty="0">
                <a:solidFill>
                  <a:schemeClr val="tx1">
                    <a:lumMod val="85000"/>
                    <a:lumOff val="15000"/>
                  </a:schemeClr>
                </a:solidFill>
              </a:rPr>
              <a:t>1 </a:t>
            </a:r>
            <a:r>
              <a:rPr lang="ja-JP" altLang="en-US" sz="1600" dirty="0">
                <a:solidFill>
                  <a:schemeClr val="tx1">
                    <a:lumMod val="85000"/>
                    <a:lumOff val="15000"/>
                  </a:schemeClr>
                </a:solidFill>
              </a:rPr>
              <a:t>自動運転車に用いられるセンサの比較</a:t>
            </a:r>
            <a:endParaRPr lang="en-US" altLang="ja-JP" sz="1600" dirty="0">
              <a:solidFill>
                <a:schemeClr val="tx1">
                  <a:lumMod val="85000"/>
                  <a:lumOff val="15000"/>
                </a:schemeClr>
              </a:solidFill>
            </a:endParaRPr>
          </a:p>
        </p:txBody>
      </p:sp>
      <p:sp>
        <p:nvSpPr>
          <p:cNvPr id="8" name="テキスト ボックス 7">
            <a:extLst>
              <a:ext uri="{FF2B5EF4-FFF2-40B4-BE49-F238E27FC236}">
                <a16:creationId xmlns:a16="http://schemas.microsoft.com/office/drawing/2014/main" id="{004D2324-0A26-4664-8799-20CB6B27BEF1}"/>
              </a:ext>
            </a:extLst>
          </p:cNvPr>
          <p:cNvSpPr txBox="1"/>
          <p:nvPr/>
        </p:nvSpPr>
        <p:spPr>
          <a:xfrm>
            <a:off x="907499" y="5794889"/>
            <a:ext cx="7756606" cy="400110"/>
          </a:xfrm>
          <a:prstGeom prst="rect">
            <a:avLst/>
          </a:prstGeom>
          <a:noFill/>
        </p:spPr>
        <p:txBody>
          <a:bodyPr wrap="square" rtlCol="0">
            <a:spAutoFit/>
          </a:bodyPr>
          <a:lstStyle/>
          <a:p>
            <a:r>
              <a:rPr lang="ja-JP" altLang="en-US" sz="2000" dirty="0">
                <a:solidFill>
                  <a:schemeClr val="tx1">
                    <a:lumMod val="85000"/>
                    <a:lumOff val="15000"/>
                  </a:schemeClr>
                </a:solidFill>
              </a:rPr>
              <a:t>→ </a:t>
            </a:r>
            <a:r>
              <a:rPr lang="en-US" altLang="ja-JP" sz="2000" b="1" dirty="0">
                <a:solidFill>
                  <a:schemeClr val="tx1">
                    <a:lumMod val="85000"/>
                    <a:lumOff val="15000"/>
                  </a:schemeClr>
                </a:solidFill>
              </a:rPr>
              <a:t>RADAR</a:t>
            </a:r>
            <a:r>
              <a:rPr lang="ja-JP" altLang="en-US" sz="2000" b="1" dirty="0">
                <a:solidFill>
                  <a:schemeClr val="tx1">
                    <a:lumMod val="85000"/>
                    <a:lumOff val="15000"/>
                  </a:schemeClr>
                </a:solidFill>
              </a:rPr>
              <a:t>は天候に左右されにくい</a:t>
            </a:r>
            <a:endParaRPr lang="en-US" altLang="ja-JP" sz="2000" b="1" dirty="0">
              <a:solidFill>
                <a:schemeClr val="tx1">
                  <a:lumMod val="85000"/>
                  <a:lumOff val="15000"/>
                </a:schemeClr>
              </a:solidFill>
            </a:endParaRPr>
          </a:p>
        </p:txBody>
      </p:sp>
      <p:sp>
        <p:nvSpPr>
          <p:cNvPr id="9" name="テキスト ボックス 8">
            <a:extLst>
              <a:ext uri="{FF2B5EF4-FFF2-40B4-BE49-F238E27FC236}">
                <a16:creationId xmlns:a16="http://schemas.microsoft.com/office/drawing/2014/main" id="{56E02BE6-3874-4E41-AF36-3CDF8BAFC8B8}"/>
              </a:ext>
            </a:extLst>
          </p:cNvPr>
          <p:cNvSpPr txBox="1"/>
          <p:nvPr/>
        </p:nvSpPr>
        <p:spPr>
          <a:xfrm>
            <a:off x="6846152" y="4160696"/>
            <a:ext cx="1817953" cy="1077218"/>
          </a:xfrm>
          <a:prstGeom prst="rect">
            <a:avLst/>
          </a:prstGeom>
          <a:noFill/>
        </p:spPr>
        <p:txBody>
          <a:bodyPr wrap="square" rtlCol="0">
            <a:spAutoFit/>
          </a:bodyPr>
          <a:lstStyle/>
          <a:p>
            <a:r>
              <a:rPr lang="ja-JP" altLang="en-US" sz="1600"/>
              <a:t>◎：非常に得意</a:t>
            </a:r>
            <a:endParaRPr lang="en-US" altLang="ja-JP" sz="1600" dirty="0"/>
          </a:p>
          <a:p>
            <a:r>
              <a:rPr lang="ja-JP" altLang="en-US" sz="1600"/>
              <a:t>○：得意</a:t>
            </a:r>
            <a:endParaRPr lang="en-US" altLang="ja-JP" sz="1600" dirty="0"/>
          </a:p>
          <a:p>
            <a:r>
              <a:rPr lang="ja-JP" altLang="en-US" sz="1600"/>
              <a:t>△：不得意</a:t>
            </a:r>
            <a:endParaRPr lang="en-US" altLang="ja-JP" sz="1600" dirty="0"/>
          </a:p>
          <a:p>
            <a:r>
              <a:rPr lang="en-US" altLang="ja-JP" sz="1600" dirty="0"/>
              <a:t>×</a:t>
            </a:r>
            <a:r>
              <a:rPr lang="ja-JP" altLang="en-US" sz="1600"/>
              <a:t>：ほぼ不可能</a:t>
            </a:r>
          </a:p>
        </p:txBody>
      </p:sp>
      <p:sp>
        <p:nvSpPr>
          <p:cNvPr id="3" name="正方形/長方形 2">
            <a:extLst>
              <a:ext uri="{FF2B5EF4-FFF2-40B4-BE49-F238E27FC236}">
                <a16:creationId xmlns:a16="http://schemas.microsoft.com/office/drawing/2014/main" id="{3C368F4B-2A7A-464D-96DC-14FBEB86F3C8}"/>
              </a:ext>
            </a:extLst>
          </p:cNvPr>
          <p:cNvSpPr/>
          <p:nvPr/>
        </p:nvSpPr>
        <p:spPr>
          <a:xfrm>
            <a:off x="907500" y="3506188"/>
            <a:ext cx="5798372" cy="104188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cxnSp>
        <p:nvCxnSpPr>
          <p:cNvPr id="19" name="直線コネクタ 18">
            <a:extLst>
              <a:ext uri="{FF2B5EF4-FFF2-40B4-BE49-F238E27FC236}">
                <a16:creationId xmlns:a16="http://schemas.microsoft.com/office/drawing/2014/main" id="{B0D5C5A9-994D-CF4D-9A20-7D745B865005}"/>
              </a:ext>
            </a:extLst>
          </p:cNvPr>
          <p:cNvCxnSpPr>
            <a:cxnSpLocks/>
          </p:cNvCxnSpPr>
          <p:nvPr/>
        </p:nvCxnSpPr>
        <p:spPr>
          <a:xfrm>
            <a:off x="348916" y="906246"/>
            <a:ext cx="8710863" cy="0"/>
          </a:xfrm>
          <a:prstGeom prst="line">
            <a:avLst/>
          </a:prstGeom>
          <a:ln w="762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CB39C4D8-4479-8544-9FD8-ABC72A544099}"/>
              </a:ext>
            </a:extLst>
          </p:cNvPr>
          <p:cNvSpPr txBox="1"/>
          <p:nvPr/>
        </p:nvSpPr>
        <p:spPr>
          <a:xfrm>
            <a:off x="348916" y="190665"/>
            <a:ext cx="1711366" cy="715581"/>
          </a:xfrm>
          <a:prstGeom prst="rect">
            <a:avLst/>
          </a:prstGeom>
          <a:noFill/>
        </p:spPr>
        <p:txBody>
          <a:bodyPr wrap="none" rtlCol="0">
            <a:spAutoFit/>
          </a:bodyPr>
          <a:lstStyle/>
          <a:p>
            <a:r>
              <a:rPr lang="en-US" altLang="ja-JP" sz="4050" b="1" dirty="0">
                <a:solidFill>
                  <a:schemeClr val="tx1">
                    <a:lumMod val="95000"/>
                    <a:lumOff val="5000"/>
                  </a:schemeClr>
                </a:solidFill>
              </a:rPr>
              <a:t>RADAR</a:t>
            </a:r>
            <a:endParaRPr lang="ja-JP" altLang="en-US" sz="4050" b="1" dirty="0">
              <a:solidFill>
                <a:schemeClr val="tx1">
                  <a:lumMod val="95000"/>
                  <a:lumOff val="5000"/>
                </a:schemeClr>
              </a:solidFill>
            </a:endParaRPr>
          </a:p>
        </p:txBody>
      </p:sp>
      <p:sp>
        <p:nvSpPr>
          <p:cNvPr id="2" name="テキスト ボックス 1">
            <a:extLst>
              <a:ext uri="{FF2B5EF4-FFF2-40B4-BE49-F238E27FC236}">
                <a16:creationId xmlns:a16="http://schemas.microsoft.com/office/drawing/2014/main" id="{F82E9F5D-F7AE-B749-9CF1-42084B1C437F}"/>
              </a:ext>
            </a:extLst>
          </p:cNvPr>
          <p:cNvSpPr txBox="1"/>
          <p:nvPr/>
        </p:nvSpPr>
        <p:spPr>
          <a:xfrm>
            <a:off x="2489322" y="5275055"/>
            <a:ext cx="7123601" cy="307777"/>
          </a:xfrm>
          <a:prstGeom prst="rect">
            <a:avLst/>
          </a:prstGeom>
          <a:noFill/>
        </p:spPr>
        <p:txBody>
          <a:bodyPr wrap="square" rtlCol="0">
            <a:spAutoFit/>
          </a:bodyPr>
          <a:lstStyle/>
          <a:p>
            <a:r>
              <a:rPr kumimoji="1" lang="ja-JP" altLang="en-US" sz="1400">
                <a:solidFill>
                  <a:schemeClr val="tx1">
                    <a:lumMod val="75000"/>
                    <a:lumOff val="25000"/>
                  </a:schemeClr>
                </a:solidFill>
              </a:rPr>
              <a:t>出典：梶原昭博（</a:t>
            </a:r>
            <a:r>
              <a:rPr kumimoji="1" lang="en-US" altLang="ja-JP" sz="1400" dirty="0">
                <a:solidFill>
                  <a:schemeClr val="tx1">
                    <a:lumMod val="75000"/>
                    <a:lumOff val="25000"/>
                  </a:schemeClr>
                </a:solidFill>
              </a:rPr>
              <a:t>2019</a:t>
            </a:r>
            <a:r>
              <a:rPr kumimoji="1" lang="ja-JP" altLang="en-US" sz="1400">
                <a:solidFill>
                  <a:schemeClr val="tx1">
                    <a:lumMod val="75000"/>
                    <a:lumOff val="25000"/>
                  </a:schemeClr>
                </a:solidFill>
              </a:rPr>
              <a:t>）「ミリ波レーダ技術と設計」科学情報出版　</a:t>
            </a:r>
            <a:r>
              <a:rPr kumimoji="1" lang="en-US" altLang="ja-JP" sz="1400" dirty="0">
                <a:solidFill>
                  <a:schemeClr val="tx1">
                    <a:lumMod val="75000"/>
                    <a:lumOff val="25000"/>
                  </a:schemeClr>
                </a:solidFill>
              </a:rPr>
              <a:t>p.90</a:t>
            </a:r>
            <a:endParaRPr kumimoji="1" lang="ja-JP" altLang="en-US" sz="1400">
              <a:solidFill>
                <a:schemeClr val="tx1">
                  <a:lumMod val="75000"/>
                  <a:lumOff val="25000"/>
                </a:schemeClr>
              </a:solidFill>
            </a:endParaRPr>
          </a:p>
        </p:txBody>
      </p:sp>
      <p:sp>
        <p:nvSpPr>
          <p:cNvPr id="11" name="テキスト ボックス 10">
            <a:extLst>
              <a:ext uri="{FF2B5EF4-FFF2-40B4-BE49-F238E27FC236}">
                <a16:creationId xmlns:a16="http://schemas.microsoft.com/office/drawing/2014/main" id="{C7E0DB97-380D-F541-8590-571266137889}"/>
              </a:ext>
            </a:extLst>
          </p:cNvPr>
          <p:cNvSpPr txBox="1"/>
          <p:nvPr/>
        </p:nvSpPr>
        <p:spPr>
          <a:xfrm>
            <a:off x="8502099" y="6457890"/>
            <a:ext cx="641901" cy="400110"/>
          </a:xfrm>
          <a:prstGeom prst="rect">
            <a:avLst/>
          </a:prstGeom>
          <a:noFill/>
        </p:spPr>
        <p:txBody>
          <a:bodyPr wrap="square" rtlCol="0">
            <a:spAutoFit/>
          </a:bodyPr>
          <a:lstStyle/>
          <a:p>
            <a:pPr algn="ctr"/>
            <a:r>
              <a:rPr lang="en-US" altLang="ja-JP" sz="2000" b="1" dirty="0">
                <a:solidFill>
                  <a:schemeClr val="tx1">
                    <a:lumMod val="85000"/>
                    <a:lumOff val="15000"/>
                  </a:schemeClr>
                </a:solidFill>
              </a:rPr>
              <a:t>3</a:t>
            </a:r>
          </a:p>
        </p:txBody>
      </p:sp>
    </p:spTree>
    <p:extLst>
      <p:ext uri="{BB962C8B-B14F-4D97-AF65-F5344CB8AC3E}">
        <p14:creationId xmlns:p14="http://schemas.microsoft.com/office/powerpoint/2010/main" val="1187995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線コネクタ 3">
            <a:extLst>
              <a:ext uri="{FF2B5EF4-FFF2-40B4-BE49-F238E27FC236}">
                <a16:creationId xmlns:a16="http://schemas.microsoft.com/office/drawing/2014/main" id="{9673EA95-CB51-4D2E-A885-045901081356}"/>
              </a:ext>
            </a:extLst>
          </p:cNvPr>
          <p:cNvCxnSpPr>
            <a:cxnSpLocks/>
          </p:cNvCxnSpPr>
          <p:nvPr/>
        </p:nvCxnSpPr>
        <p:spPr>
          <a:xfrm>
            <a:off x="348916" y="906246"/>
            <a:ext cx="8710863" cy="0"/>
          </a:xfrm>
          <a:prstGeom prst="line">
            <a:avLst/>
          </a:prstGeom>
          <a:ln w="762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3DAE1B63-FA17-47F2-BBC6-38D6D59609AE}"/>
              </a:ext>
            </a:extLst>
          </p:cNvPr>
          <p:cNvSpPr txBox="1"/>
          <p:nvPr/>
        </p:nvSpPr>
        <p:spPr>
          <a:xfrm>
            <a:off x="348916" y="190665"/>
            <a:ext cx="1711366" cy="715581"/>
          </a:xfrm>
          <a:prstGeom prst="rect">
            <a:avLst/>
          </a:prstGeom>
          <a:noFill/>
        </p:spPr>
        <p:txBody>
          <a:bodyPr wrap="none" rtlCol="0">
            <a:spAutoFit/>
          </a:bodyPr>
          <a:lstStyle/>
          <a:p>
            <a:r>
              <a:rPr lang="en-US" altLang="ja-JP" sz="4050" b="1" dirty="0">
                <a:solidFill>
                  <a:schemeClr val="tx1">
                    <a:lumMod val="95000"/>
                    <a:lumOff val="5000"/>
                  </a:schemeClr>
                </a:solidFill>
              </a:rPr>
              <a:t>RADAR</a:t>
            </a:r>
            <a:endParaRPr lang="ja-JP" altLang="en-US" sz="4050" b="1" dirty="0">
              <a:solidFill>
                <a:schemeClr val="tx1">
                  <a:lumMod val="95000"/>
                  <a:lumOff val="5000"/>
                </a:schemeClr>
              </a:solidFill>
            </a:endParaRP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F070189F-4B57-49FD-AFB3-0B0E7942DAB5}"/>
                  </a:ext>
                </a:extLst>
              </p:cNvPr>
              <p:cNvSpPr txBox="1"/>
              <p:nvPr/>
            </p:nvSpPr>
            <p:spPr>
              <a:xfrm>
                <a:off x="479895" y="1063111"/>
                <a:ext cx="8218856" cy="2065822"/>
              </a:xfrm>
              <a:prstGeom prst="rect">
                <a:avLst/>
              </a:prstGeom>
              <a:noFill/>
            </p:spPr>
            <p:txBody>
              <a:bodyPr wrap="square" rtlCol="0">
                <a:spAutoFit/>
              </a:bodyPr>
              <a:lstStyle/>
              <a:p>
                <a:pPr marL="257175" indent="-257175">
                  <a:buFont typeface="Arial" panose="020B0604020202020204" pitchFamily="34" charset="0"/>
                  <a:buChar char="•"/>
                </a:pPr>
                <a:r>
                  <a:rPr lang="en-US" altLang="ja-JP" sz="2000" b="1" dirty="0">
                    <a:solidFill>
                      <a:schemeClr val="tx1">
                        <a:lumMod val="85000"/>
                        <a:lumOff val="15000"/>
                      </a:schemeClr>
                    </a:solidFill>
                  </a:rPr>
                  <a:t>Ra</a:t>
                </a:r>
                <a:r>
                  <a:rPr lang="en-US" altLang="ja-JP" sz="2000" dirty="0">
                    <a:solidFill>
                      <a:schemeClr val="tx1">
                        <a:lumMod val="85000"/>
                        <a:lumOff val="15000"/>
                      </a:schemeClr>
                    </a:solidFill>
                  </a:rPr>
                  <a:t>dio </a:t>
                </a:r>
                <a:r>
                  <a:rPr lang="en-US" altLang="ja-JP" sz="2000" b="1" dirty="0">
                    <a:solidFill>
                      <a:schemeClr val="tx1">
                        <a:lumMod val="85000"/>
                        <a:lumOff val="15000"/>
                      </a:schemeClr>
                    </a:solidFill>
                  </a:rPr>
                  <a:t>D</a:t>
                </a:r>
                <a:r>
                  <a:rPr lang="en-US" altLang="ja-JP" sz="2000" dirty="0">
                    <a:solidFill>
                      <a:schemeClr val="tx1">
                        <a:lumMod val="85000"/>
                        <a:lumOff val="15000"/>
                      </a:schemeClr>
                    </a:solidFill>
                  </a:rPr>
                  <a:t>etecting </a:t>
                </a:r>
                <a:r>
                  <a:rPr lang="en-US" altLang="ja-JP" sz="2000" b="1" dirty="0">
                    <a:solidFill>
                      <a:schemeClr val="tx1">
                        <a:lumMod val="85000"/>
                        <a:lumOff val="15000"/>
                      </a:schemeClr>
                    </a:solidFill>
                  </a:rPr>
                  <a:t>a</a:t>
                </a:r>
                <a:r>
                  <a:rPr lang="en-US" altLang="ja-JP" sz="2000" dirty="0">
                    <a:solidFill>
                      <a:schemeClr val="tx1">
                        <a:lumMod val="85000"/>
                        <a:lumOff val="15000"/>
                      </a:schemeClr>
                    </a:solidFill>
                  </a:rPr>
                  <a:t>nd </a:t>
                </a:r>
                <a:r>
                  <a:rPr lang="en-US" altLang="ja-JP" sz="2000" b="1" dirty="0">
                    <a:solidFill>
                      <a:schemeClr val="tx1">
                        <a:lumMod val="85000"/>
                        <a:lumOff val="15000"/>
                      </a:schemeClr>
                    </a:solidFill>
                  </a:rPr>
                  <a:t>R</a:t>
                </a:r>
                <a:r>
                  <a:rPr lang="en-US" altLang="ja-JP" sz="2000" dirty="0">
                    <a:solidFill>
                      <a:schemeClr val="tx1">
                        <a:lumMod val="85000"/>
                        <a:lumOff val="15000"/>
                      </a:schemeClr>
                    </a:solidFill>
                  </a:rPr>
                  <a:t>anging</a:t>
                </a:r>
                <a:r>
                  <a:rPr lang="ja-JP" altLang="en-US" sz="2000" dirty="0">
                    <a:solidFill>
                      <a:schemeClr val="tx1">
                        <a:lumMod val="85000"/>
                        <a:lumOff val="15000"/>
                      </a:schemeClr>
                    </a:solidFill>
                  </a:rPr>
                  <a:t>を略して</a:t>
                </a:r>
                <a:r>
                  <a:rPr lang="en-US" altLang="ja-JP" sz="2000" dirty="0">
                    <a:solidFill>
                      <a:schemeClr val="tx1">
                        <a:lumMod val="85000"/>
                        <a:lumOff val="15000"/>
                      </a:schemeClr>
                    </a:solidFill>
                  </a:rPr>
                  <a:t>RADAR</a:t>
                </a:r>
              </a:p>
              <a:p>
                <a:pPr marL="257175" indent="-257175">
                  <a:buFont typeface="Arial" panose="020B0604020202020204" pitchFamily="34" charset="0"/>
                  <a:buChar char="•"/>
                </a:pPr>
                <a:r>
                  <a:rPr lang="ja-JP" altLang="en-US" sz="2000">
                    <a:solidFill>
                      <a:schemeClr val="tx1">
                        <a:lumMod val="85000"/>
                        <a:lumOff val="15000"/>
                      </a:schemeClr>
                    </a:solidFill>
                  </a:rPr>
                  <a:t>電波（パルス波</a:t>
                </a:r>
                <a:r>
                  <a:rPr lang="ja-JP" altLang="en-US" sz="2000" dirty="0">
                    <a:solidFill>
                      <a:schemeClr val="tx1">
                        <a:lumMod val="85000"/>
                        <a:lumOff val="15000"/>
                      </a:schemeClr>
                    </a:solidFill>
                  </a:rPr>
                  <a:t>）を照射し，反射波を測定することで対象物までの距離を測定</a:t>
                </a:r>
                <a:endParaRPr lang="en-US" altLang="ja-JP" sz="2000" dirty="0">
                  <a:solidFill>
                    <a:schemeClr val="tx1">
                      <a:lumMod val="85000"/>
                      <a:lumOff val="15000"/>
                    </a:schemeClr>
                  </a:solidFill>
                </a:endParaRPr>
              </a:p>
              <a:p>
                <a:r>
                  <a:rPr lang="ja-JP" altLang="en-US" sz="2000" dirty="0">
                    <a:solidFill>
                      <a:schemeClr val="tx1">
                        <a:lumMod val="85000"/>
                        <a:lumOff val="15000"/>
                      </a:schemeClr>
                    </a:solidFill>
                  </a:rPr>
                  <a:t>　→ </a:t>
                </a:r>
                <a14:m>
                  <m:oMath xmlns:m="http://schemas.openxmlformats.org/officeDocument/2006/math">
                    <m:sSub>
                      <m:sSubPr>
                        <m:ctrlPr>
                          <a:rPr lang="en-US" altLang="ja-JP" sz="2000" i="1">
                            <a:solidFill>
                              <a:schemeClr val="tx1">
                                <a:lumMod val="85000"/>
                                <a:lumOff val="15000"/>
                              </a:schemeClr>
                            </a:solidFill>
                            <a:latin typeface="Cambria Math" panose="02040503050406030204" pitchFamily="18" charset="0"/>
                          </a:rPr>
                        </m:ctrlPr>
                      </m:sSubPr>
                      <m:e>
                        <m:r>
                          <a:rPr lang="en-US" altLang="ja-JP" sz="2000" i="1">
                            <a:solidFill>
                              <a:schemeClr val="tx1">
                                <a:lumMod val="85000"/>
                                <a:lumOff val="15000"/>
                              </a:schemeClr>
                            </a:solidFill>
                            <a:latin typeface="Cambria Math" panose="02040503050406030204" pitchFamily="18" charset="0"/>
                          </a:rPr>
                          <m:t>𝑅</m:t>
                        </m:r>
                      </m:e>
                      <m:sub>
                        <m:r>
                          <a:rPr lang="en-US" altLang="ja-JP" sz="2000" i="1">
                            <a:solidFill>
                              <a:schemeClr val="tx1">
                                <a:lumMod val="85000"/>
                                <a:lumOff val="15000"/>
                              </a:schemeClr>
                            </a:solidFill>
                            <a:latin typeface="Cambria Math" panose="02040503050406030204" pitchFamily="18" charset="0"/>
                          </a:rPr>
                          <m:t>𝑇</m:t>
                        </m:r>
                      </m:sub>
                    </m:sSub>
                    <m:r>
                      <a:rPr lang="en-US" altLang="ja-JP" sz="2000" i="1">
                        <a:solidFill>
                          <a:schemeClr val="tx1">
                            <a:lumMod val="85000"/>
                            <a:lumOff val="15000"/>
                          </a:schemeClr>
                        </a:solidFill>
                        <a:latin typeface="Cambria Math" panose="02040503050406030204" pitchFamily="18" charset="0"/>
                      </a:rPr>
                      <m:t>=</m:t>
                    </m:r>
                    <m:f>
                      <m:fPr>
                        <m:ctrlPr>
                          <a:rPr lang="en-US" altLang="ja-JP" sz="2000" i="1">
                            <a:solidFill>
                              <a:schemeClr val="tx1">
                                <a:lumMod val="85000"/>
                                <a:lumOff val="15000"/>
                              </a:schemeClr>
                            </a:solidFill>
                            <a:latin typeface="Cambria Math" panose="02040503050406030204" pitchFamily="18" charset="0"/>
                          </a:rPr>
                        </m:ctrlPr>
                      </m:fPr>
                      <m:num>
                        <m:r>
                          <a:rPr lang="en-US" altLang="ja-JP" sz="2000" i="1">
                            <a:solidFill>
                              <a:schemeClr val="tx1">
                                <a:lumMod val="85000"/>
                                <a:lumOff val="15000"/>
                              </a:schemeClr>
                            </a:solidFill>
                            <a:latin typeface="Cambria Math" panose="02040503050406030204" pitchFamily="18" charset="0"/>
                          </a:rPr>
                          <m:t>1</m:t>
                        </m:r>
                      </m:num>
                      <m:den>
                        <m:r>
                          <a:rPr lang="en-US" altLang="ja-JP" sz="2000" i="1">
                            <a:solidFill>
                              <a:schemeClr val="tx1">
                                <a:lumMod val="85000"/>
                                <a:lumOff val="15000"/>
                              </a:schemeClr>
                            </a:solidFill>
                            <a:latin typeface="Cambria Math" panose="02040503050406030204" pitchFamily="18" charset="0"/>
                          </a:rPr>
                          <m:t>2</m:t>
                        </m:r>
                      </m:den>
                    </m:f>
                    <m:r>
                      <a:rPr lang="en-US" altLang="ja-JP" sz="2000" b="0" i="1" smtClean="0">
                        <a:solidFill>
                          <a:schemeClr val="tx1">
                            <a:lumMod val="85000"/>
                            <a:lumOff val="15000"/>
                          </a:schemeClr>
                        </a:solidFill>
                        <a:latin typeface="Cambria Math" panose="02040503050406030204" pitchFamily="18" charset="0"/>
                      </a:rPr>
                      <m:t>𝑣</m:t>
                    </m:r>
                    <m:sSub>
                      <m:sSubPr>
                        <m:ctrlPr>
                          <a:rPr lang="en-US" altLang="ja-JP" sz="2000" i="1">
                            <a:solidFill>
                              <a:schemeClr val="tx1">
                                <a:lumMod val="85000"/>
                                <a:lumOff val="15000"/>
                              </a:schemeClr>
                            </a:solidFill>
                            <a:latin typeface="Cambria Math" panose="02040503050406030204" pitchFamily="18" charset="0"/>
                          </a:rPr>
                        </m:ctrlPr>
                      </m:sSubPr>
                      <m:e>
                        <m:r>
                          <a:rPr lang="ja-JP" altLang="en-US" sz="2000" i="1">
                            <a:solidFill>
                              <a:schemeClr val="tx1">
                                <a:lumMod val="85000"/>
                                <a:lumOff val="15000"/>
                              </a:schemeClr>
                            </a:solidFill>
                            <a:latin typeface="Cambria Math" panose="02040503050406030204" pitchFamily="18" charset="0"/>
                          </a:rPr>
                          <m:t>𝜏</m:t>
                        </m:r>
                      </m:e>
                      <m:sub>
                        <m:r>
                          <a:rPr lang="en-US" altLang="ja-JP" sz="2000" i="1">
                            <a:solidFill>
                              <a:schemeClr val="tx1">
                                <a:lumMod val="85000"/>
                                <a:lumOff val="15000"/>
                              </a:schemeClr>
                            </a:solidFill>
                            <a:latin typeface="Cambria Math" panose="02040503050406030204" pitchFamily="18" charset="0"/>
                          </a:rPr>
                          <m:t>𝑇</m:t>
                        </m:r>
                      </m:sub>
                    </m:sSub>
                    <m:r>
                      <a:rPr lang="en-US" altLang="ja-JP" sz="2000">
                        <a:solidFill>
                          <a:schemeClr val="tx1">
                            <a:lumMod val="85000"/>
                            <a:lumOff val="15000"/>
                          </a:schemeClr>
                        </a:solidFill>
                        <a:latin typeface="Cambria Math" panose="02040503050406030204" pitchFamily="18" charset="0"/>
                      </a:rPr>
                      <m:t> </m:t>
                    </m:r>
                  </m:oMath>
                </a14:m>
                <a:r>
                  <a:rPr lang="en-US" altLang="ja-JP" sz="2000" dirty="0">
                    <a:solidFill>
                      <a:schemeClr val="tx1">
                        <a:lumMod val="85000"/>
                        <a:lumOff val="15000"/>
                      </a:schemeClr>
                    </a:solidFill>
                  </a:rPr>
                  <a:t>(</a:t>
                </a:r>
                <a14:m>
                  <m:oMath xmlns:m="http://schemas.openxmlformats.org/officeDocument/2006/math">
                    <m:sSub>
                      <m:sSubPr>
                        <m:ctrlPr>
                          <a:rPr lang="en-US" altLang="ja-JP" sz="2000" i="1">
                            <a:solidFill>
                              <a:schemeClr val="tx1">
                                <a:lumMod val="85000"/>
                                <a:lumOff val="15000"/>
                              </a:schemeClr>
                            </a:solidFill>
                            <a:latin typeface="Cambria Math" panose="02040503050406030204" pitchFamily="18" charset="0"/>
                          </a:rPr>
                        </m:ctrlPr>
                      </m:sSubPr>
                      <m:e>
                        <m:r>
                          <a:rPr lang="en-US" altLang="ja-JP" sz="2000" i="1">
                            <a:solidFill>
                              <a:schemeClr val="tx1">
                                <a:lumMod val="85000"/>
                                <a:lumOff val="15000"/>
                              </a:schemeClr>
                            </a:solidFill>
                            <a:latin typeface="Cambria Math" panose="02040503050406030204" pitchFamily="18" charset="0"/>
                          </a:rPr>
                          <m:t>𝑅</m:t>
                        </m:r>
                      </m:e>
                      <m:sub>
                        <m:r>
                          <a:rPr lang="en-US" altLang="ja-JP" sz="2000" i="1">
                            <a:solidFill>
                              <a:schemeClr val="tx1">
                                <a:lumMod val="85000"/>
                                <a:lumOff val="15000"/>
                              </a:schemeClr>
                            </a:solidFill>
                            <a:latin typeface="Cambria Math" panose="02040503050406030204" pitchFamily="18" charset="0"/>
                          </a:rPr>
                          <m:t>𝑇</m:t>
                        </m:r>
                      </m:sub>
                    </m:sSub>
                    <m:r>
                      <a:rPr lang="ja-JP" altLang="en-US" sz="2000" i="1">
                        <a:solidFill>
                          <a:schemeClr val="tx1">
                            <a:lumMod val="85000"/>
                            <a:lumOff val="15000"/>
                          </a:schemeClr>
                        </a:solidFill>
                        <a:latin typeface="Cambria Math" panose="02040503050406030204" pitchFamily="18" charset="0"/>
                      </a:rPr>
                      <m:t>：</m:t>
                    </m:r>
                  </m:oMath>
                </a14:m>
                <a:r>
                  <a:rPr lang="ja-JP" altLang="en-US" sz="2000">
                    <a:solidFill>
                      <a:schemeClr val="tx1">
                        <a:lumMod val="85000"/>
                        <a:lumOff val="15000"/>
                      </a:schemeClr>
                    </a:solidFill>
                    <a:latin typeface="游ゴシック 本文"/>
                  </a:rPr>
                  <a:t>距離，</a:t>
                </a:r>
                <a14:m>
                  <m:oMath xmlns:m="http://schemas.openxmlformats.org/officeDocument/2006/math">
                    <m:r>
                      <a:rPr lang="en-US" altLang="ja-JP" sz="2000" b="0" i="1" smtClean="0">
                        <a:solidFill>
                          <a:schemeClr val="tx1">
                            <a:lumMod val="85000"/>
                            <a:lumOff val="15000"/>
                          </a:schemeClr>
                        </a:solidFill>
                        <a:latin typeface="Cambria Math" panose="02040503050406030204" pitchFamily="18" charset="0"/>
                      </a:rPr>
                      <m:t>𝑣</m:t>
                    </m:r>
                  </m:oMath>
                </a14:m>
                <a:r>
                  <a:rPr lang="ja-JP" altLang="en-US" sz="2000">
                    <a:solidFill>
                      <a:schemeClr val="tx1">
                        <a:lumMod val="85000"/>
                        <a:lumOff val="15000"/>
                      </a:schemeClr>
                    </a:solidFill>
                    <a:latin typeface="Cambria Math" panose="02040503050406030204" pitchFamily="18" charset="0"/>
                  </a:rPr>
                  <a:t>：</a:t>
                </a:r>
                <a:r>
                  <a:rPr lang="ja-JP" altLang="en-US" sz="2000" dirty="0">
                    <a:solidFill>
                      <a:schemeClr val="tx1">
                        <a:lumMod val="85000"/>
                        <a:lumOff val="15000"/>
                      </a:schemeClr>
                    </a:solidFill>
                    <a:latin typeface="游ゴシック 本文"/>
                  </a:rPr>
                  <a:t>電波の速さ，</a:t>
                </a:r>
                <a14:m>
                  <m:oMath xmlns:m="http://schemas.openxmlformats.org/officeDocument/2006/math">
                    <m:sSub>
                      <m:sSubPr>
                        <m:ctrlPr>
                          <a:rPr lang="en-US" altLang="ja-JP" sz="2000" i="1">
                            <a:solidFill>
                              <a:schemeClr val="tx1">
                                <a:lumMod val="85000"/>
                                <a:lumOff val="15000"/>
                              </a:schemeClr>
                            </a:solidFill>
                            <a:latin typeface="Cambria Math" panose="02040503050406030204" pitchFamily="18" charset="0"/>
                          </a:rPr>
                        </m:ctrlPr>
                      </m:sSubPr>
                      <m:e>
                        <m:r>
                          <a:rPr lang="ja-JP" altLang="en-US" sz="2000" i="1">
                            <a:solidFill>
                              <a:schemeClr val="tx1">
                                <a:lumMod val="85000"/>
                                <a:lumOff val="15000"/>
                              </a:schemeClr>
                            </a:solidFill>
                            <a:latin typeface="Cambria Math" panose="02040503050406030204" pitchFamily="18" charset="0"/>
                          </a:rPr>
                          <m:t>𝜏</m:t>
                        </m:r>
                      </m:e>
                      <m:sub>
                        <m:r>
                          <a:rPr lang="en-US" altLang="ja-JP" sz="2000" i="1">
                            <a:solidFill>
                              <a:schemeClr val="tx1">
                                <a:lumMod val="85000"/>
                                <a:lumOff val="15000"/>
                              </a:schemeClr>
                            </a:solidFill>
                            <a:latin typeface="Cambria Math" panose="02040503050406030204" pitchFamily="18" charset="0"/>
                          </a:rPr>
                          <m:t>𝑇</m:t>
                        </m:r>
                      </m:sub>
                    </m:sSub>
                    <m:r>
                      <a:rPr lang="ja-JP" altLang="en-US" sz="2000" i="1">
                        <a:solidFill>
                          <a:schemeClr val="tx1">
                            <a:lumMod val="85000"/>
                            <a:lumOff val="15000"/>
                          </a:schemeClr>
                        </a:solidFill>
                        <a:latin typeface="Cambria Math" panose="02040503050406030204" pitchFamily="18" charset="0"/>
                      </a:rPr>
                      <m:t>：</m:t>
                    </m:r>
                  </m:oMath>
                </a14:m>
                <a:r>
                  <a:rPr lang="ja-JP" altLang="en-US" sz="2000" dirty="0">
                    <a:solidFill>
                      <a:schemeClr val="tx1">
                        <a:lumMod val="85000"/>
                        <a:lumOff val="15000"/>
                      </a:schemeClr>
                    </a:solidFill>
                  </a:rPr>
                  <a:t>パルスの往復時間</a:t>
                </a:r>
                <a:r>
                  <a:rPr lang="en-US" altLang="ja-JP" sz="2000" dirty="0">
                    <a:solidFill>
                      <a:schemeClr val="tx1">
                        <a:lumMod val="85000"/>
                        <a:lumOff val="15000"/>
                      </a:schemeClr>
                    </a:solidFill>
                  </a:rPr>
                  <a:t>)</a:t>
                </a:r>
              </a:p>
              <a:p>
                <a:pPr marL="257175" indent="-257175">
                  <a:buFont typeface="Arial" panose="020B0604020202020204" pitchFamily="34" charset="0"/>
                  <a:buChar char="•"/>
                </a:pPr>
                <a:r>
                  <a:rPr lang="ja-JP" altLang="en-US" sz="2000" dirty="0">
                    <a:solidFill>
                      <a:schemeClr val="tx1">
                        <a:lumMod val="85000"/>
                        <a:lumOff val="15000"/>
                      </a:schemeClr>
                    </a:solidFill>
                  </a:rPr>
                  <a:t>パルス波は一定の周期で繰り返し送信される</a:t>
                </a:r>
                <a:endParaRPr lang="en-US" altLang="ja-JP" sz="2000" dirty="0">
                  <a:solidFill>
                    <a:schemeClr val="tx1">
                      <a:lumMod val="85000"/>
                      <a:lumOff val="15000"/>
                    </a:schemeClr>
                  </a:solidFill>
                </a:endParaRPr>
              </a:p>
              <a:p>
                <a:pPr marL="257175" indent="-257175">
                  <a:buFont typeface="Arial" panose="020B0604020202020204" pitchFamily="34" charset="0"/>
                  <a:buChar char="•"/>
                </a:pPr>
                <a:r>
                  <a:rPr lang="ja-JP" altLang="en-US" sz="2000" dirty="0">
                    <a:solidFill>
                      <a:schemeClr val="tx1">
                        <a:lumMod val="85000"/>
                        <a:lumOff val="15000"/>
                      </a:schemeClr>
                    </a:solidFill>
                  </a:rPr>
                  <a:t>パルス幅や繰返し周期は検出したい距離に応じて設定</a:t>
                </a:r>
                <a:endParaRPr lang="en-US" altLang="ja-JP" sz="2000" dirty="0">
                  <a:solidFill>
                    <a:schemeClr val="tx1">
                      <a:lumMod val="85000"/>
                      <a:lumOff val="15000"/>
                    </a:schemeClr>
                  </a:solidFill>
                </a:endParaRPr>
              </a:p>
            </p:txBody>
          </p:sp>
        </mc:Choice>
        <mc:Fallback xmlns="">
          <p:sp>
            <p:nvSpPr>
              <p:cNvPr id="7" name="テキスト ボックス 6">
                <a:extLst>
                  <a:ext uri="{FF2B5EF4-FFF2-40B4-BE49-F238E27FC236}">
                    <a16:creationId xmlns:a16="http://schemas.microsoft.com/office/drawing/2014/main" id="{F070189F-4B57-49FD-AFB3-0B0E7942DAB5}"/>
                  </a:ext>
                </a:extLst>
              </p:cNvPr>
              <p:cNvSpPr txBox="1">
                <a:spLocks noRot="1" noChangeAspect="1" noMove="1" noResize="1" noEditPoints="1" noAdjustHandles="1" noChangeArrowheads="1" noChangeShapeType="1" noTextEdit="1"/>
              </p:cNvSpPr>
              <p:nvPr/>
            </p:nvSpPr>
            <p:spPr>
              <a:xfrm>
                <a:off x="479895" y="1063111"/>
                <a:ext cx="8218856" cy="2065822"/>
              </a:xfrm>
              <a:prstGeom prst="rect">
                <a:avLst/>
              </a:prstGeom>
              <a:blipFill>
                <a:blip r:embed="rId3"/>
                <a:stretch>
                  <a:fillRect l="-617" t="-2469" b="-4321"/>
                </a:stretch>
              </a:blipFill>
            </p:spPr>
            <p:txBody>
              <a:bodyPr/>
              <a:lstStyle/>
              <a:p>
                <a:r>
                  <a:rPr lang="ja-JP" altLang="en-US">
                    <a:noFill/>
                  </a:rPr>
                  <a:t> </a:t>
                </a:r>
              </a:p>
            </p:txBody>
          </p:sp>
        </mc:Fallback>
      </mc:AlternateContent>
      <p:pic>
        <p:nvPicPr>
          <p:cNvPr id="6" name="Picture 2" descr="https://www.furuno.com/img/technology/radar/basic/radar1_img03.gif">
            <a:extLst>
              <a:ext uri="{FF2B5EF4-FFF2-40B4-BE49-F238E27FC236}">
                <a16:creationId xmlns:a16="http://schemas.microsoft.com/office/drawing/2014/main" id="{A896D294-6CA4-8346-941C-2BD7E06CB7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1851" y="3545038"/>
            <a:ext cx="5354943" cy="2406716"/>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a:extLst>
              <a:ext uri="{FF2B5EF4-FFF2-40B4-BE49-F238E27FC236}">
                <a16:creationId xmlns:a16="http://schemas.microsoft.com/office/drawing/2014/main" id="{0E47BABD-0944-5046-A3D8-BC3607CB6C5B}"/>
              </a:ext>
            </a:extLst>
          </p:cNvPr>
          <p:cNvSpPr txBox="1"/>
          <p:nvPr/>
        </p:nvSpPr>
        <p:spPr>
          <a:xfrm>
            <a:off x="3549278" y="5951754"/>
            <a:ext cx="2080091" cy="338554"/>
          </a:xfrm>
          <a:prstGeom prst="rect">
            <a:avLst/>
          </a:prstGeom>
          <a:noFill/>
        </p:spPr>
        <p:txBody>
          <a:bodyPr wrap="square" rtlCol="0">
            <a:spAutoFit/>
          </a:bodyPr>
          <a:lstStyle/>
          <a:p>
            <a:pPr algn="ctr"/>
            <a:r>
              <a:rPr lang="ja-JP" altLang="en-US" sz="1600" dirty="0">
                <a:solidFill>
                  <a:schemeClr val="tx1">
                    <a:lumMod val="85000"/>
                    <a:lumOff val="15000"/>
                  </a:schemeClr>
                </a:solidFill>
              </a:rPr>
              <a:t>図</a:t>
            </a:r>
            <a:r>
              <a:rPr lang="en-US" altLang="ja-JP" sz="1600" dirty="0">
                <a:solidFill>
                  <a:schemeClr val="tx1">
                    <a:lumMod val="85000"/>
                    <a:lumOff val="15000"/>
                  </a:schemeClr>
                </a:solidFill>
              </a:rPr>
              <a:t>1 </a:t>
            </a:r>
            <a:r>
              <a:rPr lang="ja-JP" altLang="en-US" sz="1600" dirty="0">
                <a:solidFill>
                  <a:schemeClr val="tx1">
                    <a:lumMod val="85000"/>
                    <a:lumOff val="15000"/>
                  </a:schemeClr>
                </a:solidFill>
              </a:rPr>
              <a:t>パルス波</a:t>
            </a:r>
            <a:endParaRPr lang="en-US" altLang="ja-JP" sz="1600" dirty="0">
              <a:solidFill>
                <a:schemeClr val="tx1">
                  <a:lumMod val="85000"/>
                  <a:lumOff val="15000"/>
                </a:schemeClr>
              </a:solidFill>
            </a:endParaRPr>
          </a:p>
        </p:txBody>
      </p:sp>
      <p:sp>
        <p:nvSpPr>
          <p:cNvPr id="9" name="テキスト ボックス 8">
            <a:extLst>
              <a:ext uri="{FF2B5EF4-FFF2-40B4-BE49-F238E27FC236}">
                <a16:creationId xmlns:a16="http://schemas.microsoft.com/office/drawing/2014/main" id="{06CBA2D3-1BD8-6141-9077-AA9BEE866796}"/>
              </a:ext>
            </a:extLst>
          </p:cNvPr>
          <p:cNvSpPr txBox="1"/>
          <p:nvPr/>
        </p:nvSpPr>
        <p:spPr>
          <a:xfrm>
            <a:off x="8502099" y="6457890"/>
            <a:ext cx="641901" cy="400110"/>
          </a:xfrm>
          <a:prstGeom prst="rect">
            <a:avLst/>
          </a:prstGeom>
          <a:noFill/>
        </p:spPr>
        <p:txBody>
          <a:bodyPr wrap="square" rtlCol="0">
            <a:spAutoFit/>
          </a:bodyPr>
          <a:lstStyle/>
          <a:p>
            <a:pPr algn="ctr"/>
            <a:r>
              <a:rPr lang="en-US" altLang="ja-JP" sz="2000" b="1" dirty="0">
                <a:solidFill>
                  <a:schemeClr val="tx1">
                    <a:lumMod val="85000"/>
                    <a:lumOff val="15000"/>
                  </a:schemeClr>
                </a:solidFill>
              </a:rPr>
              <a:t>4</a:t>
            </a:r>
          </a:p>
        </p:txBody>
      </p:sp>
    </p:spTree>
    <p:extLst>
      <p:ext uri="{BB962C8B-B14F-4D97-AF65-F5344CB8AC3E}">
        <p14:creationId xmlns:p14="http://schemas.microsoft.com/office/powerpoint/2010/main" val="1144765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図 43" descr="電子機器, 回路, 記号, ストリート が含まれている画像&#10;&#10;自動的に生成された説明">
            <a:extLst>
              <a:ext uri="{FF2B5EF4-FFF2-40B4-BE49-F238E27FC236}">
                <a16:creationId xmlns:a16="http://schemas.microsoft.com/office/drawing/2014/main" id="{D5E51A0E-073A-1643-B94B-A8637444C622}"/>
              </a:ext>
            </a:extLst>
          </p:cNvPr>
          <p:cNvPicPr>
            <a:picLocks noChangeAspect="1"/>
          </p:cNvPicPr>
          <p:nvPr/>
        </p:nvPicPr>
        <p:blipFill>
          <a:blip r:embed="rId3"/>
          <a:stretch>
            <a:fillRect/>
          </a:stretch>
        </p:blipFill>
        <p:spPr>
          <a:xfrm>
            <a:off x="692429" y="3952646"/>
            <a:ext cx="1975314" cy="1969309"/>
          </a:xfrm>
          <a:prstGeom prst="rect">
            <a:avLst/>
          </a:prstGeom>
        </p:spPr>
      </p:pic>
      <p:cxnSp>
        <p:nvCxnSpPr>
          <p:cNvPr id="4" name="直線コネクタ 3">
            <a:extLst>
              <a:ext uri="{FF2B5EF4-FFF2-40B4-BE49-F238E27FC236}">
                <a16:creationId xmlns:a16="http://schemas.microsoft.com/office/drawing/2014/main" id="{9673EA95-CB51-4D2E-A885-045901081356}"/>
              </a:ext>
            </a:extLst>
          </p:cNvPr>
          <p:cNvCxnSpPr>
            <a:cxnSpLocks/>
          </p:cNvCxnSpPr>
          <p:nvPr/>
        </p:nvCxnSpPr>
        <p:spPr>
          <a:xfrm>
            <a:off x="348916" y="906246"/>
            <a:ext cx="8710863" cy="0"/>
          </a:xfrm>
          <a:prstGeom prst="line">
            <a:avLst/>
          </a:prstGeom>
          <a:ln w="762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3DAE1B63-FA17-47F2-BBC6-38D6D59609AE}"/>
              </a:ext>
            </a:extLst>
          </p:cNvPr>
          <p:cNvSpPr txBox="1"/>
          <p:nvPr/>
        </p:nvSpPr>
        <p:spPr>
          <a:xfrm>
            <a:off x="348916" y="190665"/>
            <a:ext cx="1223412" cy="715581"/>
          </a:xfrm>
          <a:prstGeom prst="rect">
            <a:avLst/>
          </a:prstGeom>
          <a:noFill/>
        </p:spPr>
        <p:txBody>
          <a:bodyPr wrap="none" rtlCol="0">
            <a:spAutoFit/>
          </a:bodyPr>
          <a:lstStyle/>
          <a:p>
            <a:r>
              <a:rPr lang="ja-JP" altLang="en-US" sz="4050" b="1">
                <a:solidFill>
                  <a:schemeClr val="tx1">
                    <a:lumMod val="95000"/>
                    <a:lumOff val="5000"/>
                  </a:schemeClr>
                </a:solidFill>
              </a:rPr>
              <a:t>測定</a:t>
            </a:r>
            <a:endParaRPr lang="ja-JP" altLang="en-US" sz="4050" b="1" dirty="0">
              <a:solidFill>
                <a:schemeClr val="tx1">
                  <a:lumMod val="95000"/>
                  <a:lumOff val="5000"/>
                </a:schemeClr>
              </a:solidFill>
            </a:endParaRPr>
          </a:p>
        </p:txBody>
      </p:sp>
      <p:sp>
        <p:nvSpPr>
          <p:cNvPr id="7" name="テキスト ボックス 6">
            <a:extLst>
              <a:ext uri="{FF2B5EF4-FFF2-40B4-BE49-F238E27FC236}">
                <a16:creationId xmlns:a16="http://schemas.microsoft.com/office/drawing/2014/main" id="{F070189F-4B57-49FD-AFB3-0B0E7942DAB5}"/>
              </a:ext>
            </a:extLst>
          </p:cNvPr>
          <p:cNvSpPr txBox="1"/>
          <p:nvPr/>
        </p:nvSpPr>
        <p:spPr>
          <a:xfrm>
            <a:off x="479895" y="1063111"/>
            <a:ext cx="8218856" cy="1015663"/>
          </a:xfrm>
          <a:prstGeom prst="rect">
            <a:avLst/>
          </a:prstGeom>
          <a:noFill/>
        </p:spPr>
        <p:txBody>
          <a:bodyPr wrap="square" rtlCol="0">
            <a:spAutoFit/>
          </a:bodyPr>
          <a:lstStyle/>
          <a:p>
            <a:r>
              <a:rPr lang="ja-JP" altLang="en-US" sz="2000" b="1">
                <a:solidFill>
                  <a:schemeClr val="tx1">
                    <a:lumMod val="85000"/>
                    <a:lumOff val="15000"/>
                  </a:schemeClr>
                </a:solidFill>
              </a:rPr>
              <a:t>＜内容＞</a:t>
            </a:r>
            <a:endParaRPr lang="en-US" altLang="ja-JP" sz="2000" b="1" dirty="0">
              <a:solidFill>
                <a:schemeClr val="tx1">
                  <a:lumMod val="85000"/>
                  <a:lumOff val="15000"/>
                </a:schemeClr>
              </a:solidFill>
            </a:endParaRPr>
          </a:p>
          <a:p>
            <a:pPr marL="257175" indent="-257175">
              <a:buFont typeface="Arial" panose="020B0604020202020204" pitchFamily="34" charset="0"/>
              <a:buChar char="•"/>
            </a:pPr>
            <a:r>
              <a:rPr lang="en-US" altLang="ja-JP" sz="2000" dirty="0">
                <a:solidFill>
                  <a:schemeClr val="tx1">
                    <a:lumMod val="85000"/>
                    <a:lumOff val="15000"/>
                  </a:schemeClr>
                </a:solidFill>
              </a:rPr>
              <a:t>RADAR</a:t>
            </a:r>
            <a:r>
              <a:rPr lang="ja-JP" altLang="en-US" sz="2000">
                <a:solidFill>
                  <a:schemeClr val="tx1">
                    <a:lumMod val="85000"/>
                    <a:lumOff val="15000"/>
                  </a:schemeClr>
                </a:solidFill>
              </a:rPr>
              <a:t>による物体の検知</a:t>
            </a:r>
            <a:endParaRPr lang="en-US" altLang="ja-JP" sz="2000" dirty="0">
              <a:solidFill>
                <a:schemeClr val="tx1">
                  <a:lumMod val="85000"/>
                  <a:lumOff val="15000"/>
                </a:schemeClr>
              </a:solidFill>
            </a:endParaRPr>
          </a:p>
          <a:p>
            <a:pPr marL="257175" indent="-257175">
              <a:buFont typeface="Arial" panose="020B0604020202020204" pitchFamily="34" charset="0"/>
              <a:buChar char="•"/>
            </a:pPr>
            <a:r>
              <a:rPr lang="ja-JP" altLang="en-US" sz="2000">
                <a:solidFill>
                  <a:schemeClr val="tx1">
                    <a:lumMod val="85000"/>
                    <a:lumOff val="15000"/>
                  </a:schemeClr>
                </a:solidFill>
              </a:rPr>
              <a:t>複数の物体の検知</a:t>
            </a:r>
            <a:endParaRPr lang="en-US" altLang="ja-JP" sz="2000" dirty="0">
              <a:solidFill>
                <a:schemeClr val="tx1">
                  <a:lumMod val="85000"/>
                  <a:lumOff val="15000"/>
                </a:schemeClr>
              </a:solidFill>
            </a:endParaRPr>
          </a:p>
        </p:txBody>
      </p:sp>
      <p:sp>
        <p:nvSpPr>
          <p:cNvPr id="9" name="テキスト ボックス 8">
            <a:extLst>
              <a:ext uri="{FF2B5EF4-FFF2-40B4-BE49-F238E27FC236}">
                <a16:creationId xmlns:a16="http://schemas.microsoft.com/office/drawing/2014/main" id="{EA62F6E5-CEE1-694C-B411-0FEC6E1B6FD3}"/>
              </a:ext>
            </a:extLst>
          </p:cNvPr>
          <p:cNvSpPr txBox="1"/>
          <p:nvPr/>
        </p:nvSpPr>
        <p:spPr>
          <a:xfrm>
            <a:off x="479895" y="2318193"/>
            <a:ext cx="8218856" cy="1323439"/>
          </a:xfrm>
          <a:prstGeom prst="rect">
            <a:avLst/>
          </a:prstGeom>
          <a:noFill/>
        </p:spPr>
        <p:txBody>
          <a:bodyPr wrap="square" rtlCol="0">
            <a:spAutoFit/>
          </a:bodyPr>
          <a:lstStyle/>
          <a:p>
            <a:r>
              <a:rPr lang="ja-JP" altLang="en-US" sz="2000" b="1">
                <a:solidFill>
                  <a:schemeClr val="tx1">
                    <a:lumMod val="85000"/>
                    <a:lumOff val="15000"/>
                  </a:schemeClr>
                </a:solidFill>
              </a:rPr>
              <a:t>＜使用機器＞</a:t>
            </a:r>
            <a:endParaRPr lang="en-US" altLang="ja-JP" sz="2000" b="1" dirty="0">
              <a:solidFill>
                <a:schemeClr val="tx1">
                  <a:lumMod val="85000"/>
                  <a:lumOff val="15000"/>
                </a:schemeClr>
              </a:solidFill>
            </a:endParaRPr>
          </a:p>
          <a:p>
            <a:pPr marL="257175" indent="-257175">
              <a:buFont typeface="Arial" panose="020B0604020202020204" pitchFamily="34" charset="0"/>
              <a:buChar char="•"/>
            </a:pPr>
            <a:r>
              <a:rPr lang="en-US" altLang="ja-JP" sz="2000" dirty="0">
                <a:latin typeface="+mn-ea"/>
                <a:cs typeface="Segoe UI Light" panose="020B0502040204020203" pitchFamily="34" charset="0"/>
              </a:rPr>
              <a:t>RADAR</a:t>
            </a:r>
            <a:r>
              <a:rPr lang="ja-JP" altLang="en-US" sz="2000">
                <a:latin typeface="+mn-ea"/>
                <a:cs typeface="Segoe UI Light" panose="020B0502040204020203" pitchFamily="34" charset="0"/>
              </a:rPr>
              <a:t>：</a:t>
            </a:r>
            <a:r>
              <a:rPr lang="en-US" altLang="ja-JP" sz="2000" dirty="0">
                <a:latin typeface="+mn-ea"/>
                <a:cs typeface="Segoe UI Light" panose="020B0502040204020203" pitchFamily="34" charset="0"/>
              </a:rPr>
              <a:t>XR112</a:t>
            </a:r>
            <a:r>
              <a:rPr lang="ja-JP" altLang="en-US" sz="2000">
                <a:latin typeface="+mn-ea"/>
                <a:cs typeface="Segoe UI Light" panose="020B0502040204020203" pitchFamily="34" charset="0"/>
              </a:rPr>
              <a:t>（</a:t>
            </a:r>
            <a:r>
              <a:rPr lang="en-US" altLang="ja-JP" sz="2000" dirty="0" err="1">
                <a:latin typeface="+mn-ea"/>
                <a:cs typeface="Segoe UI Light" panose="020B0502040204020203" pitchFamily="34" charset="0"/>
              </a:rPr>
              <a:t>Acconeer</a:t>
            </a:r>
            <a:r>
              <a:rPr lang="ja-JP" altLang="en-US" sz="2000">
                <a:latin typeface="+mn-ea"/>
                <a:cs typeface="Segoe UI Light" panose="020B0502040204020203" pitchFamily="34" charset="0"/>
              </a:rPr>
              <a:t>製）</a:t>
            </a:r>
            <a:endParaRPr lang="en-US" altLang="ja-JP" sz="2000" dirty="0">
              <a:latin typeface="+mn-ea"/>
              <a:cs typeface="Segoe UI Light" panose="020B0502040204020203" pitchFamily="34" charset="0"/>
            </a:endParaRPr>
          </a:p>
          <a:p>
            <a:pPr marL="257175" indent="-257175">
              <a:buFont typeface="Arial" panose="020B0604020202020204" pitchFamily="34" charset="0"/>
              <a:buChar char="•"/>
            </a:pPr>
            <a:r>
              <a:rPr lang="ja-JP" altLang="en-US" sz="2000">
                <a:latin typeface="+mn-ea"/>
                <a:cs typeface="Segoe UI Light" panose="020B0502040204020203" pitchFamily="34" charset="0"/>
              </a:rPr>
              <a:t>コネクタボード：</a:t>
            </a:r>
            <a:r>
              <a:rPr lang="en-US" altLang="ja-JP" sz="2000" dirty="0">
                <a:latin typeface="+mn-ea"/>
                <a:cs typeface="Segoe UI Light" panose="020B0502040204020203" pitchFamily="34" charset="0"/>
              </a:rPr>
              <a:t>XC112</a:t>
            </a:r>
            <a:r>
              <a:rPr lang="ja-JP" altLang="en-US" sz="2000">
                <a:latin typeface="+mn-ea"/>
                <a:cs typeface="Segoe UI Light" panose="020B0502040204020203" pitchFamily="34" charset="0"/>
              </a:rPr>
              <a:t>（</a:t>
            </a:r>
            <a:r>
              <a:rPr lang="en-US" altLang="ja-JP" sz="2000" dirty="0" err="1">
                <a:latin typeface="+mn-ea"/>
                <a:cs typeface="Segoe UI Light" panose="020B0502040204020203" pitchFamily="34" charset="0"/>
              </a:rPr>
              <a:t>Acconeer</a:t>
            </a:r>
            <a:r>
              <a:rPr lang="ja-JP" altLang="en-US" sz="2000">
                <a:latin typeface="+mn-ea"/>
                <a:cs typeface="Segoe UI Light" panose="020B0502040204020203" pitchFamily="34" charset="0"/>
              </a:rPr>
              <a:t>製）</a:t>
            </a:r>
            <a:endParaRPr lang="en-US" altLang="ja-JP" sz="2000" dirty="0">
              <a:latin typeface="+mn-ea"/>
              <a:cs typeface="Segoe UI Light" panose="020B0502040204020203" pitchFamily="34" charset="0"/>
            </a:endParaRPr>
          </a:p>
          <a:p>
            <a:pPr marL="257175" indent="-257175">
              <a:buFont typeface="Arial" panose="020B0604020202020204" pitchFamily="34" charset="0"/>
              <a:buChar char="•"/>
            </a:pPr>
            <a:r>
              <a:rPr lang="ja-JP" altLang="en-US" sz="2000">
                <a:solidFill>
                  <a:schemeClr val="tx1">
                    <a:lumMod val="85000"/>
                    <a:lumOff val="15000"/>
                  </a:schemeClr>
                </a:solidFill>
              </a:rPr>
              <a:t>制御用シングルボードコンピュータ：</a:t>
            </a:r>
            <a:r>
              <a:rPr lang="en-US" altLang="ja-JP" sz="2000" dirty="0">
                <a:solidFill>
                  <a:schemeClr val="tx1">
                    <a:lumMod val="85000"/>
                    <a:lumOff val="15000"/>
                  </a:schemeClr>
                </a:solidFill>
              </a:rPr>
              <a:t>Raspberry Pi 3 Model B</a:t>
            </a:r>
          </a:p>
        </p:txBody>
      </p:sp>
      <p:grpSp>
        <p:nvGrpSpPr>
          <p:cNvPr id="10" name="グループ化 9">
            <a:extLst>
              <a:ext uri="{FF2B5EF4-FFF2-40B4-BE49-F238E27FC236}">
                <a16:creationId xmlns:a16="http://schemas.microsoft.com/office/drawing/2014/main" id="{146D7785-7D5D-DA4D-93CF-BE66F9127F41}"/>
              </a:ext>
            </a:extLst>
          </p:cNvPr>
          <p:cNvGrpSpPr/>
          <p:nvPr/>
        </p:nvGrpSpPr>
        <p:grpSpPr>
          <a:xfrm>
            <a:off x="689867" y="3683034"/>
            <a:ext cx="2860588" cy="2697045"/>
            <a:chOff x="844770" y="3260987"/>
            <a:chExt cx="3814116" cy="3596059"/>
          </a:xfrm>
        </p:grpSpPr>
        <p:grpSp>
          <p:nvGrpSpPr>
            <p:cNvPr id="11" name="グループ化 10">
              <a:extLst>
                <a:ext uri="{FF2B5EF4-FFF2-40B4-BE49-F238E27FC236}">
                  <a16:creationId xmlns:a16="http://schemas.microsoft.com/office/drawing/2014/main" id="{544FCB44-BB4B-B045-B4E1-59C0863A337C}"/>
                </a:ext>
              </a:extLst>
            </p:cNvPr>
            <p:cNvGrpSpPr/>
            <p:nvPr/>
          </p:nvGrpSpPr>
          <p:grpSpPr>
            <a:xfrm>
              <a:off x="2584297" y="3260987"/>
              <a:ext cx="2074589" cy="1179544"/>
              <a:chOff x="9468789" y="3538896"/>
              <a:chExt cx="2074589" cy="1179544"/>
            </a:xfrm>
          </p:grpSpPr>
          <p:sp>
            <p:nvSpPr>
              <p:cNvPr id="14" name="テキスト ボックス 13">
                <a:extLst>
                  <a:ext uri="{FF2B5EF4-FFF2-40B4-BE49-F238E27FC236}">
                    <a16:creationId xmlns:a16="http://schemas.microsoft.com/office/drawing/2014/main" id="{7EE583DF-BF9D-C74E-8D7F-7D3D19FB08E9}"/>
                  </a:ext>
                </a:extLst>
              </p:cNvPr>
              <p:cNvSpPr txBox="1"/>
              <p:nvPr/>
            </p:nvSpPr>
            <p:spPr>
              <a:xfrm>
                <a:off x="9957333" y="3538896"/>
                <a:ext cx="1586045" cy="400109"/>
              </a:xfrm>
              <a:prstGeom prst="rect">
                <a:avLst/>
              </a:prstGeom>
              <a:noFill/>
            </p:spPr>
            <p:txBody>
              <a:bodyPr wrap="square" rtlCol="0">
                <a:spAutoFit/>
              </a:bodyPr>
              <a:lstStyle/>
              <a:p>
                <a:r>
                  <a:rPr lang="en-US" altLang="ja-JP" sz="1350" dirty="0"/>
                  <a:t>RADAR</a:t>
                </a:r>
                <a:endParaRPr lang="ja-JP" altLang="en-US" sz="1350"/>
              </a:p>
            </p:txBody>
          </p:sp>
          <p:cxnSp>
            <p:nvCxnSpPr>
              <p:cNvPr id="15" name="直線矢印コネクタ 14">
                <a:extLst>
                  <a:ext uri="{FF2B5EF4-FFF2-40B4-BE49-F238E27FC236}">
                    <a16:creationId xmlns:a16="http://schemas.microsoft.com/office/drawing/2014/main" id="{FA4A5C99-3F0C-EA4E-984C-9728702B61F1}"/>
                  </a:ext>
                </a:extLst>
              </p:cNvPr>
              <p:cNvCxnSpPr>
                <a:cxnSpLocks/>
              </p:cNvCxnSpPr>
              <p:nvPr/>
            </p:nvCxnSpPr>
            <p:spPr>
              <a:xfrm flipH="1">
                <a:off x="9468789" y="3843176"/>
                <a:ext cx="748037" cy="87526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2" name="テキスト ボックス 11">
              <a:extLst>
                <a:ext uri="{FF2B5EF4-FFF2-40B4-BE49-F238E27FC236}">
                  <a16:creationId xmlns:a16="http://schemas.microsoft.com/office/drawing/2014/main" id="{5FB189B9-73FD-B24C-A0E4-202A1C560FB8}"/>
                </a:ext>
              </a:extLst>
            </p:cNvPr>
            <p:cNvSpPr txBox="1"/>
            <p:nvPr/>
          </p:nvSpPr>
          <p:spPr>
            <a:xfrm>
              <a:off x="844770" y="6405641"/>
              <a:ext cx="2773454" cy="451405"/>
            </a:xfrm>
            <a:prstGeom prst="rect">
              <a:avLst/>
            </a:prstGeom>
            <a:noFill/>
          </p:spPr>
          <p:txBody>
            <a:bodyPr wrap="square" rtlCol="0">
              <a:spAutoFit/>
            </a:bodyPr>
            <a:lstStyle/>
            <a:p>
              <a:pPr algn="ctr"/>
              <a:r>
                <a:rPr lang="ja-JP" altLang="en-US" sz="1600" dirty="0">
                  <a:solidFill>
                    <a:schemeClr val="tx1">
                      <a:lumMod val="85000"/>
                      <a:lumOff val="15000"/>
                    </a:schemeClr>
                  </a:solidFill>
                </a:rPr>
                <a:t>図</a:t>
              </a:r>
              <a:r>
                <a:rPr lang="en-US" altLang="ja-JP" sz="1600" dirty="0">
                  <a:solidFill>
                    <a:schemeClr val="tx1">
                      <a:lumMod val="85000"/>
                      <a:lumOff val="15000"/>
                    </a:schemeClr>
                  </a:solidFill>
                </a:rPr>
                <a:t>2 XR112</a:t>
              </a:r>
            </a:p>
          </p:txBody>
        </p:sp>
      </p:grpSp>
      <p:grpSp>
        <p:nvGrpSpPr>
          <p:cNvPr id="18" name="グループ化 17">
            <a:extLst>
              <a:ext uri="{FF2B5EF4-FFF2-40B4-BE49-F238E27FC236}">
                <a16:creationId xmlns:a16="http://schemas.microsoft.com/office/drawing/2014/main" id="{69B3F190-DF3D-FF45-BAEB-C039DDF9469A}"/>
              </a:ext>
            </a:extLst>
          </p:cNvPr>
          <p:cNvGrpSpPr/>
          <p:nvPr/>
        </p:nvGrpSpPr>
        <p:grpSpPr>
          <a:xfrm>
            <a:off x="3243632" y="4294153"/>
            <a:ext cx="6330412" cy="2089457"/>
            <a:chOff x="948848" y="4111759"/>
            <a:chExt cx="8440549" cy="2785941"/>
          </a:xfrm>
        </p:grpSpPr>
        <p:grpSp>
          <p:nvGrpSpPr>
            <p:cNvPr id="19" name="グループ化 18">
              <a:extLst>
                <a:ext uri="{FF2B5EF4-FFF2-40B4-BE49-F238E27FC236}">
                  <a16:creationId xmlns:a16="http://schemas.microsoft.com/office/drawing/2014/main" id="{A2E981D3-8491-E849-B29A-C415A5C672EC}"/>
                </a:ext>
              </a:extLst>
            </p:cNvPr>
            <p:cNvGrpSpPr/>
            <p:nvPr/>
          </p:nvGrpSpPr>
          <p:grpSpPr>
            <a:xfrm>
              <a:off x="1523774" y="4111759"/>
              <a:ext cx="7062347" cy="1915275"/>
              <a:chOff x="1476318" y="4269395"/>
              <a:chExt cx="7062347" cy="1915275"/>
            </a:xfrm>
          </p:grpSpPr>
          <p:grpSp>
            <p:nvGrpSpPr>
              <p:cNvPr id="24" name="グループ化 23">
                <a:extLst>
                  <a:ext uri="{FF2B5EF4-FFF2-40B4-BE49-F238E27FC236}">
                    <a16:creationId xmlns:a16="http://schemas.microsoft.com/office/drawing/2014/main" id="{FC16BE4B-2CE6-BB45-8A1E-C5198466EF32}"/>
                  </a:ext>
                </a:extLst>
              </p:cNvPr>
              <p:cNvGrpSpPr/>
              <p:nvPr/>
            </p:nvGrpSpPr>
            <p:grpSpPr>
              <a:xfrm rot="16200000">
                <a:off x="4320424" y="4269395"/>
                <a:ext cx="1915275" cy="1915275"/>
                <a:chOff x="4425035" y="4470400"/>
                <a:chExt cx="1915275" cy="1915275"/>
              </a:xfrm>
            </p:grpSpPr>
            <p:pic>
              <p:nvPicPr>
                <p:cNvPr id="33" name="Picture 2" descr="「XC112」の画像検索結果">
                  <a:extLst>
                    <a:ext uri="{FF2B5EF4-FFF2-40B4-BE49-F238E27FC236}">
                      <a16:creationId xmlns:a16="http://schemas.microsoft.com/office/drawing/2014/main" id="{A66951E9-8B68-0F49-84DA-402E8C82B4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5035" y="4470400"/>
                  <a:ext cx="1915275" cy="1915275"/>
                </a:xfrm>
                <a:prstGeom prst="rect">
                  <a:avLst/>
                </a:prstGeom>
                <a:noFill/>
                <a:extLst>
                  <a:ext uri="{909E8E84-426E-40DD-AFC4-6F175D3DCCD1}">
                    <a14:hiddenFill xmlns:a14="http://schemas.microsoft.com/office/drawing/2010/main">
                      <a:solidFill>
                        <a:srgbClr val="FFFFFF"/>
                      </a:solidFill>
                    </a14:hiddenFill>
                  </a:ext>
                </a:extLst>
              </p:spPr>
            </p:pic>
            <p:sp>
              <p:nvSpPr>
                <p:cNvPr id="34" name="正方形/長方形 33">
                  <a:extLst>
                    <a:ext uri="{FF2B5EF4-FFF2-40B4-BE49-F238E27FC236}">
                      <a16:creationId xmlns:a16="http://schemas.microsoft.com/office/drawing/2014/main" id="{5C6B6140-CD56-3C4C-804A-A93FCDEF4ACD}"/>
                    </a:ext>
                  </a:extLst>
                </p:cNvPr>
                <p:cNvSpPr/>
                <p:nvPr/>
              </p:nvSpPr>
              <p:spPr>
                <a:xfrm>
                  <a:off x="4630653" y="5872467"/>
                  <a:ext cx="456152" cy="30651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5" name="正方形/長方形 34">
                  <a:extLst>
                    <a:ext uri="{FF2B5EF4-FFF2-40B4-BE49-F238E27FC236}">
                      <a16:creationId xmlns:a16="http://schemas.microsoft.com/office/drawing/2014/main" id="{C0F62797-AFD4-AC4E-9757-2B8501011110}"/>
                    </a:ext>
                  </a:extLst>
                </p:cNvPr>
                <p:cNvSpPr/>
                <p:nvPr/>
              </p:nvSpPr>
              <p:spPr>
                <a:xfrm>
                  <a:off x="4630652" y="4680348"/>
                  <a:ext cx="1445559" cy="30651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nvGrpSpPr>
              <p:cNvPr id="25" name="グループ化 24">
                <a:extLst>
                  <a:ext uri="{FF2B5EF4-FFF2-40B4-BE49-F238E27FC236}">
                    <a16:creationId xmlns:a16="http://schemas.microsoft.com/office/drawing/2014/main" id="{C98B2B9B-A441-4743-8EB1-ADEB3F998BCB}"/>
                  </a:ext>
                </a:extLst>
              </p:cNvPr>
              <p:cNvGrpSpPr/>
              <p:nvPr/>
            </p:nvGrpSpPr>
            <p:grpSpPr>
              <a:xfrm>
                <a:off x="1476318" y="4645094"/>
                <a:ext cx="1980410" cy="1483396"/>
                <a:chOff x="1475393" y="4785752"/>
                <a:chExt cx="1980410" cy="1483396"/>
              </a:xfrm>
            </p:grpSpPr>
            <p:pic>
              <p:nvPicPr>
                <p:cNvPr id="31" name="図 30">
                  <a:extLst>
                    <a:ext uri="{FF2B5EF4-FFF2-40B4-BE49-F238E27FC236}">
                      <a16:creationId xmlns:a16="http://schemas.microsoft.com/office/drawing/2014/main" id="{97E6FBF8-943D-6545-9883-AD05B685FBF7}"/>
                    </a:ext>
                  </a:extLst>
                </p:cNvPr>
                <p:cNvPicPr>
                  <a:picLocks noChangeAspect="1"/>
                </p:cNvPicPr>
                <p:nvPr/>
              </p:nvPicPr>
              <p:blipFill>
                <a:blip r:embed="rId5"/>
                <a:stretch>
                  <a:fillRect/>
                </a:stretch>
              </p:blipFill>
              <p:spPr>
                <a:xfrm>
                  <a:off x="1475393" y="4785752"/>
                  <a:ext cx="1980410" cy="1483396"/>
                </a:xfrm>
                <a:prstGeom prst="rect">
                  <a:avLst/>
                </a:prstGeom>
              </p:spPr>
            </p:pic>
            <p:sp>
              <p:nvSpPr>
                <p:cNvPr id="32" name="正方形/長方形 31">
                  <a:extLst>
                    <a:ext uri="{FF2B5EF4-FFF2-40B4-BE49-F238E27FC236}">
                      <a16:creationId xmlns:a16="http://schemas.microsoft.com/office/drawing/2014/main" id="{C1B20A5C-ECF2-024E-A575-F1B11424327A}"/>
                    </a:ext>
                  </a:extLst>
                </p:cNvPr>
                <p:cNvSpPr/>
                <p:nvPr/>
              </p:nvSpPr>
              <p:spPr>
                <a:xfrm rot="2299445">
                  <a:off x="2159282" y="4962996"/>
                  <a:ext cx="969695" cy="28545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cxnSp>
            <p:nvCxnSpPr>
              <p:cNvPr id="26" name="直線コネクタ 25">
                <a:extLst>
                  <a:ext uri="{FF2B5EF4-FFF2-40B4-BE49-F238E27FC236}">
                    <a16:creationId xmlns:a16="http://schemas.microsoft.com/office/drawing/2014/main" id="{E516ADD0-27C9-2E4A-ABF3-7F0561D3C89F}"/>
                  </a:ext>
                </a:extLst>
              </p:cNvPr>
              <p:cNvCxnSpPr>
                <a:cxnSpLocks/>
              </p:cNvCxnSpPr>
              <p:nvPr/>
            </p:nvCxnSpPr>
            <p:spPr>
              <a:xfrm flipH="1">
                <a:off x="2645054" y="4729100"/>
                <a:ext cx="188531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7" name="グループ化 26">
                <a:extLst>
                  <a:ext uri="{FF2B5EF4-FFF2-40B4-BE49-F238E27FC236}">
                    <a16:creationId xmlns:a16="http://schemas.microsoft.com/office/drawing/2014/main" id="{27557260-A7B0-9D4F-9CFC-BBD37310E94E}"/>
                  </a:ext>
                </a:extLst>
              </p:cNvPr>
              <p:cNvGrpSpPr/>
              <p:nvPr/>
            </p:nvGrpSpPr>
            <p:grpSpPr>
              <a:xfrm rot="5400000">
                <a:off x="7440223" y="5053927"/>
                <a:ext cx="1100407" cy="1096476"/>
                <a:chOff x="7127548" y="4582264"/>
                <a:chExt cx="1100407" cy="1096476"/>
              </a:xfrm>
            </p:grpSpPr>
            <p:pic>
              <p:nvPicPr>
                <p:cNvPr id="29" name="図 28">
                  <a:extLst>
                    <a:ext uri="{FF2B5EF4-FFF2-40B4-BE49-F238E27FC236}">
                      <a16:creationId xmlns:a16="http://schemas.microsoft.com/office/drawing/2014/main" id="{CFA46711-8F0A-D44F-9452-84523F785FD2}"/>
                    </a:ext>
                  </a:extLst>
                </p:cNvPr>
                <p:cNvPicPr>
                  <a:picLocks noChangeAspect="1"/>
                </p:cNvPicPr>
                <p:nvPr/>
              </p:nvPicPr>
              <p:blipFill>
                <a:blip r:embed="rId6"/>
                <a:stretch>
                  <a:fillRect/>
                </a:stretch>
              </p:blipFill>
              <p:spPr>
                <a:xfrm>
                  <a:off x="7127548" y="4582264"/>
                  <a:ext cx="1100407" cy="1096476"/>
                </a:xfrm>
                <a:prstGeom prst="rect">
                  <a:avLst/>
                </a:prstGeom>
              </p:spPr>
            </p:pic>
            <p:sp>
              <p:nvSpPr>
                <p:cNvPr id="30" name="正方形/長方形 29">
                  <a:extLst>
                    <a:ext uri="{FF2B5EF4-FFF2-40B4-BE49-F238E27FC236}">
                      <a16:creationId xmlns:a16="http://schemas.microsoft.com/office/drawing/2014/main" id="{A7890B27-6801-3D4E-A4E0-CFE6B7F282EC}"/>
                    </a:ext>
                  </a:extLst>
                </p:cNvPr>
                <p:cNvSpPr/>
                <p:nvPr/>
              </p:nvSpPr>
              <p:spPr>
                <a:xfrm>
                  <a:off x="7425990" y="5308887"/>
                  <a:ext cx="500530" cy="30651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cxnSp>
            <p:nvCxnSpPr>
              <p:cNvPr id="28" name="直線コネクタ 27">
                <a:extLst>
                  <a:ext uri="{FF2B5EF4-FFF2-40B4-BE49-F238E27FC236}">
                    <a16:creationId xmlns:a16="http://schemas.microsoft.com/office/drawing/2014/main" id="{0752D9C6-AB29-C849-994C-2E748579C212}"/>
                  </a:ext>
                </a:extLst>
              </p:cNvPr>
              <p:cNvCxnSpPr>
                <a:cxnSpLocks/>
              </p:cNvCxnSpPr>
              <p:nvPr/>
            </p:nvCxnSpPr>
            <p:spPr>
              <a:xfrm flipH="1">
                <a:off x="6029005" y="5750974"/>
                <a:ext cx="147652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テキスト ボックス 19">
              <a:extLst>
                <a:ext uri="{FF2B5EF4-FFF2-40B4-BE49-F238E27FC236}">
                  <a16:creationId xmlns:a16="http://schemas.microsoft.com/office/drawing/2014/main" id="{84B2567D-9248-5B4E-A75F-3F07CF8D4934}"/>
                </a:ext>
              </a:extLst>
            </p:cNvPr>
            <p:cNvSpPr txBox="1"/>
            <p:nvPr/>
          </p:nvSpPr>
          <p:spPr>
            <a:xfrm>
              <a:off x="1913271" y="6446295"/>
              <a:ext cx="6124613" cy="451405"/>
            </a:xfrm>
            <a:prstGeom prst="rect">
              <a:avLst/>
            </a:prstGeom>
            <a:noFill/>
          </p:spPr>
          <p:txBody>
            <a:bodyPr wrap="square" rtlCol="0">
              <a:spAutoFit/>
            </a:bodyPr>
            <a:lstStyle/>
            <a:p>
              <a:pPr algn="ctr"/>
              <a:r>
                <a:rPr lang="ja-JP" altLang="en-US" sz="1600" dirty="0">
                  <a:solidFill>
                    <a:schemeClr val="tx1">
                      <a:lumMod val="85000"/>
                      <a:lumOff val="15000"/>
                    </a:schemeClr>
                  </a:solidFill>
                </a:rPr>
                <a:t>図</a:t>
              </a:r>
              <a:r>
                <a:rPr lang="en-US" altLang="ja-JP" sz="1600" dirty="0">
                  <a:solidFill>
                    <a:schemeClr val="tx1">
                      <a:lumMod val="85000"/>
                      <a:lumOff val="15000"/>
                    </a:schemeClr>
                  </a:solidFill>
                </a:rPr>
                <a:t>3 </a:t>
              </a:r>
              <a:r>
                <a:rPr lang="ja-JP" altLang="en-US" sz="1600">
                  <a:solidFill>
                    <a:schemeClr val="tx1">
                      <a:lumMod val="85000"/>
                      <a:lumOff val="15000"/>
                    </a:schemeClr>
                  </a:solidFill>
                </a:rPr>
                <a:t>機器</a:t>
              </a:r>
              <a:r>
                <a:rPr lang="ja-JP" altLang="en-US" sz="1600" dirty="0">
                  <a:solidFill>
                    <a:schemeClr val="tx1">
                      <a:lumMod val="85000"/>
                      <a:lumOff val="15000"/>
                    </a:schemeClr>
                  </a:solidFill>
                </a:rPr>
                <a:t>接続図</a:t>
              </a:r>
              <a:endParaRPr lang="en-US" altLang="ja-JP" sz="1600" dirty="0">
                <a:solidFill>
                  <a:schemeClr val="tx1">
                    <a:lumMod val="85000"/>
                    <a:lumOff val="15000"/>
                  </a:schemeClr>
                </a:solidFill>
              </a:endParaRPr>
            </a:p>
          </p:txBody>
        </p:sp>
        <p:sp>
          <p:nvSpPr>
            <p:cNvPr id="21" name="テキスト ボックス 20">
              <a:extLst>
                <a:ext uri="{FF2B5EF4-FFF2-40B4-BE49-F238E27FC236}">
                  <a16:creationId xmlns:a16="http://schemas.microsoft.com/office/drawing/2014/main" id="{4BD51C93-40B2-3943-BB5C-254F36E8DD84}"/>
                </a:ext>
              </a:extLst>
            </p:cNvPr>
            <p:cNvSpPr txBox="1"/>
            <p:nvPr/>
          </p:nvSpPr>
          <p:spPr>
            <a:xfrm>
              <a:off x="948848" y="5915829"/>
              <a:ext cx="2719512" cy="369332"/>
            </a:xfrm>
            <a:prstGeom prst="rect">
              <a:avLst/>
            </a:prstGeom>
            <a:noFill/>
          </p:spPr>
          <p:txBody>
            <a:bodyPr wrap="square" rtlCol="0">
              <a:spAutoFit/>
            </a:bodyPr>
            <a:lstStyle/>
            <a:p>
              <a:pPr algn="ctr"/>
              <a:r>
                <a:rPr lang="en-US" altLang="ja-JP" sz="1200" dirty="0">
                  <a:solidFill>
                    <a:schemeClr val="tx1">
                      <a:lumMod val="85000"/>
                      <a:lumOff val="15000"/>
                    </a:schemeClr>
                  </a:solidFill>
                </a:rPr>
                <a:t>Raspberry Pi 3 Model B</a:t>
              </a:r>
            </a:p>
          </p:txBody>
        </p:sp>
        <p:sp>
          <p:nvSpPr>
            <p:cNvPr id="22" name="テキスト ボックス 21">
              <a:extLst>
                <a:ext uri="{FF2B5EF4-FFF2-40B4-BE49-F238E27FC236}">
                  <a16:creationId xmlns:a16="http://schemas.microsoft.com/office/drawing/2014/main" id="{A1DA871B-2832-DB40-BC31-93D3C9CFCF3C}"/>
                </a:ext>
              </a:extLst>
            </p:cNvPr>
            <p:cNvSpPr txBox="1"/>
            <p:nvPr/>
          </p:nvSpPr>
          <p:spPr>
            <a:xfrm>
              <a:off x="3965761" y="5898110"/>
              <a:ext cx="2719512" cy="369332"/>
            </a:xfrm>
            <a:prstGeom prst="rect">
              <a:avLst/>
            </a:prstGeom>
            <a:noFill/>
          </p:spPr>
          <p:txBody>
            <a:bodyPr wrap="square" rtlCol="0">
              <a:spAutoFit/>
            </a:bodyPr>
            <a:lstStyle/>
            <a:p>
              <a:pPr algn="ctr"/>
              <a:r>
                <a:rPr lang="en-US" altLang="ja-JP" sz="1200" dirty="0">
                  <a:solidFill>
                    <a:schemeClr val="tx1">
                      <a:lumMod val="85000"/>
                      <a:lumOff val="15000"/>
                    </a:schemeClr>
                  </a:solidFill>
                </a:rPr>
                <a:t>XC112</a:t>
              </a:r>
            </a:p>
          </p:txBody>
        </p:sp>
        <p:sp>
          <p:nvSpPr>
            <p:cNvPr id="23" name="テキスト ボックス 22">
              <a:extLst>
                <a:ext uri="{FF2B5EF4-FFF2-40B4-BE49-F238E27FC236}">
                  <a16:creationId xmlns:a16="http://schemas.microsoft.com/office/drawing/2014/main" id="{6D4C16B4-A301-A845-8478-804951E24ABB}"/>
                </a:ext>
              </a:extLst>
            </p:cNvPr>
            <p:cNvSpPr txBox="1"/>
            <p:nvPr/>
          </p:nvSpPr>
          <p:spPr>
            <a:xfrm>
              <a:off x="6669885" y="5910937"/>
              <a:ext cx="2719512" cy="369332"/>
            </a:xfrm>
            <a:prstGeom prst="rect">
              <a:avLst/>
            </a:prstGeom>
            <a:noFill/>
          </p:spPr>
          <p:txBody>
            <a:bodyPr wrap="square" rtlCol="0">
              <a:spAutoFit/>
            </a:bodyPr>
            <a:lstStyle/>
            <a:p>
              <a:pPr algn="ctr"/>
              <a:r>
                <a:rPr lang="en-US" altLang="ja-JP" sz="1200" dirty="0">
                  <a:solidFill>
                    <a:schemeClr val="tx1">
                      <a:lumMod val="85000"/>
                      <a:lumOff val="15000"/>
                    </a:schemeClr>
                  </a:solidFill>
                </a:rPr>
                <a:t>XR112</a:t>
              </a:r>
            </a:p>
          </p:txBody>
        </p:sp>
      </p:grpSp>
      <p:sp>
        <p:nvSpPr>
          <p:cNvPr id="46" name="円/楕円 45">
            <a:extLst>
              <a:ext uri="{FF2B5EF4-FFF2-40B4-BE49-F238E27FC236}">
                <a16:creationId xmlns:a16="http://schemas.microsoft.com/office/drawing/2014/main" id="{C351D23F-94CF-394A-A10A-640CF2F85EFE}"/>
              </a:ext>
            </a:extLst>
          </p:cNvPr>
          <p:cNvSpPr/>
          <p:nvPr/>
        </p:nvSpPr>
        <p:spPr>
          <a:xfrm>
            <a:off x="1315912" y="4492226"/>
            <a:ext cx="828000" cy="828000"/>
          </a:xfrm>
          <a:prstGeom prst="ellipse">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ボックス 49">
            <a:extLst>
              <a:ext uri="{FF2B5EF4-FFF2-40B4-BE49-F238E27FC236}">
                <a16:creationId xmlns:a16="http://schemas.microsoft.com/office/drawing/2014/main" id="{996118D4-6572-B240-8FC0-C5CC96412233}"/>
              </a:ext>
            </a:extLst>
          </p:cNvPr>
          <p:cNvSpPr txBox="1"/>
          <p:nvPr/>
        </p:nvSpPr>
        <p:spPr>
          <a:xfrm>
            <a:off x="8502099" y="6457890"/>
            <a:ext cx="641901" cy="400110"/>
          </a:xfrm>
          <a:prstGeom prst="rect">
            <a:avLst/>
          </a:prstGeom>
          <a:noFill/>
        </p:spPr>
        <p:txBody>
          <a:bodyPr wrap="square" rtlCol="0">
            <a:spAutoFit/>
          </a:bodyPr>
          <a:lstStyle/>
          <a:p>
            <a:pPr algn="ctr"/>
            <a:r>
              <a:rPr lang="en-US" altLang="ja-JP" sz="2000" b="1" dirty="0">
                <a:solidFill>
                  <a:schemeClr val="tx1">
                    <a:lumMod val="85000"/>
                    <a:lumOff val="15000"/>
                  </a:schemeClr>
                </a:solidFill>
              </a:rPr>
              <a:t>5</a:t>
            </a:r>
          </a:p>
        </p:txBody>
      </p:sp>
    </p:spTree>
    <p:extLst>
      <p:ext uri="{BB962C8B-B14F-4D97-AF65-F5344CB8AC3E}">
        <p14:creationId xmlns:p14="http://schemas.microsoft.com/office/powerpoint/2010/main" val="1951290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F070189F-4B57-49FD-AFB3-0B0E7942DAB5}"/>
              </a:ext>
            </a:extLst>
          </p:cNvPr>
          <p:cNvSpPr txBox="1"/>
          <p:nvPr/>
        </p:nvSpPr>
        <p:spPr>
          <a:xfrm>
            <a:off x="464143" y="1574850"/>
            <a:ext cx="5982303" cy="1446550"/>
          </a:xfrm>
          <a:prstGeom prst="rect">
            <a:avLst/>
          </a:prstGeom>
          <a:noFill/>
        </p:spPr>
        <p:txBody>
          <a:bodyPr wrap="square" rtlCol="0">
            <a:spAutoFit/>
          </a:bodyPr>
          <a:lstStyle/>
          <a:p>
            <a:pPr marL="257175" indent="-257175">
              <a:buFont typeface="Arial" panose="020B0604020202020204" pitchFamily="34" charset="0"/>
              <a:buChar char="•"/>
            </a:pPr>
            <a:r>
              <a:rPr lang="en-US" altLang="ja-JP" sz="2000" dirty="0">
                <a:solidFill>
                  <a:schemeClr val="tx1">
                    <a:lumMod val="85000"/>
                    <a:lumOff val="15000"/>
                  </a:schemeClr>
                </a:solidFill>
              </a:rPr>
              <a:t>RADAR</a:t>
            </a:r>
            <a:r>
              <a:rPr lang="ja-JP" altLang="en-US" sz="2000">
                <a:solidFill>
                  <a:schemeClr val="tx1">
                    <a:lumMod val="85000"/>
                    <a:lumOff val="15000"/>
                  </a:schemeClr>
                </a:solidFill>
              </a:rPr>
              <a:t>の測定範囲に１つおよび２つの紙製の物体を設置</a:t>
            </a:r>
            <a:endParaRPr lang="en-US" altLang="ja-JP" sz="2000" dirty="0">
              <a:solidFill>
                <a:schemeClr val="tx1">
                  <a:lumMod val="85000"/>
                  <a:lumOff val="15000"/>
                </a:schemeClr>
              </a:solidFill>
            </a:endParaRPr>
          </a:p>
          <a:p>
            <a:pPr marL="257175" indent="-257175">
              <a:buFont typeface="Arial" panose="020B0604020202020204" pitchFamily="34" charset="0"/>
              <a:buChar char="•"/>
            </a:pPr>
            <a:endParaRPr lang="en-US" altLang="ja-JP" sz="800" dirty="0">
              <a:solidFill>
                <a:schemeClr val="tx1">
                  <a:lumMod val="85000"/>
                  <a:lumOff val="15000"/>
                </a:schemeClr>
              </a:solidFill>
            </a:endParaRPr>
          </a:p>
          <a:p>
            <a:pPr marL="257175" indent="-257175">
              <a:buFont typeface="Arial" panose="020B0604020202020204" pitchFamily="34" charset="0"/>
              <a:buChar char="•"/>
            </a:pPr>
            <a:r>
              <a:rPr lang="ja-JP" altLang="en-US" sz="2000">
                <a:solidFill>
                  <a:schemeClr val="tx1">
                    <a:lumMod val="85000"/>
                    <a:lumOff val="15000"/>
                  </a:schemeClr>
                </a:solidFill>
              </a:rPr>
              <a:t>測定プログラムを動作させ，距離に対する電波の反射強度を計測</a:t>
            </a:r>
            <a:endParaRPr lang="ja-JP" altLang="en-US" sz="2000" dirty="0">
              <a:solidFill>
                <a:schemeClr val="tx1">
                  <a:lumMod val="85000"/>
                  <a:lumOff val="15000"/>
                </a:schemeClr>
              </a:solidFill>
            </a:endParaRPr>
          </a:p>
        </p:txBody>
      </p:sp>
      <p:sp>
        <p:nvSpPr>
          <p:cNvPr id="36" name="テキスト ボックス 35">
            <a:extLst>
              <a:ext uri="{FF2B5EF4-FFF2-40B4-BE49-F238E27FC236}">
                <a16:creationId xmlns:a16="http://schemas.microsoft.com/office/drawing/2014/main" id="{394017C7-09A7-7F4F-B344-DF070D750637}"/>
              </a:ext>
            </a:extLst>
          </p:cNvPr>
          <p:cNvSpPr txBox="1"/>
          <p:nvPr/>
        </p:nvSpPr>
        <p:spPr>
          <a:xfrm>
            <a:off x="-30253" y="3631857"/>
            <a:ext cx="4572000" cy="400110"/>
          </a:xfrm>
          <a:prstGeom prst="rect">
            <a:avLst/>
          </a:prstGeom>
          <a:noFill/>
        </p:spPr>
        <p:txBody>
          <a:bodyPr wrap="square" rtlCol="0">
            <a:spAutoFit/>
          </a:bodyPr>
          <a:lstStyle/>
          <a:p>
            <a:pPr algn="ctr"/>
            <a:r>
              <a:rPr lang="ja-JP" altLang="en-US" sz="2000" b="1" dirty="0">
                <a:solidFill>
                  <a:schemeClr val="tx1">
                    <a:lumMod val="85000"/>
                    <a:lumOff val="15000"/>
                  </a:schemeClr>
                </a:solidFill>
              </a:rPr>
              <a:t>測定環境１</a:t>
            </a:r>
          </a:p>
        </p:txBody>
      </p:sp>
      <p:cxnSp>
        <p:nvCxnSpPr>
          <p:cNvPr id="37" name="直線コネクタ 36">
            <a:extLst>
              <a:ext uri="{FF2B5EF4-FFF2-40B4-BE49-F238E27FC236}">
                <a16:creationId xmlns:a16="http://schemas.microsoft.com/office/drawing/2014/main" id="{ECBA2008-6E43-1244-9FA7-BAF641834F16}"/>
              </a:ext>
            </a:extLst>
          </p:cNvPr>
          <p:cNvCxnSpPr>
            <a:cxnSpLocks/>
            <a:stCxn id="56" idx="1"/>
          </p:cNvCxnSpPr>
          <p:nvPr/>
        </p:nvCxnSpPr>
        <p:spPr>
          <a:xfrm flipH="1">
            <a:off x="4525545" y="3832227"/>
            <a:ext cx="0" cy="2992913"/>
          </a:xfrm>
          <a:prstGeom prst="line">
            <a:avLst/>
          </a:prstGeom>
          <a:ln w="28575">
            <a:solidFill>
              <a:srgbClr val="141414"/>
            </a:solidFill>
          </a:ln>
        </p:spPr>
        <p:style>
          <a:lnRef idx="1">
            <a:schemeClr val="accent1"/>
          </a:lnRef>
          <a:fillRef idx="0">
            <a:schemeClr val="accent1"/>
          </a:fillRef>
          <a:effectRef idx="0">
            <a:schemeClr val="accent1"/>
          </a:effectRef>
          <a:fontRef idx="minor">
            <a:schemeClr val="tx1"/>
          </a:fontRef>
        </p:style>
      </p:cxnSp>
      <p:sp>
        <p:nvSpPr>
          <p:cNvPr id="38" name="テキスト ボックス 37">
            <a:extLst>
              <a:ext uri="{FF2B5EF4-FFF2-40B4-BE49-F238E27FC236}">
                <a16:creationId xmlns:a16="http://schemas.microsoft.com/office/drawing/2014/main" id="{6DD04037-8B24-614C-90FC-CDA079BE0EB0}"/>
              </a:ext>
            </a:extLst>
          </p:cNvPr>
          <p:cNvSpPr txBox="1"/>
          <p:nvPr/>
        </p:nvSpPr>
        <p:spPr>
          <a:xfrm>
            <a:off x="-30253" y="6490755"/>
            <a:ext cx="4572000" cy="338554"/>
          </a:xfrm>
          <a:prstGeom prst="rect">
            <a:avLst/>
          </a:prstGeom>
          <a:noFill/>
        </p:spPr>
        <p:txBody>
          <a:bodyPr wrap="square" rtlCol="0">
            <a:spAutoFit/>
          </a:bodyPr>
          <a:lstStyle/>
          <a:p>
            <a:pPr algn="ctr"/>
            <a:r>
              <a:rPr lang="ja-JP" altLang="en-US" sz="1600">
                <a:solidFill>
                  <a:schemeClr val="tx1">
                    <a:lumMod val="85000"/>
                    <a:lumOff val="15000"/>
                  </a:schemeClr>
                </a:solidFill>
              </a:rPr>
              <a:t>図</a:t>
            </a:r>
            <a:r>
              <a:rPr lang="en-US" altLang="ja-JP" sz="1600" dirty="0">
                <a:solidFill>
                  <a:schemeClr val="tx1">
                    <a:lumMod val="85000"/>
                    <a:lumOff val="15000"/>
                  </a:schemeClr>
                </a:solidFill>
              </a:rPr>
              <a:t>5</a:t>
            </a:r>
            <a:r>
              <a:rPr lang="ja-JP" altLang="en-US" sz="1600">
                <a:solidFill>
                  <a:schemeClr val="tx1">
                    <a:lumMod val="85000"/>
                    <a:lumOff val="15000"/>
                  </a:schemeClr>
                </a:solidFill>
              </a:rPr>
              <a:t> 上から見た測定</a:t>
            </a:r>
            <a:r>
              <a:rPr lang="ja-JP" altLang="en-US" sz="1600" dirty="0">
                <a:solidFill>
                  <a:schemeClr val="tx1">
                    <a:lumMod val="85000"/>
                    <a:lumOff val="15000"/>
                  </a:schemeClr>
                </a:solidFill>
              </a:rPr>
              <a:t>環境１</a:t>
            </a:r>
          </a:p>
        </p:txBody>
      </p:sp>
      <p:grpSp>
        <p:nvGrpSpPr>
          <p:cNvPr id="39" name="グループ化 38">
            <a:extLst>
              <a:ext uri="{FF2B5EF4-FFF2-40B4-BE49-F238E27FC236}">
                <a16:creationId xmlns:a16="http://schemas.microsoft.com/office/drawing/2014/main" id="{7569D194-6E44-3146-9437-CF8B2B3C190B}"/>
              </a:ext>
            </a:extLst>
          </p:cNvPr>
          <p:cNvGrpSpPr/>
          <p:nvPr/>
        </p:nvGrpSpPr>
        <p:grpSpPr>
          <a:xfrm>
            <a:off x="903484" y="4680499"/>
            <a:ext cx="3484566" cy="1677940"/>
            <a:chOff x="1244983" y="3564515"/>
            <a:chExt cx="4646088" cy="2237253"/>
          </a:xfrm>
        </p:grpSpPr>
        <p:grpSp>
          <p:nvGrpSpPr>
            <p:cNvPr id="40" name="グループ化 39">
              <a:extLst>
                <a:ext uri="{FF2B5EF4-FFF2-40B4-BE49-F238E27FC236}">
                  <a16:creationId xmlns:a16="http://schemas.microsoft.com/office/drawing/2014/main" id="{2E1594D2-193D-664B-8759-D112B9FDACE6}"/>
                </a:ext>
              </a:extLst>
            </p:cNvPr>
            <p:cNvGrpSpPr/>
            <p:nvPr/>
          </p:nvGrpSpPr>
          <p:grpSpPr>
            <a:xfrm>
              <a:off x="1244983" y="3564515"/>
              <a:ext cx="4646088" cy="2237253"/>
              <a:chOff x="334873" y="2635391"/>
              <a:chExt cx="4646088" cy="2237253"/>
            </a:xfrm>
          </p:grpSpPr>
          <p:cxnSp>
            <p:nvCxnSpPr>
              <p:cNvPr id="43" name="直線コネクタ 42">
                <a:extLst>
                  <a:ext uri="{FF2B5EF4-FFF2-40B4-BE49-F238E27FC236}">
                    <a16:creationId xmlns:a16="http://schemas.microsoft.com/office/drawing/2014/main" id="{309749A1-C7C2-364C-AC74-CEF3FAA2F72E}"/>
                  </a:ext>
                </a:extLst>
              </p:cNvPr>
              <p:cNvCxnSpPr>
                <a:cxnSpLocks/>
              </p:cNvCxnSpPr>
              <p:nvPr/>
            </p:nvCxnSpPr>
            <p:spPr>
              <a:xfrm flipV="1">
                <a:off x="351626" y="3280427"/>
                <a:ext cx="0" cy="1204857"/>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E6B3CB09-365C-2945-801D-985BE6AA23D7}"/>
                  </a:ext>
                </a:extLst>
              </p:cNvPr>
              <p:cNvCxnSpPr>
                <a:cxnSpLocks/>
              </p:cNvCxnSpPr>
              <p:nvPr/>
            </p:nvCxnSpPr>
            <p:spPr>
              <a:xfrm flipV="1">
                <a:off x="688003" y="3381524"/>
                <a:ext cx="0" cy="1002664"/>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正方形/長方形 44">
                <a:extLst>
                  <a:ext uri="{FF2B5EF4-FFF2-40B4-BE49-F238E27FC236}">
                    <a16:creationId xmlns:a16="http://schemas.microsoft.com/office/drawing/2014/main" id="{55AC8529-1640-8543-AE15-CF57739F2BB0}"/>
                  </a:ext>
                </a:extLst>
              </p:cNvPr>
              <p:cNvSpPr/>
              <p:nvPr/>
            </p:nvSpPr>
            <p:spPr>
              <a:xfrm>
                <a:off x="394481" y="3563951"/>
                <a:ext cx="234700" cy="637807"/>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46" name="正方形/長方形 45">
                <a:extLst>
                  <a:ext uri="{FF2B5EF4-FFF2-40B4-BE49-F238E27FC236}">
                    <a16:creationId xmlns:a16="http://schemas.microsoft.com/office/drawing/2014/main" id="{CF4C49AD-7B08-1C4E-80AE-F37A38CA3C50}"/>
                  </a:ext>
                </a:extLst>
              </p:cNvPr>
              <p:cNvSpPr/>
              <p:nvPr/>
            </p:nvSpPr>
            <p:spPr>
              <a:xfrm>
                <a:off x="727074" y="3668622"/>
                <a:ext cx="78563" cy="393589"/>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cxnSp>
            <p:nvCxnSpPr>
              <p:cNvPr id="47" name="直線コネクタ 46">
                <a:extLst>
                  <a:ext uri="{FF2B5EF4-FFF2-40B4-BE49-F238E27FC236}">
                    <a16:creationId xmlns:a16="http://schemas.microsoft.com/office/drawing/2014/main" id="{02118EE7-2EC1-9044-9865-0828CAA665E6}"/>
                  </a:ext>
                </a:extLst>
              </p:cNvPr>
              <p:cNvCxnSpPr>
                <a:cxnSpLocks/>
              </p:cNvCxnSpPr>
              <p:nvPr/>
            </p:nvCxnSpPr>
            <p:spPr>
              <a:xfrm flipV="1">
                <a:off x="805637" y="3809774"/>
                <a:ext cx="0" cy="111283"/>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正方形/長方形 47">
                <a:extLst>
                  <a:ext uri="{FF2B5EF4-FFF2-40B4-BE49-F238E27FC236}">
                    <a16:creationId xmlns:a16="http://schemas.microsoft.com/office/drawing/2014/main" id="{30600E14-E78F-9549-89D1-0BEFA5F8F972}"/>
                  </a:ext>
                </a:extLst>
              </p:cNvPr>
              <p:cNvSpPr/>
              <p:nvPr/>
            </p:nvSpPr>
            <p:spPr>
              <a:xfrm>
                <a:off x="2744222" y="3589872"/>
                <a:ext cx="539478" cy="5859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49" name="テキスト ボックス 48">
                <a:extLst>
                  <a:ext uri="{FF2B5EF4-FFF2-40B4-BE49-F238E27FC236}">
                    <a16:creationId xmlns:a16="http://schemas.microsoft.com/office/drawing/2014/main" id="{D12F8FD8-6CCE-7E49-B86A-0A0573875940}"/>
                  </a:ext>
                </a:extLst>
              </p:cNvPr>
              <p:cNvSpPr txBox="1"/>
              <p:nvPr/>
            </p:nvSpPr>
            <p:spPr>
              <a:xfrm>
                <a:off x="3614335" y="4483760"/>
                <a:ext cx="1366626" cy="338555"/>
              </a:xfrm>
              <a:prstGeom prst="rect">
                <a:avLst/>
              </a:prstGeom>
              <a:noFill/>
            </p:spPr>
            <p:txBody>
              <a:bodyPr wrap="square" rtlCol="0">
                <a:spAutoFit/>
              </a:bodyPr>
              <a:lstStyle/>
              <a:p>
                <a:r>
                  <a:rPr lang="ja-JP" altLang="en-US" sz="1050" dirty="0"/>
                  <a:t>計測対象物</a:t>
                </a:r>
              </a:p>
            </p:txBody>
          </p:sp>
          <p:sp>
            <p:nvSpPr>
              <p:cNvPr id="50" name="テキスト ボックス 49">
                <a:extLst>
                  <a:ext uri="{FF2B5EF4-FFF2-40B4-BE49-F238E27FC236}">
                    <a16:creationId xmlns:a16="http://schemas.microsoft.com/office/drawing/2014/main" id="{389C47E7-967B-3F4D-A3FF-06B54DCE8E77}"/>
                  </a:ext>
                </a:extLst>
              </p:cNvPr>
              <p:cNvSpPr txBox="1"/>
              <p:nvPr/>
            </p:nvSpPr>
            <p:spPr>
              <a:xfrm>
                <a:off x="334873" y="2635391"/>
                <a:ext cx="2948828" cy="338555"/>
              </a:xfrm>
              <a:prstGeom prst="rect">
                <a:avLst/>
              </a:prstGeom>
              <a:noFill/>
            </p:spPr>
            <p:txBody>
              <a:bodyPr wrap="square" rtlCol="0">
                <a:spAutoFit/>
              </a:bodyPr>
              <a:lstStyle/>
              <a:p>
                <a:r>
                  <a:rPr lang="it-IT" altLang="ja-JP" sz="1050" dirty="0"/>
                  <a:t>Raspberry Pi 3 Model B</a:t>
                </a:r>
                <a:endParaRPr lang="ja-JP" altLang="en-US" sz="1050" dirty="0"/>
              </a:p>
            </p:txBody>
          </p:sp>
          <p:sp>
            <p:nvSpPr>
              <p:cNvPr id="51" name="テキスト ボックス 50">
                <a:extLst>
                  <a:ext uri="{FF2B5EF4-FFF2-40B4-BE49-F238E27FC236}">
                    <a16:creationId xmlns:a16="http://schemas.microsoft.com/office/drawing/2014/main" id="{3E56DD90-3597-DC4B-B385-4F6DE31B02AD}"/>
                  </a:ext>
                </a:extLst>
              </p:cNvPr>
              <p:cNvSpPr txBox="1"/>
              <p:nvPr/>
            </p:nvSpPr>
            <p:spPr>
              <a:xfrm>
                <a:off x="647729" y="4534089"/>
                <a:ext cx="1055955" cy="338555"/>
              </a:xfrm>
              <a:prstGeom prst="rect">
                <a:avLst/>
              </a:prstGeom>
              <a:noFill/>
            </p:spPr>
            <p:txBody>
              <a:bodyPr wrap="square" rtlCol="0">
                <a:spAutoFit/>
              </a:bodyPr>
              <a:lstStyle/>
              <a:p>
                <a:r>
                  <a:rPr lang="en-US" altLang="ja-JP" sz="1050" dirty="0"/>
                  <a:t>RADAR</a:t>
                </a:r>
                <a:endParaRPr lang="ja-JP" altLang="en-US" sz="1050" dirty="0"/>
              </a:p>
            </p:txBody>
          </p:sp>
          <p:cxnSp>
            <p:nvCxnSpPr>
              <p:cNvPr id="52" name="直線コネクタ 51">
                <a:extLst>
                  <a:ext uri="{FF2B5EF4-FFF2-40B4-BE49-F238E27FC236}">
                    <a16:creationId xmlns:a16="http://schemas.microsoft.com/office/drawing/2014/main" id="{5EC0E04F-D1C4-BB4B-A2A1-9B70C8893943}"/>
                  </a:ext>
                </a:extLst>
              </p:cNvPr>
              <p:cNvCxnSpPr>
                <a:cxnSpLocks/>
                <a:endCxn id="45" idx="0"/>
              </p:cNvCxnSpPr>
              <p:nvPr/>
            </p:nvCxnSpPr>
            <p:spPr>
              <a:xfrm flipH="1">
                <a:off x="511831" y="2921431"/>
                <a:ext cx="215243" cy="642520"/>
              </a:xfrm>
              <a:prstGeom prst="line">
                <a:avLst/>
              </a:prstGeom>
              <a:ln w="12700"/>
            </p:spPr>
            <p:style>
              <a:lnRef idx="1">
                <a:schemeClr val="dk1"/>
              </a:lnRef>
              <a:fillRef idx="0">
                <a:schemeClr val="dk1"/>
              </a:fillRef>
              <a:effectRef idx="0">
                <a:schemeClr val="dk1"/>
              </a:effectRef>
              <a:fontRef idx="minor">
                <a:schemeClr val="tx1"/>
              </a:fontRef>
            </p:style>
          </p:cxnSp>
          <p:cxnSp>
            <p:nvCxnSpPr>
              <p:cNvPr id="53" name="直線コネクタ 52">
                <a:extLst>
                  <a:ext uri="{FF2B5EF4-FFF2-40B4-BE49-F238E27FC236}">
                    <a16:creationId xmlns:a16="http://schemas.microsoft.com/office/drawing/2014/main" id="{7C80C2F7-22E9-514D-911E-3D41CA1374DF}"/>
                  </a:ext>
                </a:extLst>
              </p:cNvPr>
              <p:cNvCxnSpPr>
                <a:cxnSpLocks/>
                <a:endCxn id="46" idx="3"/>
              </p:cNvCxnSpPr>
              <p:nvPr/>
            </p:nvCxnSpPr>
            <p:spPr>
              <a:xfrm flipH="1" flipV="1">
                <a:off x="805637" y="3865417"/>
                <a:ext cx="218744" cy="676550"/>
              </a:xfrm>
              <a:prstGeom prst="line">
                <a:avLst/>
              </a:prstGeom>
              <a:ln w="12700"/>
            </p:spPr>
            <p:style>
              <a:lnRef idx="1">
                <a:schemeClr val="dk1"/>
              </a:lnRef>
              <a:fillRef idx="0">
                <a:schemeClr val="dk1"/>
              </a:fillRef>
              <a:effectRef idx="0">
                <a:schemeClr val="dk1"/>
              </a:effectRef>
              <a:fontRef idx="minor">
                <a:schemeClr val="tx1"/>
              </a:fontRef>
            </p:style>
          </p:cxnSp>
          <p:cxnSp>
            <p:nvCxnSpPr>
              <p:cNvPr id="54" name="直線コネクタ 53">
                <a:extLst>
                  <a:ext uri="{FF2B5EF4-FFF2-40B4-BE49-F238E27FC236}">
                    <a16:creationId xmlns:a16="http://schemas.microsoft.com/office/drawing/2014/main" id="{2F4947AD-25C0-EB42-B9F0-48A0552267E7}"/>
                  </a:ext>
                </a:extLst>
              </p:cNvPr>
              <p:cNvCxnSpPr>
                <a:cxnSpLocks/>
              </p:cNvCxnSpPr>
              <p:nvPr/>
            </p:nvCxnSpPr>
            <p:spPr>
              <a:xfrm flipH="1" flipV="1">
                <a:off x="3273242" y="4157488"/>
                <a:ext cx="529829" cy="326272"/>
              </a:xfrm>
              <a:prstGeom prst="line">
                <a:avLst/>
              </a:prstGeom>
              <a:ln w="12700"/>
            </p:spPr>
            <p:style>
              <a:lnRef idx="1">
                <a:schemeClr val="dk1"/>
              </a:lnRef>
              <a:fillRef idx="0">
                <a:schemeClr val="dk1"/>
              </a:fillRef>
              <a:effectRef idx="0">
                <a:schemeClr val="dk1"/>
              </a:effectRef>
              <a:fontRef idx="minor">
                <a:schemeClr val="tx1"/>
              </a:fontRef>
            </p:style>
          </p:cxnSp>
        </p:grpSp>
        <p:cxnSp>
          <p:nvCxnSpPr>
            <p:cNvPr id="41" name="直線矢印コネクタ 40">
              <a:extLst>
                <a:ext uri="{FF2B5EF4-FFF2-40B4-BE49-F238E27FC236}">
                  <a16:creationId xmlns:a16="http://schemas.microsoft.com/office/drawing/2014/main" id="{1C5A1CEC-9E63-B34D-8D30-B6204402A749}"/>
                </a:ext>
              </a:extLst>
            </p:cNvPr>
            <p:cNvCxnSpPr>
              <a:cxnSpLocks/>
            </p:cNvCxnSpPr>
            <p:nvPr/>
          </p:nvCxnSpPr>
          <p:spPr>
            <a:xfrm>
              <a:off x="1759536" y="4794541"/>
              <a:ext cx="1891714" cy="0"/>
            </a:xfrm>
            <a:prstGeom prst="straightConnector1">
              <a:avLst/>
            </a:prstGeom>
            <a:ln>
              <a:solidFill>
                <a:srgbClr val="141414"/>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2" name="テキスト ボックス 41">
              <a:extLst>
                <a:ext uri="{FF2B5EF4-FFF2-40B4-BE49-F238E27FC236}">
                  <a16:creationId xmlns:a16="http://schemas.microsoft.com/office/drawing/2014/main" id="{B6D88DEF-CFE7-E647-BF3D-B8EEE03A0471}"/>
                </a:ext>
              </a:extLst>
            </p:cNvPr>
            <p:cNvSpPr txBox="1"/>
            <p:nvPr/>
          </p:nvSpPr>
          <p:spPr>
            <a:xfrm>
              <a:off x="2268159" y="4794541"/>
              <a:ext cx="874468" cy="338555"/>
            </a:xfrm>
            <a:prstGeom prst="rect">
              <a:avLst/>
            </a:prstGeom>
            <a:noFill/>
          </p:spPr>
          <p:txBody>
            <a:bodyPr wrap="square" rtlCol="0">
              <a:spAutoFit/>
            </a:bodyPr>
            <a:lstStyle/>
            <a:p>
              <a:pPr algn="ctr"/>
              <a:r>
                <a:rPr lang="it-IT" altLang="ja-JP" sz="1050" dirty="0"/>
                <a:t>0.3m</a:t>
              </a:r>
              <a:endParaRPr lang="ja-JP" altLang="en-US" sz="1050" dirty="0"/>
            </a:p>
          </p:txBody>
        </p:sp>
      </p:grpSp>
      <p:sp>
        <p:nvSpPr>
          <p:cNvPr id="55" name="テキスト ボックス 54">
            <a:extLst>
              <a:ext uri="{FF2B5EF4-FFF2-40B4-BE49-F238E27FC236}">
                <a16:creationId xmlns:a16="http://schemas.microsoft.com/office/drawing/2014/main" id="{9563F956-9DEA-C343-B584-F3C0A96F4518}"/>
              </a:ext>
            </a:extLst>
          </p:cNvPr>
          <p:cNvSpPr txBox="1"/>
          <p:nvPr/>
        </p:nvSpPr>
        <p:spPr>
          <a:xfrm>
            <a:off x="464143" y="4036852"/>
            <a:ext cx="3579232" cy="584775"/>
          </a:xfrm>
          <a:prstGeom prst="rect">
            <a:avLst/>
          </a:prstGeom>
          <a:noFill/>
        </p:spPr>
        <p:txBody>
          <a:bodyPr wrap="square" rtlCol="0">
            <a:spAutoFit/>
          </a:bodyPr>
          <a:lstStyle/>
          <a:p>
            <a:r>
              <a:rPr lang="en-US" altLang="ja-JP" sz="1600" dirty="0">
                <a:solidFill>
                  <a:schemeClr val="tx1">
                    <a:lumMod val="85000"/>
                    <a:lumOff val="15000"/>
                  </a:schemeClr>
                </a:solidFill>
              </a:rPr>
              <a:t>RADAR</a:t>
            </a:r>
            <a:r>
              <a:rPr lang="ja-JP" altLang="en-US" sz="1600" dirty="0">
                <a:solidFill>
                  <a:schemeClr val="tx1">
                    <a:lumMod val="85000"/>
                    <a:lumOff val="15000"/>
                  </a:schemeClr>
                </a:solidFill>
              </a:rPr>
              <a:t>からの距離が</a:t>
            </a:r>
            <a:r>
              <a:rPr lang="en-US" altLang="ja-JP" sz="1600" dirty="0">
                <a:solidFill>
                  <a:schemeClr val="tx1">
                    <a:lumMod val="85000"/>
                    <a:lumOff val="15000"/>
                  </a:schemeClr>
                </a:solidFill>
              </a:rPr>
              <a:t>0.3m</a:t>
            </a:r>
            <a:r>
              <a:rPr lang="ja-JP" altLang="en-US" sz="1600" dirty="0">
                <a:solidFill>
                  <a:schemeClr val="tx1">
                    <a:lumMod val="85000"/>
                    <a:lumOff val="15000"/>
                  </a:schemeClr>
                </a:solidFill>
              </a:rPr>
              <a:t>となるように物体を</a:t>
            </a:r>
            <a:r>
              <a:rPr lang="en-US" altLang="ja-JP" sz="1600" dirty="0">
                <a:solidFill>
                  <a:schemeClr val="tx1">
                    <a:lumMod val="85000"/>
                    <a:lumOff val="15000"/>
                  </a:schemeClr>
                </a:solidFill>
              </a:rPr>
              <a:t>1</a:t>
            </a:r>
            <a:r>
              <a:rPr lang="ja-JP" altLang="en-US" sz="1600" dirty="0">
                <a:solidFill>
                  <a:schemeClr val="tx1">
                    <a:lumMod val="85000"/>
                    <a:lumOff val="15000"/>
                  </a:schemeClr>
                </a:solidFill>
              </a:rPr>
              <a:t>つ配置</a:t>
            </a:r>
          </a:p>
        </p:txBody>
      </p:sp>
      <p:sp>
        <p:nvSpPr>
          <p:cNvPr id="56" name="テキスト ボックス 55">
            <a:extLst>
              <a:ext uri="{FF2B5EF4-FFF2-40B4-BE49-F238E27FC236}">
                <a16:creationId xmlns:a16="http://schemas.microsoft.com/office/drawing/2014/main" id="{0E377734-B747-7F49-903F-E4E2BF999DB6}"/>
              </a:ext>
            </a:extLst>
          </p:cNvPr>
          <p:cNvSpPr txBox="1"/>
          <p:nvPr/>
        </p:nvSpPr>
        <p:spPr>
          <a:xfrm>
            <a:off x="4548841" y="3632172"/>
            <a:ext cx="4572000" cy="400110"/>
          </a:xfrm>
          <a:prstGeom prst="rect">
            <a:avLst/>
          </a:prstGeom>
          <a:noFill/>
        </p:spPr>
        <p:txBody>
          <a:bodyPr wrap="square" rtlCol="0">
            <a:spAutoFit/>
          </a:bodyPr>
          <a:lstStyle/>
          <a:p>
            <a:pPr algn="ctr"/>
            <a:r>
              <a:rPr lang="ja-JP" altLang="en-US" sz="2000" b="1" dirty="0">
                <a:solidFill>
                  <a:schemeClr val="tx1">
                    <a:lumMod val="85000"/>
                    <a:lumOff val="15000"/>
                  </a:schemeClr>
                </a:solidFill>
              </a:rPr>
              <a:t>測定環境２</a:t>
            </a:r>
          </a:p>
        </p:txBody>
      </p:sp>
      <p:sp>
        <p:nvSpPr>
          <p:cNvPr id="57" name="テキスト ボックス 56">
            <a:extLst>
              <a:ext uri="{FF2B5EF4-FFF2-40B4-BE49-F238E27FC236}">
                <a16:creationId xmlns:a16="http://schemas.microsoft.com/office/drawing/2014/main" id="{273254F2-7EF1-784F-9D0B-3BBDC2FFCB1A}"/>
              </a:ext>
            </a:extLst>
          </p:cNvPr>
          <p:cNvSpPr txBox="1"/>
          <p:nvPr/>
        </p:nvSpPr>
        <p:spPr>
          <a:xfrm>
            <a:off x="4526312" y="6486586"/>
            <a:ext cx="4572000" cy="338554"/>
          </a:xfrm>
          <a:prstGeom prst="rect">
            <a:avLst/>
          </a:prstGeom>
          <a:noFill/>
        </p:spPr>
        <p:txBody>
          <a:bodyPr wrap="square" rtlCol="0">
            <a:spAutoFit/>
          </a:bodyPr>
          <a:lstStyle/>
          <a:p>
            <a:pPr algn="ctr"/>
            <a:r>
              <a:rPr lang="ja-JP" altLang="en-US" sz="1600">
                <a:solidFill>
                  <a:schemeClr val="tx1">
                    <a:lumMod val="85000"/>
                    <a:lumOff val="15000"/>
                  </a:schemeClr>
                </a:solidFill>
              </a:rPr>
              <a:t>図</a:t>
            </a:r>
            <a:r>
              <a:rPr lang="en-US" altLang="ja-JP" sz="1600" dirty="0">
                <a:solidFill>
                  <a:schemeClr val="tx1">
                    <a:lumMod val="85000"/>
                    <a:lumOff val="15000"/>
                  </a:schemeClr>
                </a:solidFill>
              </a:rPr>
              <a:t>6</a:t>
            </a:r>
            <a:r>
              <a:rPr lang="ja-JP" altLang="en-US" sz="1600">
                <a:solidFill>
                  <a:schemeClr val="tx1">
                    <a:lumMod val="85000"/>
                    <a:lumOff val="15000"/>
                  </a:schemeClr>
                </a:solidFill>
              </a:rPr>
              <a:t> 上から見た測定</a:t>
            </a:r>
            <a:r>
              <a:rPr lang="ja-JP" altLang="en-US" sz="1600" dirty="0">
                <a:solidFill>
                  <a:schemeClr val="tx1">
                    <a:lumMod val="85000"/>
                    <a:lumOff val="15000"/>
                  </a:schemeClr>
                </a:solidFill>
              </a:rPr>
              <a:t>環境２</a:t>
            </a:r>
          </a:p>
        </p:txBody>
      </p:sp>
      <p:grpSp>
        <p:nvGrpSpPr>
          <p:cNvPr id="58" name="グループ化 57">
            <a:extLst>
              <a:ext uri="{FF2B5EF4-FFF2-40B4-BE49-F238E27FC236}">
                <a16:creationId xmlns:a16="http://schemas.microsoft.com/office/drawing/2014/main" id="{27660567-F788-FA4B-9E2F-10F126241118}"/>
              </a:ext>
            </a:extLst>
          </p:cNvPr>
          <p:cNvGrpSpPr/>
          <p:nvPr/>
        </p:nvGrpSpPr>
        <p:grpSpPr>
          <a:xfrm>
            <a:off x="5459054" y="4679356"/>
            <a:ext cx="3508926" cy="1740952"/>
            <a:chOff x="1244983" y="3564515"/>
            <a:chExt cx="4678567" cy="2321269"/>
          </a:xfrm>
        </p:grpSpPr>
        <p:grpSp>
          <p:nvGrpSpPr>
            <p:cNvPr id="59" name="グループ化 58">
              <a:extLst>
                <a:ext uri="{FF2B5EF4-FFF2-40B4-BE49-F238E27FC236}">
                  <a16:creationId xmlns:a16="http://schemas.microsoft.com/office/drawing/2014/main" id="{BC68565F-0559-1944-9F8E-1FA99C257FAF}"/>
                </a:ext>
              </a:extLst>
            </p:cNvPr>
            <p:cNvGrpSpPr/>
            <p:nvPr/>
          </p:nvGrpSpPr>
          <p:grpSpPr>
            <a:xfrm>
              <a:off x="1244983" y="3564515"/>
              <a:ext cx="4678567" cy="2321269"/>
              <a:chOff x="334873" y="2635391"/>
              <a:chExt cx="4678567" cy="2321269"/>
            </a:xfrm>
          </p:grpSpPr>
          <p:cxnSp>
            <p:nvCxnSpPr>
              <p:cNvPr id="62" name="直線コネクタ 61">
                <a:extLst>
                  <a:ext uri="{FF2B5EF4-FFF2-40B4-BE49-F238E27FC236}">
                    <a16:creationId xmlns:a16="http://schemas.microsoft.com/office/drawing/2014/main" id="{AC0509D7-BDB7-944D-BC8D-8F46527A054D}"/>
                  </a:ext>
                </a:extLst>
              </p:cNvPr>
              <p:cNvCxnSpPr>
                <a:cxnSpLocks/>
              </p:cNvCxnSpPr>
              <p:nvPr/>
            </p:nvCxnSpPr>
            <p:spPr>
              <a:xfrm flipV="1">
                <a:off x="351626" y="3280427"/>
                <a:ext cx="0" cy="1204857"/>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3F796C77-62F5-354A-87BE-F72C0367A880}"/>
                  </a:ext>
                </a:extLst>
              </p:cNvPr>
              <p:cNvCxnSpPr>
                <a:cxnSpLocks/>
              </p:cNvCxnSpPr>
              <p:nvPr/>
            </p:nvCxnSpPr>
            <p:spPr>
              <a:xfrm flipV="1">
                <a:off x="688003" y="3381524"/>
                <a:ext cx="0" cy="1002664"/>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正方形/長方形 63">
                <a:extLst>
                  <a:ext uri="{FF2B5EF4-FFF2-40B4-BE49-F238E27FC236}">
                    <a16:creationId xmlns:a16="http://schemas.microsoft.com/office/drawing/2014/main" id="{E55B2238-A047-9E44-BB6D-379781C5CA65}"/>
                  </a:ext>
                </a:extLst>
              </p:cNvPr>
              <p:cNvSpPr/>
              <p:nvPr/>
            </p:nvSpPr>
            <p:spPr>
              <a:xfrm>
                <a:off x="394481" y="3563951"/>
                <a:ext cx="234700" cy="637807"/>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65" name="正方形/長方形 64">
                <a:extLst>
                  <a:ext uri="{FF2B5EF4-FFF2-40B4-BE49-F238E27FC236}">
                    <a16:creationId xmlns:a16="http://schemas.microsoft.com/office/drawing/2014/main" id="{F5D12D2B-0B73-C84B-B18E-0CD11504F99B}"/>
                  </a:ext>
                </a:extLst>
              </p:cNvPr>
              <p:cNvSpPr/>
              <p:nvPr/>
            </p:nvSpPr>
            <p:spPr>
              <a:xfrm>
                <a:off x="727074" y="3668622"/>
                <a:ext cx="78563" cy="393589"/>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cxnSp>
            <p:nvCxnSpPr>
              <p:cNvPr id="66" name="直線コネクタ 65">
                <a:extLst>
                  <a:ext uri="{FF2B5EF4-FFF2-40B4-BE49-F238E27FC236}">
                    <a16:creationId xmlns:a16="http://schemas.microsoft.com/office/drawing/2014/main" id="{FDD6CC56-F318-7545-951F-1A6E15AC24C4}"/>
                  </a:ext>
                </a:extLst>
              </p:cNvPr>
              <p:cNvCxnSpPr>
                <a:cxnSpLocks/>
              </p:cNvCxnSpPr>
              <p:nvPr/>
            </p:nvCxnSpPr>
            <p:spPr>
              <a:xfrm flipV="1">
                <a:off x="805637" y="3809774"/>
                <a:ext cx="0" cy="111283"/>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テキスト ボックス 66">
                <a:extLst>
                  <a:ext uri="{FF2B5EF4-FFF2-40B4-BE49-F238E27FC236}">
                    <a16:creationId xmlns:a16="http://schemas.microsoft.com/office/drawing/2014/main" id="{7C2AA4B2-BDA4-C24A-B7D1-2A84ACC4EE8B}"/>
                  </a:ext>
                </a:extLst>
              </p:cNvPr>
              <p:cNvSpPr txBox="1"/>
              <p:nvPr/>
            </p:nvSpPr>
            <p:spPr>
              <a:xfrm>
                <a:off x="3646814" y="4618105"/>
                <a:ext cx="1366626" cy="338555"/>
              </a:xfrm>
              <a:prstGeom prst="rect">
                <a:avLst/>
              </a:prstGeom>
              <a:noFill/>
            </p:spPr>
            <p:txBody>
              <a:bodyPr wrap="square" rtlCol="0">
                <a:spAutoFit/>
              </a:bodyPr>
              <a:lstStyle/>
              <a:p>
                <a:r>
                  <a:rPr lang="ja-JP" altLang="en-US" sz="1050" dirty="0"/>
                  <a:t>計測対象物</a:t>
                </a:r>
              </a:p>
            </p:txBody>
          </p:sp>
          <p:sp>
            <p:nvSpPr>
              <p:cNvPr id="68" name="テキスト ボックス 67">
                <a:extLst>
                  <a:ext uri="{FF2B5EF4-FFF2-40B4-BE49-F238E27FC236}">
                    <a16:creationId xmlns:a16="http://schemas.microsoft.com/office/drawing/2014/main" id="{75E1D558-02F0-8740-8564-5972F1205DD3}"/>
                  </a:ext>
                </a:extLst>
              </p:cNvPr>
              <p:cNvSpPr txBox="1"/>
              <p:nvPr/>
            </p:nvSpPr>
            <p:spPr>
              <a:xfrm>
                <a:off x="334873" y="2635391"/>
                <a:ext cx="2948828" cy="338555"/>
              </a:xfrm>
              <a:prstGeom prst="rect">
                <a:avLst/>
              </a:prstGeom>
              <a:noFill/>
            </p:spPr>
            <p:txBody>
              <a:bodyPr wrap="square" rtlCol="0">
                <a:spAutoFit/>
              </a:bodyPr>
              <a:lstStyle/>
              <a:p>
                <a:r>
                  <a:rPr lang="it-IT" altLang="ja-JP" sz="1050" dirty="0"/>
                  <a:t>Raspberry Pi 3 Model B</a:t>
                </a:r>
                <a:endParaRPr lang="ja-JP" altLang="en-US" sz="1050" dirty="0"/>
              </a:p>
            </p:txBody>
          </p:sp>
          <p:sp>
            <p:nvSpPr>
              <p:cNvPr id="69" name="テキスト ボックス 68">
                <a:extLst>
                  <a:ext uri="{FF2B5EF4-FFF2-40B4-BE49-F238E27FC236}">
                    <a16:creationId xmlns:a16="http://schemas.microsoft.com/office/drawing/2014/main" id="{9D4B3AFE-4E54-D94A-9176-C08CD74807E3}"/>
                  </a:ext>
                </a:extLst>
              </p:cNvPr>
              <p:cNvSpPr txBox="1"/>
              <p:nvPr/>
            </p:nvSpPr>
            <p:spPr>
              <a:xfrm>
                <a:off x="647729" y="4534089"/>
                <a:ext cx="1055955" cy="338555"/>
              </a:xfrm>
              <a:prstGeom prst="rect">
                <a:avLst/>
              </a:prstGeom>
              <a:noFill/>
            </p:spPr>
            <p:txBody>
              <a:bodyPr wrap="square" rtlCol="0">
                <a:spAutoFit/>
              </a:bodyPr>
              <a:lstStyle/>
              <a:p>
                <a:r>
                  <a:rPr lang="en-US" altLang="ja-JP" sz="1050" dirty="0"/>
                  <a:t>RADAR</a:t>
                </a:r>
                <a:endParaRPr lang="ja-JP" altLang="en-US" sz="1050" dirty="0"/>
              </a:p>
            </p:txBody>
          </p:sp>
          <p:cxnSp>
            <p:nvCxnSpPr>
              <p:cNvPr id="70" name="直線コネクタ 69">
                <a:extLst>
                  <a:ext uri="{FF2B5EF4-FFF2-40B4-BE49-F238E27FC236}">
                    <a16:creationId xmlns:a16="http://schemas.microsoft.com/office/drawing/2014/main" id="{C24FC0F7-D97F-B640-AE19-098C93F5657A}"/>
                  </a:ext>
                </a:extLst>
              </p:cNvPr>
              <p:cNvCxnSpPr>
                <a:cxnSpLocks/>
                <a:endCxn id="64" idx="0"/>
              </p:cNvCxnSpPr>
              <p:nvPr/>
            </p:nvCxnSpPr>
            <p:spPr>
              <a:xfrm flipH="1">
                <a:off x="511831" y="2921431"/>
                <a:ext cx="215243" cy="642520"/>
              </a:xfrm>
              <a:prstGeom prst="line">
                <a:avLst/>
              </a:prstGeom>
              <a:ln w="12700"/>
            </p:spPr>
            <p:style>
              <a:lnRef idx="1">
                <a:schemeClr val="dk1"/>
              </a:lnRef>
              <a:fillRef idx="0">
                <a:schemeClr val="dk1"/>
              </a:fillRef>
              <a:effectRef idx="0">
                <a:schemeClr val="dk1"/>
              </a:effectRef>
              <a:fontRef idx="minor">
                <a:schemeClr val="tx1"/>
              </a:fontRef>
            </p:style>
          </p:cxnSp>
          <p:cxnSp>
            <p:nvCxnSpPr>
              <p:cNvPr id="71" name="直線コネクタ 70">
                <a:extLst>
                  <a:ext uri="{FF2B5EF4-FFF2-40B4-BE49-F238E27FC236}">
                    <a16:creationId xmlns:a16="http://schemas.microsoft.com/office/drawing/2014/main" id="{4DEEF485-C433-AA4B-8322-BF2CA76F30A5}"/>
                  </a:ext>
                </a:extLst>
              </p:cNvPr>
              <p:cNvCxnSpPr>
                <a:cxnSpLocks/>
                <a:endCxn id="65" idx="3"/>
              </p:cNvCxnSpPr>
              <p:nvPr/>
            </p:nvCxnSpPr>
            <p:spPr>
              <a:xfrm flipH="1" flipV="1">
                <a:off x="805637" y="3865417"/>
                <a:ext cx="218744" cy="676550"/>
              </a:xfrm>
              <a:prstGeom prst="line">
                <a:avLst/>
              </a:prstGeom>
              <a:ln w="12700"/>
            </p:spPr>
            <p:style>
              <a:lnRef idx="1">
                <a:schemeClr val="dk1"/>
              </a:lnRef>
              <a:fillRef idx="0">
                <a:schemeClr val="dk1"/>
              </a:fillRef>
              <a:effectRef idx="0">
                <a:schemeClr val="dk1"/>
              </a:effectRef>
              <a:fontRef idx="minor">
                <a:schemeClr val="tx1"/>
              </a:fontRef>
            </p:style>
          </p:cxnSp>
          <p:cxnSp>
            <p:nvCxnSpPr>
              <p:cNvPr id="72" name="直線コネクタ 71">
                <a:extLst>
                  <a:ext uri="{FF2B5EF4-FFF2-40B4-BE49-F238E27FC236}">
                    <a16:creationId xmlns:a16="http://schemas.microsoft.com/office/drawing/2014/main" id="{33BCCC48-7BA7-5345-BB4D-57E0CCC02CAB}"/>
                  </a:ext>
                </a:extLst>
              </p:cNvPr>
              <p:cNvCxnSpPr>
                <a:cxnSpLocks/>
                <a:stCxn id="67" idx="1"/>
              </p:cNvCxnSpPr>
              <p:nvPr/>
            </p:nvCxnSpPr>
            <p:spPr>
              <a:xfrm flipH="1" flipV="1">
                <a:off x="2806532" y="4554755"/>
                <a:ext cx="840281" cy="232628"/>
              </a:xfrm>
              <a:prstGeom prst="line">
                <a:avLst/>
              </a:prstGeom>
              <a:ln w="12700"/>
            </p:spPr>
            <p:style>
              <a:lnRef idx="1">
                <a:schemeClr val="dk1"/>
              </a:lnRef>
              <a:fillRef idx="0">
                <a:schemeClr val="dk1"/>
              </a:fillRef>
              <a:effectRef idx="0">
                <a:schemeClr val="dk1"/>
              </a:effectRef>
              <a:fontRef idx="minor">
                <a:schemeClr val="tx1"/>
              </a:fontRef>
            </p:style>
          </p:cxnSp>
        </p:grpSp>
        <p:cxnSp>
          <p:nvCxnSpPr>
            <p:cNvPr id="60" name="直線矢印コネクタ 59">
              <a:extLst>
                <a:ext uri="{FF2B5EF4-FFF2-40B4-BE49-F238E27FC236}">
                  <a16:creationId xmlns:a16="http://schemas.microsoft.com/office/drawing/2014/main" id="{85678393-5351-8248-A17B-EA28E3D7F89E}"/>
                </a:ext>
              </a:extLst>
            </p:cNvPr>
            <p:cNvCxnSpPr>
              <a:cxnSpLocks/>
            </p:cNvCxnSpPr>
            <p:nvPr/>
          </p:nvCxnSpPr>
          <p:spPr>
            <a:xfrm>
              <a:off x="1762092" y="4977392"/>
              <a:ext cx="1422198" cy="0"/>
            </a:xfrm>
            <a:prstGeom prst="straightConnector1">
              <a:avLst/>
            </a:prstGeom>
            <a:ln>
              <a:solidFill>
                <a:srgbClr val="141414"/>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1" name="テキスト ボックス 60">
              <a:extLst>
                <a:ext uri="{FF2B5EF4-FFF2-40B4-BE49-F238E27FC236}">
                  <a16:creationId xmlns:a16="http://schemas.microsoft.com/office/drawing/2014/main" id="{9DE7508F-E0A1-2047-B70C-F34972A44D45}"/>
                </a:ext>
              </a:extLst>
            </p:cNvPr>
            <p:cNvSpPr txBox="1"/>
            <p:nvPr/>
          </p:nvSpPr>
          <p:spPr>
            <a:xfrm>
              <a:off x="2077960" y="4991335"/>
              <a:ext cx="874468" cy="338555"/>
            </a:xfrm>
            <a:prstGeom prst="rect">
              <a:avLst/>
            </a:prstGeom>
            <a:noFill/>
          </p:spPr>
          <p:txBody>
            <a:bodyPr wrap="square" rtlCol="0">
              <a:spAutoFit/>
            </a:bodyPr>
            <a:lstStyle/>
            <a:p>
              <a:pPr algn="ctr"/>
              <a:r>
                <a:rPr lang="it-IT" altLang="ja-JP" sz="1050" dirty="0"/>
                <a:t>0.2m</a:t>
              </a:r>
              <a:endParaRPr lang="ja-JP" altLang="en-US" sz="1050" dirty="0"/>
            </a:p>
          </p:txBody>
        </p:sp>
      </p:grpSp>
      <p:sp>
        <p:nvSpPr>
          <p:cNvPr id="73" name="テキスト ボックス 72">
            <a:extLst>
              <a:ext uri="{FF2B5EF4-FFF2-40B4-BE49-F238E27FC236}">
                <a16:creationId xmlns:a16="http://schemas.microsoft.com/office/drawing/2014/main" id="{43A4E70A-6849-B340-9D8E-5F692B08099A}"/>
              </a:ext>
            </a:extLst>
          </p:cNvPr>
          <p:cNvSpPr txBox="1"/>
          <p:nvPr/>
        </p:nvSpPr>
        <p:spPr>
          <a:xfrm>
            <a:off x="5124964" y="4038368"/>
            <a:ext cx="3579232" cy="584775"/>
          </a:xfrm>
          <a:prstGeom prst="rect">
            <a:avLst/>
          </a:prstGeom>
          <a:noFill/>
        </p:spPr>
        <p:txBody>
          <a:bodyPr wrap="square" rtlCol="0">
            <a:spAutoFit/>
          </a:bodyPr>
          <a:lstStyle/>
          <a:p>
            <a:r>
              <a:rPr lang="en-US" altLang="ja-JP" sz="1600" dirty="0">
                <a:solidFill>
                  <a:schemeClr val="tx1">
                    <a:lumMod val="85000"/>
                    <a:lumOff val="15000"/>
                  </a:schemeClr>
                </a:solidFill>
              </a:rPr>
              <a:t>RADAR</a:t>
            </a:r>
            <a:r>
              <a:rPr lang="ja-JP" altLang="en-US" sz="1600" dirty="0">
                <a:solidFill>
                  <a:schemeClr val="tx1">
                    <a:lumMod val="85000"/>
                    <a:lumOff val="15000"/>
                  </a:schemeClr>
                </a:solidFill>
              </a:rPr>
              <a:t>からの距離が</a:t>
            </a:r>
            <a:r>
              <a:rPr lang="en-US" altLang="ja-JP" sz="1600" dirty="0">
                <a:solidFill>
                  <a:schemeClr val="tx1">
                    <a:lumMod val="85000"/>
                    <a:lumOff val="15000"/>
                  </a:schemeClr>
                </a:solidFill>
              </a:rPr>
              <a:t>0.2m,0.4m</a:t>
            </a:r>
            <a:r>
              <a:rPr lang="ja-JP" altLang="en-US" sz="1600" dirty="0">
                <a:solidFill>
                  <a:schemeClr val="tx1">
                    <a:lumMod val="85000"/>
                    <a:lumOff val="15000"/>
                  </a:schemeClr>
                </a:solidFill>
              </a:rPr>
              <a:t>となるように物体を</a:t>
            </a:r>
            <a:r>
              <a:rPr lang="en-US" altLang="ja-JP" sz="1600" dirty="0">
                <a:solidFill>
                  <a:schemeClr val="tx1">
                    <a:lumMod val="85000"/>
                    <a:lumOff val="15000"/>
                  </a:schemeClr>
                </a:solidFill>
              </a:rPr>
              <a:t>2</a:t>
            </a:r>
            <a:r>
              <a:rPr lang="ja-JP" altLang="en-US" sz="1600" dirty="0">
                <a:solidFill>
                  <a:schemeClr val="tx1">
                    <a:lumMod val="85000"/>
                    <a:lumOff val="15000"/>
                  </a:schemeClr>
                </a:solidFill>
              </a:rPr>
              <a:t>つ配置</a:t>
            </a:r>
          </a:p>
        </p:txBody>
      </p:sp>
      <p:sp>
        <p:nvSpPr>
          <p:cNvPr id="74" name="正方形/長方形 73">
            <a:extLst>
              <a:ext uri="{FF2B5EF4-FFF2-40B4-BE49-F238E27FC236}">
                <a16:creationId xmlns:a16="http://schemas.microsoft.com/office/drawing/2014/main" id="{B633605E-5812-E741-98AD-46E887E6A5D4}"/>
              </a:ext>
            </a:extLst>
          </p:cNvPr>
          <p:cNvSpPr/>
          <p:nvPr/>
        </p:nvSpPr>
        <p:spPr>
          <a:xfrm>
            <a:off x="7730770" y="5252742"/>
            <a:ext cx="404609" cy="439473"/>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75" name="正方形/長方形 74">
            <a:extLst>
              <a:ext uri="{FF2B5EF4-FFF2-40B4-BE49-F238E27FC236}">
                <a16:creationId xmlns:a16="http://schemas.microsoft.com/office/drawing/2014/main" id="{F0AB9A05-95A5-9D41-B4CB-BE5BB622E931}"/>
              </a:ext>
            </a:extLst>
          </p:cNvPr>
          <p:cNvSpPr/>
          <p:nvPr/>
        </p:nvSpPr>
        <p:spPr>
          <a:xfrm>
            <a:off x="6902968" y="5679366"/>
            <a:ext cx="404609" cy="43947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cxnSp>
        <p:nvCxnSpPr>
          <p:cNvPr id="76" name="直線矢印コネクタ 75">
            <a:extLst>
              <a:ext uri="{FF2B5EF4-FFF2-40B4-BE49-F238E27FC236}">
                <a16:creationId xmlns:a16="http://schemas.microsoft.com/office/drawing/2014/main" id="{F4D8B5C3-F7EE-2C46-A3A3-A5E406BC7FEE}"/>
              </a:ext>
            </a:extLst>
          </p:cNvPr>
          <p:cNvCxnSpPr>
            <a:cxnSpLocks/>
          </p:cNvCxnSpPr>
          <p:nvPr/>
        </p:nvCxnSpPr>
        <p:spPr>
          <a:xfrm flipV="1">
            <a:off x="5836320" y="5531541"/>
            <a:ext cx="1894451" cy="0"/>
          </a:xfrm>
          <a:prstGeom prst="straightConnector1">
            <a:avLst/>
          </a:prstGeom>
          <a:ln>
            <a:solidFill>
              <a:srgbClr val="141414"/>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7" name="テキスト ボックス 76">
            <a:extLst>
              <a:ext uri="{FF2B5EF4-FFF2-40B4-BE49-F238E27FC236}">
                <a16:creationId xmlns:a16="http://schemas.microsoft.com/office/drawing/2014/main" id="{EA2DE388-9BDB-4440-BA45-B68FB21286D2}"/>
              </a:ext>
            </a:extLst>
          </p:cNvPr>
          <p:cNvSpPr txBox="1"/>
          <p:nvPr/>
        </p:nvSpPr>
        <p:spPr>
          <a:xfrm>
            <a:off x="6420467" y="5304798"/>
            <a:ext cx="655851" cy="253916"/>
          </a:xfrm>
          <a:prstGeom prst="rect">
            <a:avLst/>
          </a:prstGeom>
          <a:noFill/>
        </p:spPr>
        <p:txBody>
          <a:bodyPr wrap="square" rtlCol="0">
            <a:spAutoFit/>
          </a:bodyPr>
          <a:lstStyle/>
          <a:p>
            <a:pPr algn="ctr"/>
            <a:r>
              <a:rPr lang="it-IT" altLang="ja-JP" sz="1050" dirty="0"/>
              <a:t>0.4m</a:t>
            </a:r>
            <a:endParaRPr lang="ja-JP" altLang="en-US" sz="1050" dirty="0"/>
          </a:p>
        </p:txBody>
      </p:sp>
      <p:cxnSp>
        <p:nvCxnSpPr>
          <p:cNvPr id="78" name="直線コネクタ 77">
            <a:extLst>
              <a:ext uri="{FF2B5EF4-FFF2-40B4-BE49-F238E27FC236}">
                <a16:creationId xmlns:a16="http://schemas.microsoft.com/office/drawing/2014/main" id="{39D82CF1-01C1-9746-9F41-95CD5C4EE45F}"/>
              </a:ext>
            </a:extLst>
          </p:cNvPr>
          <p:cNvCxnSpPr>
            <a:cxnSpLocks/>
            <a:stCxn id="67" idx="0"/>
          </p:cNvCxnSpPr>
          <p:nvPr/>
        </p:nvCxnSpPr>
        <p:spPr>
          <a:xfrm flipH="1" flipV="1">
            <a:off x="8145760" y="5681796"/>
            <a:ext cx="309735" cy="484596"/>
          </a:xfrm>
          <a:prstGeom prst="line">
            <a:avLst/>
          </a:prstGeom>
          <a:ln w="12700"/>
        </p:spPr>
        <p:style>
          <a:lnRef idx="1">
            <a:schemeClr val="dk1"/>
          </a:lnRef>
          <a:fillRef idx="0">
            <a:schemeClr val="dk1"/>
          </a:fillRef>
          <a:effectRef idx="0">
            <a:schemeClr val="dk1"/>
          </a:effectRef>
          <a:fontRef idx="minor">
            <a:schemeClr val="tx1"/>
          </a:fontRef>
        </p:style>
      </p:cxnSp>
      <p:sp>
        <p:nvSpPr>
          <p:cNvPr id="82" name="テキスト ボックス 81">
            <a:extLst>
              <a:ext uri="{FF2B5EF4-FFF2-40B4-BE49-F238E27FC236}">
                <a16:creationId xmlns:a16="http://schemas.microsoft.com/office/drawing/2014/main" id="{E5305AB5-AFE1-844A-B70E-0195B0CA921C}"/>
              </a:ext>
            </a:extLst>
          </p:cNvPr>
          <p:cNvSpPr txBox="1"/>
          <p:nvPr/>
        </p:nvSpPr>
        <p:spPr>
          <a:xfrm>
            <a:off x="5384675" y="3119080"/>
            <a:ext cx="4572000" cy="338554"/>
          </a:xfrm>
          <a:prstGeom prst="rect">
            <a:avLst/>
          </a:prstGeom>
          <a:noFill/>
        </p:spPr>
        <p:txBody>
          <a:bodyPr wrap="square" rtlCol="0">
            <a:spAutoFit/>
          </a:bodyPr>
          <a:lstStyle/>
          <a:p>
            <a:pPr algn="ctr"/>
            <a:r>
              <a:rPr lang="ja-JP" altLang="en-US" sz="1600">
                <a:solidFill>
                  <a:schemeClr val="tx1">
                    <a:lumMod val="85000"/>
                    <a:lumOff val="15000"/>
                  </a:schemeClr>
                </a:solidFill>
              </a:rPr>
              <a:t>図</a:t>
            </a:r>
            <a:r>
              <a:rPr lang="en-US" altLang="ja-JP" sz="1600" dirty="0">
                <a:solidFill>
                  <a:schemeClr val="tx1">
                    <a:lumMod val="85000"/>
                    <a:lumOff val="15000"/>
                  </a:schemeClr>
                </a:solidFill>
              </a:rPr>
              <a:t>4 </a:t>
            </a:r>
            <a:r>
              <a:rPr lang="ja-JP" altLang="en-US" sz="1600">
                <a:solidFill>
                  <a:schemeClr val="tx1">
                    <a:lumMod val="85000"/>
                    <a:lumOff val="15000"/>
                  </a:schemeClr>
                </a:solidFill>
              </a:rPr>
              <a:t>測定対象物体</a:t>
            </a:r>
            <a:endParaRPr lang="ja-JP" altLang="en-US" sz="1600" dirty="0">
              <a:solidFill>
                <a:schemeClr val="tx1">
                  <a:lumMod val="85000"/>
                  <a:lumOff val="15000"/>
                </a:schemeClr>
              </a:solidFill>
            </a:endParaRPr>
          </a:p>
        </p:txBody>
      </p:sp>
      <p:grpSp>
        <p:nvGrpSpPr>
          <p:cNvPr id="17" name="グループ化 16">
            <a:extLst>
              <a:ext uri="{FF2B5EF4-FFF2-40B4-BE49-F238E27FC236}">
                <a16:creationId xmlns:a16="http://schemas.microsoft.com/office/drawing/2014/main" id="{63ED7787-E4A8-9D4B-A821-42DB9339EE09}"/>
              </a:ext>
            </a:extLst>
          </p:cNvPr>
          <p:cNvGrpSpPr/>
          <p:nvPr/>
        </p:nvGrpSpPr>
        <p:grpSpPr>
          <a:xfrm>
            <a:off x="7034748" y="1001148"/>
            <a:ext cx="1686002" cy="2100221"/>
            <a:chOff x="6572174" y="939467"/>
            <a:chExt cx="1686002" cy="2100221"/>
          </a:xfrm>
        </p:grpSpPr>
        <p:pic>
          <p:nvPicPr>
            <p:cNvPr id="2" name="図 1">
              <a:extLst>
                <a:ext uri="{FF2B5EF4-FFF2-40B4-BE49-F238E27FC236}">
                  <a16:creationId xmlns:a16="http://schemas.microsoft.com/office/drawing/2014/main" id="{894E673A-26C9-4D08-91F6-FDD2F7103F79}"/>
                </a:ext>
              </a:extLst>
            </p:cNvPr>
            <p:cNvPicPr>
              <a:picLocks noChangeAspect="1"/>
            </p:cNvPicPr>
            <p:nvPr/>
          </p:nvPicPr>
          <p:blipFill>
            <a:blip r:embed="rId3"/>
            <a:stretch>
              <a:fillRect/>
            </a:stretch>
          </p:blipFill>
          <p:spPr>
            <a:xfrm>
              <a:off x="6684431" y="939467"/>
              <a:ext cx="944052" cy="1944889"/>
            </a:xfrm>
            <a:prstGeom prst="rect">
              <a:avLst/>
            </a:prstGeom>
          </p:spPr>
        </p:pic>
        <p:sp>
          <p:nvSpPr>
            <p:cNvPr id="79" name="テキスト ボックス 78">
              <a:extLst>
                <a:ext uri="{FF2B5EF4-FFF2-40B4-BE49-F238E27FC236}">
                  <a16:creationId xmlns:a16="http://schemas.microsoft.com/office/drawing/2014/main" id="{0ED54A1D-2E54-45E1-A608-043361614EE4}"/>
                </a:ext>
              </a:extLst>
            </p:cNvPr>
            <p:cNvSpPr txBox="1"/>
            <p:nvPr/>
          </p:nvSpPr>
          <p:spPr>
            <a:xfrm rot="1600903">
              <a:off x="6572174" y="2778078"/>
              <a:ext cx="644511" cy="261610"/>
            </a:xfrm>
            <a:prstGeom prst="rect">
              <a:avLst/>
            </a:prstGeom>
            <a:noFill/>
          </p:spPr>
          <p:txBody>
            <a:bodyPr wrap="square" rtlCol="0">
              <a:spAutoFit/>
            </a:bodyPr>
            <a:lstStyle/>
            <a:p>
              <a:r>
                <a:rPr lang="en-US" altLang="ja-JP" sz="1100" dirty="0"/>
                <a:t>0.085m</a:t>
              </a:r>
              <a:endParaRPr lang="ja-JP" altLang="en-US" sz="1100" dirty="0"/>
            </a:p>
          </p:txBody>
        </p:sp>
        <p:sp>
          <p:nvSpPr>
            <p:cNvPr id="80" name="テキスト ボックス 79">
              <a:extLst>
                <a:ext uri="{FF2B5EF4-FFF2-40B4-BE49-F238E27FC236}">
                  <a16:creationId xmlns:a16="http://schemas.microsoft.com/office/drawing/2014/main" id="{16689761-438A-4BE2-97F4-FBD1CB3FB5DA}"/>
                </a:ext>
              </a:extLst>
            </p:cNvPr>
            <p:cNvSpPr txBox="1"/>
            <p:nvPr/>
          </p:nvSpPr>
          <p:spPr>
            <a:xfrm rot="19932277">
              <a:off x="7181040" y="2754381"/>
              <a:ext cx="631194" cy="261610"/>
            </a:xfrm>
            <a:prstGeom prst="rect">
              <a:avLst/>
            </a:prstGeom>
            <a:noFill/>
          </p:spPr>
          <p:txBody>
            <a:bodyPr wrap="square" rtlCol="0">
              <a:spAutoFit/>
            </a:bodyPr>
            <a:lstStyle/>
            <a:p>
              <a:r>
                <a:rPr lang="en-US" altLang="ja-JP" sz="1100" dirty="0"/>
                <a:t>0.075m</a:t>
              </a:r>
              <a:endParaRPr lang="ja-JP" altLang="en-US" sz="1100" dirty="0"/>
            </a:p>
          </p:txBody>
        </p:sp>
        <p:sp>
          <p:nvSpPr>
            <p:cNvPr id="81" name="テキスト ボックス 80">
              <a:extLst>
                <a:ext uri="{FF2B5EF4-FFF2-40B4-BE49-F238E27FC236}">
                  <a16:creationId xmlns:a16="http://schemas.microsoft.com/office/drawing/2014/main" id="{26DE5258-B585-4CE4-B314-5AD35E4856DA}"/>
                </a:ext>
              </a:extLst>
            </p:cNvPr>
            <p:cNvSpPr txBox="1"/>
            <p:nvPr/>
          </p:nvSpPr>
          <p:spPr>
            <a:xfrm>
              <a:off x="7628484" y="1832770"/>
              <a:ext cx="629692" cy="261610"/>
            </a:xfrm>
            <a:prstGeom prst="rect">
              <a:avLst/>
            </a:prstGeom>
            <a:noFill/>
          </p:spPr>
          <p:txBody>
            <a:bodyPr wrap="square" rtlCol="0">
              <a:spAutoFit/>
            </a:bodyPr>
            <a:lstStyle/>
            <a:p>
              <a:r>
                <a:rPr lang="en-US" altLang="ja-JP" sz="1100" dirty="0"/>
                <a:t>0.215m</a:t>
              </a:r>
              <a:endParaRPr lang="ja-JP" altLang="en-US" sz="1100" dirty="0"/>
            </a:p>
          </p:txBody>
        </p:sp>
        <p:cxnSp>
          <p:nvCxnSpPr>
            <p:cNvPr id="99" name="直線矢印コネクタ 98">
              <a:extLst>
                <a:ext uri="{FF2B5EF4-FFF2-40B4-BE49-F238E27FC236}">
                  <a16:creationId xmlns:a16="http://schemas.microsoft.com/office/drawing/2014/main" id="{C48E13C3-3734-404F-A2DC-5AFC102D58BD}"/>
                </a:ext>
              </a:extLst>
            </p:cNvPr>
            <p:cNvCxnSpPr>
              <a:cxnSpLocks/>
            </p:cNvCxnSpPr>
            <p:nvPr/>
          </p:nvCxnSpPr>
          <p:spPr>
            <a:xfrm>
              <a:off x="6690347" y="2676792"/>
              <a:ext cx="466110" cy="216464"/>
            </a:xfrm>
            <a:prstGeom prst="straightConnector1">
              <a:avLst/>
            </a:prstGeom>
            <a:ln>
              <a:solidFill>
                <a:srgbClr val="141414"/>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0" name="直線矢印コネクタ 99">
              <a:extLst>
                <a:ext uri="{FF2B5EF4-FFF2-40B4-BE49-F238E27FC236}">
                  <a16:creationId xmlns:a16="http://schemas.microsoft.com/office/drawing/2014/main" id="{48FDD7FA-B429-A74B-8ED2-B632A3546352}"/>
                </a:ext>
              </a:extLst>
            </p:cNvPr>
            <p:cNvCxnSpPr>
              <a:cxnSpLocks/>
            </p:cNvCxnSpPr>
            <p:nvPr/>
          </p:nvCxnSpPr>
          <p:spPr>
            <a:xfrm flipV="1">
              <a:off x="7222720" y="2692351"/>
              <a:ext cx="398610" cy="207640"/>
            </a:xfrm>
            <a:prstGeom prst="straightConnector1">
              <a:avLst/>
            </a:prstGeom>
            <a:ln>
              <a:solidFill>
                <a:srgbClr val="141414"/>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1" name="直線矢印コネクタ 100">
              <a:extLst>
                <a:ext uri="{FF2B5EF4-FFF2-40B4-BE49-F238E27FC236}">
                  <a16:creationId xmlns:a16="http://schemas.microsoft.com/office/drawing/2014/main" id="{8A52FA83-5E06-0D4D-A2B3-65F37DDAFC9C}"/>
                </a:ext>
              </a:extLst>
            </p:cNvPr>
            <p:cNvCxnSpPr>
              <a:cxnSpLocks/>
            </p:cNvCxnSpPr>
            <p:nvPr/>
          </p:nvCxnSpPr>
          <p:spPr>
            <a:xfrm flipH="1" flipV="1">
              <a:off x="7629761" y="1224525"/>
              <a:ext cx="0" cy="1431497"/>
            </a:xfrm>
            <a:prstGeom prst="straightConnector1">
              <a:avLst/>
            </a:prstGeom>
            <a:ln>
              <a:solidFill>
                <a:srgbClr val="141414"/>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102" name="テキスト ボックス 101">
            <a:extLst>
              <a:ext uri="{FF2B5EF4-FFF2-40B4-BE49-F238E27FC236}">
                <a16:creationId xmlns:a16="http://schemas.microsoft.com/office/drawing/2014/main" id="{FC4E19B6-1BBD-E345-960A-25BFBDA5C95A}"/>
              </a:ext>
            </a:extLst>
          </p:cNvPr>
          <p:cNvSpPr txBox="1"/>
          <p:nvPr/>
        </p:nvSpPr>
        <p:spPr>
          <a:xfrm>
            <a:off x="3129352" y="5484477"/>
            <a:ext cx="644511" cy="261610"/>
          </a:xfrm>
          <a:prstGeom prst="rect">
            <a:avLst/>
          </a:prstGeom>
          <a:noFill/>
        </p:spPr>
        <p:txBody>
          <a:bodyPr wrap="square" rtlCol="0">
            <a:spAutoFit/>
          </a:bodyPr>
          <a:lstStyle/>
          <a:p>
            <a:r>
              <a:rPr lang="en-US" altLang="ja-JP" sz="1100" dirty="0"/>
              <a:t>0.085m</a:t>
            </a:r>
            <a:endParaRPr lang="ja-JP" altLang="en-US" sz="1100" dirty="0"/>
          </a:p>
        </p:txBody>
      </p:sp>
      <p:cxnSp>
        <p:nvCxnSpPr>
          <p:cNvPr id="103" name="直線矢印コネクタ 102">
            <a:extLst>
              <a:ext uri="{FF2B5EF4-FFF2-40B4-BE49-F238E27FC236}">
                <a16:creationId xmlns:a16="http://schemas.microsoft.com/office/drawing/2014/main" id="{9A12353F-BC17-0F4F-92AE-9FFA5088138D}"/>
              </a:ext>
            </a:extLst>
          </p:cNvPr>
          <p:cNvCxnSpPr>
            <a:cxnSpLocks/>
          </p:cNvCxnSpPr>
          <p:nvPr/>
        </p:nvCxnSpPr>
        <p:spPr>
          <a:xfrm flipV="1">
            <a:off x="3161773" y="5407781"/>
            <a:ext cx="0" cy="431510"/>
          </a:xfrm>
          <a:prstGeom prst="straightConnector1">
            <a:avLst/>
          </a:prstGeom>
          <a:ln>
            <a:solidFill>
              <a:srgbClr val="141414"/>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4" name="テキスト ボックス 103">
            <a:extLst>
              <a:ext uri="{FF2B5EF4-FFF2-40B4-BE49-F238E27FC236}">
                <a16:creationId xmlns:a16="http://schemas.microsoft.com/office/drawing/2014/main" id="{8EB16055-E3D3-394D-8D5A-B131391A8F15}"/>
              </a:ext>
            </a:extLst>
          </p:cNvPr>
          <p:cNvSpPr txBox="1"/>
          <p:nvPr/>
        </p:nvSpPr>
        <p:spPr>
          <a:xfrm>
            <a:off x="2619531" y="5862311"/>
            <a:ext cx="644511" cy="261610"/>
          </a:xfrm>
          <a:prstGeom prst="rect">
            <a:avLst/>
          </a:prstGeom>
          <a:noFill/>
        </p:spPr>
        <p:txBody>
          <a:bodyPr wrap="square" rtlCol="0">
            <a:spAutoFit/>
          </a:bodyPr>
          <a:lstStyle/>
          <a:p>
            <a:r>
              <a:rPr lang="en-US" altLang="ja-JP" sz="1100" dirty="0"/>
              <a:t>0.075m</a:t>
            </a:r>
            <a:endParaRPr lang="ja-JP" altLang="en-US" sz="1100" dirty="0"/>
          </a:p>
        </p:txBody>
      </p:sp>
      <p:cxnSp>
        <p:nvCxnSpPr>
          <p:cNvPr id="105" name="直線矢印コネクタ 104">
            <a:extLst>
              <a:ext uri="{FF2B5EF4-FFF2-40B4-BE49-F238E27FC236}">
                <a16:creationId xmlns:a16="http://schemas.microsoft.com/office/drawing/2014/main" id="{613CAE88-C158-E24C-97F3-0822E71A9D65}"/>
              </a:ext>
            </a:extLst>
          </p:cNvPr>
          <p:cNvCxnSpPr>
            <a:cxnSpLocks/>
          </p:cNvCxnSpPr>
          <p:nvPr/>
        </p:nvCxnSpPr>
        <p:spPr>
          <a:xfrm flipH="1">
            <a:off x="2708185" y="5873968"/>
            <a:ext cx="406920" cy="0"/>
          </a:xfrm>
          <a:prstGeom prst="straightConnector1">
            <a:avLst/>
          </a:prstGeom>
          <a:ln>
            <a:solidFill>
              <a:srgbClr val="141414"/>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6" name="テキスト ボックス 105">
            <a:extLst>
              <a:ext uri="{FF2B5EF4-FFF2-40B4-BE49-F238E27FC236}">
                <a16:creationId xmlns:a16="http://schemas.microsoft.com/office/drawing/2014/main" id="{5F51ED54-C54D-404A-BA2D-21FA7C165227}"/>
              </a:ext>
            </a:extLst>
          </p:cNvPr>
          <p:cNvSpPr txBox="1"/>
          <p:nvPr/>
        </p:nvSpPr>
        <p:spPr>
          <a:xfrm>
            <a:off x="7305648" y="5856426"/>
            <a:ext cx="644511" cy="261610"/>
          </a:xfrm>
          <a:prstGeom prst="rect">
            <a:avLst/>
          </a:prstGeom>
          <a:noFill/>
        </p:spPr>
        <p:txBody>
          <a:bodyPr wrap="square" rtlCol="0">
            <a:spAutoFit/>
          </a:bodyPr>
          <a:lstStyle/>
          <a:p>
            <a:r>
              <a:rPr lang="en-US" altLang="ja-JP" sz="1100" dirty="0"/>
              <a:t>0.085m</a:t>
            </a:r>
            <a:endParaRPr lang="ja-JP" altLang="en-US" sz="1100" dirty="0"/>
          </a:p>
        </p:txBody>
      </p:sp>
      <p:cxnSp>
        <p:nvCxnSpPr>
          <p:cNvPr id="107" name="直線矢印コネクタ 106">
            <a:extLst>
              <a:ext uri="{FF2B5EF4-FFF2-40B4-BE49-F238E27FC236}">
                <a16:creationId xmlns:a16="http://schemas.microsoft.com/office/drawing/2014/main" id="{56DE0A35-3760-3E4E-AF5B-2FF059FC47E5}"/>
              </a:ext>
            </a:extLst>
          </p:cNvPr>
          <p:cNvCxnSpPr>
            <a:cxnSpLocks/>
          </p:cNvCxnSpPr>
          <p:nvPr/>
        </p:nvCxnSpPr>
        <p:spPr>
          <a:xfrm flipV="1">
            <a:off x="7360503" y="5696645"/>
            <a:ext cx="0" cy="431510"/>
          </a:xfrm>
          <a:prstGeom prst="straightConnector1">
            <a:avLst/>
          </a:prstGeom>
          <a:ln>
            <a:solidFill>
              <a:srgbClr val="141414"/>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8" name="テキスト ボックス 107">
            <a:extLst>
              <a:ext uri="{FF2B5EF4-FFF2-40B4-BE49-F238E27FC236}">
                <a16:creationId xmlns:a16="http://schemas.microsoft.com/office/drawing/2014/main" id="{A169EC0D-D558-A840-A371-FEFE711D72B6}"/>
              </a:ext>
            </a:extLst>
          </p:cNvPr>
          <p:cNvSpPr txBox="1"/>
          <p:nvPr/>
        </p:nvSpPr>
        <p:spPr>
          <a:xfrm>
            <a:off x="6818261" y="6151175"/>
            <a:ext cx="644511" cy="261610"/>
          </a:xfrm>
          <a:prstGeom prst="rect">
            <a:avLst/>
          </a:prstGeom>
          <a:noFill/>
        </p:spPr>
        <p:txBody>
          <a:bodyPr wrap="square" rtlCol="0">
            <a:spAutoFit/>
          </a:bodyPr>
          <a:lstStyle/>
          <a:p>
            <a:r>
              <a:rPr lang="en-US" altLang="ja-JP" sz="1100" dirty="0"/>
              <a:t>0.075m</a:t>
            </a:r>
            <a:endParaRPr lang="ja-JP" altLang="en-US" sz="1100" dirty="0"/>
          </a:p>
        </p:txBody>
      </p:sp>
      <p:cxnSp>
        <p:nvCxnSpPr>
          <p:cNvPr id="109" name="直線矢印コネクタ 108">
            <a:extLst>
              <a:ext uri="{FF2B5EF4-FFF2-40B4-BE49-F238E27FC236}">
                <a16:creationId xmlns:a16="http://schemas.microsoft.com/office/drawing/2014/main" id="{31FE7A21-C1B4-9E4A-A003-74002A2E88E8}"/>
              </a:ext>
            </a:extLst>
          </p:cNvPr>
          <p:cNvCxnSpPr>
            <a:cxnSpLocks/>
          </p:cNvCxnSpPr>
          <p:nvPr/>
        </p:nvCxnSpPr>
        <p:spPr>
          <a:xfrm flipH="1">
            <a:off x="6906915" y="6162832"/>
            <a:ext cx="406920" cy="0"/>
          </a:xfrm>
          <a:prstGeom prst="straightConnector1">
            <a:avLst/>
          </a:prstGeom>
          <a:ln>
            <a:solidFill>
              <a:srgbClr val="141414"/>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0" name="テキスト ボックス 109">
            <a:extLst>
              <a:ext uri="{FF2B5EF4-FFF2-40B4-BE49-F238E27FC236}">
                <a16:creationId xmlns:a16="http://schemas.microsoft.com/office/drawing/2014/main" id="{A8D5D93A-806C-A640-8DB3-7C9567D8BBBE}"/>
              </a:ext>
            </a:extLst>
          </p:cNvPr>
          <p:cNvSpPr txBox="1"/>
          <p:nvPr/>
        </p:nvSpPr>
        <p:spPr>
          <a:xfrm>
            <a:off x="8144475" y="5347139"/>
            <a:ext cx="644511" cy="261610"/>
          </a:xfrm>
          <a:prstGeom prst="rect">
            <a:avLst/>
          </a:prstGeom>
          <a:noFill/>
        </p:spPr>
        <p:txBody>
          <a:bodyPr wrap="square" rtlCol="0">
            <a:spAutoFit/>
          </a:bodyPr>
          <a:lstStyle/>
          <a:p>
            <a:r>
              <a:rPr lang="en-US" altLang="ja-JP" sz="1100" dirty="0"/>
              <a:t>0.085m</a:t>
            </a:r>
            <a:endParaRPr lang="ja-JP" altLang="en-US" sz="1100" dirty="0"/>
          </a:p>
        </p:txBody>
      </p:sp>
      <p:cxnSp>
        <p:nvCxnSpPr>
          <p:cNvPr id="111" name="直線矢印コネクタ 110">
            <a:extLst>
              <a:ext uri="{FF2B5EF4-FFF2-40B4-BE49-F238E27FC236}">
                <a16:creationId xmlns:a16="http://schemas.microsoft.com/office/drawing/2014/main" id="{7537E1F3-F9DC-D84F-9357-669007A6CF5D}"/>
              </a:ext>
            </a:extLst>
          </p:cNvPr>
          <p:cNvCxnSpPr>
            <a:cxnSpLocks/>
          </p:cNvCxnSpPr>
          <p:nvPr/>
        </p:nvCxnSpPr>
        <p:spPr>
          <a:xfrm flipV="1">
            <a:off x="8176896" y="5270443"/>
            <a:ext cx="0" cy="431510"/>
          </a:xfrm>
          <a:prstGeom prst="straightConnector1">
            <a:avLst/>
          </a:prstGeom>
          <a:ln>
            <a:solidFill>
              <a:srgbClr val="141414"/>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2" name="テキスト ボックス 111">
            <a:extLst>
              <a:ext uri="{FF2B5EF4-FFF2-40B4-BE49-F238E27FC236}">
                <a16:creationId xmlns:a16="http://schemas.microsoft.com/office/drawing/2014/main" id="{07F489F1-FBCF-4945-A62B-9A2888AF4268}"/>
              </a:ext>
            </a:extLst>
          </p:cNvPr>
          <p:cNvSpPr txBox="1"/>
          <p:nvPr/>
        </p:nvSpPr>
        <p:spPr>
          <a:xfrm>
            <a:off x="7634654" y="5724973"/>
            <a:ext cx="644511" cy="261610"/>
          </a:xfrm>
          <a:prstGeom prst="rect">
            <a:avLst/>
          </a:prstGeom>
          <a:noFill/>
        </p:spPr>
        <p:txBody>
          <a:bodyPr wrap="square" rtlCol="0">
            <a:spAutoFit/>
          </a:bodyPr>
          <a:lstStyle/>
          <a:p>
            <a:r>
              <a:rPr lang="en-US" altLang="ja-JP" sz="1100" dirty="0"/>
              <a:t>0.075m</a:t>
            </a:r>
            <a:endParaRPr lang="ja-JP" altLang="en-US" sz="1100" dirty="0"/>
          </a:p>
        </p:txBody>
      </p:sp>
      <p:cxnSp>
        <p:nvCxnSpPr>
          <p:cNvPr id="113" name="直線矢印コネクタ 112">
            <a:extLst>
              <a:ext uri="{FF2B5EF4-FFF2-40B4-BE49-F238E27FC236}">
                <a16:creationId xmlns:a16="http://schemas.microsoft.com/office/drawing/2014/main" id="{EAE5FB2B-5A0D-FB44-8CDA-11BCA8775D41}"/>
              </a:ext>
            </a:extLst>
          </p:cNvPr>
          <p:cNvCxnSpPr>
            <a:cxnSpLocks/>
          </p:cNvCxnSpPr>
          <p:nvPr/>
        </p:nvCxnSpPr>
        <p:spPr>
          <a:xfrm flipH="1">
            <a:off x="7723308" y="5736630"/>
            <a:ext cx="406920" cy="0"/>
          </a:xfrm>
          <a:prstGeom prst="straightConnector1">
            <a:avLst/>
          </a:prstGeom>
          <a:ln>
            <a:solidFill>
              <a:srgbClr val="141414"/>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4" name="テキスト ボックス 113">
            <a:extLst>
              <a:ext uri="{FF2B5EF4-FFF2-40B4-BE49-F238E27FC236}">
                <a16:creationId xmlns:a16="http://schemas.microsoft.com/office/drawing/2014/main" id="{FBE57AC6-E791-3C42-A278-B5BD8D2257AB}"/>
              </a:ext>
            </a:extLst>
          </p:cNvPr>
          <p:cNvSpPr txBox="1"/>
          <p:nvPr/>
        </p:nvSpPr>
        <p:spPr>
          <a:xfrm>
            <a:off x="8502099" y="6457890"/>
            <a:ext cx="641901" cy="400110"/>
          </a:xfrm>
          <a:prstGeom prst="rect">
            <a:avLst/>
          </a:prstGeom>
          <a:noFill/>
        </p:spPr>
        <p:txBody>
          <a:bodyPr wrap="square" rtlCol="0">
            <a:spAutoFit/>
          </a:bodyPr>
          <a:lstStyle/>
          <a:p>
            <a:pPr algn="ctr"/>
            <a:r>
              <a:rPr lang="en-US" altLang="ja-JP" sz="2000" b="1" dirty="0">
                <a:solidFill>
                  <a:schemeClr val="tx1">
                    <a:lumMod val="85000"/>
                    <a:lumOff val="15000"/>
                  </a:schemeClr>
                </a:solidFill>
              </a:rPr>
              <a:t>6</a:t>
            </a:r>
          </a:p>
        </p:txBody>
      </p:sp>
      <p:cxnSp>
        <p:nvCxnSpPr>
          <p:cNvPr id="115" name="直線コネクタ 114">
            <a:extLst>
              <a:ext uri="{FF2B5EF4-FFF2-40B4-BE49-F238E27FC236}">
                <a16:creationId xmlns:a16="http://schemas.microsoft.com/office/drawing/2014/main" id="{0D94C4A7-9D6D-354A-B856-85FC4BD581C0}"/>
              </a:ext>
            </a:extLst>
          </p:cNvPr>
          <p:cNvCxnSpPr>
            <a:cxnSpLocks/>
          </p:cNvCxnSpPr>
          <p:nvPr/>
        </p:nvCxnSpPr>
        <p:spPr>
          <a:xfrm>
            <a:off x="348916" y="906246"/>
            <a:ext cx="8710863" cy="0"/>
          </a:xfrm>
          <a:prstGeom prst="line">
            <a:avLst/>
          </a:prstGeom>
          <a:ln w="762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6" name="テキスト ボックス 115">
            <a:extLst>
              <a:ext uri="{FF2B5EF4-FFF2-40B4-BE49-F238E27FC236}">
                <a16:creationId xmlns:a16="http://schemas.microsoft.com/office/drawing/2014/main" id="{1B1B2AB2-66D9-7C4F-B935-42927BA702FB}"/>
              </a:ext>
            </a:extLst>
          </p:cNvPr>
          <p:cNvSpPr txBox="1"/>
          <p:nvPr/>
        </p:nvSpPr>
        <p:spPr>
          <a:xfrm>
            <a:off x="348916" y="190665"/>
            <a:ext cx="1223412" cy="715581"/>
          </a:xfrm>
          <a:prstGeom prst="rect">
            <a:avLst/>
          </a:prstGeom>
          <a:noFill/>
        </p:spPr>
        <p:txBody>
          <a:bodyPr wrap="none" rtlCol="0">
            <a:spAutoFit/>
          </a:bodyPr>
          <a:lstStyle/>
          <a:p>
            <a:r>
              <a:rPr lang="ja-JP" altLang="en-US" sz="4050" b="1">
                <a:solidFill>
                  <a:schemeClr val="tx1">
                    <a:lumMod val="95000"/>
                    <a:lumOff val="5000"/>
                  </a:schemeClr>
                </a:solidFill>
              </a:rPr>
              <a:t>測定</a:t>
            </a:r>
            <a:endParaRPr lang="ja-JP" altLang="en-US" sz="4050" b="1" dirty="0">
              <a:solidFill>
                <a:schemeClr val="tx1">
                  <a:lumMod val="95000"/>
                  <a:lumOff val="5000"/>
                </a:schemeClr>
              </a:solidFill>
            </a:endParaRPr>
          </a:p>
        </p:txBody>
      </p:sp>
    </p:spTree>
    <p:extLst>
      <p:ext uri="{BB962C8B-B14F-4D97-AF65-F5344CB8AC3E}">
        <p14:creationId xmlns:p14="http://schemas.microsoft.com/office/powerpoint/2010/main" val="231657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線コネクタ 3">
            <a:extLst>
              <a:ext uri="{FF2B5EF4-FFF2-40B4-BE49-F238E27FC236}">
                <a16:creationId xmlns:a16="http://schemas.microsoft.com/office/drawing/2014/main" id="{9673EA95-CB51-4D2E-A885-045901081356}"/>
              </a:ext>
            </a:extLst>
          </p:cNvPr>
          <p:cNvCxnSpPr>
            <a:cxnSpLocks/>
          </p:cNvCxnSpPr>
          <p:nvPr/>
        </p:nvCxnSpPr>
        <p:spPr>
          <a:xfrm>
            <a:off x="348916" y="906246"/>
            <a:ext cx="8710863" cy="0"/>
          </a:xfrm>
          <a:prstGeom prst="line">
            <a:avLst/>
          </a:prstGeom>
          <a:ln w="762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3DAE1B63-FA17-47F2-BBC6-38D6D59609AE}"/>
              </a:ext>
            </a:extLst>
          </p:cNvPr>
          <p:cNvSpPr txBox="1"/>
          <p:nvPr/>
        </p:nvSpPr>
        <p:spPr>
          <a:xfrm>
            <a:off x="348916" y="190665"/>
            <a:ext cx="2262158" cy="715581"/>
          </a:xfrm>
          <a:prstGeom prst="rect">
            <a:avLst/>
          </a:prstGeom>
          <a:noFill/>
        </p:spPr>
        <p:txBody>
          <a:bodyPr wrap="none" rtlCol="0">
            <a:spAutoFit/>
          </a:bodyPr>
          <a:lstStyle/>
          <a:p>
            <a:r>
              <a:rPr lang="ja-JP" altLang="en-US" sz="4050" b="1">
                <a:solidFill>
                  <a:schemeClr val="tx1">
                    <a:lumMod val="95000"/>
                    <a:lumOff val="5000"/>
                  </a:schemeClr>
                </a:solidFill>
              </a:rPr>
              <a:t>測定結果</a:t>
            </a:r>
            <a:endParaRPr lang="ja-JP" altLang="en-US" sz="4050" b="1" dirty="0">
              <a:solidFill>
                <a:schemeClr val="tx1">
                  <a:lumMod val="95000"/>
                  <a:lumOff val="5000"/>
                </a:schemeClr>
              </a:solidFill>
            </a:endParaRPr>
          </a:p>
        </p:txBody>
      </p:sp>
      <p:pic>
        <p:nvPicPr>
          <p:cNvPr id="9" name="図 8">
            <a:extLst>
              <a:ext uri="{FF2B5EF4-FFF2-40B4-BE49-F238E27FC236}">
                <a16:creationId xmlns:a16="http://schemas.microsoft.com/office/drawing/2014/main" id="{D2FDF64F-DCCA-834F-B2D6-1AD8EA288772}"/>
              </a:ext>
            </a:extLst>
          </p:cNvPr>
          <p:cNvPicPr>
            <a:picLocks noChangeAspect="1"/>
          </p:cNvPicPr>
          <p:nvPr/>
        </p:nvPicPr>
        <p:blipFill>
          <a:blip r:embed="rId3"/>
          <a:stretch>
            <a:fillRect/>
          </a:stretch>
        </p:blipFill>
        <p:spPr>
          <a:xfrm>
            <a:off x="4467110" y="1461123"/>
            <a:ext cx="4592669" cy="4686396"/>
          </a:xfrm>
          <a:prstGeom prst="rect">
            <a:avLst/>
          </a:prstGeom>
        </p:spPr>
      </p:pic>
      <p:sp>
        <p:nvSpPr>
          <p:cNvPr id="10" name="テキスト ボックス 9">
            <a:extLst>
              <a:ext uri="{FF2B5EF4-FFF2-40B4-BE49-F238E27FC236}">
                <a16:creationId xmlns:a16="http://schemas.microsoft.com/office/drawing/2014/main" id="{3FE7A0D7-A30C-6345-84C9-FC53FB0430CA}"/>
              </a:ext>
            </a:extLst>
          </p:cNvPr>
          <p:cNvSpPr txBox="1"/>
          <p:nvPr/>
        </p:nvSpPr>
        <p:spPr>
          <a:xfrm>
            <a:off x="511108" y="2373160"/>
            <a:ext cx="3956002" cy="2862322"/>
          </a:xfrm>
          <a:prstGeom prst="rect">
            <a:avLst/>
          </a:prstGeom>
          <a:noFill/>
        </p:spPr>
        <p:txBody>
          <a:bodyPr wrap="square" rtlCol="0">
            <a:spAutoFit/>
          </a:bodyPr>
          <a:lstStyle/>
          <a:p>
            <a:pPr marL="257175" indent="-257175">
              <a:buFont typeface="Arial" panose="020B0604020202020204" pitchFamily="34" charset="0"/>
              <a:buChar char="•"/>
            </a:pPr>
            <a:r>
              <a:rPr lang="ja-JP" altLang="en-US" sz="2000" dirty="0">
                <a:solidFill>
                  <a:schemeClr val="tx1">
                    <a:lumMod val="85000"/>
                    <a:lumOff val="15000"/>
                  </a:schemeClr>
                </a:solidFill>
              </a:rPr>
              <a:t>物体が存在する位置に反射強度のピークが現れた</a:t>
            </a:r>
            <a:endParaRPr lang="en-US" altLang="ja-JP" sz="2000" dirty="0">
              <a:solidFill>
                <a:schemeClr val="tx1">
                  <a:lumMod val="85000"/>
                  <a:lumOff val="15000"/>
                </a:schemeClr>
              </a:solidFill>
            </a:endParaRPr>
          </a:p>
          <a:p>
            <a:pPr marL="257175" indent="-257175">
              <a:buFont typeface="Arial" panose="020B0604020202020204" pitchFamily="34" charset="0"/>
              <a:buChar char="•"/>
            </a:pPr>
            <a:endParaRPr lang="en-US" altLang="ja-JP" sz="2000" dirty="0">
              <a:solidFill>
                <a:schemeClr val="tx1">
                  <a:lumMod val="85000"/>
                  <a:lumOff val="15000"/>
                </a:schemeClr>
              </a:solidFill>
            </a:endParaRPr>
          </a:p>
          <a:p>
            <a:pPr marL="257175" indent="-257175">
              <a:buFont typeface="Arial" panose="020B0604020202020204" pitchFamily="34" charset="0"/>
              <a:buChar char="•"/>
            </a:pPr>
            <a:r>
              <a:rPr lang="en-US" altLang="ja-JP" sz="2000" dirty="0">
                <a:solidFill>
                  <a:schemeClr val="tx1">
                    <a:lumMod val="85000"/>
                    <a:lumOff val="15000"/>
                  </a:schemeClr>
                </a:solidFill>
              </a:rPr>
              <a:t>2</a:t>
            </a:r>
            <a:r>
              <a:rPr lang="ja-JP" altLang="en-US" sz="2000" dirty="0" err="1">
                <a:solidFill>
                  <a:schemeClr val="tx1">
                    <a:lumMod val="85000"/>
                    <a:lumOff val="15000"/>
                  </a:schemeClr>
                </a:solidFill>
              </a:rPr>
              <a:t>つの</a:t>
            </a:r>
            <a:r>
              <a:rPr lang="ja-JP" altLang="en-US" sz="2000" dirty="0">
                <a:solidFill>
                  <a:schemeClr val="tx1">
                    <a:lumMod val="85000"/>
                    <a:lumOff val="15000"/>
                  </a:schemeClr>
                </a:solidFill>
              </a:rPr>
              <a:t>物体がある場合にはピークが</a:t>
            </a:r>
            <a:r>
              <a:rPr lang="en-US" altLang="ja-JP" sz="2000" dirty="0">
                <a:solidFill>
                  <a:schemeClr val="tx1">
                    <a:lumMod val="85000"/>
                    <a:lumOff val="15000"/>
                  </a:schemeClr>
                </a:solidFill>
              </a:rPr>
              <a:t>2</a:t>
            </a:r>
            <a:r>
              <a:rPr lang="ja-JP" altLang="en-US" sz="2000" dirty="0">
                <a:solidFill>
                  <a:schemeClr val="tx1">
                    <a:lumMod val="85000"/>
                    <a:lumOff val="15000"/>
                  </a:schemeClr>
                </a:solidFill>
              </a:rPr>
              <a:t>か所に現れる</a:t>
            </a:r>
            <a:endParaRPr lang="en-US" altLang="ja-JP" sz="2000" dirty="0">
              <a:solidFill>
                <a:schemeClr val="tx1">
                  <a:lumMod val="85000"/>
                  <a:lumOff val="15000"/>
                </a:schemeClr>
              </a:solidFill>
            </a:endParaRPr>
          </a:p>
          <a:p>
            <a:pPr marL="257175" indent="-257175">
              <a:buFont typeface="Arial" panose="020B0604020202020204" pitchFamily="34" charset="0"/>
              <a:buChar char="•"/>
            </a:pPr>
            <a:endParaRPr lang="en-US" altLang="ja-JP" sz="2000" dirty="0">
              <a:solidFill>
                <a:schemeClr val="tx1">
                  <a:lumMod val="85000"/>
                  <a:lumOff val="15000"/>
                </a:schemeClr>
              </a:solidFill>
            </a:endParaRPr>
          </a:p>
          <a:p>
            <a:pPr marL="342900" indent="-342900">
              <a:buFont typeface="Arial" panose="020B0604020202020204" pitchFamily="34" charset="0"/>
              <a:buChar char="•"/>
            </a:pPr>
            <a:r>
              <a:rPr lang="ja-JP" altLang="en-US" sz="2000" dirty="0">
                <a:solidFill>
                  <a:schemeClr val="tx1">
                    <a:lumMod val="85000"/>
                    <a:lumOff val="15000"/>
                  </a:schemeClr>
                </a:solidFill>
              </a:rPr>
              <a:t>複数の物体が存在する場合，単一の物体の時よりも反射強度が低くなる</a:t>
            </a:r>
            <a:endParaRPr lang="zh-TW" altLang="en-US" sz="2000" dirty="0">
              <a:solidFill>
                <a:schemeClr val="tx1">
                  <a:lumMod val="85000"/>
                  <a:lumOff val="15000"/>
                </a:schemeClr>
              </a:solidFill>
            </a:endParaRPr>
          </a:p>
        </p:txBody>
      </p:sp>
      <p:sp>
        <p:nvSpPr>
          <p:cNvPr id="6" name="テキスト ボックス 5">
            <a:extLst>
              <a:ext uri="{FF2B5EF4-FFF2-40B4-BE49-F238E27FC236}">
                <a16:creationId xmlns:a16="http://schemas.microsoft.com/office/drawing/2014/main" id="{4CEDB728-92DE-5947-AFD7-D8A307D097B3}"/>
              </a:ext>
            </a:extLst>
          </p:cNvPr>
          <p:cNvSpPr txBox="1"/>
          <p:nvPr/>
        </p:nvSpPr>
        <p:spPr>
          <a:xfrm>
            <a:off x="8502099" y="6457890"/>
            <a:ext cx="641901" cy="400110"/>
          </a:xfrm>
          <a:prstGeom prst="rect">
            <a:avLst/>
          </a:prstGeom>
          <a:noFill/>
        </p:spPr>
        <p:txBody>
          <a:bodyPr wrap="square" rtlCol="0">
            <a:spAutoFit/>
          </a:bodyPr>
          <a:lstStyle/>
          <a:p>
            <a:pPr algn="ctr"/>
            <a:r>
              <a:rPr lang="en-US" altLang="ja-JP" sz="2000" b="1" dirty="0">
                <a:solidFill>
                  <a:schemeClr val="tx1">
                    <a:lumMod val="85000"/>
                    <a:lumOff val="15000"/>
                  </a:schemeClr>
                </a:solidFill>
              </a:rPr>
              <a:t>7</a:t>
            </a:r>
          </a:p>
        </p:txBody>
      </p:sp>
      <p:sp>
        <p:nvSpPr>
          <p:cNvPr id="7" name="テキスト ボックス 6">
            <a:extLst>
              <a:ext uri="{FF2B5EF4-FFF2-40B4-BE49-F238E27FC236}">
                <a16:creationId xmlns:a16="http://schemas.microsoft.com/office/drawing/2014/main" id="{38E300B6-4DBA-8747-867D-8D3B1DA3D07D}"/>
              </a:ext>
            </a:extLst>
          </p:cNvPr>
          <p:cNvSpPr txBox="1"/>
          <p:nvPr/>
        </p:nvSpPr>
        <p:spPr>
          <a:xfrm>
            <a:off x="5949578" y="6147519"/>
            <a:ext cx="2080091" cy="338554"/>
          </a:xfrm>
          <a:prstGeom prst="rect">
            <a:avLst/>
          </a:prstGeom>
          <a:noFill/>
        </p:spPr>
        <p:txBody>
          <a:bodyPr wrap="square" rtlCol="0">
            <a:spAutoFit/>
          </a:bodyPr>
          <a:lstStyle/>
          <a:p>
            <a:pPr algn="ctr"/>
            <a:r>
              <a:rPr lang="ja-JP" altLang="en-US" sz="1600">
                <a:solidFill>
                  <a:schemeClr val="tx1">
                    <a:lumMod val="85000"/>
                    <a:lumOff val="15000"/>
                  </a:schemeClr>
                </a:solidFill>
              </a:rPr>
              <a:t>図</a:t>
            </a:r>
            <a:r>
              <a:rPr lang="en-US" altLang="ja-JP" sz="1600" dirty="0">
                <a:solidFill>
                  <a:schemeClr val="tx1">
                    <a:lumMod val="85000"/>
                    <a:lumOff val="15000"/>
                  </a:schemeClr>
                </a:solidFill>
              </a:rPr>
              <a:t>7 </a:t>
            </a:r>
            <a:r>
              <a:rPr lang="ja-JP" altLang="en-US" sz="1600">
                <a:solidFill>
                  <a:schemeClr val="tx1">
                    <a:lumMod val="85000"/>
                    <a:lumOff val="15000"/>
                  </a:schemeClr>
                </a:solidFill>
              </a:rPr>
              <a:t>測定結果</a:t>
            </a:r>
            <a:endParaRPr lang="en-US" altLang="ja-JP" sz="1600" dirty="0">
              <a:solidFill>
                <a:schemeClr val="tx1">
                  <a:lumMod val="85000"/>
                  <a:lumOff val="15000"/>
                </a:schemeClr>
              </a:solidFill>
            </a:endParaRPr>
          </a:p>
        </p:txBody>
      </p:sp>
    </p:spTree>
    <p:extLst>
      <p:ext uri="{BB962C8B-B14F-4D97-AF65-F5344CB8AC3E}">
        <p14:creationId xmlns:p14="http://schemas.microsoft.com/office/powerpoint/2010/main" val="3946283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線コネクタ 3">
            <a:extLst>
              <a:ext uri="{FF2B5EF4-FFF2-40B4-BE49-F238E27FC236}">
                <a16:creationId xmlns:a16="http://schemas.microsoft.com/office/drawing/2014/main" id="{9673EA95-CB51-4D2E-A885-045901081356}"/>
              </a:ext>
            </a:extLst>
          </p:cNvPr>
          <p:cNvCxnSpPr>
            <a:cxnSpLocks/>
          </p:cNvCxnSpPr>
          <p:nvPr/>
        </p:nvCxnSpPr>
        <p:spPr>
          <a:xfrm>
            <a:off x="348916" y="906246"/>
            <a:ext cx="8710863" cy="0"/>
          </a:xfrm>
          <a:prstGeom prst="line">
            <a:avLst/>
          </a:prstGeom>
          <a:ln w="762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3DAE1B63-FA17-47F2-BBC6-38D6D59609AE}"/>
              </a:ext>
            </a:extLst>
          </p:cNvPr>
          <p:cNvSpPr txBox="1"/>
          <p:nvPr/>
        </p:nvSpPr>
        <p:spPr>
          <a:xfrm>
            <a:off x="348916" y="190665"/>
            <a:ext cx="2781531" cy="715581"/>
          </a:xfrm>
          <a:prstGeom prst="rect">
            <a:avLst/>
          </a:prstGeom>
          <a:noFill/>
        </p:spPr>
        <p:txBody>
          <a:bodyPr wrap="none" rtlCol="0">
            <a:spAutoFit/>
          </a:bodyPr>
          <a:lstStyle/>
          <a:p>
            <a:r>
              <a:rPr lang="ja-JP" altLang="en-US" sz="4050" b="1">
                <a:solidFill>
                  <a:schemeClr val="tx1">
                    <a:lumMod val="95000"/>
                    <a:lumOff val="5000"/>
                  </a:schemeClr>
                </a:solidFill>
              </a:rPr>
              <a:t>今後の課題</a:t>
            </a:r>
            <a:endParaRPr lang="ja-JP" altLang="en-US" sz="4050" b="1" dirty="0">
              <a:solidFill>
                <a:schemeClr val="tx1">
                  <a:lumMod val="95000"/>
                  <a:lumOff val="5000"/>
                </a:schemeClr>
              </a:solidFill>
            </a:endParaRPr>
          </a:p>
        </p:txBody>
      </p:sp>
      <p:sp>
        <p:nvSpPr>
          <p:cNvPr id="9" name="テキスト ボックス 8">
            <a:extLst>
              <a:ext uri="{FF2B5EF4-FFF2-40B4-BE49-F238E27FC236}">
                <a16:creationId xmlns:a16="http://schemas.microsoft.com/office/drawing/2014/main" id="{AEEF3CDC-5FF8-EF45-9795-683B198B50F4}"/>
              </a:ext>
            </a:extLst>
          </p:cNvPr>
          <p:cNvSpPr txBox="1"/>
          <p:nvPr/>
        </p:nvSpPr>
        <p:spPr>
          <a:xfrm>
            <a:off x="571530" y="2312127"/>
            <a:ext cx="8184210" cy="461665"/>
          </a:xfrm>
          <a:prstGeom prst="rect">
            <a:avLst/>
          </a:prstGeom>
          <a:noFill/>
        </p:spPr>
        <p:txBody>
          <a:bodyPr wrap="square" rtlCol="0">
            <a:spAutoFit/>
          </a:bodyPr>
          <a:lstStyle/>
          <a:p>
            <a:pPr marL="342900" indent="-342900">
              <a:buFont typeface="Arial" panose="020B0604020202020204" pitchFamily="34" charset="0"/>
              <a:buChar char="•"/>
            </a:pPr>
            <a:r>
              <a:rPr lang="en-US" altLang="ja-JP" sz="2400" dirty="0">
                <a:solidFill>
                  <a:schemeClr val="tx1">
                    <a:lumMod val="85000"/>
                    <a:lumOff val="15000"/>
                  </a:schemeClr>
                </a:solidFill>
              </a:rPr>
              <a:t>MATLAB</a:t>
            </a:r>
            <a:r>
              <a:rPr lang="ja-JP" altLang="en-US" sz="2400" dirty="0">
                <a:solidFill>
                  <a:schemeClr val="tx1">
                    <a:lumMod val="85000"/>
                    <a:lumOff val="15000"/>
                  </a:schemeClr>
                </a:solidFill>
              </a:rPr>
              <a:t>と連携しモデルベースでの開発システムの構築</a:t>
            </a:r>
            <a:endParaRPr lang="zh-TW" altLang="en-US" sz="2400" dirty="0">
              <a:solidFill>
                <a:schemeClr val="tx1">
                  <a:lumMod val="85000"/>
                  <a:lumOff val="15000"/>
                </a:schemeClr>
              </a:solidFill>
            </a:endParaRPr>
          </a:p>
        </p:txBody>
      </p:sp>
      <p:sp>
        <p:nvSpPr>
          <p:cNvPr id="10" name="テキスト ボックス 9">
            <a:extLst>
              <a:ext uri="{FF2B5EF4-FFF2-40B4-BE49-F238E27FC236}">
                <a16:creationId xmlns:a16="http://schemas.microsoft.com/office/drawing/2014/main" id="{F2BFA7D6-ECAE-0C45-B468-6CDCE6AF631D}"/>
              </a:ext>
            </a:extLst>
          </p:cNvPr>
          <p:cNvSpPr txBox="1"/>
          <p:nvPr/>
        </p:nvSpPr>
        <p:spPr>
          <a:xfrm>
            <a:off x="554206" y="3938251"/>
            <a:ext cx="8218856" cy="461665"/>
          </a:xfrm>
          <a:prstGeom prst="rect">
            <a:avLst/>
          </a:prstGeom>
          <a:noFill/>
        </p:spPr>
        <p:txBody>
          <a:bodyPr wrap="square" rtlCol="0">
            <a:spAutoFit/>
          </a:bodyPr>
          <a:lstStyle/>
          <a:p>
            <a:pPr marL="342900" indent="-342900">
              <a:buFont typeface="Arial" panose="020B0604020202020204" pitchFamily="34" charset="0"/>
              <a:buChar char="•"/>
            </a:pPr>
            <a:r>
              <a:rPr lang="ja-JP" altLang="en-US" sz="2400" dirty="0">
                <a:solidFill>
                  <a:schemeClr val="tx1">
                    <a:lumMod val="85000"/>
                    <a:lumOff val="15000"/>
                  </a:schemeClr>
                </a:solidFill>
              </a:rPr>
              <a:t>波形をリアルタイムで表示する仕組みの開発</a:t>
            </a:r>
            <a:endParaRPr lang="en-US" altLang="ja-JP" sz="2400" dirty="0">
              <a:solidFill>
                <a:schemeClr val="tx1">
                  <a:lumMod val="85000"/>
                  <a:lumOff val="15000"/>
                </a:schemeClr>
              </a:solidFill>
            </a:endParaRPr>
          </a:p>
        </p:txBody>
      </p:sp>
      <p:sp>
        <p:nvSpPr>
          <p:cNvPr id="11" name="テキスト ボックス 10">
            <a:extLst>
              <a:ext uri="{FF2B5EF4-FFF2-40B4-BE49-F238E27FC236}">
                <a16:creationId xmlns:a16="http://schemas.microsoft.com/office/drawing/2014/main" id="{7F63E6D3-8D78-B047-BD91-8BC2D15B45F3}"/>
              </a:ext>
            </a:extLst>
          </p:cNvPr>
          <p:cNvSpPr txBox="1"/>
          <p:nvPr/>
        </p:nvSpPr>
        <p:spPr>
          <a:xfrm>
            <a:off x="571531" y="4751575"/>
            <a:ext cx="8218856" cy="461665"/>
          </a:xfrm>
          <a:prstGeom prst="rect">
            <a:avLst/>
          </a:prstGeom>
          <a:noFill/>
        </p:spPr>
        <p:txBody>
          <a:bodyPr wrap="square" rtlCol="0">
            <a:spAutoFit/>
          </a:bodyPr>
          <a:lstStyle/>
          <a:p>
            <a:pPr marL="342900" indent="-342900">
              <a:buFont typeface="Arial" panose="020B0604020202020204" pitchFamily="34" charset="0"/>
              <a:buChar char="•"/>
            </a:pPr>
            <a:r>
              <a:rPr lang="en-US" altLang="ja-JP" sz="2400" dirty="0">
                <a:solidFill>
                  <a:schemeClr val="tx1">
                    <a:lumMod val="85000"/>
                    <a:lumOff val="15000"/>
                  </a:schemeClr>
                </a:solidFill>
              </a:rPr>
              <a:t>RADAR</a:t>
            </a:r>
            <a:r>
              <a:rPr lang="ja-JP" altLang="en-US" sz="2400" dirty="0">
                <a:solidFill>
                  <a:schemeClr val="tx1">
                    <a:lumMod val="85000"/>
                    <a:lumOff val="15000"/>
                  </a:schemeClr>
                </a:solidFill>
              </a:rPr>
              <a:t>が動きながら測定した際の波形への影響の観測</a:t>
            </a:r>
            <a:endParaRPr lang="zh-TW" altLang="en-US" sz="2400" dirty="0">
              <a:solidFill>
                <a:schemeClr val="tx1">
                  <a:lumMod val="85000"/>
                  <a:lumOff val="15000"/>
                </a:schemeClr>
              </a:solidFill>
            </a:endParaRPr>
          </a:p>
        </p:txBody>
      </p:sp>
      <p:sp>
        <p:nvSpPr>
          <p:cNvPr id="12" name="テキスト ボックス 11">
            <a:extLst>
              <a:ext uri="{FF2B5EF4-FFF2-40B4-BE49-F238E27FC236}">
                <a16:creationId xmlns:a16="http://schemas.microsoft.com/office/drawing/2014/main" id="{587D3FA4-B73C-9042-9245-2EC4C739A218}"/>
              </a:ext>
            </a:extLst>
          </p:cNvPr>
          <p:cNvSpPr txBox="1"/>
          <p:nvPr/>
        </p:nvSpPr>
        <p:spPr>
          <a:xfrm>
            <a:off x="571530" y="3125189"/>
            <a:ext cx="8184210" cy="461665"/>
          </a:xfrm>
          <a:prstGeom prst="rect">
            <a:avLst/>
          </a:prstGeom>
          <a:noFill/>
        </p:spPr>
        <p:txBody>
          <a:bodyPr wrap="square" rtlCol="0">
            <a:spAutoFit/>
          </a:bodyPr>
          <a:lstStyle/>
          <a:p>
            <a:pPr marL="342900" indent="-342900">
              <a:buFont typeface="Arial" panose="020B0604020202020204" pitchFamily="34" charset="0"/>
              <a:buChar char="•"/>
            </a:pPr>
            <a:r>
              <a:rPr lang="en-US" altLang="ja-JP" sz="2400" dirty="0">
                <a:solidFill>
                  <a:schemeClr val="tx1">
                    <a:lumMod val="85000"/>
                    <a:lumOff val="15000"/>
                  </a:schemeClr>
                </a:solidFill>
              </a:rPr>
              <a:t>RADAR</a:t>
            </a:r>
            <a:r>
              <a:rPr lang="ja-JP" altLang="en-US" sz="2400" dirty="0">
                <a:solidFill>
                  <a:schemeClr val="tx1">
                    <a:lumMod val="85000"/>
                    <a:lumOff val="15000"/>
                  </a:schemeClr>
                </a:solidFill>
              </a:rPr>
              <a:t>の複数台接続</a:t>
            </a:r>
            <a:endParaRPr lang="en-US" altLang="ja-JP" sz="2400" dirty="0">
              <a:solidFill>
                <a:schemeClr val="tx1">
                  <a:lumMod val="85000"/>
                  <a:lumOff val="15000"/>
                </a:schemeClr>
              </a:solidFill>
            </a:endParaRPr>
          </a:p>
        </p:txBody>
      </p:sp>
      <p:sp>
        <p:nvSpPr>
          <p:cNvPr id="8" name="テキスト ボックス 7">
            <a:extLst>
              <a:ext uri="{FF2B5EF4-FFF2-40B4-BE49-F238E27FC236}">
                <a16:creationId xmlns:a16="http://schemas.microsoft.com/office/drawing/2014/main" id="{BCDAFB98-10A6-E142-B9CC-11F1B41D29DA}"/>
              </a:ext>
            </a:extLst>
          </p:cNvPr>
          <p:cNvSpPr txBox="1"/>
          <p:nvPr/>
        </p:nvSpPr>
        <p:spPr>
          <a:xfrm>
            <a:off x="8502099" y="6457890"/>
            <a:ext cx="641901" cy="400110"/>
          </a:xfrm>
          <a:prstGeom prst="rect">
            <a:avLst/>
          </a:prstGeom>
          <a:noFill/>
        </p:spPr>
        <p:txBody>
          <a:bodyPr wrap="square" rtlCol="0">
            <a:spAutoFit/>
          </a:bodyPr>
          <a:lstStyle/>
          <a:p>
            <a:pPr algn="ctr"/>
            <a:r>
              <a:rPr lang="en-US" altLang="ja-JP" sz="2000" b="1" dirty="0">
                <a:solidFill>
                  <a:schemeClr val="tx1">
                    <a:lumMod val="85000"/>
                    <a:lumOff val="15000"/>
                  </a:schemeClr>
                </a:solidFill>
              </a:rPr>
              <a:t>8</a:t>
            </a:r>
          </a:p>
        </p:txBody>
      </p:sp>
    </p:spTree>
    <p:extLst>
      <p:ext uri="{BB962C8B-B14F-4D97-AF65-F5344CB8AC3E}">
        <p14:creationId xmlns:p14="http://schemas.microsoft.com/office/powerpoint/2010/main" val="1932798637"/>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1933</TotalTime>
  <Words>624</Words>
  <Application>Microsoft Macintosh PowerPoint</Application>
  <PresentationFormat>画面に合わせる (4:3)</PresentationFormat>
  <Paragraphs>133</Paragraphs>
  <Slides>8</Slides>
  <Notes>8</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8</vt:i4>
      </vt:variant>
    </vt:vector>
  </HeadingPairs>
  <TitlesOfParts>
    <vt:vector size="16" baseType="lpstr">
      <vt:lpstr>Meiryo</vt:lpstr>
      <vt:lpstr>游ゴシック</vt:lpstr>
      <vt:lpstr>游ゴシック 本文</vt:lpstr>
      <vt:lpstr>Arial</vt:lpstr>
      <vt:lpstr>Calibri</vt:lpstr>
      <vt:lpstr>Calibri Light</vt:lpstr>
      <vt:lpstr>Cambria Math</vt:lpstr>
      <vt:lpstr>Office テーマ</vt:lpstr>
      <vt:lpstr>MATLAB/Simulinkによる RADAR計測システムの開発</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中間発表 RADARにおける磁性体の 影響に関する基礎検討</dc:title>
  <dc:creator>g15205@ichinoseki.kosen-ac.jp</dc:creator>
  <cp:lastModifiedBy>g15218@ichinoseki.kosen-ac.jp</cp:lastModifiedBy>
  <cp:revision>200</cp:revision>
  <cp:lastPrinted>2019-11-26T01:11:28Z</cp:lastPrinted>
  <dcterms:created xsi:type="dcterms:W3CDTF">2019-11-12T05:26:14Z</dcterms:created>
  <dcterms:modified xsi:type="dcterms:W3CDTF">2020-02-23T02:12:44Z</dcterms:modified>
</cp:coreProperties>
</file>