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0"/>
  </p:notesMasterIdLst>
  <p:handoutMasterIdLst>
    <p:handoutMasterId r:id="rId21"/>
  </p:handoutMasterIdLst>
  <p:sldIdLst>
    <p:sldId id="356" r:id="rId7"/>
    <p:sldId id="369" r:id="rId8"/>
    <p:sldId id="370" r:id="rId9"/>
    <p:sldId id="381" r:id="rId10"/>
    <p:sldId id="371" r:id="rId11"/>
    <p:sldId id="374" r:id="rId12"/>
    <p:sldId id="373" r:id="rId13"/>
    <p:sldId id="375" r:id="rId14"/>
    <p:sldId id="376" r:id="rId15"/>
    <p:sldId id="378" r:id="rId16"/>
    <p:sldId id="380" r:id="rId17"/>
    <p:sldId id="379" r:id="rId18"/>
    <p:sldId id="377" r:id="rId19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C6EA"/>
    <a:srgbClr val="999999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272" autoAdjust="0"/>
  </p:normalViewPr>
  <p:slideViewPr>
    <p:cSldViewPr snapToGrid="0">
      <p:cViewPr varScale="1">
        <p:scale>
          <a:sx n="117" d="100"/>
          <a:sy n="117" d="100"/>
        </p:scale>
        <p:origin x="13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18/10/2024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18/10/2024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Subdivision of Gamespaces Into Semantic Volumes Using Anchors and Delimiters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Victor Matheke</a:t>
            </a:r>
          </a:p>
          <a:p>
            <a:r>
              <a:rPr lang="de-DE" dirty="0"/>
              <a:t>München, 24. Oktober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4AF84-52E5-5394-2681-C8DEF2DE9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E3BBF59-C789-5A56-19E6-7F4CE7EF5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Theory: All requirements fulfilled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US" dirty="0"/>
              <a:t>Solution is deterministic, fast enough for real-time queries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US" dirty="0"/>
              <a:t>Every anchor owns an anchor that extends as far as possible and is fully enclosed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Practice: Implementation supplied is incomplete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US" dirty="0"/>
              <a:t>Instability due to Floating Point Imprecision (Gaps in volumes)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en-US" dirty="0"/>
              <a:t>Handling of invalid input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C63248-5AEB-CA45-2E98-07F1492F6B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44BF768-3F0F-65B8-44BA-BABBD3BD8D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99A23C9-3CF5-E225-D99D-3B15BD78595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300321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FCD7E-C0E6-B63E-22C7-0F21C55AB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C6D366F-4613-4A30-4475-626675C0D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Thesis by Kerstin </a:t>
            </a:r>
            <a:r>
              <a:rPr lang="en-US" dirty="0" err="1"/>
              <a:t>Pfaffinger</a:t>
            </a:r>
            <a:r>
              <a:rPr lang="en-US" dirty="0"/>
              <a:t> on the same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Pfaffinger’s</a:t>
            </a:r>
            <a:r>
              <a:rPr lang="en-US" dirty="0"/>
              <a:t> Approach: Use Marching Cubes (on Voronoi Diagram)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Marching Cubes has much higher error (depending on cell size)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Voronoi Diagram has better resolution of underspecification (here: Anchors cannot grow into each other. They can in my approach)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Marching Cubes is much faster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approach depends on use case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Highly dynamic and/or low-poly games may use Marching Cubes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Static games and/or high precision software my prefer my approach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362689-A2BC-94A7-A1C4-DEE6B484B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C591D10-B484-A1D6-0E84-E50279FFF7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62EC897-75F1-789E-DE1B-BB3DB033BB6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59775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EC5D6-4697-AE3E-0012-FF2AB7DCC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9E48CA2-A1AD-43A3-4BF7-9C10B9B48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Serialization of calculated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Optimization of generated meshes (for delimiters and volumes)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Spatial relations between volumes (neighbor graph for pathfinding, spatial analysis…)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Partial rebuilds of dynamic worlds (?)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ED1E81-CABF-1123-1932-F7A09DB66A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6A269D68-6A09-B915-3F35-BFABBA67D4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6EDD9E3-900B-109D-F628-14D0EA87E70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714319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03512-DCFC-CEB3-32C2-2D26C4392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9958C1A-247C-6668-33E6-7276045F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Proposed solution works in 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Supplied implementation is not numerically stable enough for larger worlds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Tradeoff: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Higher accuracy using this approach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Better performance using </a:t>
            </a:r>
            <a:r>
              <a:rPr lang="en-US" dirty="0" err="1"/>
              <a:t>Pfaffinger’s</a:t>
            </a:r>
            <a:r>
              <a:rPr lang="en-US" dirty="0"/>
              <a:t> Approach (Marching Cubes)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Practicality in real world must be determined with a user study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Enough customizability with anchors and delimiters?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Overhead of setting up the input worth it?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Does the output match the expectations?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0178A6-05DD-037A-AC47-A9AEF192E0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257DD1B-1ACE-E5F9-3F74-2F6C7703F3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FD28E91-E454-49E9-A90C-1AC3ACB58CC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2478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Games are often played in continuous space, but require rule evaluation in semantic space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ball inside goal =&gt; Update score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player starts shooting =&gt; Activate all enemies inside the room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Game requires mapping from continuous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eqAr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into semantic space (integer ID)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Creation of mapping is work-intensive and error prone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Can this creation be automated?</a:t>
                </a:r>
              </a:p>
              <a:p>
                <a:endParaRPr lang="ar-AE" dirty="0"/>
              </a:p>
              <a:p>
                <a:endParaRPr sz="22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1" t="-1038" r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Problem Statement</a:t>
            </a:r>
            <a:endParaRPr lang="de-DE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6D61F-D6AB-4766-0493-35DE872EB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B4C14FD-338C-BC6A-41B6-4EC6E868F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Three-dimensional world containing anchors and delimiters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Anchor represented by a point in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Delimiter represented by a triangulated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 calculates one volume for each anchor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 is a coherent semantic subspace in the world, characterized by the anchor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 grows outward from anchor until it is stopped by delimiters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Volumes are enclosed, concave triangulated meshes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8CBD02-C01E-85CC-9E27-8744CB3EC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F49693F8-F891-0BFE-1016-BE1B69FECC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37EDFA-5A1C-6B13-619C-7B72C359E5E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Overview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4764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650F7-360E-785F-10E6-178E49ABA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A99566-7773-9F69-E41C-C0637116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Mapping should have lowest possible error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Error: Discrepancy between the ideal, expected result and the calculated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generated mapping must be predictable for practicality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Querying of the mapping must be possible in real-time for games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5E0F98-36BF-C9A9-1567-C9E1BBA858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2D8ABE2-7395-FD74-6DA6-5629443D4F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36B403A-1638-2A9A-1FE6-4115743934D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Goals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8544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3845F-7488-8D81-3BD9-77C4BD6E9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EBA489A-EC50-481E-8B98-15C7C589F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4DC9B1-712D-437C-6D44-DE894F8EB5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7142448-D74D-081B-D983-772E590559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DE10DF6-64FF-488F-62E7-CF770F8B019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Desired Output</a:t>
            </a:r>
          </a:p>
        </p:txBody>
      </p:sp>
    </p:spTree>
    <p:extLst>
      <p:ext uri="{BB962C8B-B14F-4D97-AF65-F5344CB8AC3E}">
        <p14:creationId xmlns:p14="http://schemas.microsoft.com/office/powerpoint/2010/main" val="193240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6A13B9-182C-BC39-A658-60946499F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consists of two major phases: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Build-Up: Processing the input, calculating the volumes.</a:t>
            </a:r>
          </a:p>
          <a:p>
            <a:pPr marL="646113" lvl="2" indent="-285750"/>
            <a:r>
              <a:rPr lang="en-US" dirty="0"/>
              <a:t>Calculated volumes can be serialized</a:t>
            </a:r>
          </a:p>
          <a:p>
            <a:pPr marL="646113" lvl="2" indent="-285750"/>
            <a:r>
              <a:rPr lang="en-US" dirty="0"/>
              <a:t>Only needs to be done once by the developer for quick loading times</a:t>
            </a:r>
          </a:p>
          <a:p>
            <a:pPr marL="646113" lvl="2" indent="-285750"/>
            <a:r>
              <a:rPr lang="en-US" dirty="0"/>
              <a:t>Generation takes around 36s</a:t>
            </a:r>
          </a:p>
          <a:p>
            <a:pPr marL="646113" lvl="2" indent="-285750"/>
            <a:r>
              <a:rPr lang="en-US" i="1" dirty="0" err="1">
                <a:highlight>
                  <a:srgbClr val="98C6EA"/>
                </a:highlight>
              </a:rPr>
              <a:t>build_world_from_current_unity_scene</a:t>
            </a:r>
            <a:r>
              <a:rPr lang="en-US" i="1" dirty="0">
                <a:highlight>
                  <a:srgbClr val="98C6EA"/>
                </a:highlight>
              </a:rPr>
              <a:t>()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Runtime: Querying of the generated mapping</a:t>
            </a:r>
          </a:p>
          <a:p>
            <a:pPr marL="703263" lvl="2" indent="-342900"/>
            <a:r>
              <a:rPr lang="en-US" dirty="0"/>
              <a:t>Determines which semantic location a point belongs to</a:t>
            </a:r>
          </a:p>
          <a:p>
            <a:pPr marL="703263" lvl="2" indent="-342900"/>
            <a:r>
              <a:rPr lang="en-US" dirty="0"/>
              <a:t>Used for evaluating game logic during runtime</a:t>
            </a:r>
          </a:p>
          <a:p>
            <a:pPr marL="703263" lvl="2" indent="-342900"/>
            <a:r>
              <a:rPr lang="en-US" dirty="0"/>
              <a:t>Point query takes around ~0.1ms</a:t>
            </a:r>
          </a:p>
          <a:p>
            <a:pPr marL="703263" lvl="2" indent="-342900"/>
            <a:r>
              <a:rPr lang="en-US" i="1" dirty="0">
                <a:highlight>
                  <a:srgbClr val="98C6EA"/>
                </a:highlight>
              </a:rPr>
              <a:t>If </a:t>
            </a:r>
            <a:r>
              <a:rPr lang="en-US" i="1" dirty="0" err="1">
                <a:highlight>
                  <a:srgbClr val="98C6EA"/>
                </a:highlight>
              </a:rPr>
              <a:t>semantic_location</a:t>
            </a:r>
            <a:r>
              <a:rPr lang="en-US" i="1" dirty="0">
                <a:highlight>
                  <a:srgbClr val="98C6EA"/>
                </a:highlight>
              </a:rPr>
              <a:t>(</a:t>
            </a:r>
            <a:r>
              <a:rPr lang="en-US" i="1" dirty="0" err="1">
                <a:highlight>
                  <a:srgbClr val="98C6EA"/>
                </a:highlight>
              </a:rPr>
              <a:t>player.position</a:t>
            </a:r>
            <a:r>
              <a:rPr lang="en-US" i="1" dirty="0">
                <a:highlight>
                  <a:srgbClr val="98C6EA"/>
                </a:highlight>
              </a:rPr>
              <a:t>) == </a:t>
            </a:r>
            <a:r>
              <a:rPr lang="en-US" i="1" dirty="0" err="1">
                <a:highlight>
                  <a:srgbClr val="98C6EA"/>
                </a:highlight>
              </a:rPr>
              <a:t>semantic_location</a:t>
            </a:r>
            <a:r>
              <a:rPr lang="en-US" i="1" dirty="0">
                <a:highlight>
                  <a:srgbClr val="98C6EA"/>
                </a:highlight>
              </a:rPr>
              <a:t>(</a:t>
            </a:r>
            <a:r>
              <a:rPr lang="en-US" i="1" dirty="0" err="1">
                <a:highlight>
                  <a:srgbClr val="98C6EA"/>
                </a:highlight>
              </a:rPr>
              <a:t>enemy.position</a:t>
            </a:r>
            <a:r>
              <a:rPr lang="en-US" i="1" dirty="0">
                <a:highlight>
                  <a:srgbClr val="98C6EA"/>
                </a:highlight>
              </a:rPr>
              <a:t>) then 	</a:t>
            </a:r>
            <a:r>
              <a:rPr lang="en-US" i="1" dirty="0" err="1">
                <a:highlight>
                  <a:srgbClr val="98C6EA"/>
                </a:highlight>
              </a:rPr>
              <a:t>attack_player</a:t>
            </a:r>
            <a:r>
              <a:rPr lang="en-US" i="1" dirty="0">
                <a:highlight>
                  <a:srgbClr val="98C6EA"/>
                </a:highlight>
              </a:rPr>
              <a:t>()</a:t>
            </a:r>
          </a:p>
          <a:p>
            <a:pPr marL="519113" lvl="1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4E4414-041D-4D4B-7BB4-392BB39B67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8F73A-9FA8-B936-1A6E-F05CA83ACF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074DC6-232F-9DE4-E015-923388EA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19603-F4EA-72C1-3D19-203F08DBD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5F0B7E9-F8C7-7BC6-DCDC-2D0389B9E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Preprocess the input by clipping delimiter planes against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„Virtual Extension“ of delimiter planes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the overhead for setting up the input by the user of the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0C81CB-5F22-899F-E378-73159763C3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F708062-AF09-CC54-770F-0CE01AD202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4B403A8-E0B8-D402-64D4-E6B9EB7EB5D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Build-Up: Clipping Delimiters</a:t>
            </a:r>
          </a:p>
        </p:txBody>
      </p:sp>
      <p:pic>
        <p:nvPicPr>
          <p:cNvPr id="6" name="Picture 5" descr="A couple of signs&#10;&#10;Description automatically generated with medium confidence">
            <a:extLst>
              <a:ext uri="{FF2B5EF4-FFF2-40B4-BE49-F238E27FC236}">
                <a16:creationId xmlns:a16="http://schemas.microsoft.com/office/drawing/2014/main" id="{BD538D49-6322-BA87-1F90-3A3F95229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0" y="4083538"/>
            <a:ext cx="8505820" cy="208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2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10C01-ADC1-9813-E7F2-217BF6840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594F6A-E549-58F8-D2D7-F9870FD32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Anchor: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floodfilled</a:t>
            </a:r>
            <a:r>
              <a:rPr lang="en-US" dirty="0"/>
              <a:t> grid around the world to calculate the outline of the volume</a:t>
            </a:r>
          </a:p>
          <a:p>
            <a:pPr marL="703263" lvl="2" indent="-342900"/>
            <a:r>
              <a:rPr lang="en-US" dirty="0"/>
              <a:t>Floodfilling condition: No delimiter plane between source and destination cell center</a:t>
            </a:r>
          </a:p>
          <a:p>
            <a:pPr marL="703263" lvl="2" indent="-342900"/>
            <a:r>
              <a:rPr lang="en-US" dirty="0"/>
              <a:t>Required for bending volumes around corners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Find all delimiters that “border” this volume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Build a triangle representation for this volume from the bordering delimiters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1C3E26-C2A0-620B-0C6F-4DEEDC7250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9BFCB31-0138-5D8C-6E3D-684E6C1B9C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0FF3B68-7653-971F-B350-A0432DE64D8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Build-Up: Calculating Volumes</a:t>
            </a:r>
          </a:p>
        </p:txBody>
      </p:sp>
    </p:spTree>
    <p:extLst>
      <p:ext uri="{BB962C8B-B14F-4D97-AF65-F5344CB8AC3E}">
        <p14:creationId xmlns:p14="http://schemas.microsoft.com/office/powerpoint/2010/main" val="140102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7CB39-D528-E029-36B0-9732CF59A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E1997E0-7925-48BC-6E11-3780B048F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volume containing the point of interest: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Iterate over all anchors in the world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dirty="0"/>
              <a:t>If the anchor‘s volume encloses the point =&gt; return the anchor‘s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E891C4-18D0-C686-6CCB-17876C3380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40FA8D9-2F59-634E-A1FF-6686BC8920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Victor Matheke | Bachelor‘s Thesis | Algorithmic Subdivision of Gamespaces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884601B-385F-D3F1-F239-5FCCC43032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Runtime: Point Queries</a:t>
            </a:r>
          </a:p>
        </p:txBody>
      </p:sp>
    </p:spTree>
    <p:extLst>
      <p:ext uri="{BB962C8B-B14F-4D97-AF65-F5344CB8AC3E}">
        <p14:creationId xmlns:p14="http://schemas.microsoft.com/office/powerpoint/2010/main" val="2869699537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61</TotalTime>
  <Words>817</Words>
  <Application>Microsoft Office PowerPoint</Application>
  <PresentationFormat>On-screen Show (4:3)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Algorithmic Subdivision of Gamespaces Into Semantic Volumes Using Anchors and Delimiters</vt:lpstr>
      <vt:lpstr>Problem Statement</vt:lpstr>
      <vt:lpstr>Overview</vt:lpstr>
      <vt:lpstr>Goals</vt:lpstr>
      <vt:lpstr>Desired Output</vt:lpstr>
      <vt:lpstr>Approach</vt:lpstr>
      <vt:lpstr>Build-Up: Clipping Delimiters</vt:lpstr>
      <vt:lpstr>Build-Up: Calculating Volumes</vt:lpstr>
      <vt:lpstr>Runtime: Point Queries</vt:lpstr>
      <vt:lpstr>Assessment</vt:lpstr>
      <vt:lpstr>Comparison</vt:lpstr>
      <vt:lpstr>Future Work</vt:lpstr>
      <vt:lpstr>Conclusion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Jannis Matheke</dc:creator>
  <cp:lastModifiedBy>Victor Jannis Matheke</cp:lastModifiedBy>
  <cp:revision>88</cp:revision>
  <cp:lastPrinted>2015-07-30T14:04:45Z</cp:lastPrinted>
  <dcterms:created xsi:type="dcterms:W3CDTF">2024-10-14T12:21:42Z</dcterms:created>
  <dcterms:modified xsi:type="dcterms:W3CDTF">2024-10-18T07:53:25Z</dcterms:modified>
</cp:coreProperties>
</file>