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79" r:id="rId4"/>
    <p:sldId id="263" r:id="rId5"/>
    <p:sldId id="280" r:id="rId6"/>
    <p:sldId id="267" r:id="rId7"/>
    <p:sldId id="266" r:id="rId8"/>
    <p:sldId id="270" r:id="rId9"/>
    <p:sldId id="268" r:id="rId10"/>
    <p:sldId id="269" r:id="rId11"/>
    <p:sldId id="282" r:id="rId12"/>
    <p:sldId id="281" r:id="rId13"/>
    <p:sldId id="271" r:id="rId14"/>
    <p:sldId id="272" r:id="rId15"/>
    <p:sldId id="277" r:id="rId16"/>
    <p:sldId id="276" r:id="rId17"/>
    <p:sldId id="274" r:id="rId18"/>
    <p:sldId id="273" r:id="rId19"/>
    <p:sldId id="275" r:id="rId20"/>
    <p:sldId id="278" r:id="rId21"/>
    <p:sldId id="262" r:id="rId22"/>
  </p:sldIdLst>
  <p:sldSz cx="12192000" cy="6858000"/>
  <p:notesSz cx="6858000" cy="9144000"/>
  <p:embeddedFontLst>
    <p:embeddedFont>
      <p:font typeface="LINE Seed Sans KR Thin" panose="020B0600000101010101" charset="-127"/>
      <p:regular r:id="rId24"/>
    </p:embeddedFont>
    <p:embeddedFont>
      <p:font typeface="netmarble Medium" panose="02020603020101020101" pitchFamily="18" charset="-127"/>
      <p:regular r:id="rId25"/>
    </p:embeddedFont>
    <p:embeddedFont>
      <p:font typeface="netmarble Bold" panose="02020803020101020101" pitchFamily="18" charset="-127"/>
      <p:bold r:id="rId26"/>
    </p:embeddedFont>
    <p:embeddedFont>
      <p:font typeface="netmarble Light" panose="020204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27"/>
    <a:srgbClr val="6E848F"/>
    <a:srgbClr val="00ACC0"/>
    <a:srgbClr val="1BBC9B"/>
    <a:srgbClr val="F9A825"/>
    <a:srgbClr val="616161"/>
    <a:srgbClr val="F44236"/>
    <a:srgbClr val="2A3D7A"/>
    <a:srgbClr val="F79428"/>
    <a:srgbClr val="37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151" autoAdjust="0"/>
  </p:normalViewPr>
  <p:slideViewPr>
    <p:cSldViewPr snapToGrid="0">
      <p:cViewPr>
        <p:scale>
          <a:sx n="66" d="100"/>
          <a:sy n="66" d="100"/>
        </p:scale>
        <p:origin x="-156" y="876"/>
      </p:cViewPr>
      <p:guideLst/>
    </p:cSldViewPr>
  </p:slideViewPr>
  <p:outlineViewPr>
    <p:cViewPr>
      <p:scale>
        <a:sx n="33" d="100"/>
        <a:sy n="33" d="100"/>
      </p:scale>
      <p:origin x="0" y="-124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CE-7D6A-4722-8F03-E8AD64D7014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F791-AD87-4B73-83D6-6AA9A877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9B1E8B3-BC5A-F2CC-0F07-67F305DC6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289973" y="-3328072"/>
            <a:ext cx="5605705" cy="121983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C665D21-035E-6A8D-2E61-44EE93A358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6002" y="3327619"/>
            <a:ext cx="2549794" cy="2549794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502B996-3C8F-B56C-F84C-454F66FE02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5755" y="2581892"/>
            <a:ext cx="1440083" cy="847108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0BBCCD3-A51F-E3BA-B4AA-C1B993DCEE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4300" y="4178962"/>
            <a:ext cx="1440083" cy="847108"/>
          </a:xfrm>
          <a:prstGeom prst="rect">
            <a:avLst/>
          </a:prstGeom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CC4F6CBA-7457-7F13-C6D9-90B6309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343608"/>
            <a:ext cx="909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A087-FB30-E243-E860-065F4DDB7365}"/>
              </a:ext>
            </a:extLst>
          </p:cNvPr>
          <p:cNvSpPr txBox="1"/>
          <p:nvPr userDrawn="1"/>
        </p:nvSpPr>
        <p:spPr>
          <a:xfrm>
            <a:off x="9554102" y="6408903"/>
            <a:ext cx="23102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dirty="0" err="1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응용소프트웨어공학과</a:t>
            </a:r>
            <a:r>
              <a:rPr lang="ko-KR" altLang="en-US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 학과동아리 </a:t>
            </a:r>
            <a:r>
              <a:rPr lang="en-US" altLang="ko-KR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DoD</a:t>
            </a:r>
            <a:endParaRPr lang="ko-KR" altLang="en-US" sz="1050" dirty="0">
              <a:latin typeface="netmarble Light" panose="02020403020101020101" pitchFamily="18" charset="-127"/>
              <a:ea typeface="netmarble Light" panose="02020403020101020101" pitchFamily="18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EC5A-BE50-60C5-F007-255A785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6BF8-8F1B-72ED-2A8A-8D09BA7E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C245-24B2-35F2-AE6F-9190518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F323-FFEF-475A-15B7-15CFE7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CDDE-A9FF-D344-F2DE-7FC2C15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C997-0E3D-1BF7-D275-4AAAA3D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9B3A3-F19A-4835-60DA-A6AEF3A6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1C6E-D191-C01A-D773-9683F8B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55605-8036-38D5-5ECE-54F121D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8D79-8844-ED98-DCAD-0D12C71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912795C-619C-D51C-67AE-EAE193DDB443}"/>
              </a:ext>
            </a:extLst>
          </p:cNvPr>
          <p:cNvSpPr/>
          <p:nvPr userDrawn="1"/>
        </p:nvSpPr>
        <p:spPr>
          <a:xfrm>
            <a:off x="0" y="0"/>
            <a:ext cx="1081741" cy="770965"/>
          </a:xfrm>
          <a:custGeom>
            <a:avLst/>
            <a:gdLst>
              <a:gd name="connsiteX0" fmla="*/ 352612 w 1081741"/>
              <a:gd name="connsiteY0" fmla="*/ 0 h 770965"/>
              <a:gd name="connsiteX1" fmla="*/ 1081741 w 1081741"/>
              <a:gd name="connsiteY1" fmla="*/ 0 h 770965"/>
              <a:gd name="connsiteX2" fmla="*/ 1081741 w 1081741"/>
              <a:gd name="connsiteY2" fmla="*/ 770964 h 770965"/>
              <a:gd name="connsiteX3" fmla="*/ 496047 w 1081741"/>
              <a:gd name="connsiteY3" fmla="*/ 770964 h 770965"/>
              <a:gd name="connsiteX4" fmla="*/ 496047 w 1081741"/>
              <a:gd name="connsiteY4" fmla="*/ 770965 h 770965"/>
              <a:gd name="connsiteX5" fmla="*/ 248024 w 1081741"/>
              <a:gd name="connsiteY5" fmla="*/ 770965 h 770965"/>
              <a:gd name="connsiteX6" fmla="*/ 0 w 1081741"/>
              <a:gd name="connsiteY6" fmla="*/ 500570 h 770965"/>
              <a:gd name="connsiteX7" fmla="*/ 0 w 1081741"/>
              <a:gd name="connsiteY7" fmla="*/ 286723 h 770965"/>
              <a:gd name="connsiteX8" fmla="*/ 0 w 1081741"/>
              <a:gd name="connsiteY8" fmla="*/ 1 h 770965"/>
              <a:gd name="connsiteX9" fmla="*/ 248024 w 1081741"/>
              <a:gd name="connsiteY9" fmla="*/ 1 h 770965"/>
              <a:gd name="connsiteX10" fmla="*/ 352612 w 1081741"/>
              <a:gd name="connsiteY10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741" h="770965">
                <a:moveTo>
                  <a:pt x="352612" y="0"/>
                </a:moveTo>
                <a:lnTo>
                  <a:pt x="1081741" y="0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004DA9-8B84-2325-6F9E-7160EE2A9003}"/>
              </a:ext>
            </a:extLst>
          </p:cNvPr>
          <p:cNvSpPr/>
          <p:nvPr userDrawn="1"/>
        </p:nvSpPr>
        <p:spPr>
          <a:xfrm>
            <a:off x="863601" y="0"/>
            <a:ext cx="11328398" cy="770965"/>
          </a:xfrm>
          <a:custGeom>
            <a:avLst/>
            <a:gdLst>
              <a:gd name="connsiteX0" fmla="*/ 352612 w 11406094"/>
              <a:gd name="connsiteY0" fmla="*/ 0 h 770965"/>
              <a:gd name="connsiteX1" fmla="*/ 1081741 w 11406094"/>
              <a:gd name="connsiteY1" fmla="*/ 0 h 770965"/>
              <a:gd name="connsiteX2" fmla="*/ 11406094 w 11406094"/>
              <a:gd name="connsiteY2" fmla="*/ 0 h 770965"/>
              <a:gd name="connsiteX3" fmla="*/ 11406094 w 11406094"/>
              <a:gd name="connsiteY3" fmla="*/ 770965 h 770965"/>
              <a:gd name="connsiteX4" fmla="*/ 1081741 w 11406094"/>
              <a:gd name="connsiteY4" fmla="*/ 770965 h 770965"/>
              <a:gd name="connsiteX5" fmla="*/ 1081741 w 11406094"/>
              <a:gd name="connsiteY5" fmla="*/ 770964 h 770965"/>
              <a:gd name="connsiteX6" fmla="*/ 496047 w 11406094"/>
              <a:gd name="connsiteY6" fmla="*/ 770964 h 770965"/>
              <a:gd name="connsiteX7" fmla="*/ 496047 w 11406094"/>
              <a:gd name="connsiteY7" fmla="*/ 770965 h 770965"/>
              <a:gd name="connsiteX8" fmla="*/ 248024 w 11406094"/>
              <a:gd name="connsiteY8" fmla="*/ 770965 h 770965"/>
              <a:gd name="connsiteX9" fmla="*/ 0 w 11406094"/>
              <a:gd name="connsiteY9" fmla="*/ 500570 h 770965"/>
              <a:gd name="connsiteX10" fmla="*/ 0 w 11406094"/>
              <a:gd name="connsiteY10" fmla="*/ 286723 h 770965"/>
              <a:gd name="connsiteX11" fmla="*/ 0 w 11406094"/>
              <a:gd name="connsiteY11" fmla="*/ 1 h 770965"/>
              <a:gd name="connsiteX12" fmla="*/ 248024 w 11406094"/>
              <a:gd name="connsiteY12" fmla="*/ 1 h 770965"/>
              <a:gd name="connsiteX13" fmla="*/ 352612 w 11406094"/>
              <a:gd name="connsiteY13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6094" h="770965">
                <a:moveTo>
                  <a:pt x="352612" y="0"/>
                </a:moveTo>
                <a:lnTo>
                  <a:pt x="1081741" y="0"/>
                </a:lnTo>
                <a:lnTo>
                  <a:pt x="11406094" y="0"/>
                </a:lnTo>
                <a:lnTo>
                  <a:pt x="11406094" y="770965"/>
                </a:lnTo>
                <a:lnTo>
                  <a:pt x="1081741" y="770965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rgbClr val="172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BB9B1AE-810C-A0B8-7ACB-CC0B822161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3" y="121957"/>
            <a:ext cx="650874" cy="527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F0305A60-40EF-6C31-6CC8-F155481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53567"/>
            <a:ext cx="10515600" cy="4638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50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669A-3567-09B9-A1F6-C629F1A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4A1D-0143-4A24-3F00-FEE480AE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97E8-1A1E-4FCE-B8F3-027AD23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55EF-335C-138C-4700-0BA388F1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7965-3958-3EBB-8CA3-710C4839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8DA4-597D-5446-AFFD-AA588C0D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8923D-FEE6-BCAC-9C6E-C1FC85FD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0E85-4336-1E60-C283-B3A8765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07AE0-2913-BCCD-3707-2283D3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ED564-99C1-436D-C8C2-4D88B03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A3502-5072-992B-F6BF-D752733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2297-17E8-D3FC-15FE-2099F2B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927C-D9F7-BFB1-7CFA-AD0F2CEF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83FD9-E709-D9D8-FCD5-2CEEE817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727D-4E93-AF1C-CC91-79824027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07DB3-6142-9E12-97E1-D25FC5217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83B65-C662-4860-B69B-E682CD3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A9CC5-FBDA-7D74-EC9A-2D02235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D5DC3-FDED-1966-CC1C-4DCB378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0B7C-C673-F0FD-9DC3-B82E68F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E3A6D-6E69-E0CA-4541-6A71654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55DE6-4969-6A6F-BCAE-EDC5DC7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8101-B114-7C8A-77B2-904C24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879C3-17BA-3EE7-F4FE-424E6DF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063AD-8D41-D2FD-47E9-2F6D7BA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00330-39FD-D98F-C4C0-86AEF70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CEA3-8D1A-5AC5-3406-272753E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1A82-CEBA-B874-6DFF-7BF332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9E68A-01FB-A697-1959-796EEE4E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FD25D-AC69-367C-B047-6E045D88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47AA2-3801-9A34-2357-2ACC06F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B2A9-DD70-34C1-F3A4-0DC2A69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5460-2A35-DAE9-50E6-C0AFEAD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AAD63-4F17-C0D6-B6F3-A4706323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72A0-4DCF-9CF1-6E71-54C96AA7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8737-AEE6-7024-9F27-1E66DBC4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A061F-0054-627F-0FFC-C28FDF1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DF088-3C8C-3385-CA8C-F8B496DD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C5FBD-27FC-3758-0CD5-E3A248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DE20-B628-88C9-BCDF-A4BC7F9B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0D5-2615-C47F-573A-750BC4DE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5CC-40B8-11CB-D1D7-943024B1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7BD5-1003-B804-F010-A6C1AAC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53B5-CFA8-E4B9-3F23-7456369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>
                <a:latin typeface="netmarble Bold" panose="02020803020101020101" pitchFamily="18" charset="-127"/>
                <a:ea typeface="netmarble Bold" panose="02020803020101020101" pitchFamily="18" charset="-127"/>
              </a:rPr>
              <a:t>Github</a:t>
            </a:r>
            <a:r>
              <a:rPr lang="en-US" altLang="ko-KR" sz="6000" dirty="0"/>
              <a:t> Session</a:t>
            </a:r>
            <a:endParaRPr lang="ko-KR" altLang="en-US" sz="60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2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726C5F-19CB-32A1-0387-880B11E51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E57F8A-A87F-E6FD-886D-BCC7996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가져오기 </a:t>
            </a:r>
            <a:r>
              <a:rPr lang="en-US" altLang="ko-KR" dirty="0"/>
              <a:t>GUI - Pull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BC406-C458-7A54-5365-E1F0C6A4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28" y="862336"/>
            <a:ext cx="7172144" cy="559317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18372F-01AE-6A0D-A5A1-8592084E68BF}"/>
              </a:ext>
            </a:extLst>
          </p:cNvPr>
          <p:cNvGrpSpPr/>
          <p:nvPr/>
        </p:nvGrpSpPr>
        <p:grpSpPr>
          <a:xfrm>
            <a:off x="1733602" y="862335"/>
            <a:ext cx="8724796" cy="5593179"/>
            <a:chOff x="1733602" y="862336"/>
            <a:chExt cx="8724796" cy="55931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0859B6-C0A8-AD31-BAEA-52D22779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602" y="862336"/>
              <a:ext cx="8724796" cy="55931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0A460B-9692-0817-8CA1-AE23B0ABF4DA}"/>
                </a:ext>
              </a:extLst>
            </p:cNvPr>
            <p:cNvSpPr/>
            <p:nvPr/>
          </p:nvSpPr>
          <p:spPr>
            <a:xfrm>
              <a:off x="4975226" y="1504950"/>
              <a:ext cx="368300" cy="3238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6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6468EA-1947-4B68-725F-E394AB11F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450D09-742B-0F4A-AD76-5301C343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CLI - 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83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A673-0151-B15C-1E98-F5154EA7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720DF5-7A98-48DD-17FC-FF863BDF5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775389-FA9F-332B-951F-A5BC62E7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CLI - </a:t>
            </a:r>
            <a:r>
              <a:rPr lang="ko-KR" altLang="en-US" dirty="0"/>
              <a:t>사용자 정보 등록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043649-02E6-0C4A-CB0A-204B9E585CB4}"/>
              </a:ext>
            </a:extLst>
          </p:cNvPr>
          <p:cNvGrpSpPr/>
          <p:nvPr/>
        </p:nvGrpSpPr>
        <p:grpSpPr>
          <a:xfrm>
            <a:off x="2733868" y="951863"/>
            <a:ext cx="6725589" cy="5619824"/>
            <a:chOff x="2733868" y="951863"/>
            <a:chExt cx="6725589" cy="56198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8086F0-534E-7260-FBAD-4CACBB1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191" y="2180162"/>
              <a:ext cx="5379618" cy="43915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57CB670-48BA-7248-FBFB-BB83C92D1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868" y="951863"/>
              <a:ext cx="6725589" cy="112410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F6E1EB-3892-E783-95BC-48E640B94A07}"/>
              </a:ext>
            </a:extLst>
          </p:cNvPr>
          <p:cNvGrpSpPr/>
          <p:nvPr/>
        </p:nvGrpSpPr>
        <p:grpSpPr>
          <a:xfrm>
            <a:off x="2244866" y="1144114"/>
            <a:ext cx="7702267" cy="4905058"/>
            <a:chOff x="2244866" y="1144114"/>
            <a:chExt cx="7702267" cy="49050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4E3529-B7B0-C6EB-CE64-33BF6741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4867" y="1144114"/>
              <a:ext cx="7702266" cy="490505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C2DC07-47C0-F699-47B8-1356BF11B017}"/>
                </a:ext>
              </a:extLst>
            </p:cNvPr>
            <p:cNvSpPr/>
            <p:nvPr/>
          </p:nvSpPr>
          <p:spPr>
            <a:xfrm>
              <a:off x="2244866" y="5080280"/>
              <a:ext cx="3444733" cy="4638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6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D2D-515D-243C-3655-6F1FB068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3F1037-0700-03FC-4610-087349499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A19A22-0999-8B08-3B5F-AB69C4C3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CLI - Init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94AF-CF84-2400-9CD8-DC6843822590}"/>
              </a:ext>
            </a:extLst>
          </p:cNvPr>
          <p:cNvSpPr txBox="1"/>
          <p:nvPr/>
        </p:nvSpPr>
        <p:spPr>
          <a:xfrm>
            <a:off x="0" y="841828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cd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: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파일 들어가기</a:t>
            </a:r>
            <a:endParaRPr lang="en-US" altLang="ko-KR" dirty="0"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  <a:p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ls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: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현재 위치에 파일 확인하기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FBC6A8-239A-3AFE-EAC0-826A71EF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89" y="976908"/>
            <a:ext cx="6831639" cy="5590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C1A46-779B-6C2B-6C7D-BE09C2BF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99" y="1962776"/>
            <a:ext cx="8552817" cy="36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14961-B083-CA8B-D5B6-F298DE2D5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78C8C2-D367-4945-DAD2-78E67E6BE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E62512-DD6C-E749-A517-F8F3597C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복제 </a:t>
            </a:r>
            <a:r>
              <a:rPr lang="en-US" altLang="ko-KR" dirty="0"/>
              <a:t>CLI - clone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70F8A-B21E-4492-9FB6-D1576CD4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90" y="2584409"/>
            <a:ext cx="6812219" cy="1721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EAF4B-A5B2-962A-26AC-2D397E77D989}"/>
              </a:ext>
            </a:extLst>
          </p:cNvPr>
          <p:cNvSpPr txBox="1"/>
          <p:nvPr/>
        </p:nvSpPr>
        <p:spPr>
          <a:xfrm>
            <a:off x="4064994" y="1785257"/>
            <a:ext cx="406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etmarble Medium" panose="02020603020101020101" pitchFamily="18" charset="-127"/>
                <a:ea typeface="netmarble Medium" panose="02020603020101020101" pitchFamily="18" charset="-127"/>
              </a:rPr>
              <a:t>Github</a:t>
            </a:r>
            <a:r>
              <a:rPr lang="ko-KR" altLang="en-US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에 올라가 있는 저장소를 복제할 때</a:t>
            </a:r>
          </a:p>
        </p:txBody>
      </p:sp>
    </p:spTree>
    <p:extLst>
      <p:ext uri="{BB962C8B-B14F-4D97-AF65-F5344CB8AC3E}">
        <p14:creationId xmlns:p14="http://schemas.microsoft.com/office/powerpoint/2010/main" val="28280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F0F6D0-528A-FDD7-6140-0B5893C08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C080EA-0FEE-9712-C915-2F8D2664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 확인 </a:t>
            </a:r>
            <a:r>
              <a:rPr lang="en-US" altLang="ko-KR" dirty="0"/>
              <a:t>CLI - add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16FF9-B549-66DF-3218-CC3B3825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2933631"/>
            <a:ext cx="405821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CE2F-7F11-0B42-E5EA-7A37B988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092E7E-76EF-49AF-59CA-75D3996844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B23DB8-9FFF-56B3-7DA6-7CAAF83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 확인 </a:t>
            </a:r>
            <a:r>
              <a:rPr lang="en-US" altLang="ko-KR" dirty="0"/>
              <a:t>CLI - status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60408-B8FE-C8D1-3966-BB2A8947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735" y="2995552"/>
            <a:ext cx="272453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85A7-D83F-7CF5-C2D6-1E30562C3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3F4581-DF23-6112-B3B4-090B68B66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EE4F68-027A-34A7-809C-322DB45E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저장하기 </a:t>
            </a:r>
            <a:r>
              <a:rPr lang="en-US" altLang="ko-KR" dirty="0"/>
              <a:t>CLI - commit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E4320-F799-6062-17A2-0CE70FC0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7" y="1892482"/>
            <a:ext cx="5599583" cy="15158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C7568-AA0B-D01A-B52B-E8F97718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383" y="3449708"/>
            <a:ext cx="6705233" cy="18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1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8BEEA-7AE1-36F4-2DA3-E852988B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B6D6A8-3633-35B6-1879-239A275AF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979FDE-CDDF-9E80-12D8-D7994975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저장하기 </a:t>
            </a:r>
            <a:r>
              <a:rPr lang="en-US" altLang="ko-KR" dirty="0"/>
              <a:t>CLI - Push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EFC2F9-9119-3A69-DE3F-6F554569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555"/>
          <a:stretch>
            <a:fillRect/>
          </a:stretch>
        </p:blipFill>
        <p:spPr>
          <a:xfrm>
            <a:off x="2660150" y="2718383"/>
            <a:ext cx="7163800" cy="1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2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9312-833A-B3A7-2537-4046EAA3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A8CEA4-959D-9B22-1D31-4BA7915EB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DE41DB-0F61-95F8-9E55-E444B37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가져오기 </a:t>
            </a:r>
            <a:r>
              <a:rPr lang="en-US" altLang="ko-KR" dirty="0"/>
              <a:t>CLI - Pull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B63EB7-7B43-149C-B448-C8EDAAA3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22"/>
          <a:stretch>
            <a:fillRect/>
          </a:stretch>
        </p:blipFill>
        <p:spPr>
          <a:xfrm>
            <a:off x="2660150" y="3112147"/>
            <a:ext cx="7163800" cy="15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3E0BEB-04AE-51C5-99B5-B92778E9D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B6563-969C-A840-2BF7-4A166C92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BBD89-B7F3-146F-306E-3B06DB710531}"/>
              </a:ext>
            </a:extLst>
          </p:cNvPr>
          <p:cNvSpPr txBox="1"/>
          <p:nvPr/>
        </p:nvSpPr>
        <p:spPr>
          <a:xfrm>
            <a:off x="3336924" y="2607220"/>
            <a:ext cx="4397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파일의 시간여행을 가능하게 해주는 도구</a:t>
            </a:r>
          </a:p>
        </p:txBody>
      </p:sp>
      <p:pic>
        <p:nvPicPr>
          <p:cNvPr id="10" name="그림 9" descr="교통 표지판, 텍스트, 실루엣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AAD3BA-72B8-991A-6A4F-8123E59BC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1" r="25647"/>
          <a:stretch>
            <a:fillRect/>
          </a:stretch>
        </p:blipFill>
        <p:spPr>
          <a:xfrm>
            <a:off x="477840" y="2013167"/>
            <a:ext cx="2573338" cy="2831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555917-D5E1-D17A-81AF-627D625DC4BA}"/>
              </a:ext>
            </a:extLst>
          </p:cNvPr>
          <p:cNvSpPr txBox="1"/>
          <p:nvPr/>
        </p:nvSpPr>
        <p:spPr>
          <a:xfrm>
            <a:off x="3336924" y="1816010"/>
            <a:ext cx="2787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버전 관리 시스템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7A389-CD33-2274-542F-6657AD013255}"/>
              </a:ext>
            </a:extLst>
          </p:cNvPr>
          <p:cNvSpPr txBox="1"/>
          <p:nvPr/>
        </p:nvSpPr>
        <p:spPr>
          <a:xfrm>
            <a:off x="3343278" y="554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Ex) "</a:t>
            </a:r>
            <a:r>
              <a:rPr lang="ko-KR" alt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최종본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", "</a:t>
            </a:r>
            <a:r>
              <a:rPr lang="ko-KR" alt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진짜최종본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", "</a:t>
            </a:r>
            <a:r>
              <a:rPr lang="ko-KR" alt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진짜진짜최종본</a:t>
            </a:r>
            <a:r>
              <a:rPr lang="en-US" altLang="ko-KR" b="0" i="0" dirty="0">
                <a:solidFill>
                  <a:schemeClr val="bg1">
                    <a:lumMod val="65000"/>
                  </a:schemeClr>
                </a:solidFill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"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4874F-481F-4499-7527-B9F1AA740549}"/>
              </a:ext>
            </a:extLst>
          </p:cNvPr>
          <p:cNvSpPr txBox="1"/>
          <p:nvPr/>
        </p:nvSpPr>
        <p:spPr>
          <a:xfrm>
            <a:off x="3343278" y="4118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파일의 모든 변경 기록을 자동으로 관리해줍니다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DFC12-9841-E1CF-D88C-FDBC812F318F}"/>
              </a:ext>
            </a:extLst>
          </p:cNvPr>
          <p:cNvSpPr txBox="1"/>
          <p:nvPr/>
        </p:nvSpPr>
        <p:spPr>
          <a:xfrm>
            <a:off x="3336924" y="3229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파일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(</a:t>
            </a:r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특히 소스코드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)</a:t>
            </a:r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의 변경 이력을 모두 기록해서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언제든지 과거로 돌아갈 수 있게 해줍니다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5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22DAAE-55CB-DA3B-67DE-892824B60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F4071A-E341-406C-5A04-B6C6443D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104858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BA8-B233-CD2E-3BBF-E2C6064E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F2B03E-3E40-2CAD-9AC2-5FB3091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cs typeface="LINE Seed Sans KR Thin" panose="020B0603020203020204" pitchFamily="50" charset="-127"/>
              </a:rPr>
              <a:t>끝</a:t>
            </a:r>
            <a:r>
              <a:rPr lang="en-US" altLang="ko-KR" sz="3600" dirty="0">
                <a:cs typeface="LINE Seed Sans KR Thin" panose="020B0603020203020204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9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5220CC-302E-CB48-44D8-DAB3D30E8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19A84C-8CE3-A980-6014-2B9CAEBC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B7078F-8B27-E0D0-17BE-F0ECCE98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9" y="1911349"/>
            <a:ext cx="30353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3E1430-0FCE-E351-2122-8294CEFC807F}"/>
              </a:ext>
            </a:extLst>
          </p:cNvPr>
          <p:cNvSpPr txBox="1"/>
          <p:nvPr/>
        </p:nvSpPr>
        <p:spPr>
          <a:xfrm>
            <a:off x="3336924" y="2607220"/>
            <a:ext cx="5572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여러 사람이 함께 작업할 수 있게 해주는 웹사이트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058A7-DDB0-10F3-FA6C-1C3F21764F30}"/>
              </a:ext>
            </a:extLst>
          </p:cNvPr>
          <p:cNvSpPr txBox="1"/>
          <p:nvPr/>
        </p:nvSpPr>
        <p:spPr>
          <a:xfrm>
            <a:off x="3336924" y="1816010"/>
            <a:ext cx="6670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git </a:t>
            </a:r>
            <a:r>
              <a:rPr lang="ko-KR" altLang="en-US" sz="2800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저장소를 인터넷에 올려서 협업하는 공간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6F301-EDCE-21A7-DBDA-268CFB8D4F50}"/>
              </a:ext>
            </a:extLst>
          </p:cNvPr>
          <p:cNvSpPr txBox="1"/>
          <p:nvPr/>
        </p:nvSpPr>
        <p:spPr>
          <a:xfrm>
            <a:off x="3336924" y="38213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여러 명이 동시에 한 프로젝트를 작업할 때</a:t>
            </a:r>
            <a:r>
              <a:rPr lang="en-US" altLang="ko-KR" dirty="0">
                <a:latin typeface="netmarble Medium" panose="02020603020101020101" pitchFamily="18" charset="-127"/>
                <a:ea typeface="netmarble Medium" panose="02020603020101020101" pitchFamily="18" charset="-127"/>
              </a:rPr>
              <a:t>,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 </a:t>
            </a:r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서로의 작업을 합치거나 검토할 수 있습니다</a:t>
            </a:r>
            <a:r>
              <a:rPr lang="en-US" altLang="ko-KR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EB5E3-65D0-5BBD-C2EC-843A6A67D910}"/>
              </a:ext>
            </a:extLst>
          </p:cNvPr>
          <p:cNvSpPr txBox="1"/>
          <p:nvPr/>
        </p:nvSpPr>
        <p:spPr>
          <a:xfrm>
            <a:off x="3336924" y="3229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netmarble Medium" panose="02020603020101020101" pitchFamily="18" charset="-127"/>
                <a:ea typeface="netmarble Medium" panose="02020603020101020101" pitchFamily="18" charset="-127"/>
              </a:rPr>
              <a:t>다른 사람들과 공유하고 협업할 수 있게 해줍니다</a:t>
            </a:r>
            <a:endParaRPr lang="en-US" altLang="ko-KR" b="0" i="0" dirty="0">
              <a:effectLst/>
              <a:latin typeface="netmarble Medium" panose="02020603020101020101" pitchFamily="18" charset="-127"/>
              <a:ea typeface="netmarble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7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BC88B6-087C-43C9-F31C-2972BB3CE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8EB6D3-D518-FEEB-6809-5CF043A1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ko-KR" altLang="en-US" dirty="0"/>
              <a:t>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5B8D5D-4F5E-D026-FA35-D8CDCF0ECDD4}"/>
              </a:ext>
            </a:extLst>
          </p:cNvPr>
          <p:cNvSpPr txBox="1"/>
          <p:nvPr/>
        </p:nvSpPr>
        <p:spPr>
          <a:xfrm>
            <a:off x="4395700" y="1918480"/>
            <a:ext cx="340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i="0" dirty="0">
                <a:effectLst/>
                <a:latin typeface="netmarble Light" panose="02020403020101020101" pitchFamily="18" charset="-127"/>
                <a:ea typeface="netmarble Light" panose="02020403020101020101" pitchFamily="18" charset="-127"/>
              </a:rPr>
              <a:t>체계적인 버전 관리와 복구</a:t>
            </a:r>
            <a:endParaRPr lang="ko-KR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D600BF-D5F2-EE0D-A57F-24AD12957780}"/>
              </a:ext>
            </a:extLst>
          </p:cNvPr>
          <p:cNvSpPr txBox="1"/>
          <p:nvPr/>
        </p:nvSpPr>
        <p:spPr>
          <a:xfrm>
            <a:off x="1020395" y="1918481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netmarble Light" panose="02020403020101020101" pitchFamily="18" charset="-127"/>
                <a:ea typeface="netmarble Light" panose="02020403020101020101" pitchFamily="18" charset="-127"/>
              </a:rPr>
              <a:t>효율적인 팀 협업</a:t>
            </a:r>
            <a:endParaRPr lang="ko-KR" altLang="en-US" sz="2400" b="1" i="0" dirty="0">
              <a:effectLst/>
              <a:latin typeface="netmarble Light" panose="02020403020101020101" pitchFamily="18" charset="-127"/>
              <a:ea typeface="netmarble Light" panose="020204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A6934A-0A81-BD25-908A-A107CFDA81E2}"/>
              </a:ext>
            </a:extLst>
          </p:cNvPr>
          <p:cNvSpPr txBox="1"/>
          <p:nvPr/>
        </p:nvSpPr>
        <p:spPr>
          <a:xfrm>
            <a:off x="8710304" y="1918480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i="0" dirty="0">
                <a:effectLst/>
                <a:latin typeface="netmarble Light" panose="02020403020101020101" pitchFamily="18" charset="-127"/>
                <a:ea typeface="netmarble Light" panose="02020403020101020101" pitchFamily="18" charset="-127"/>
              </a:rPr>
              <a:t>안전한 백업과 접근성</a:t>
            </a:r>
          </a:p>
        </p:txBody>
      </p:sp>
      <p:pic>
        <p:nvPicPr>
          <p:cNvPr id="1028" name="Picture 4" descr="버전 관리 이해하기">
            <a:extLst>
              <a:ext uri="{FF2B5EF4-FFF2-40B4-BE49-F238E27FC236}">
                <a16:creationId xmlns:a16="http://schemas.microsoft.com/office/drawing/2014/main" id="{7A0C8E6C-4F8E-3ADD-8E6E-04E154050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81" t="7069" r="26412" b="6119"/>
          <a:stretch/>
        </p:blipFill>
        <p:spPr bwMode="auto">
          <a:xfrm>
            <a:off x="4905822" y="2678373"/>
            <a:ext cx="2386460" cy="24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협업 - 무료 제스처개 아이콘">
            <a:extLst>
              <a:ext uri="{FF2B5EF4-FFF2-40B4-BE49-F238E27FC236}">
                <a16:creationId xmlns:a16="http://schemas.microsoft.com/office/drawing/2014/main" id="{D3BAC049-9E80-B379-F4A7-0A0063A20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 t="19803" r="7239" b="18728"/>
          <a:stretch/>
        </p:blipFill>
        <p:spPr bwMode="auto">
          <a:xfrm>
            <a:off x="953055" y="3079911"/>
            <a:ext cx="2376000" cy="168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백업 - 무료 전자개 아이콘">
            <a:extLst>
              <a:ext uri="{FF2B5EF4-FFF2-40B4-BE49-F238E27FC236}">
                <a16:creationId xmlns:a16="http://schemas.microsoft.com/office/drawing/2014/main" id="{AEC8E6E1-27BF-7D10-BBF3-E00859FE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14" y="2843245"/>
            <a:ext cx="2169223" cy="21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38A4230-164F-B60B-6722-EFE028AECA84}"/>
              </a:ext>
            </a:extLst>
          </p:cNvPr>
          <p:cNvCxnSpPr>
            <a:cxnSpLocks/>
          </p:cNvCxnSpPr>
          <p:nvPr/>
        </p:nvCxnSpPr>
        <p:spPr>
          <a:xfrm>
            <a:off x="4057400" y="2843245"/>
            <a:ext cx="0" cy="21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7B3B7443-374E-156A-1B25-632E2C4082F6}"/>
              </a:ext>
            </a:extLst>
          </p:cNvPr>
          <p:cNvCxnSpPr>
            <a:cxnSpLocks/>
          </p:cNvCxnSpPr>
          <p:nvPr/>
        </p:nvCxnSpPr>
        <p:spPr>
          <a:xfrm>
            <a:off x="8140702" y="2843245"/>
            <a:ext cx="0" cy="21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2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2E9BE3-D014-CC93-C5CC-75FC6D61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7AB332-7E72-F65C-4189-B436C218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30827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F29CFB-3646-9CF6-2F15-1672EEA26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2161D-3285-500E-D600-1C46E557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생성 </a:t>
            </a:r>
            <a:r>
              <a:rPr lang="en-US" altLang="ko-KR" dirty="0"/>
              <a:t>GUI - Init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A968C4-3CA5-D370-4E07-59861978F8D0}"/>
              </a:ext>
            </a:extLst>
          </p:cNvPr>
          <p:cNvGrpSpPr/>
          <p:nvPr/>
        </p:nvGrpSpPr>
        <p:grpSpPr>
          <a:xfrm>
            <a:off x="838200" y="831850"/>
            <a:ext cx="10515600" cy="5695950"/>
            <a:chOff x="-3416300" y="0"/>
            <a:chExt cx="10515600" cy="5695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96C52C-6601-4D2C-9283-E7A643114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416300" y="0"/>
              <a:ext cx="10515600" cy="56959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678C52-550C-2DD1-4928-3CF5AE1F09D1}"/>
                </a:ext>
              </a:extLst>
            </p:cNvPr>
            <p:cNvSpPr/>
            <p:nvPr/>
          </p:nvSpPr>
          <p:spPr>
            <a:xfrm>
              <a:off x="-2806700" y="965200"/>
              <a:ext cx="711200" cy="20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025304-D5FC-413E-10EA-E681D774948F}"/>
              </a:ext>
            </a:extLst>
          </p:cNvPr>
          <p:cNvGrpSpPr/>
          <p:nvPr/>
        </p:nvGrpSpPr>
        <p:grpSpPr>
          <a:xfrm>
            <a:off x="803277" y="831850"/>
            <a:ext cx="10515600" cy="5695950"/>
            <a:chOff x="4737100" y="-488950"/>
            <a:chExt cx="10515600" cy="56959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47978AC-822A-7DEF-9674-0E89B7F2B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100" y="-488950"/>
              <a:ext cx="10515600" cy="56959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9F281A-43A7-4122-CA6C-F0A5E232FE9C}"/>
                </a:ext>
              </a:extLst>
            </p:cNvPr>
            <p:cNvSpPr/>
            <p:nvPr/>
          </p:nvSpPr>
          <p:spPr>
            <a:xfrm>
              <a:off x="12592050" y="806450"/>
              <a:ext cx="406400" cy="146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494777-2888-F98E-3035-AF444FF92D78}"/>
              </a:ext>
            </a:extLst>
          </p:cNvPr>
          <p:cNvGrpSpPr/>
          <p:nvPr/>
        </p:nvGrpSpPr>
        <p:grpSpPr>
          <a:xfrm>
            <a:off x="768354" y="800241"/>
            <a:ext cx="10515600" cy="5695950"/>
            <a:chOff x="803277" y="6773861"/>
            <a:chExt cx="10515600" cy="56959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361580-B750-3088-DC2D-ABE232AF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277" y="6773861"/>
              <a:ext cx="10515600" cy="56959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248BCA-648A-BE51-9124-223967393A89}"/>
                </a:ext>
              </a:extLst>
            </p:cNvPr>
            <p:cNvSpPr/>
            <p:nvPr/>
          </p:nvSpPr>
          <p:spPr>
            <a:xfrm>
              <a:off x="5105400" y="8712200"/>
              <a:ext cx="876300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FD66EF-A503-22D2-1466-0FE688877025}"/>
                </a:ext>
              </a:extLst>
            </p:cNvPr>
            <p:cNvSpPr/>
            <p:nvPr/>
          </p:nvSpPr>
          <p:spPr>
            <a:xfrm>
              <a:off x="7086600" y="11887200"/>
              <a:ext cx="663575" cy="155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8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A5D7E6-33EA-BA1C-75A1-A2FCE1D28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BE009-E909-922E-E880-062C9754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복제 </a:t>
            </a:r>
            <a:r>
              <a:rPr lang="en-US" altLang="ko-KR" dirty="0"/>
              <a:t>GUI - clone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82CB11-593C-856B-497D-9C5CA7729EF8}"/>
              </a:ext>
            </a:extLst>
          </p:cNvPr>
          <p:cNvGrpSpPr/>
          <p:nvPr/>
        </p:nvGrpSpPr>
        <p:grpSpPr>
          <a:xfrm>
            <a:off x="1516550" y="832967"/>
            <a:ext cx="9158895" cy="5871466"/>
            <a:chOff x="1516552" y="832967"/>
            <a:chExt cx="9158895" cy="58714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0367A9-D7B4-3EAE-7AEB-71D56ED7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6552" y="832967"/>
              <a:ext cx="9158895" cy="587146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5CECF83-905F-830E-BFD3-F7457D00C922}"/>
                </a:ext>
              </a:extLst>
            </p:cNvPr>
            <p:cNvSpPr/>
            <p:nvPr/>
          </p:nvSpPr>
          <p:spPr>
            <a:xfrm>
              <a:off x="1545130" y="2095500"/>
              <a:ext cx="2922095" cy="219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0CEBC32-9F8F-6FA8-02E5-686B70CD1475}"/>
                </a:ext>
              </a:extLst>
            </p:cNvPr>
            <p:cNvSpPr/>
            <p:nvPr/>
          </p:nvSpPr>
          <p:spPr>
            <a:xfrm>
              <a:off x="1516552" y="1076325"/>
              <a:ext cx="233667" cy="158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13DF8F-F7B8-9E56-F6E7-94C973F4E77E}"/>
              </a:ext>
            </a:extLst>
          </p:cNvPr>
          <p:cNvGrpSpPr/>
          <p:nvPr/>
        </p:nvGrpSpPr>
        <p:grpSpPr>
          <a:xfrm>
            <a:off x="1516551" y="832967"/>
            <a:ext cx="9158895" cy="5871466"/>
            <a:chOff x="1516551" y="832967"/>
            <a:chExt cx="9158895" cy="587146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FCA7087-31C4-FD04-2DDA-D70DC179AD96}"/>
                </a:ext>
              </a:extLst>
            </p:cNvPr>
            <p:cNvGrpSpPr/>
            <p:nvPr/>
          </p:nvGrpSpPr>
          <p:grpSpPr>
            <a:xfrm>
              <a:off x="1516551" y="832967"/>
              <a:ext cx="9158895" cy="5871466"/>
              <a:chOff x="1516551" y="832967"/>
              <a:chExt cx="9158895" cy="587146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7377438-395F-27D2-23BB-9AA1F9B5D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551" y="832967"/>
                <a:ext cx="9158895" cy="587146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A70DF5-8570-8790-7432-258A4401E9B7}"/>
                  </a:ext>
                </a:extLst>
              </p:cNvPr>
              <p:cNvSpPr txBox="1"/>
              <p:nvPr/>
            </p:nvSpPr>
            <p:spPr>
              <a:xfrm>
                <a:off x="7260569" y="2160812"/>
                <a:ext cx="227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복제 폴더 위치 선택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BF68290-4DD2-27B3-7E7A-3865F7709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0054" y="2493405"/>
                <a:ext cx="113496" cy="2523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B0C4B-A41B-5B15-A908-78C3C2873D1D}"/>
                  </a:ext>
                </a:extLst>
              </p:cNvPr>
              <p:cNvSpPr txBox="1"/>
              <p:nvPr/>
            </p:nvSpPr>
            <p:spPr>
              <a:xfrm>
                <a:off x="6519118" y="3320534"/>
                <a:ext cx="2276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복제할 저장소 선택</a:t>
                </a: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B42CF7C-E735-A01D-9552-DC1953E3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0125" y="3167330"/>
                <a:ext cx="847725" cy="2155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43987A-8295-AFC8-F12D-198253D64E41}"/>
                </a:ext>
              </a:extLst>
            </p:cNvPr>
            <p:cNvSpPr/>
            <p:nvPr/>
          </p:nvSpPr>
          <p:spPr>
            <a:xfrm>
              <a:off x="2409276" y="2530144"/>
              <a:ext cx="1845223" cy="330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9243BB5-CECB-A8DF-21CF-609FB1A44815}"/>
                </a:ext>
              </a:extLst>
            </p:cNvPr>
            <p:cNvSpPr/>
            <p:nvPr/>
          </p:nvSpPr>
          <p:spPr>
            <a:xfrm>
              <a:off x="8821760" y="3382899"/>
              <a:ext cx="836589" cy="2446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F740-F69F-A32F-D2A5-8E81122A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3D67679-E276-4BD7-6492-CC5AEAFE2E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B27883-9F26-EBF9-41EF-7D498D42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저장하기 </a:t>
            </a:r>
            <a:r>
              <a:rPr lang="en-US" altLang="ko-KR" dirty="0"/>
              <a:t>GUI - commit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5CBD12-49C9-B79F-7CA1-EE587CD050A7}"/>
              </a:ext>
            </a:extLst>
          </p:cNvPr>
          <p:cNvGrpSpPr/>
          <p:nvPr/>
        </p:nvGrpSpPr>
        <p:grpSpPr>
          <a:xfrm>
            <a:off x="1788775" y="933513"/>
            <a:ext cx="8906549" cy="5630274"/>
            <a:chOff x="1642725" y="918589"/>
            <a:chExt cx="8906549" cy="56302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D3F5E5-5708-9575-29AA-9BC3605CE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2725" y="918589"/>
              <a:ext cx="8906549" cy="56302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878AC5-B83D-0132-9CA9-E0E24A4E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165" y="1247676"/>
              <a:ext cx="2934109" cy="140989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6ADB72-AF98-7BB8-4936-B081BBF5A422}"/>
              </a:ext>
            </a:extLst>
          </p:cNvPr>
          <p:cNvGrpSpPr/>
          <p:nvPr/>
        </p:nvGrpSpPr>
        <p:grpSpPr>
          <a:xfrm>
            <a:off x="1788774" y="950629"/>
            <a:ext cx="8906549" cy="5709695"/>
            <a:chOff x="1642725" y="959859"/>
            <a:chExt cx="8906549" cy="57096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353FC1-4875-C901-29A5-A71C5442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2725" y="959859"/>
              <a:ext cx="8906549" cy="57096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28B266-57D6-804E-CCF5-A3B67CDCAC85}"/>
                </a:ext>
              </a:extLst>
            </p:cNvPr>
            <p:cNvSpPr/>
            <p:nvPr/>
          </p:nvSpPr>
          <p:spPr>
            <a:xfrm>
              <a:off x="5492748" y="3175000"/>
              <a:ext cx="1797051" cy="3429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2D8973-6682-6BD2-B929-C295D10A81FB}"/>
              </a:ext>
            </a:extLst>
          </p:cNvPr>
          <p:cNvGrpSpPr/>
          <p:nvPr/>
        </p:nvGrpSpPr>
        <p:grpSpPr>
          <a:xfrm>
            <a:off x="1788773" y="933513"/>
            <a:ext cx="8906549" cy="5709695"/>
            <a:chOff x="1642724" y="959859"/>
            <a:chExt cx="8906549" cy="570969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36D9BF-F79F-071A-23C6-4AF2BEE08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2724" y="959859"/>
              <a:ext cx="8906549" cy="570969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882847-E35B-3EC2-E730-D288241E9B71}"/>
                </a:ext>
              </a:extLst>
            </p:cNvPr>
            <p:cNvSpPr/>
            <p:nvPr/>
          </p:nvSpPr>
          <p:spPr>
            <a:xfrm>
              <a:off x="9610344" y="2560320"/>
              <a:ext cx="832104" cy="167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AE6C68C-EBDC-A803-F226-09FB7690A415}"/>
                </a:ext>
              </a:extLst>
            </p:cNvPr>
            <p:cNvSpPr/>
            <p:nvPr/>
          </p:nvSpPr>
          <p:spPr>
            <a:xfrm>
              <a:off x="7760208" y="6123432"/>
              <a:ext cx="2682240" cy="2773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7D5925-4BD4-8DB8-6A03-7BD5524B75DC}"/>
                </a:ext>
              </a:extLst>
            </p:cNvPr>
            <p:cNvSpPr txBox="1"/>
            <p:nvPr/>
          </p:nvSpPr>
          <p:spPr>
            <a:xfrm>
              <a:off x="7760208" y="5415165"/>
              <a:ext cx="1566454" cy="307777"/>
            </a:xfrm>
            <a:prstGeom prst="rect">
              <a:avLst/>
            </a:prstGeom>
            <a:solidFill>
              <a:srgbClr val="1F2227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</a:rPr>
                <a:t>커밋</a:t>
              </a:r>
              <a:r>
                <a:rPr lang="ko-KR" altLang="en-US" sz="1400" dirty="0">
                  <a:solidFill>
                    <a:schemeClr val="bg1"/>
                  </a:solidFill>
                </a:rPr>
                <a:t> 메시지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1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BB5749-9C40-4D1F-1AFF-811228220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B0DFF5-866F-7C31-C2CA-4F433B93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저장하기 </a:t>
            </a:r>
            <a:r>
              <a:rPr lang="en-US" altLang="ko-KR" dirty="0"/>
              <a:t>GUI - Push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57257A-B64F-9035-02C2-B56F5F833971}"/>
              </a:ext>
            </a:extLst>
          </p:cNvPr>
          <p:cNvGrpSpPr/>
          <p:nvPr/>
        </p:nvGrpSpPr>
        <p:grpSpPr>
          <a:xfrm>
            <a:off x="1716577" y="871517"/>
            <a:ext cx="8758845" cy="5615007"/>
            <a:chOff x="1716577" y="871517"/>
            <a:chExt cx="8758845" cy="56150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1800E58-551E-E96E-DF58-4199021A3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577" y="871517"/>
              <a:ext cx="8758845" cy="561500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6B752A-64ED-93DE-A8AF-BE5CD4654706}"/>
                </a:ext>
              </a:extLst>
            </p:cNvPr>
            <p:cNvSpPr/>
            <p:nvPr/>
          </p:nvSpPr>
          <p:spPr>
            <a:xfrm>
              <a:off x="5457825" y="1495425"/>
              <a:ext cx="333375" cy="361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383CE9-BCDB-ACED-B9FA-09D3C5A8129F}"/>
              </a:ext>
            </a:extLst>
          </p:cNvPr>
          <p:cNvGrpSpPr/>
          <p:nvPr/>
        </p:nvGrpSpPr>
        <p:grpSpPr>
          <a:xfrm>
            <a:off x="1716576" y="871517"/>
            <a:ext cx="8758846" cy="5615008"/>
            <a:chOff x="1716576" y="871517"/>
            <a:chExt cx="8758846" cy="561500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38EF813-9E16-BDD3-BA98-1A811036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576" y="871517"/>
              <a:ext cx="8758846" cy="561500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9EE940-3349-7A7B-6718-7C49F80C9EA0}"/>
                </a:ext>
              </a:extLst>
            </p:cNvPr>
            <p:cNvSpPr/>
            <p:nvPr/>
          </p:nvSpPr>
          <p:spPr>
            <a:xfrm>
              <a:off x="8382000" y="1600200"/>
              <a:ext cx="400050" cy="161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3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198</Words>
  <Application>Microsoft Office PowerPoint</Application>
  <PresentationFormat>와이드스크린</PresentationFormat>
  <Paragraphs>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netmarble Light</vt:lpstr>
      <vt:lpstr>LINE Seed Sans KR Thin</vt:lpstr>
      <vt:lpstr>맑은 고딕</vt:lpstr>
      <vt:lpstr>netmarble Medium</vt:lpstr>
      <vt:lpstr>netmarble Bold</vt:lpstr>
      <vt:lpstr>Arial</vt:lpstr>
      <vt:lpstr>Office 테마</vt:lpstr>
      <vt:lpstr>Github Session</vt:lpstr>
      <vt:lpstr>Git</vt:lpstr>
      <vt:lpstr>GitHub</vt:lpstr>
      <vt:lpstr>Git과 Github의 필요성 </vt:lpstr>
      <vt:lpstr>GitKraken 설치</vt:lpstr>
      <vt:lpstr>저장소 생성 GUI - Init</vt:lpstr>
      <vt:lpstr>저장소 복제 GUI - clone</vt:lpstr>
      <vt:lpstr>저장하기 GUI - commit</vt:lpstr>
      <vt:lpstr>저장하기 GUI - Push</vt:lpstr>
      <vt:lpstr>가져오기 GUI - Pull</vt:lpstr>
      <vt:lpstr>저장소 생성 CLI - GitHub</vt:lpstr>
      <vt:lpstr>저장소 생성 CLI - 사용자 정보 등록</vt:lpstr>
      <vt:lpstr>저장소 생성 CLI - Init</vt:lpstr>
      <vt:lpstr>저장소 복제 CLI - clone</vt:lpstr>
      <vt:lpstr>파일 상태 확인 CLI - add</vt:lpstr>
      <vt:lpstr>파일 상태 확인 CLI - status</vt:lpstr>
      <vt:lpstr>저장하기 CLI - commit</vt:lpstr>
      <vt:lpstr>저장하기 CLI - Push</vt:lpstr>
      <vt:lpstr>가져오기 CLI - Pull</vt:lpstr>
      <vt:lpstr>마치며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 배</dc:creator>
  <cp:lastModifiedBy>박근민</cp:lastModifiedBy>
  <cp:revision>27</cp:revision>
  <dcterms:created xsi:type="dcterms:W3CDTF">2025-04-12T03:45:26Z</dcterms:created>
  <dcterms:modified xsi:type="dcterms:W3CDTF">2025-06-06T14:14:57Z</dcterms:modified>
</cp:coreProperties>
</file>