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156">
          <p15:clr>
            <a:srgbClr val="A4A3A4"/>
          </p15:clr>
        </p15:guide>
        <p15:guide id="2" pos="7333">
          <p15:clr>
            <a:srgbClr val="A4A3A4"/>
          </p15:clr>
        </p15:guide>
        <p15:guide id="3" pos="2230">
          <p15:clr>
            <a:srgbClr val="A4A3A4"/>
          </p15:clr>
        </p15:guide>
        <p15:guide id="4" orient="horz" pos="550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orient="horz" pos="436">
          <p15:clr>
            <a:srgbClr val="A4A3A4"/>
          </p15:clr>
        </p15:guide>
        <p15:guide id="7" pos="189">
          <p15:clr>
            <a:srgbClr val="A4A3A4"/>
          </p15:clr>
        </p15:guide>
        <p15:guide id="8" pos="2141">
          <p15:clr>
            <a:srgbClr val="A4A3A4"/>
          </p15:clr>
        </p15:guide>
        <p15:guide id="9" orient="horz" pos="958">
          <p15:clr>
            <a:srgbClr val="A4A3A4"/>
          </p15:clr>
        </p15:guide>
        <p15:guide id="10" orient="horz" pos="184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3C0CBB-AF8C-49D3-8793-CA74D23E46DC}">
  <a:tblStyle styleId="{233C0CBB-AF8C-49D3-8793-CA74D23E46D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3A77A154-BFC4-4FDE-A9A3-576324C392C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156" orient="horz"/>
        <p:guide pos="7333"/>
        <p:guide pos="2230"/>
        <p:guide pos="550" orient="horz"/>
        <p:guide pos="119" orient="horz"/>
        <p:guide pos="436" orient="horz"/>
        <p:guide pos="189"/>
        <p:guide pos="2141"/>
        <p:guide pos="958" orient="horz"/>
        <p:guide pos="184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5e80ae4e20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" name="Google Shape;43;g15e80ae4e20_8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" name="Google Shape;4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2960e016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2" name="Google Shape;122;g162960e0163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1f1e2e3a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8" name="Google Shape;128;g161f1e2e3a1_6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e80ae4e20_1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g15e80ae4e20_16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목차">
  <p:cSld name="2_목차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856210" y="609026"/>
            <a:ext cx="3378841" cy="522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86"/>
              <a:buFont typeface="Arial"/>
              <a:buNone/>
            </a:pPr>
            <a:r>
              <a:rPr b="1" i="0" lang="ko-KR" sz="428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0" y="870044"/>
            <a:ext cx="966867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4182021" y="870044"/>
            <a:ext cx="8009979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04">
          <p15:clr>
            <a:srgbClr val="FBAE40"/>
          </p15:clr>
        </p15:guide>
        <p15:guide id="2" pos="637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_01">
  <p:cSld name="내용_0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716913"/>
            <a:ext cx="12192000" cy="108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/>
        </p:nvSpPr>
        <p:spPr>
          <a:xfrm>
            <a:off x="11548211" y="6446627"/>
            <a:ext cx="471604" cy="24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02">
          <p15:clr>
            <a:srgbClr val="FBAE40"/>
          </p15:clr>
        </p15:guide>
        <p15:guide id="2" pos="74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/>
        </p:nvSpPr>
        <p:spPr>
          <a:xfrm>
            <a:off x="10999695" y="6279776"/>
            <a:ext cx="4716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공백" showMasterSp="0">
  <p:cSld name="공백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610600" y="6475956"/>
            <a:ext cx="2743200" cy="24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590581"/>
            <a:ext cx="2743200" cy="130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ata.go.kr/data/15102458/fileData.do" TargetMode="External"/><Relationship Id="rId4" Type="http://schemas.openxmlformats.org/officeDocument/2006/relationships/hyperlink" Target="http://data.seoul.go.kr/dataList/OA-21245/F/1/datasetView.do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www.data.go.kr/data/15100212/fileData.d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 txBox="1"/>
          <p:nvPr/>
        </p:nvSpPr>
        <p:spPr>
          <a:xfrm>
            <a:off x="9782100" y="320050"/>
            <a:ext cx="2088300" cy="6217800"/>
          </a:xfrm>
          <a:prstGeom prst="rect">
            <a:avLst/>
          </a:prstGeom>
          <a:solidFill>
            <a:srgbClr val="BDC8DC"/>
          </a:solidFill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8"/>
          <p:cNvSpPr txBox="1"/>
          <p:nvPr/>
        </p:nvSpPr>
        <p:spPr>
          <a:xfrm>
            <a:off x="2932800" y="2558400"/>
            <a:ext cx="67662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i="0" lang="ko-KR" sz="295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3조 stair팀</a:t>
            </a:r>
            <a:endParaRPr b="0" i="0" sz="3295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t/>
            </a:r>
            <a:endParaRPr b="0" i="0" sz="1895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t/>
            </a:r>
            <a:endParaRPr b="0" i="0" sz="895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4000">
                <a:solidFill>
                  <a:schemeClr val="dk1"/>
                </a:solidFill>
              </a:rPr>
              <a:t>서울시 전기차 충전소 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4000">
                <a:solidFill>
                  <a:schemeClr val="dk1"/>
                </a:solidFill>
              </a:rPr>
              <a:t>위치 제공 서비스</a:t>
            </a:r>
            <a:endParaRPr sz="4000">
              <a:solidFill>
                <a:srgbClr val="262626"/>
              </a:solidFill>
            </a:endParaRPr>
          </a:p>
        </p:txBody>
      </p:sp>
      <p:cxnSp>
        <p:nvCxnSpPr>
          <p:cNvPr id="37" name="Google Shape;37;p8"/>
          <p:cNvCxnSpPr/>
          <p:nvPr/>
        </p:nvCxnSpPr>
        <p:spPr>
          <a:xfrm>
            <a:off x="2608100" y="1678700"/>
            <a:ext cx="0" cy="31980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8"/>
          <p:cNvSpPr txBox="1"/>
          <p:nvPr/>
        </p:nvSpPr>
        <p:spPr>
          <a:xfrm>
            <a:off x="6171700" y="4876699"/>
            <a:ext cx="33885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- 2022. 10. 04 -</a:t>
            </a:r>
            <a:endParaRPr b="0" i="0" sz="4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/>
        </p:nvSpPr>
        <p:spPr>
          <a:xfrm>
            <a:off x="3694800" y="4389400"/>
            <a:ext cx="509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779" lvl="0" marL="9366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정한수 방영찬 조건영 신나령 김수아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8"/>
          <p:cNvCxnSpPr/>
          <p:nvPr/>
        </p:nvCxnSpPr>
        <p:spPr>
          <a:xfrm>
            <a:off x="3092975" y="4389400"/>
            <a:ext cx="575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7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예상 이슈</a:t>
            </a:r>
            <a:endParaRPr/>
          </a:p>
        </p:txBody>
      </p:sp>
      <p:sp>
        <p:nvSpPr>
          <p:cNvPr id="184" name="Google Shape;184;p17"/>
          <p:cNvSpPr txBox="1"/>
          <p:nvPr>
            <p:ph idx="1" type="body"/>
          </p:nvPr>
        </p:nvSpPr>
        <p:spPr>
          <a:xfrm>
            <a:off x="479425" y="1124672"/>
            <a:ext cx="10982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구축 과정에서 아래와 같은 3가지 이슈가 예상되며, 대응방안은 다음과 같습니다.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5" name="Google Shape;185;p17"/>
          <p:cNvGraphicFramePr/>
          <p:nvPr/>
        </p:nvGraphicFramePr>
        <p:xfrm>
          <a:off x="698740" y="17399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{233C0CBB-AF8C-49D3-8793-CA74D23E46DC}</a:tableStyleId>
              </a:tblPr>
              <a:tblGrid>
                <a:gridCol w="638350"/>
                <a:gridCol w="5276675"/>
                <a:gridCol w="4781725"/>
              </a:tblGrid>
              <a:tr h="60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예상이슈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대응방안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118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 </a:t>
                      </a:r>
                      <a:r>
                        <a:rPr lang="ko-KR" sz="1300"/>
                        <a:t>주소 </a:t>
                      </a:r>
                      <a:r>
                        <a:rPr lang="ko-KR" sz="1300"/>
                        <a:t>데이터가</a:t>
                      </a:r>
                      <a:r>
                        <a:rPr lang="ko-KR" sz="1300"/>
                        <a:t> 잘못 입력되어 있음</a:t>
                      </a:r>
                      <a:endParaRPr sz="1300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 올바른 주소 데이터를 찾아 수정</a:t>
                      </a:r>
                      <a:endParaRPr sz="1300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데이터베이스 테이블 연결하는 과정에서 어려움이 예상됨</a:t>
                      </a:r>
                      <a:endParaRPr sz="1300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여러 자료 탐색 및 면밀한 연구 필요</a:t>
                      </a:r>
                      <a:endParaRPr sz="1300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3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shiny에 지도 마커가 찍히지 않음</a:t>
                      </a:r>
                      <a:endParaRPr sz="1300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stream lit 사용</a:t>
                      </a:r>
                      <a:endParaRPr sz="1300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/>
        </p:nvSpPr>
        <p:spPr>
          <a:xfrm>
            <a:off x="2502794" y="2846231"/>
            <a:ext cx="718641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Document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/>
        </p:nvSpPr>
        <p:spPr>
          <a:xfrm>
            <a:off x="3109175" y="2354050"/>
            <a:ext cx="70086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3350300" y="2204875"/>
            <a:ext cx="6530400" cy="3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추진 개요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구축 범위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조직 및 역할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SzPts val="1904"/>
              <a:buAutoNum type="arabicPeriod"/>
            </a:pPr>
            <a:r>
              <a:rPr b="1" lang="ko-KR" sz="1904"/>
              <a:t>WBS</a:t>
            </a:r>
            <a:endParaRPr b="1" sz="1904"/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일정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구성도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예상이슈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프로젝트 </a:t>
            </a:r>
            <a:r>
              <a:rPr lang="ko-KR"/>
              <a:t>추진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개요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79425" y="1048472"/>
            <a:ext cx="10982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프로젝트는 을 목적으로 합니다.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0"/>
          <p:cNvSpPr/>
          <p:nvPr/>
        </p:nvSpPr>
        <p:spPr>
          <a:xfrm>
            <a:off x="479425" y="2319225"/>
            <a:ext cx="4518900" cy="3750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17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배경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03" id="54" name="Google Shape;5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214192" y="3821437"/>
            <a:ext cx="3458849" cy="13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/>
          <p:nvPr/>
        </p:nvSpPr>
        <p:spPr>
          <a:xfrm>
            <a:off x="479437" y="3189347"/>
            <a:ext cx="4518900" cy="324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0000" spcFirstLastPara="1" rIns="90000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ko-K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매년 </a:t>
            </a:r>
            <a:r>
              <a:rPr lang="ko-KR">
                <a:solidFill>
                  <a:schemeClr val="dk1"/>
                </a:solidFill>
              </a:rPr>
              <a:t>서울시의 전기차 수가 빠른 속도로 늘고 있으나 충전소는 이에 크게 미치지 못함</a:t>
            </a:r>
            <a:endParaRPr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-KR">
                <a:solidFill>
                  <a:srgbClr val="1E1E1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서울시 전기차 이용자들은 전기차 충전소 공급 부족 문제가 심각하다는 의견이 많음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6" name="Google Shape;56;p10"/>
          <p:cNvSpPr/>
          <p:nvPr/>
        </p:nvSpPr>
        <p:spPr>
          <a:xfrm>
            <a:off x="7076272" y="3189348"/>
            <a:ext cx="4518600" cy="324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0000" spcFirstLastPara="1" rIns="90000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  <a:highlight>
                  <a:schemeClr val="lt1"/>
                </a:highlight>
              </a:rPr>
              <a:t>서울시 전역 및 구별 전기 충전소 위치 및 충전소 현황 제공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  <a:highlight>
                  <a:schemeClr val="lt1"/>
                </a:highlight>
              </a:rPr>
              <a:t>구별(지역별, 권역별) 충전소 포화 상태 정보 제공 등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57" name="Google Shape;57;p10"/>
          <p:cNvSpPr/>
          <p:nvPr/>
        </p:nvSpPr>
        <p:spPr>
          <a:xfrm>
            <a:off x="7915086" y="1566351"/>
            <a:ext cx="3627900" cy="372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2022.10.04 ~ 2022.10.08 (5일)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/>
          <p:nvPr/>
        </p:nvSpPr>
        <p:spPr>
          <a:xfrm>
            <a:off x="7076268" y="1566358"/>
            <a:ext cx="838800" cy="3723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17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/>
          <p:nvPr/>
        </p:nvSpPr>
        <p:spPr>
          <a:xfrm>
            <a:off x="7076125" y="2319225"/>
            <a:ext cx="4518900" cy="3750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1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2000">
                <a:solidFill>
                  <a:schemeClr val="lt1"/>
                </a:solidFill>
              </a:rPr>
              <a:t>목적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구축 범위</a:t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479425" y="1751925"/>
            <a:ext cx="2171700" cy="921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D85C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1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한국전력공사</a:t>
            </a:r>
            <a:endParaRPr b="1" sz="11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1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전기차충전소 위경도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100" u="sng">
                <a:solidFill>
                  <a:schemeClr val="hlink"/>
                </a:solidFill>
                <a:hlinkClick r:id="rId3"/>
              </a:rPr>
              <a:t>https://www.data.go.kr/data/15102458/fileData.do</a:t>
            </a:r>
            <a:endParaRPr sz="1100" u="sng">
              <a:solidFill>
                <a:schemeClr val="hlink"/>
              </a:solidFill>
            </a:endParaRPr>
          </a:p>
        </p:txBody>
      </p:sp>
      <p:sp>
        <p:nvSpPr>
          <p:cNvPr id="66" name="Google Shape;66;p11"/>
          <p:cNvSpPr/>
          <p:nvPr/>
        </p:nvSpPr>
        <p:spPr>
          <a:xfrm>
            <a:off x="479425" y="2859802"/>
            <a:ext cx="2171700" cy="921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D85C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100">
                <a:solidFill>
                  <a:schemeClr val="dk1"/>
                </a:solidFill>
              </a:rPr>
              <a:t>서울시 행정동별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100">
                <a:solidFill>
                  <a:schemeClr val="dk1"/>
                </a:solidFill>
              </a:rPr>
              <a:t>친환경 자동차 현황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100" u="sng">
                <a:solidFill>
                  <a:schemeClr val="hlink"/>
                </a:solidFill>
                <a:hlinkClick r:id="rId4"/>
              </a:rPr>
              <a:t>http://data.seoul.go.kr/dataList/OA-21245/F/1/datasetView.do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5069475" y="1751925"/>
            <a:ext cx="2872500" cy="4348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D85C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위치 주변 충전소 위치 파악</a:t>
            </a:r>
            <a:endParaRPr b="1"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지역 내의 전기차 현황 파악</a:t>
            </a:r>
            <a:endParaRPr b="1"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지역 내의 전기차 충전기 정보</a:t>
            </a:r>
            <a:endParaRPr sz="1200" u="sng">
              <a:solidFill>
                <a:schemeClr val="hlink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 u="sng">
              <a:solidFill>
                <a:schemeClr val="hlink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1578126" y="1241075"/>
            <a:ext cx="230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소스 데이터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1"/>
          <p:cNvCxnSpPr/>
          <p:nvPr/>
        </p:nvCxnSpPr>
        <p:spPr>
          <a:xfrm>
            <a:off x="5073050" y="1653150"/>
            <a:ext cx="28602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11"/>
          <p:cNvSpPr/>
          <p:nvPr/>
        </p:nvSpPr>
        <p:spPr>
          <a:xfrm>
            <a:off x="5879658" y="1215575"/>
            <a:ext cx="198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구축 범위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/>
          <p:nvPr/>
        </p:nvSpPr>
        <p:spPr>
          <a:xfrm>
            <a:off x="479425" y="5115600"/>
            <a:ext cx="3829200" cy="439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D85C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마스터 데이터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/>
          <p:nvPr/>
        </p:nvSpPr>
        <p:spPr>
          <a:xfrm>
            <a:off x="479425" y="5660275"/>
            <a:ext cx="3829200" cy="439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D85C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연관데이터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03" id="73" name="Google Shape;7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3138195" y="3153090"/>
            <a:ext cx="3054726" cy="66875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1"/>
          <p:cNvSpPr/>
          <p:nvPr/>
        </p:nvSpPr>
        <p:spPr>
          <a:xfrm>
            <a:off x="8841337" y="1174983"/>
            <a:ext cx="2700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기대 효과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8841975" y="1751925"/>
            <a:ext cx="2799300" cy="4348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D85C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2000" lIns="72000" spcFirstLastPara="1" rIns="72000" wrap="square" tIns="720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</a:pPr>
            <a:r>
              <a:rPr b="1" lang="ko-KR" sz="1200">
                <a:solidFill>
                  <a:schemeClr val="dk1"/>
                </a:solidFill>
              </a:rPr>
              <a:t>주거 지역 부근의 전기차 충전소 현황 정보</a:t>
            </a:r>
            <a:endParaRPr b="1" sz="12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</a:pPr>
            <a:r>
              <a:rPr b="1" lang="ko-KR" sz="1200">
                <a:solidFill>
                  <a:schemeClr val="dk1"/>
                </a:solidFill>
              </a:rPr>
              <a:t>주거 지역 부근의 전기차 현황 정보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76" name="Google Shape;76;p11"/>
          <p:cNvCxnSpPr/>
          <p:nvPr/>
        </p:nvCxnSpPr>
        <p:spPr>
          <a:xfrm>
            <a:off x="8851725" y="1666000"/>
            <a:ext cx="27558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descr="ar03" id="77" name="Google Shape;7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6818545" y="3153090"/>
            <a:ext cx="3054726" cy="66875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/>
          <p:nvPr/>
        </p:nvSpPr>
        <p:spPr>
          <a:xfrm>
            <a:off x="2761800" y="1718325"/>
            <a:ext cx="1596900" cy="955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17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 충전소 위경도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2761800" y="2859798"/>
            <a:ext cx="1596900" cy="92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1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전기차 등록 현황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11"/>
          <p:cNvCxnSpPr/>
          <p:nvPr/>
        </p:nvCxnSpPr>
        <p:spPr>
          <a:xfrm>
            <a:off x="480175" y="1650800"/>
            <a:ext cx="381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1" name="Google Shape;81;p11"/>
          <p:cNvSpPr/>
          <p:nvPr/>
        </p:nvSpPr>
        <p:spPr>
          <a:xfrm>
            <a:off x="479425" y="3967676"/>
            <a:ext cx="2171700" cy="921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D85C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1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한국전력공사 서울시 전기차 충전소 충전량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100" u="sng">
                <a:solidFill>
                  <a:schemeClr val="hlink"/>
                </a:solidFill>
                <a:hlinkClick r:id="rId6"/>
              </a:rPr>
              <a:t>https://www.data.go.kr/data/15100212/fileData.do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2771850" y="3967750"/>
            <a:ext cx="1576800" cy="92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1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 충전소 </a:t>
            </a:r>
            <a:r>
              <a:rPr b="1" lang="ko-KR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12"/>
          <p:cNvCxnSpPr>
            <a:stCxn id="88" idx="2"/>
            <a:endCxn id="89" idx="0"/>
          </p:cNvCxnSpPr>
          <p:nvPr/>
        </p:nvCxnSpPr>
        <p:spPr>
          <a:xfrm flipH="1" rot="-5400000">
            <a:off x="3480955" y="3174959"/>
            <a:ext cx="1122900" cy="19194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2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3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프로젝트 조직 및 역할</a:t>
            </a:r>
            <a:endParaRPr/>
          </a:p>
        </p:txBody>
      </p:sp>
      <p:cxnSp>
        <p:nvCxnSpPr>
          <p:cNvPr id="91" name="Google Shape;91;p12"/>
          <p:cNvCxnSpPr/>
          <p:nvPr/>
        </p:nvCxnSpPr>
        <p:spPr>
          <a:xfrm>
            <a:off x="459300" y="2016450"/>
            <a:ext cx="51252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2"/>
          <p:cNvSpPr/>
          <p:nvPr/>
        </p:nvSpPr>
        <p:spPr>
          <a:xfrm>
            <a:off x="2296063" y="1512932"/>
            <a:ext cx="248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조직도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2"/>
          <p:cNvCxnSpPr/>
          <p:nvPr/>
        </p:nvCxnSpPr>
        <p:spPr>
          <a:xfrm>
            <a:off x="5960300" y="2016450"/>
            <a:ext cx="51462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2"/>
          <p:cNvSpPr/>
          <p:nvPr/>
        </p:nvSpPr>
        <p:spPr>
          <a:xfrm>
            <a:off x="7698987" y="1557902"/>
            <a:ext cx="255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인력별 역할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2"/>
          <p:cNvCxnSpPr>
            <a:stCxn id="88" idx="2"/>
            <a:endCxn id="96" idx="0"/>
          </p:cNvCxnSpPr>
          <p:nvPr/>
        </p:nvCxnSpPr>
        <p:spPr>
          <a:xfrm flipH="1" rot="-5400000">
            <a:off x="2834755" y="3821159"/>
            <a:ext cx="1122900" cy="6270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12"/>
          <p:cNvCxnSpPr>
            <a:stCxn id="88" idx="2"/>
            <a:endCxn id="98" idx="0"/>
          </p:cNvCxnSpPr>
          <p:nvPr/>
        </p:nvCxnSpPr>
        <p:spPr>
          <a:xfrm rot="5400000">
            <a:off x="1536955" y="3150359"/>
            <a:ext cx="1122900" cy="19686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12"/>
          <p:cNvCxnSpPr>
            <a:stCxn id="88" idx="2"/>
            <a:endCxn id="100" idx="0"/>
          </p:cNvCxnSpPr>
          <p:nvPr/>
        </p:nvCxnSpPr>
        <p:spPr>
          <a:xfrm rot="5400000">
            <a:off x="2172505" y="3785909"/>
            <a:ext cx="1122900" cy="6975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01" name="Google Shape;101;p12"/>
          <p:cNvGraphicFramePr/>
          <p:nvPr/>
        </p:nvGraphicFramePr>
        <p:xfrm>
          <a:off x="5968731" y="21727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{233C0CBB-AF8C-49D3-8793-CA74D23E46DC}</a:tableStyleId>
              </a:tblPr>
              <a:tblGrid>
                <a:gridCol w="1388500"/>
                <a:gridCol w="1240225"/>
                <a:gridCol w="2499700"/>
              </a:tblGrid>
              <a:tr h="2741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Role &amp; Responsibilities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 hMerge="1"/>
              </a:tr>
              <a:tr h="274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담당자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역할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525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79" lvl="0" marL="93662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 u="none" cap="none" strike="noStrike"/>
                        <a:t>정한수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 u="none" cap="none" strike="noStrike"/>
                        <a:t>프로젝트 진행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</a:t>
                      </a:r>
                      <a:r>
                        <a:rPr b="1" lang="ko-KR" sz="1200" u="none" cap="none" strike="noStrike"/>
                        <a:t>수집 및 전처리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 u="none" cap="none" strike="noStrike"/>
                        <a:t>방영찬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 u="none" cap="none" strike="noStrike"/>
                        <a:t>데이터 수집 및 전처리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</a:rPr>
                        <a:t>DB 데이터 관리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2" lvl="0" marL="93662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김수아</a:t>
                      </a:r>
                      <a:endParaRPr sz="10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데이터 연결 및 관리</a:t>
                      </a:r>
                      <a:endParaRPr sz="10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/>
                        <a:t>EDA 및</a:t>
                      </a:r>
                      <a:endParaRPr b="1"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/>
                        <a:t>데이터 시각화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2" lvl="0" marL="93662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신나령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2" lvl="0" marL="93662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 u="none" cap="none" strike="noStrike"/>
                        <a:t>데이터 분석 및 시각화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</a:rPr>
                        <a:t>알고리즘 </a:t>
                      </a: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개발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2" lvl="0" marL="93662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조건영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충전소 정보 반환 기능 구현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/>
                        <a:t>GUI 구현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79" lvl="0" marL="93662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정한수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58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시스템 인터페이스 구현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02" name="Google Shape;102;p12"/>
          <p:cNvGrpSpPr/>
          <p:nvPr/>
        </p:nvGrpSpPr>
        <p:grpSpPr>
          <a:xfrm>
            <a:off x="498676" y="2286077"/>
            <a:ext cx="5118862" cy="3697118"/>
            <a:chOff x="498676" y="2286077"/>
            <a:chExt cx="5118862" cy="3697118"/>
          </a:xfrm>
        </p:grpSpPr>
        <p:grpSp>
          <p:nvGrpSpPr>
            <p:cNvPr id="103" name="Google Shape;103;p12"/>
            <p:cNvGrpSpPr/>
            <p:nvPr/>
          </p:nvGrpSpPr>
          <p:grpSpPr>
            <a:xfrm>
              <a:off x="498676" y="4696010"/>
              <a:ext cx="5118862" cy="1287184"/>
              <a:chOff x="1236843" y="3887235"/>
              <a:chExt cx="6951497" cy="747711"/>
            </a:xfrm>
          </p:grpSpPr>
          <p:grpSp>
            <p:nvGrpSpPr>
              <p:cNvPr id="104" name="Google Shape;104;p12"/>
              <p:cNvGrpSpPr/>
              <p:nvPr/>
            </p:nvGrpSpPr>
            <p:grpSpPr>
              <a:xfrm>
                <a:off x="1236843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105" name="Google Shape;105;p12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방영찬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강-4단" id="98" name="Google Shape;98;p12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905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데이터 수집 및 전처리   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6" name="Google Shape;106;p12"/>
              <p:cNvGrpSpPr/>
              <p:nvPr/>
            </p:nvGrpSpPr>
            <p:grpSpPr>
              <a:xfrm>
                <a:off x="2963185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107" name="Google Shape;107;p12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sz="1200">
                      <a:solidFill>
                        <a:schemeClr val="dk1"/>
                      </a:solidFill>
                    </a:rPr>
                    <a:t>신나령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강-4단" id="100" name="Google Shape;100;p12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905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EDA 및 데이터 시각화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8" name="Google Shape;108;p12"/>
              <p:cNvGrpSpPr/>
              <p:nvPr/>
            </p:nvGrpSpPr>
            <p:grpSpPr>
              <a:xfrm>
                <a:off x="4761631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109" name="Google Shape;109;p12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r>
                    <a:rPr lang="ko-KR" sz="1200">
                      <a:solidFill>
                        <a:schemeClr val="dk1"/>
                      </a:solidFill>
                    </a:rPr>
                    <a:t>조건영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강-4단" id="96" name="Google Shape;96;p12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905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sz="1200"/>
                    <a:t>알고리즘 </a:t>
                  </a: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개발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0" name="Google Shape;110;p12"/>
              <p:cNvGrpSpPr/>
              <p:nvPr/>
            </p:nvGrpSpPr>
            <p:grpSpPr>
              <a:xfrm>
                <a:off x="6517040" y="3887235"/>
                <a:ext cx="1671300" cy="747711"/>
                <a:chOff x="3798888" y="2497558"/>
                <a:chExt cx="1671300" cy="747711"/>
              </a:xfrm>
            </p:grpSpPr>
            <p:sp>
              <p:nvSpPr>
                <p:cNvPr id="111" name="Google Shape;111;p12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김수아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강-4단" id="89" name="Google Shape;89;p12"/>
                <p:cNvSpPr/>
                <p:nvPr/>
              </p:nvSpPr>
              <p:spPr>
                <a:xfrm>
                  <a:off x="3798888" y="2497558"/>
                  <a:ext cx="1671300" cy="288900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905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ko-KR" sz="1200">
                      <a:solidFill>
                        <a:schemeClr val="dk1"/>
                      </a:solidFill>
                    </a:rPr>
                    <a:t>DB 데이터 관리</a:t>
                  </a:r>
                  <a:endParaRPr sz="1200"/>
                </a:p>
              </p:txBody>
            </p:sp>
          </p:grpSp>
        </p:grpSp>
        <p:grpSp>
          <p:nvGrpSpPr>
            <p:cNvPr id="112" name="Google Shape;112;p12"/>
            <p:cNvGrpSpPr/>
            <p:nvPr/>
          </p:nvGrpSpPr>
          <p:grpSpPr>
            <a:xfrm>
              <a:off x="2356666" y="2286077"/>
              <a:ext cx="1452861" cy="1287131"/>
              <a:chOff x="2356666" y="2286077"/>
              <a:chExt cx="1452861" cy="1287131"/>
            </a:xfrm>
          </p:grpSpPr>
          <p:sp>
            <p:nvSpPr>
              <p:cNvPr id="88" name="Google Shape;88;p12"/>
              <p:cNvSpPr/>
              <p:nvPr/>
            </p:nvSpPr>
            <p:spPr>
              <a:xfrm>
                <a:off x="2356666" y="2788205"/>
                <a:ext cx="1452079" cy="785004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정한수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강-4단" id="113" name="Google Shape;113;p12"/>
              <p:cNvSpPr/>
              <p:nvPr/>
            </p:nvSpPr>
            <p:spPr>
              <a:xfrm>
                <a:off x="2356666" y="2286077"/>
                <a:ext cx="1452861" cy="497341"/>
              </a:xfrm>
              <a:prstGeom prst="rect">
                <a:avLst/>
              </a:prstGeom>
              <a:solidFill>
                <a:srgbClr val="BFBFBF"/>
              </a:solidFill>
              <a:ln cap="flat" cmpd="sng" w="1905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프로젝트 관리자(PM)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4-1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/>
              <a:t>WBS (1)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119" name="Google Shape;119;p13"/>
          <p:cNvGraphicFramePr/>
          <p:nvPr/>
        </p:nvGraphicFramePr>
        <p:xfrm>
          <a:off x="433190" y="885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{3A77A154-BFC4-4FDE-A9A3-576324C392C6}</a:tableStyleId>
              </a:tblPr>
              <a:tblGrid>
                <a:gridCol w="505450"/>
                <a:gridCol w="2987200"/>
                <a:gridCol w="519400"/>
                <a:gridCol w="679200"/>
                <a:gridCol w="679200"/>
                <a:gridCol w="679200"/>
                <a:gridCol w="679200"/>
                <a:gridCol w="679200"/>
                <a:gridCol w="679200"/>
                <a:gridCol w="679200"/>
                <a:gridCol w="679200"/>
                <a:gridCol w="679200"/>
                <a:gridCol w="679200"/>
              </a:tblGrid>
              <a:tr h="24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9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b="1" sz="12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9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태스크</a:t>
                      </a:r>
                      <a:endParaRPr b="1" sz="12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</a:t>
                      </a:r>
                      <a:endParaRPr b="1" i="0" sz="12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1일차</a:t>
                      </a:r>
                      <a:endParaRPr b="1" sz="9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2일차</a:t>
                      </a:r>
                      <a:endParaRPr b="1" sz="9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3일차</a:t>
                      </a:r>
                      <a:endParaRPr b="1" sz="9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4일차</a:t>
                      </a:r>
                      <a:endParaRPr b="1" sz="9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5일차</a:t>
                      </a:r>
                      <a:endParaRPr b="1" sz="9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</a:tr>
              <a:tr h="348375">
                <a:tc gridSpan="2"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 환경 구축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48375">
                <a:tc gridSpan="2">
                  <a:txBody>
                    <a:bodyPr/>
                    <a:lstStyle/>
                    <a:p>
                      <a:pPr indent="0" lvl="0" marL="18288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 기능 설계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9144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48375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분석 및 정의 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정한수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8375">
                <a:tc vMerge="1"/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충전소 위</a:t>
                      </a: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·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경도 자료 수집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8375">
                <a:tc vMerge="1"/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전기차 충전소 자료 수집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8375">
                <a:tc vMerge="1"/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친환경 자동차 현황 자료 수집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8375">
                <a:tc gridSpan="2"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전처리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483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충전소 위·경도 자료 전처리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방영찬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8375">
                <a:tc vMerge="1"/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충전소 주소 자료 전처리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8375">
                <a:tc vMerge="1"/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전기차 등록 현황 자료 전처리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8375">
                <a:tc gridSpan="2"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 구축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48375"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</a:t>
                      </a: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전처리 데이터 적재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김수아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8375">
                <a:tc gridSpan="2"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시각화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483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연도별 전기차 등록 추이 시각화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신나령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8375">
                <a:tc vMerge="1"/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구역별 전기차 수 시각화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8375">
                <a:tc vMerge="1"/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구역별 전기차 충전소 수 시각화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4-2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/>
              <a:t>WBS (2)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125" name="Google Shape;125;p14"/>
          <p:cNvGraphicFramePr/>
          <p:nvPr/>
        </p:nvGraphicFramePr>
        <p:xfrm>
          <a:off x="433190" y="885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{3A77A154-BFC4-4FDE-A9A3-576324C392C6}</a:tableStyleId>
              </a:tblPr>
              <a:tblGrid>
                <a:gridCol w="505450"/>
                <a:gridCol w="2987200"/>
                <a:gridCol w="519400"/>
                <a:gridCol w="679200"/>
                <a:gridCol w="679200"/>
                <a:gridCol w="679200"/>
                <a:gridCol w="679200"/>
                <a:gridCol w="679200"/>
                <a:gridCol w="679200"/>
                <a:gridCol w="679200"/>
                <a:gridCol w="679200"/>
                <a:gridCol w="679200"/>
                <a:gridCol w="679200"/>
              </a:tblGrid>
              <a:tr h="248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9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b="1" sz="12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9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태스크</a:t>
                      </a:r>
                      <a:endParaRPr b="1" sz="12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</a:t>
                      </a:r>
                      <a:endParaRPr b="1" i="0" sz="12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1일차</a:t>
                      </a:r>
                      <a:endParaRPr b="1" sz="9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2일차</a:t>
                      </a:r>
                      <a:endParaRPr b="1" sz="9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3일차</a:t>
                      </a:r>
                      <a:endParaRPr b="1" sz="9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4일차</a:t>
                      </a:r>
                      <a:endParaRPr b="1" sz="9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5일차</a:t>
                      </a:r>
                      <a:endParaRPr b="1" sz="9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</a:tr>
              <a:tr h="3529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알고리즘 구현</a:t>
                      </a:r>
                      <a:endParaRPr b="1"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사용자 위치정보 수집 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정한수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충전소 거리 계산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조건영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최단 거리 충전소 탐색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5km 내 충전소 탐색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구역 범위내 전기차 등록수 탐색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9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GUI 구현</a:t>
                      </a:r>
                      <a:endParaRPr b="1"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1"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페이지 구성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정한수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정보 입력 창 구현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정보 제공 창 구현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사용자 위치 기준 최단 거리 충전소 위치 제공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해당 지역 충전소 수 제공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해당 지역 전기차 현황 제공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9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시스템 연동테스트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1"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기반 서비스 테스트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정한수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5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프로젝트 일정</a:t>
            </a:r>
            <a:endParaRPr/>
          </a:p>
        </p:txBody>
      </p:sp>
      <p:graphicFrame>
        <p:nvGraphicFramePr>
          <p:cNvPr id="131" name="Google Shape;131;p15"/>
          <p:cNvGraphicFramePr/>
          <p:nvPr/>
        </p:nvGraphicFramePr>
        <p:xfrm>
          <a:off x="309888" y="9563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{233C0CBB-AF8C-49D3-8793-CA74D23E46DC}</a:tableStyleId>
              </a:tblPr>
              <a:tblGrid>
                <a:gridCol w="596225"/>
                <a:gridCol w="3523725"/>
                <a:gridCol w="546375"/>
                <a:gridCol w="546375"/>
                <a:gridCol w="546375"/>
                <a:gridCol w="546375"/>
                <a:gridCol w="546375"/>
                <a:gridCol w="546375"/>
                <a:gridCol w="546375"/>
                <a:gridCol w="546375"/>
                <a:gridCol w="546375"/>
                <a:gridCol w="546375"/>
                <a:gridCol w="1988525"/>
              </a:tblGrid>
              <a:tr h="30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태스크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1일차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1"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일차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b="1"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일차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b="1"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일차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b="1"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일차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</a:tr>
              <a:tr h="306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분석기획(Planning)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30600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비즈니스 이해 및 범위설정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요구사항정의서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정의 및 계획설정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프로젝트수행계획서,WBS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위험계획 수립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위험목록/위험관리계획서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데이터준비(Data Preparation)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30600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필요데이터 정의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데이터정의서, 획득계획서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데이터스토어설계(정형)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스토어설계서, 매핑정의서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데이터수집 및 정합성 검증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데이터 정합성검증보고서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데이터분석(Data Analyzing)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3060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분석용 데이터준비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분석용 데이터</a:t>
                      </a:r>
                      <a:r>
                        <a:rPr lang="ko-KR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세트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탐색적분석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데이터탐색/시각화보고서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알고리즘</a:t>
                      </a: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구현(</a:t>
                      </a: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Algorithm</a:t>
                      </a: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</a:t>
                      </a: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eveloping)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3060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기능 구현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</a:t>
                      </a: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결과보고서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 및 검증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</a:t>
                      </a: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평가보고서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 및 전개(Deploying)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3060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발전계획 수립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발전계획서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평가 및 보고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완료보고서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2" name="Google Shape;132;p15"/>
          <p:cNvCxnSpPr/>
          <p:nvPr/>
        </p:nvCxnSpPr>
        <p:spPr>
          <a:xfrm>
            <a:off x="4433134" y="2018245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3" name="Google Shape;133;p15"/>
          <p:cNvCxnSpPr/>
          <p:nvPr/>
        </p:nvCxnSpPr>
        <p:spPr>
          <a:xfrm>
            <a:off x="4433134" y="2325270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4" name="Google Shape;134;p15"/>
          <p:cNvCxnSpPr/>
          <p:nvPr/>
        </p:nvCxnSpPr>
        <p:spPr>
          <a:xfrm>
            <a:off x="4433134" y="1711220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9CACC8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5" name="Google Shape;135;p15"/>
          <p:cNvCxnSpPr/>
          <p:nvPr/>
        </p:nvCxnSpPr>
        <p:spPr>
          <a:xfrm>
            <a:off x="8804134" y="6007459"/>
            <a:ext cx="1097400" cy="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6" name="Google Shape;136;p15"/>
          <p:cNvCxnSpPr/>
          <p:nvPr/>
        </p:nvCxnSpPr>
        <p:spPr>
          <a:xfrm>
            <a:off x="8804134" y="6313346"/>
            <a:ext cx="1097400" cy="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4981834" y="2956948"/>
            <a:ext cx="1090500" cy="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8" name="Google Shape;138;p15"/>
          <p:cNvCxnSpPr/>
          <p:nvPr/>
        </p:nvCxnSpPr>
        <p:spPr>
          <a:xfrm>
            <a:off x="5525884" y="3276584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9" name="Google Shape;139;p15"/>
          <p:cNvCxnSpPr/>
          <p:nvPr/>
        </p:nvCxnSpPr>
        <p:spPr>
          <a:xfrm>
            <a:off x="5525884" y="3550334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40" name="Google Shape;140;p15"/>
          <p:cNvCxnSpPr/>
          <p:nvPr/>
        </p:nvCxnSpPr>
        <p:spPr>
          <a:xfrm>
            <a:off x="6072250" y="4187035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41" name="Google Shape;141;p15"/>
          <p:cNvCxnSpPr/>
          <p:nvPr/>
        </p:nvCxnSpPr>
        <p:spPr>
          <a:xfrm>
            <a:off x="6072250" y="4473860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42" name="Google Shape;142;p15"/>
          <p:cNvCxnSpPr/>
          <p:nvPr/>
        </p:nvCxnSpPr>
        <p:spPr>
          <a:xfrm>
            <a:off x="7702550" y="5396463"/>
            <a:ext cx="1652400" cy="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43" name="Google Shape;143;p15"/>
          <p:cNvCxnSpPr/>
          <p:nvPr/>
        </p:nvCxnSpPr>
        <p:spPr>
          <a:xfrm>
            <a:off x="7169650" y="5093726"/>
            <a:ext cx="1652400" cy="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6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/>
              <a:t>프로젝트 구성도</a:t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3080225" y="1296625"/>
            <a:ext cx="6921300" cy="4933500"/>
          </a:xfrm>
          <a:prstGeom prst="roundRect">
            <a:avLst>
              <a:gd fmla="val 16667" name="adj"/>
            </a:avLst>
          </a:prstGeom>
          <a:solidFill>
            <a:srgbClr val="E4F2F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 flipH="1">
            <a:off x="479450" y="1467950"/>
            <a:ext cx="882000" cy="4580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/>
              <a:t>사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/>
              <a:t>용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/>
              <a:t>자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/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/>
              <a:t>모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/>
              <a:t>듈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3354325" y="3431750"/>
            <a:ext cx="996300" cy="690600"/>
          </a:xfrm>
          <a:prstGeom prst="roundRect">
            <a:avLst>
              <a:gd fmla="val 16667" name="adj"/>
            </a:avLst>
          </a:prstGeom>
          <a:solidFill>
            <a:srgbClr val="D4E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/>
              <a:t>최단 거리 충전소 위치 탐색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4420650" y="873125"/>
            <a:ext cx="33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전기차 충전소 위치 안내 시스템</a:t>
            </a:r>
            <a:endParaRPr b="1"/>
          </a:p>
        </p:txBody>
      </p:sp>
      <p:sp>
        <p:nvSpPr>
          <p:cNvPr id="153" name="Google Shape;153;p16"/>
          <p:cNvSpPr/>
          <p:nvPr/>
        </p:nvSpPr>
        <p:spPr>
          <a:xfrm>
            <a:off x="7442963" y="3361525"/>
            <a:ext cx="1311600" cy="829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/>
              <a:t>DB</a:t>
            </a:r>
            <a:endParaRPr b="1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10858850" y="1544150"/>
            <a:ext cx="1200900" cy="1089900"/>
          </a:xfrm>
          <a:prstGeom prst="roundRect">
            <a:avLst>
              <a:gd fmla="val 16667" name="adj"/>
            </a:avLst>
          </a:prstGeom>
          <a:solidFill>
            <a:srgbClr val="E4F2F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충전소</a:t>
            </a:r>
            <a:endParaRPr b="1"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·</a:t>
            </a:r>
            <a:r>
              <a:rPr b="1" lang="ko-KR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경도</a:t>
            </a:r>
            <a:endParaRPr b="1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9250400" y="3142976"/>
            <a:ext cx="414600" cy="1240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/>
              <a:t>전</a:t>
            </a:r>
            <a:endParaRPr b="1"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/>
              <a:t>처</a:t>
            </a:r>
            <a:endParaRPr b="1"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/>
              <a:t>리</a:t>
            </a:r>
            <a:endParaRPr b="1" i="0" sz="12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56" name="Google Shape;156;p16"/>
          <p:cNvCxnSpPr>
            <a:stCxn id="157" idx="2"/>
            <a:endCxn id="151" idx="0"/>
          </p:cNvCxnSpPr>
          <p:nvPr/>
        </p:nvCxnSpPr>
        <p:spPr>
          <a:xfrm rot="5400000">
            <a:off x="4099236" y="2424750"/>
            <a:ext cx="760200" cy="1254000"/>
          </a:xfrm>
          <a:prstGeom prst="bentConnector3">
            <a:avLst>
              <a:gd fmla="val 49993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8" name="Google Shape;158;p16"/>
          <p:cNvCxnSpPr>
            <a:stCxn id="154" idx="1"/>
            <a:endCxn id="155" idx="3"/>
          </p:cNvCxnSpPr>
          <p:nvPr/>
        </p:nvCxnSpPr>
        <p:spPr>
          <a:xfrm flipH="1">
            <a:off x="9664850" y="2089100"/>
            <a:ext cx="1194000" cy="1674300"/>
          </a:xfrm>
          <a:prstGeom prst="bent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9" name="Google Shape;159;p16"/>
          <p:cNvSpPr/>
          <p:nvPr/>
        </p:nvSpPr>
        <p:spPr>
          <a:xfrm>
            <a:off x="10858850" y="3218425"/>
            <a:ext cx="1200900" cy="1089900"/>
          </a:xfrm>
          <a:prstGeom prst="roundRect">
            <a:avLst>
              <a:gd fmla="val 16667" name="adj"/>
            </a:avLst>
          </a:prstGeom>
          <a:solidFill>
            <a:srgbClr val="E4F2F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구</a:t>
            </a:r>
            <a:r>
              <a:rPr b="1" lang="ko-KR" sz="1200">
                <a:solidFill>
                  <a:schemeClr val="dk1"/>
                </a:solidFill>
              </a:rPr>
              <a:t>별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친환경 자동차 현황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10858850" y="4882100"/>
            <a:ext cx="1200900" cy="1089900"/>
          </a:xfrm>
          <a:prstGeom prst="roundRect">
            <a:avLst>
              <a:gd fmla="val 16667" name="adj"/>
            </a:avLst>
          </a:prstGeom>
          <a:solidFill>
            <a:srgbClr val="E4F2F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완속/</a:t>
            </a:r>
            <a:r>
              <a:rPr b="1" lang="ko-KR" sz="1200">
                <a:solidFill>
                  <a:schemeClr val="dk1"/>
                </a:solidFill>
              </a:rPr>
              <a:t>급속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충전기 정보 현황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16"/>
          <p:cNvCxnSpPr>
            <a:stCxn id="160" idx="1"/>
            <a:endCxn id="155" idx="3"/>
          </p:cNvCxnSpPr>
          <p:nvPr/>
        </p:nvCxnSpPr>
        <p:spPr>
          <a:xfrm rot="10800000">
            <a:off x="9664850" y="3763250"/>
            <a:ext cx="1194000" cy="1663800"/>
          </a:xfrm>
          <a:prstGeom prst="bent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2" name="Google Shape;162;p16"/>
          <p:cNvSpPr txBox="1"/>
          <p:nvPr/>
        </p:nvSpPr>
        <p:spPr>
          <a:xfrm>
            <a:off x="10782675" y="1025525"/>
            <a:ext cx="12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Raw Data</a:t>
            </a:r>
            <a:endParaRPr b="1"/>
          </a:p>
        </p:txBody>
      </p:sp>
      <p:cxnSp>
        <p:nvCxnSpPr>
          <p:cNvPr id="163" name="Google Shape;163;p16"/>
          <p:cNvCxnSpPr>
            <a:stCxn id="159" idx="1"/>
            <a:endCxn id="155" idx="3"/>
          </p:cNvCxnSpPr>
          <p:nvPr/>
        </p:nvCxnSpPr>
        <p:spPr>
          <a:xfrm flipH="1">
            <a:off x="9664850" y="3763375"/>
            <a:ext cx="1194000" cy="600"/>
          </a:xfrm>
          <a:prstGeom prst="bent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4" name="Google Shape;164;p16"/>
          <p:cNvCxnSpPr>
            <a:stCxn id="155" idx="1"/>
            <a:endCxn id="153" idx="3"/>
          </p:cNvCxnSpPr>
          <p:nvPr/>
        </p:nvCxnSpPr>
        <p:spPr>
          <a:xfrm flipH="1">
            <a:off x="8754500" y="3763376"/>
            <a:ext cx="495900" cy="1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6"/>
          <p:cNvSpPr/>
          <p:nvPr/>
        </p:nvSpPr>
        <p:spPr>
          <a:xfrm>
            <a:off x="4602818" y="3431750"/>
            <a:ext cx="996300" cy="690600"/>
          </a:xfrm>
          <a:prstGeom prst="roundRect">
            <a:avLst>
              <a:gd fmla="val 16667" name="adj"/>
            </a:avLst>
          </a:prstGeom>
          <a:solidFill>
            <a:srgbClr val="D4E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/>
              <a:t>해당 지역</a:t>
            </a:r>
            <a:r>
              <a:rPr lang="ko-KR" sz="1200"/>
              <a:t> 충전소 수 탐색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16"/>
          <p:cNvCxnSpPr>
            <a:stCxn id="157" idx="2"/>
            <a:endCxn id="165" idx="0"/>
          </p:cNvCxnSpPr>
          <p:nvPr/>
        </p:nvCxnSpPr>
        <p:spPr>
          <a:xfrm rot="5400000">
            <a:off x="4723536" y="3049050"/>
            <a:ext cx="760200" cy="5400"/>
          </a:xfrm>
          <a:prstGeom prst="bentConnector3">
            <a:avLst>
              <a:gd fmla="val 49993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7" name="Google Shape;167;p16"/>
          <p:cNvSpPr/>
          <p:nvPr/>
        </p:nvSpPr>
        <p:spPr>
          <a:xfrm>
            <a:off x="3354275" y="4882100"/>
            <a:ext cx="3504000" cy="581100"/>
          </a:xfrm>
          <a:prstGeom prst="roundRect">
            <a:avLst>
              <a:gd fmla="val 16667" name="adj"/>
            </a:avLst>
          </a:prstGeom>
          <a:solidFill>
            <a:srgbClr val="FFFF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/>
              <a:t>시각화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16"/>
          <p:cNvCxnSpPr/>
          <p:nvPr/>
        </p:nvCxnSpPr>
        <p:spPr>
          <a:xfrm>
            <a:off x="1481150" y="2374650"/>
            <a:ext cx="1861500" cy="1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" name="Google Shape;169;p16"/>
          <p:cNvSpPr txBox="1"/>
          <p:nvPr/>
        </p:nvSpPr>
        <p:spPr>
          <a:xfrm>
            <a:off x="1859450" y="2005350"/>
            <a:ext cx="91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/>
              <a:t>위치 정보</a:t>
            </a:r>
            <a:endParaRPr b="1" sz="1200"/>
          </a:p>
        </p:txBody>
      </p:sp>
      <p:grpSp>
        <p:nvGrpSpPr>
          <p:cNvPr id="170" name="Google Shape;170;p16"/>
          <p:cNvGrpSpPr/>
          <p:nvPr/>
        </p:nvGrpSpPr>
        <p:grpSpPr>
          <a:xfrm>
            <a:off x="1459555" y="4803338"/>
            <a:ext cx="1828800" cy="370013"/>
            <a:chOff x="1829125" y="2612588"/>
            <a:chExt cx="1828800" cy="370013"/>
          </a:xfrm>
        </p:grpSpPr>
        <p:cxnSp>
          <p:nvCxnSpPr>
            <p:cNvPr id="171" name="Google Shape;171;p16"/>
            <p:cNvCxnSpPr/>
            <p:nvPr/>
          </p:nvCxnSpPr>
          <p:spPr>
            <a:xfrm rot="10800000">
              <a:off x="1829125" y="2982600"/>
              <a:ext cx="18288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72" name="Google Shape;172;p16"/>
            <p:cNvSpPr txBox="1"/>
            <p:nvPr/>
          </p:nvSpPr>
          <p:spPr>
            <a:xfrm>
              <a:off x="2163945" y="2612588"/>
              <a:ext cx="1491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/>
                <a:t>주변충전소 </a:t>
              </a:r>
              <a:r>
                <a:rPr b="1" lang="ko-KR" sz="1200"/>
                <a:t>정보</a:t>
              </a:r>
              <a:endParaRPr b="1" sz="1200"/>
            </a:p>
          </p:txBody>
        </p:sp>
      </p:grpSp>
      <p:sp>
        <p:nvSpPr>
          <p:cNvPr id="157" name="Google Shape;157;p16"/>
          <p:cNvSpPr/>
          <p:nvPr/>
        </p:nvSpPr>
        <p:spPr>
          <a:xfrm>
            <a:off x="3354336" y="2090550"/>
            <a:ext cx="3504000" cy="581100"/>
          </a:xfrm>
          <a:prstGeom prst="roundRect">
            <a:avLst>
              <a:gd fmla="val 16667" name="adj"/>
            </a:avLst>
          </a:prstGeom>
          <a:solidFill>
            <a:srgbClr val="FFFF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/>
              <a:t>주변 충전소 자료 필터링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16"/>
          <p:cNvCxnSpPr>
            <a:stCxn id="167" idx="0"/>
            <a:endCxn id="151" idx="2"/>
          </p:cNvCxnSpPr>
          <p:nvPr/>
        </p:nvCxnSpPr>
        <p:spPr>
          <a:xfrm flipH="1" rot="5400000">
            <a:off x="4099475" y="3875300"/>
            <a:ext cx="759900" cy="1253700"/>
          </a:xfrm>
          <a:prstGeom prst="bentConnector3">
            <a:avLst>
              <a:gd fmla="val 4999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4" name="Google Shape;174;p16"/>
          <p:cNvCxnSpPr>
            <a:stCxn id="165" idx="2"/>
            <a:endCxn id="167" idx="0"/>
          </p:cNvCxnSpPr>
          <p:nvPr/>
        </p:nvCxnSpPr>
        <p:spPr>
          <a:xfrm flipH="1" rot="-5400000">
            <a:off x="4723718" y="4499600"/>
            <a:ext cx="759900" cy="5400"/>
          </a:xfrm>
          <a:prstGeom prst="bentConnector3">
            <a:avLst>
              <a:gd fmla="val 4999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5" name="Google Shape;175;p16"/>
          <p:cNvCxnSpPr>
            <a:stCxn id="157" idx="3"/>
            <a:endCxn id="153" idx="0"/>
          </p:cNvCxnSpPr>
          <p:nvPr/>
        </p:nvCxnSpPr>
        <p:spPr>
          <a:xfrm>
            <a:off x="6858336" y="2381100"/>
            <a:ext cx="1240500" cy="9804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76" name="Google Shape;176;p16"/>
          <p:cNvSpPr/>
          <p:nvPr/>
        </p:nvSpPr>
        <p:spPr>
          <a:xfrm>
            <a:off x="5862025" y="3431750"/>
            <a:ext cx="996300" cy="690600"/>
          </a:xfrm>
          <a:prstGeom prst="roundRect">
            <a:avLst>
              <a:gd fmla="val 16667" name="adj"/>
            </a:avLst>
          </a:prstGeom>
          <a:solidFill>
            <a:srgbClr val="D4E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/>
              <a:t>해당 지역 </a:t>
            </a:r>
            <a:r>
              <a:rPr lang="ko-KR" sz="1200"/>
              <a:t>전기차 현황 확인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16"/>
          <p:cNvCxnSpPr>
            <a:stCxn id="157" idx="2"/>
            <a:endCxn id="176" idx="0"/>
          </p:cNvCxnSpPr>
          <p:nvPr/>
        </p:nvCxnSpPr>
        <p:spPr>
          <a:xfrm flipH="1" rot="-5400000">
            <a:off x="5353086" y="2424900"/>
            <a:ext cx="760200" cy="1253700"/>
          </a:xfrm>
          <a:prstGeom prst="bentConnector3">
            <a:avLst>
              <a:gd fmla="val 49993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8" name="Google Shape;178;p16"/>
          <p:cNvCxnSpPr>
            <a:stCxn id="176" idx="2"/>
            <a:endCxn id="167" idx="0"/>
          </p:cNvCxnSpPr>
          <p:nvPr/>
        </p:nvCxnSpPr>
        <p:spPr>
          <a:xfrm rot="5400000">
            <a:off x="5353225" y="3875300"/>
            <a:ext cx="759900" cy="1254000"/>
          </a:xfrm>
          <a:prstGeom prst="bentConnector3">
            <a:avLst>
              <a:gd fmla="val 4999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