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-4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23.06.2014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23.06.2014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23.06.2014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23.06.2014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2756" y="1806223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92D050"/>
                </a:solidFill>
              </a:rPr>
              <a:t>&lt;span&gt;</a:t>
            </a:r>
            <a:endParaRPr lang="ru-RU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2756" y="2043290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92D050"/>
                </a:solidFill>
              </a:rPr>
              <a:t>&lt;span&gt;</a:t>
            </a:r>
            <a:endParaRPr lang="ru-RU">
              <a:solidFill>
                <a:srgbClr val="92D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2756" y="2336801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92D050"/>
                </a:solidFill>
              </a:rPr>
              <a:t>&lt;div&gt;</a:t>
            </a:r>
            <a:endParaRPr lang="ru-RU">
              <a:solidFill>
                <a:srgbClr val="92D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2756" y="158045"/>
            <a:ext cx="84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92D050"/>
                </a:solidFill>
              </a:rPr>
              <a:t>&lt;html&gt;</a:t>
            </a:r>
            <a:endParaRPr lang="ru-RU">
              <a:solidFill>
                <a:srgbClr val="92D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2756" y="6276622"/>
            <a:ext cx="9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B0F0"/>
                </a:solidFill>
              </a:rPr>
              <a:t>&lt;/html&gt;</a:t>
            </a:r>
            <a:endParaRPr lang="ru-RU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2756" y="1298223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92D050"/>
                </a:solidFill>
              </a:rPr>
              <a:t>&lt;body&gt;</a:t>
            </a:r>
            <a:endParaRPr lang="ru-RU">
              <a:solidFill>
                <a:srgbClr val="92D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2756" y="1490135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B0F0"/>
                </a:solidFill>
              </a:rPr>
              <a:t>&lt;/body&gt;</a:t>
            </a:r>
            <a:endParaRPr lang="ru-RU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62756" y="801512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92D050"/>
                </a:solidFill>
              </a:rPr>
              <a:t>&lt;head&gt;</a:t>
            </a:r>
            <a:endParaRPr lang="ru-RU">
              <a:solidFill>
                <a:srgbClr val="92D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62756" y="993424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B0F0"/>
                </a:solidFill>
              </a:rPr>
              <a:t>&lt;/head&gt;</a:t>
            </a:r>
            <a:endParaRPr lang="ru-RU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53467" y="220134"/>
            <a:ext cx="82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92D050"/>
                </a:solidFill>
              </a:rPr>
              <a:t>&lt;tag1&gt;</a:t>
            </a:r>
            <a:endParaRPr lang="ru-RU">
              <a:solidFill>
                <a:srgbClr val="92D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53467" y="6180667"/>
            <a:ext cx="91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B0F0"/>
                </a:solidFill>
              </a:rPr>
              <a:t>&lt;</a:t>
            </a:r>
            <a:r>
              <a:rPr lang="ru-RU" smtClean="0">
                <a:solidFill>
                  <a:srgbClr val="00B0F0"/>
                </a:solidFill>
              </a:rPr>
              <a:t>/</a:t>
            </a:r>
            <a:r>
              <a:rPr lang="en-US" smtClean="0">
                <a:solidFill>
                  <a:srgbClr val="00B0F0"/>
                </a:solidFill>
              </a:rPr>
              <a:t>tag1&gt;</a:t>
            </a:r>
            <a:endParaRPr lang="ru-RU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09067" y="530578"/>
            <a:ext cx="82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92D050"/>
                </a:solidFill>
              </a:rPr>
              <a:t>&lt;tag2&gt;</a:t>
            </a:r>
            <a:endParaRPr lang="ru-RU">
              <a:solidFill>
                <a:srgbClr val="92D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09067" y="2246489"/>
            <a:ext cx="91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B0F0"/>
                </a:solidFill>
              </a:rPr>
              <a:t>&lt;/tag2&gt;</a:t>
            </a:r>
            <a:endParaRPr lang="ru-RU">
              <a:solidFill>
                <a:srgbClr val="00B0F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09067" y="1648178"/>
            <a:ext cx="82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92D050"/>
                </a:solidFill>
              </a:rPr>
              <a:t>&lt;tag3&gt;</a:t>
            </a:r>
            <a:endParaRPr lang="ru-RU">
              <a:solidFill>
                <a:srgbClr val="92D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09067" y="3804356"/>
            <a:ext cx="91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B0F0"/>
                </a:solidFill>
              </a:rPr>
              <a:t>&lt;/tag3&gt;</a:t>
            </a:r>
            <a:endParaRPr lang="ru-RU">
              <a:solidFill>
                <a:srgbClr val="00B0F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09067" y="4143022"/>
            <a:ext cx="82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92D050"/>
                </a:solidFill>
              </a:rPr>
              <a:t>&lt;tag2&gt;</a:t>
            </a:r>
            <a:endParaRPr lang="ru-RU">
              <a:solidFill>
                <a:srgbClr val="92D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09067" y="5599289"/>
            <a:ext cx="91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B0F0"/>
                </a:solidFill>
              </a:rPr>
              <a:t>&lt;/tag2&gt;</a:t>
            </a:r>
            <a:endParaRPr lang="ru-RU">
              <a:solidFill>
                <a:srgbClr val="00B0F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30800" y="762001"/>
            <a:ext cx="82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92D050"/>
                </a:solidFill>
              </a:rPr>
              <a:t>&lt;tag2&gt;</a:t>
            </a:r>
            <a:endParaRPr lang="ru-RU">
              <a:solidFill>
                <a:srgbClr val="92D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96933" y="976490"/>
            <a:ext cx="91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B0F0"/>
                </a:solidFill>
              </a:rPr>
              <a:t>&lt;/tag2&gt;</a:t>
            </a:r>
            <a:endParaRPr lang="ru-RU">
              <a:solidFill>
                <a:srgbClr val="00B0F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26933" y="237066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lvl 1</a:t>
            </a:r>
            <a:endParaRPr lang="ru-RU" sz="1400"/>
          </a:p>
        </p:txBody>
      </p:sp>
      <p:sp>
        <p:nvSpPr>
          <p:cNvPr id="25" name="TextBox 24"/>
          <p:cNvSpPr txBox="1"/>
          <p:nvPr/>
        </p:nvSpPr>
        <p:spPr>
          <a:xfrm>
            <a:off x="3826933" y="575733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lvl 2</a:t>
            </a:r>
            <a:endParaRPr lang="ru-RU" sz="1400"/>
          </a:p>
        </p:txBody>
      </p:sp>
      <p:sp>
        <p:nvSpPr>
          <p:cNvPr id="26" name="TextBox 25"/>
          <p:cNvSpPr txBox="1"/>
          <p:nvPr/>
        </p:nvSpPr>
        <p:spPr>
          <a:xfrm>
            <a:off x="3826933" y="756355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lvl 3</a:t>
            </a:r>
            <a:endParaRPr lang="ru-RU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111" y="406400"/>
            <a:ext cx="2110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Что надо учитывать</a:t>
            </a:r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95111" y="1027289"/>
            <a:ext cx="83763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mtClean="0"/>
              <a:t> </a:t>
            </a:r>
            <a:r>
              <a:rPr lang="ru-RU" smtClean="0"/>
              <a:t>комментарии </a:t>
            </a:r>
            <a:r>
              <a:rPr lang="en-US" smtClean="0"/>
              <a:t>&lt;!-- </a:t>
            </a:r>
            <a:r>
              <a:rPr lang="en-US" smtClean="0"/>
              <a:t>--&gt;. </a:t>
            </a:r>
            <a:r>
              <a:rPr lang="ru-RU" smtClean="0"/>
              <a:t>Комментарии могут иметь внутри себя угловые скобки. Комменатрий, не смотря на то что имеет признаки тега, таковым не является, является межтекстом.</a:t>
            </a:r>
            <a:endParaRPr lang="en-US" smtClean="0"/>
          </a:p>
          <a:p>
            <a:pPr>
              <a:buFontTx/>
              <a:buChar char="-"/>
            </a:pPr>
            <a:r>
              <a:rPr lang="en-US" smtClean="0"/>
              <a:t> </a:t>
            </a:r>
            <a:r>
              <a:rPr lang="ru-RU" smtClean="0"/>
              <a:t>что теги могут закрываться так </a:t>
            </a:r>
            <a:r>
              <a:rPr lang="en-US" smtClean="0"/>
              <a:t>&lt;input /&gt;</a:t>
            </a:r>
            <a:endParaRPr lang="ru-RU" smtClean="0"/>
          </a:p>
          <a:p>
            <a:pPr>
              <a:buFontTx/>
              <a:buChar char="-"/>
            </a:pPr>
            <a:r>
              <a:rPr lang="ru-RU" smtClean="0"/>
              <a:t> игнорировать то что внутри специальных тегов </a:t>
            </a:r>
            <a:r>
              <a:rPr lang="en-US" smtClean="0"/>
              <a:t>script</a:t>
            </a:r>
            <a:r>
              <a:rPr lang="ru-RU" smtClean="0"/>
              <a:t> и </a:t>
            </a:r>
            <a:r>
              <a:rPr lang="en-US" smtClean="0"/>
              <a:t>style</a:t>
            </a:r>
            <a:endParaRPr lang="ru-RU" smtClean="0"/>
          </a:p>
          <a:p>
            <a:pPr>
              <a:buFontTx/>
              <a:buChar char="-"/>
            </a:pP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755" y="598311"/>
            <a:ext cx="8839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smtClean="0"/>
              <a:t> </a:t>
            </a:r>
            <a:r>
              <a:rPr lang="ru-RU" smtClean="0"/>
              <a:t>тег может быть</a:t>
            </a:r>
            <a:r>
              <a:rPr lang="en-US" smtClean="0"/>
              <a:t>:</a:t>
            </a:r>
            <a:r>
              <a:rPr lang="ru-RU" smtClean="0"/>
              <a:t> </a:t>
            </a:r>
            <a:endParaRPr lang="en-US" smtClean="0"/>
          </a:p>
          <a:p>
            <a:r>
              <a:rPr lang="en-US" smtClean="0"/>
              <a:t>	* </a:t>
            </a:r>
            <a:r>
              <a:rPr lang="ru-RU" smtClean="0"/>
              <a:t>открывающим (</a:t>
            </a:r>
            <a:r>
              <a:rPr lang="en-US" smtClean="0"/>
              <a:t>tgt1)</a:t>
            </a:r>
            <a:endParaRPr lang="ru-RU" smtClean="0"/>
          </a:p>
          <a:p>
            <a:r>
              <a:rPr lang="ru-RU" smtClean="0"/>
              <a:t>	* закрывающим</a:t>
            </a:r>
            <a:r>
              <a:rPr lang="en-US" smtClean="0"/>
              <a:t> (tgt2)</a:t>
            </a:r>
            <a:endParaRPr lang="ru-RU" smtClean="0"/>
          </a:p>
          <a:p>
            <a:r>
              <a:rPr lang="ru-RU" smtClean="0"/>
              <a:t>	* парным </a:t>
            </a:r>
            <a:r>
              <a:rPr lang="en-US" smtClean="0"/>
              <a:t>(tgt3)</a:t>
            </a:r>
          </a:p>
          <a:p>
            <a:r>
              <a:rPr lang="en-US" smtClean="0"/>
              <a:t>	* </a:t>
            </a:r>
            <a:r>
              <a:rPr lang="ru-RU" smtClean="0"/>
              <a:t>одиночкой</a:t>
            </a:r>
            <a:r>
              <a:rPr lang="en-US" smtClean="0"/>
              <a:t> (tgt4)</a:t>
            </a:r>
            <a:endParaRPr lang="ru-RU" smtClean="0"/>
          </a:p>
          <a:p>
            <a:r>
              <a:rPr lang="ru-RU" smtClean="0"/>
              <a:t>	* замозакрывающимся</a:t>
            </a:r>
            <a:r>
              <a:rPr lang="en-US" smtClean="0"/>
              <a:t> (tgt5)</a:t>
            </a:r>
            <a:endParaRPr lang="ru-RU" smtClean="0"/>
          </a:p>
          <a:p>
            <a:r>
              <a:rPr lang="ru-RU" smtClean="0"/>
              <a:t>	* «битым»</a:t>
            </a:r>
            <a:r>
              <a:rPr lang="en-US" smtClean="0"/>
              <a:t> (tgt6)</a:t>
            </a:r>
          </a:p>
          <a:p>
            <a:r>
              <a:rPr lang="en-US" smtClean="0"/>
              <a:t>	* </a:t>
            </a:r>
            <a:r>
              <a:rPr lang="ru-RU" smtClean="0"/>
              <a:t>неизвестным </a:t>
            </a:r>
            <a:r>
              <a:rPr lang="en-US" smtClean="0"/>
              <a:t>(tgt7)</a:t>
            </a:r>
          </a:p>
          <a:p>
            <a:r>
              <a:rPr lang="en-US" smtClean="0"/>
              <a:t>	* </a:t>
            </a:r>
            <a:r>
              <a:rPr lang="ru-RU" smtClean="0"/>
              <a:t>могущим иметь закрывающий тег и обязательно требующего его наличия (</a:t>
            </a:r>
            <a:r>
              <a:rPr lang="en-US" smtClean="0"/>
              <a:t>tgt8)</a:t>
            </a:r>
            <a:endParaRPr lang="ru-RU" smtClean="0"/>
          </a:p>
          <a:p>
            <a:r>
              <a:rPr lang="ru-RU" smtClean="0"/>
              <a:t>	* могущим иметь закрывающий тег, но не требующим обязательного его наличия</a:t>
            </a:r>
            <a:r>
              <a:rPr lang="en-US" smtClean="0"/>
              <a:t> (tgt9)</a:t>
            </a:r>
            <a:endParaRPr lang="ru-RU" smtClean="0"/>
          </a:p>
          <a:p>
            <a:r>
              <a:rPr lang="ru-RU" smtClean="0"/>
              <a:t>	* </a:t>
            </a:r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622" y="349956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ПОНЯТИЯ</a:t>
            </a:r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411111" y="982133"/>
            <a:ext cx="15788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ru-RU" smtClean="0"/>
              <a:t> тег</a:t>
            </a:r>
          </a:p>
          <a:p>
            <a:pPr>
              <a:buFontTx/>
              <a:buChar char="-"/>
            </a:pPr>
            <a:r>
              <a:rPr lang="ru-RU" smtClean="0"/>
              <a:t> межтекст</a:t>
            </a:r>
          </a:p>
          <a:p>
            <a:pPr>
              <a:buFontTx/>
              <a:buChar char="-"/>
            </a:pPr>
            <a:r>
              <a:rPr lang="ru-RU" smtClean="0"/>
              <a:t> тег-пара</a:t>
            </a:r>
          </a:p>
          <a:p>
            <a:pPr>
              <a:buFontTx/>
              <a:buChar char="-"/>
            </a:pPr>
            <a:r>
              <a:rPr lang="ru-RU" smtClean="0"/>
              <a:t> тег-сущность</a:t>
            </a:r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141" y="204826"/>
            <a:ext cx="1278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АЛГОРИТМ</a:t>
            </a:r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804673" y="797357"/>
            <a:ext cx="394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lvl 0</a:t>
            </a:r>
            <a:endParaRPr lang="ru-RU" sz="1000"/>
          </a:p>
        </p:txBody>
      </p:sp>
      <p:sp>
        <p:nvSpPr>
          <p:cNvPr id="4" name="TextBox 3"/>
          <p:cNvSpPr txBox="1"/>
          <p:nvPr/>
        </p:nvSpPr>
        <p:spPr>
          <a:xfrm>
            <a:off x="1477672" y="797357"/>
            <a:ext cx="1627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smtClean="0"/>
              <a:t>Какой а</a:t>
            </a:r>
            <a:r>
              <a:rPr lang="en-US" sz="1000" smtClean="0"/>
              <a:t>-</a:t>
            </a:r>
            <a:r>
              <a:rPr lang="ru-RU" sz="1000" smtClean="0"/>
              <a:t>тип тег-сущности?</a:t>
            </a:r>
            <a:endParaRPr lang="ru-RU" sz="1000"/>
          </a:p>
        </p:txBody>
      </p:sp>
      <p:sp>
        <p:nvSpPr>
          <p:cNvPr id="5" name="TextBox 4"/>
          <p:cNvSpPr txBox="1"/>
          <p:nvPr/>
        </p:nvSpPr>
        <p:spPr>
          <a:xfrm>
            <a:off x="3269897" y="1192378"/>
            <a:ext cx="784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smtClean="0"/>
              <a:t>МЕЖТЕКСТ</a:t>
            </a:r>
            <a:endParaRPr lang="ru-RU" sz="1000"/>
          </a:p>
        </p:txBody>
      </p:sp>
      <p:sp>
        <p:nvSpPr>
          <p:cNvPr id="6" name="TextBox 5"/>
          <p:cNvSpPr txBox="1"/>
          <p:nvPr/>
        </p:nvSpPr>
        <p:spPr>
          <a:xfrm>
            <a:off x="1484988" y="1207009"/>
            <a:ext cx="364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smtClean="0"/>
              <a:t>ТЕГ</a:t>
            </a:r>
            <a:endParaRPr lang="ru-RU" sz="1000"/>
          </a:p>
        </p:txBody>
      </p:sp>
      <p:cxnSp>
        <p:nvCxnSpPr>
          <p:cNvPr id="8" name="Прямая со стрелкой 7"/>
          <p:cNvCxnSpPr>
            <a:stCxn id="4" idx="2"/>
            <a:endCxn id="6" idx="0"/>
          </p:cNvCxnSpPr>
          <p:nvPr/>
        </p:nvCxnSpPr>
        <p:spPr>
          <a:xfrm flipH="1">
            <a:off x="1667089" y="1043578"/>
            <a:ext cx="624268" cy="163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28955" y="1382573"/>
            <a:ext cx="11384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smtClean="0"/>
              <a:t>Какой </a:t>
            </a:r>
            <a:r>
              <a:rPr lang="en-US" sz="1000" smtClean="0"/>
              <a:t>b-</a:t>
            </a:r>
            <a:r>
              <a:rPr lang="ru-RU" sz="1000" smtClean="0"/>
              <a:t>тип тега?</a:t>
            </a:r>
            <a:endParaRPr lang="ru-RU" sz="1000"/>
          </a:p>
        </p:txBody>
      </p:sp>
      <p:sp>
        <p:nvSpPr>
          <p:cNvPr id="10" name="TextBox 9"/>
          <p:cNvSpPr txBox="1"/>
          <p:nvPr/>
        </p:nvSpPr>
        <p:spPr>
          <a:xfrm>
            <a:off x="651055" y="1894638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smtClean="0"/>
              <a:t>ОТКРЫВАЮЩИЙ</a:t>
            </a:r>
            <a:endParaRPr lang="ru-RU" sz="1000"/>
          </a:p>
        </p:txBody>
      </p:sp>
      <p:sp>
        <p:nvSpPr>
          <p:cNvPr id="11" name="TextBox 10"/>
          <p:cNvSpPr txBox="1"/>
          <p:nvPr/>
        </p:nvSpPr>
        <p:spPr>
          <a:xfrm>
            <a:off x="3284526" y="2136040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smtClean="0"/>
              <a:t>ЗАКРЫВАЮЩИЙ</a:t>
            </a:r>
            <a:endParaRPr lang="ru-RU" sz="1000"/>
          </a:p>
        </p:txBody>
      </p:sp>
      <p:sp>
        <p:nvSpPr>
          <p:cNvPr id="12" name="TextBox 11"/>
          <p:cNvSpPr txBox="1"/>
          <p:nvPr/>
        </p:nvSpPr>
        <p:spPr>
          <a:xfrm>
            <a:off x="4564686" y="1638605"/>
            <a:ext cx="3070071" cy="24622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ru-RU" sz="1000" smtClean="0"/>
              <a:t>обработать (присвоить уровень, и т.д.), перейти к (1)</a:t>
            </a:r>
            <a:endParaRPr lang="ru-RU" sz="1000"/>
          </a:p>
        </p:txBody>
      </p:sp>
      <p:cxnSp>
        <p:nvCxnSpPr>
          <p:cNvPr id="15" name="Прямая со стрелкой 14"/>
          <p:cNvCxnSpPr>
            <a:stCxn id="4" idx="2"/>
            <a:endCxn id="5" idx="0"/>
          </p:cNvCxnSpPr>
          <p:nvPr/>
        </p:nvCxnSpPr>
        <p:spPr>
          <a:xfrm>
            <a:off x="2291357" y="1043578"/>
            <a:ext cx="1370635" cy="14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5" idx="3"/>
            <a:endCxn id="12" idx="0"/>
          </p:cNvCxnSpPr>
          <p:nvPr/>
        </p:nvCxnSpPr>
        <p:spPr>
          <a:xfrm>
            <a:off x="4054086" y="1315489"/>
            <a:ext cx="2045636" cy="323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9" idx="2"/>
            <a:endCxn id="10" idx="0"/>
          </p:cNvCxnSpPr>
          <p:nvPr/>
        </p:nvCxnSpPr>
        <p:spPr>
          <a:xfrm flipH="1">
            <a:off x="1200244" y="1628794"/>
            <a:ext cx="597938" cy="265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9" idx="2"/>
            <a:endCxn id="11" idx="0"/>
          </p:cNvCxnSpPr>
          <p:nvPr/>
        </p:nvCxnSpPr>
        <p:spPr>
          <a:xfrm>
            <a:off x="1798182" y="1628794"/>
            <a:ext cx="2029121" cy="5072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013862" y="694944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smtClean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337915" y="0"/>
            <a:ext cx="4806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rgbClr val="C00000"/>
                </a:solidFill>
              </a:rPr>
              <a:t>TL - </a:t>
            </a:r>
            <a:r>
              <a:rPr lang="ru-RU" sz="1000" smtClean="0">
                <a:solidFill>
                  <a:srgbClr val="C00000"/>
                </a:solidFill>
              </a:rPr>
              <a:t>текущий уровень</a:t>
            </a:r>
          </a:p>
          <a:p>
            <a:r>
              <a:rPr lang="en-US" sz="1000" smtClean="0">
                <a:solidFill>
                  <a:srgbClr val="C00000"/>
                </a:solidFill>
              </a:rPr>
              <a:t>NNP – </a:t>
            </a:r>
            <a:r>
              <a:rPr lang="ru-RU" sz="1000" smtClean="0">
                <a:solidFill>
                  <a:srgbClr val="C00000"/>
                </a:solidFill>
              </a:rPr>
              <a:t>начальная незакрытая </a:t>
            </a:r>
            <a:r>
              <a:rPr lang="ru-RU" sz="1000" smtClean="0">
                <a:solidFill>
                  <a:srgbClr val="C00000"/>
                </a:solidFill>
              </a:rPr>
              <a:t>пара</a:t>
            </a:r>
            <a:endParaRPr lang="en-US" sz="1000" smtClean="0">
              <a:solidFill>
                <a:srgbClr val="C00000"/>
              </a:solidFill>
            </a:endParaRPr>
          </a:p>
          <a:p>
            <a:r>
              <a:rPr lang="en-US" sz="1000" smtClean="0">
                <a:solidFill>
                  <a:srgbClr val="C00000"/>
                </a:solidFill>
              </a:rPr>
              <a:t>NN2 – </a:t>
            </a:r>
            <a:r>
              <a:rPr lang="ru-RU" sz="1000" smtClean="0">
                <a:solidFill>
                  <a:srgbClr val="C00000"/>
                </a:solidFill>
              </a:rPr>
              <a:t>тег обладающий свойствами: открывающий, незакрытый и непарный текущему тегу</a:t>
            </a:r>
            <a:endParaRPr lang="ru-RU" sz="1000" smtClean="0">
              <a:solidFill>
                <a:srgbClr val="C00000"/>
              </a:solidFill>
            </a:endParaRPr>
          </a:p>
          <a:p>
            <a:r>
              <a:rPr lang="en-US" sz="1000" smtClean="0">
                <a:solidFill>
                  <a:srgbClr val="C00000"/>
                </a:solidFill>
              </a:rPr>
              <a:t>NZ – </a:t>
            </a:r>
            <a:r>
              <a:rPr lang="ru-RU" sz="1000" smtClean="0">
                <a:solidFill>
                  <a:srgbClr val="C00000"/>
                </a:solidFill>
              </a:rPr>
              <a:t>нештатно закрытый </a:t>
            </a:r>
            <a:r>
              <a:rPr lang="ru-RU" sz="1000" smtClean="0">
                <a:solidFill>
                  <a:srgbClr val="C00000"/>
                </a:solidFill>
              </a:rPr>
              <a:t>тег (например парный тег не имеющий закрывающей пары)</a:t>
            </a:r>
            <a:endParaRPr lang="ru-RU" sz="1000" smtClean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2804" y="2589582"/>
            <a:ext cx="1287476" cy="55399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ru-RU" sz="1000" smtClean="0"/>
              <a:t>обработать, поменять </a:t>
            </a:r>
            <a:r>
              <a:rPr lang="en-US" sz="1000" b="1" smtClean="0"/>
              <a:t>TL</a:t>
            </a:r>
            <a:r>
              <a:rPr lang="ru-RU" sz="1000" smtClean="0"/>
              <a:t>, перейти к (1)</a:t>
            </a:r>
          </a:p>
        </p:txBody>
      </p:sp>
      <p:cxnSp>
        <p:nvCxnSpPr>
          <p:cNvPr id="47" name="Прямая со стрелкой 46"/>
          <p:cNvCxnSpPr>
            <a:stCxn id="50" idx="2"/>
            <a:endCxn id="56" idx="0"/>
          </p:cNvCxnSpPr>
          <p:nvPr/>
        </p:nvCxnSpPr>
        <p:spPr>
          <a:xfrm flipH="1">
            <a:off x="630149" y="2309108"/>
            <a:ext cx="544775" cy="73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896819" y="2318919"/>
            <a:ext cx="2478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b-</a:t>
            </a:r>
            <a:r>
              <a:rPr lang="ru-RU" sz="1000" smtClean="0"/>
              <a:t>тип ближайшего тега выше по массиву?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849628" y="2924029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smtClean="0"/>
              <a:t>ЗАКРЫВАЮЩИЙ</a:t>
            </a:r>
            <a:endParaRPr lang="ru-RU" sz="1000"/>
          </a:p>
        </p:txBody>
      </p:sp>
      <p:sp>
        <p:nvSpPr>
          <p:cNvPr id="54" name="TextBox 53"/>
          <p:cNvSpPr txBox="1"/>
          <p:nvPr/>
        </p:nvSpPr>
        <p:spPr>
          <a:xfrm>
            <a:off x="4387604" y="287413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smtClean="0"/>
              <a:t>ОТКРЫВАЮЩИЙ</a:t>
            </a:r>
            <a:endParaRPr lang="ru-RU" sz="1000"/>
          </a:p>
        </p:txBody>
      </p:sp>
      <p:cxnSp>
        <p:nvCxnSpPr>
          <p:cNvPr id="55" name="Прямая со стрелкой 54"/>
          <p:cNvCxnSpPr>
            <a:stCxn id="52" idx="2"/>
            <a:endCxn id="53" idx="0"/>
          </p:cNvCxnSpPr>
          <p:nvPr/>
        </p:nvCxnSpPr>
        <p:spPr>
          <a:xfrm flipH="1">
            <a:off x="3392405" y="2565140"/>
            <a:ext cx="743449" cy="3588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52" idx="2"/>
            <a:endCxn id="54" idx="0"/>
          </p:cNvCxnSpPr>
          <p:nvPr/>
        </p:nvCxnSpPr>
        <p:spPr>
          <a:xfrm>
            <a:off x="4135854" y="2565140"/>
            <a:ext cx="800939" cy="308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100" idx="2"/>
            <a:endCxn id="101" idx="0"/>
          </p:cNvCxnSpPr>
          <p:nvPr/>
        </p:nvCxnSpPr>
        <p:spPr>
          <a:xfrm flipH="1">
            <a:off x="4332859" y="3319706"/>
            <a:ext cx="548268" cy="322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605121" y="3691322"/>
            <a:ext cx="19997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smtClean="0"/>
              <a:t>Ищем </a:t>
            </a:r>
            <a:r>
              <a:rPr lang="en-US" sz="1000" smtClean="0"/>
              <a:t>NNP</a:t>
            </a:r>
            <a:r>
              <a:rPr lang="ru-RU" sz="1000" smtClean="0"/>
              <a:t> выше по массиву.</a:t>
            </a:r>
          </a:p>
          <a:p>
            <a:r>
              <a:rPr lang="ru-RU" sz="1000" smtClean="0"/>
              <a:t>Если не находим – объявляем текущий тег БИТЫМ.</a:t>
            </a:r>
          </a:p>
        </p:txBody>
      </p:sp>
      <p:cxnSp>
        <p:nvCxnSpPr>
          <p:cNvPr id="95" name="Прямая со стрелкой 94"/>
          <p:cNvCxnSpPr>
            <a:stCxn id="53" idx="2"/>
          </p:cNvCxnSpPr>
          <p:nvPr/>
        </p:nvCxnSpPr>
        <p:spPr>
          <a:xfrm flipH="1">
            <a:off x="3160166" y="3170250"/>
            <a:ext cx="232239" cy="172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357629" y="3073485"/>
            <a:ext cx="10469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smtClean="0"/>
              <a:t>Является </a:t>
            </a:r>
            <a:r>
              <a:rPr lang="en-US" sz="1000" smtClean="0"/>
              <a:t>NNP </a:t>
            </a:r>
            <a:r>
              <a:rPr lang="ru-RU" sz="1000" smtClean="0"/>
              <a:t>?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130888" y="3642198"/>
            <a:ext cx="403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smtClean="0"/>
              <a:t>ДА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034028" y="3642198"/>
            <a:ext cx="403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smtClean="0"/>
              <a:t>НЕТ</a:t>
            </a:r>
          </a:p>
        </p:txBody>
      </p:sp>
      <p:cxnSp>
        <p:nvCxnSpPr>
          <p:cNvPr id="106" name="Прямая со стрелкой 105"/>
          <p:cNvCxnSpPr>
            <a:stCxn id="100" idx="2"/>
            <a:endCxn id="102" idx="0"/>
          </p:cNvCxnSpPr>
          <p:nvPr/>
        </p:nvCxnSpPr>
        <p:spPr>
          <a:xfrm>
            <a:off x="4881127" y="3319706"/>
            <a:ext cx="1354872" cy="322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662806" y="4271631"/>
            <a:ext cx="1728438" cy="24622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ru-RU" sz="1000" smtClean="0"/>
              <a:t>Обработка, переход к (1)</a:t>
            </a:r>
          </a:p>
        </p:txBody>
      </p:sp>
      <p:cxnSp>
        <p:nvCxnSpPr>
          <p:cNvPr id="112" name="Прямая со стрелкой 111"/>
          <p:cNvCxnSpPr>
            <a:stCxn id="101" idx="2"/>
            <a:endCxn id="111" idx="0"/>
          </p:cNvCxnSpPr>
          <p:nvPr/>
        </p:nvCxnSpPr>
        <p:spPr>
          <a:xfrm>
            <a:off x="4332859" y="3888419"/>
            <a:ext cx="194166" cy="383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207513" y="4140820"/>
            <a:ext cx="2520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smtClean="0"/>
              <a:t>Каждый последующий выше по массиву открывающий тег не являющийся </a:t>
            </a:r>
            <a:r>
              <a:rPr lang="en-US" sz="1000" smtClean="0"/>
              <a:t>NNP</a:t>
            </a:r>
            <a:r>
              <a:rPr lang="ru-RU" sz="1000" smtClean="0"/>
              <a:t> объявляется </a:t>
            </a:r>
            <a:r>
              <a:rPr lang="en-US" sz="1000" smtClean="0"/>
              <a:t>NZ</a:t>
            </a:r>
            <a:endParaRPr lang="ru-RU" sz="1000" smtClean="0"/>
          </a:p>
        </p:txBody>
      </p:sp>
      <p:cxnSp>
        <p:nvCxnSpPr>
          <p:cNvPr id="117" name="Прямая со стрелкой 116"/>
          <p:cNvCxnSpPr>
            <a:stCxn id="102" idx="2"/>
            <a:endCxn id="116" idx="0"/>
          </p:cNvCxnSpPr>
          <p:nvPr/>
        </p:nvCxnSpPr>
        <p:spPr>
          <a:xfrm>
            <a:off x="6235999" y="3888419"/>
            <a:ext cx="1231602" cy="252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6623" y="4249329"/>
            <a:ext cx="2520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smtClean="0"/>
              <a:t>Каждый последующий выше по массиву </a:t>
            </a:r>
            <a:r>
              <a:rPr lang="ru-RU" sz="1000" smtClean="0"/>
              <a:t>тег  который является </a:t>
            </a:r>
            <a:r>
              <a:rPr lang="en-US" sz="1000" smtClean="0"/>
              <a:t>NN2</a:t>
            </a:r>
            <a:r>
              <a:rPr lang="ru-RU" sz="1000" smtClean="0"/>
              <a:t> объявляется </a:t>
            </a:r>
            <a:r>
              <a:rPr lang="en-US" sz="1000" smtClean="0"/>
              <a:t>NZ</a:t>
            </a:r>
            <a:endParaRPr lang="ru-RU" sz="1000" smtClean="0"/>
          </a:p>
        </p:txBody>
      </p:sp>
      <p:sp>
        <p:nvSpPr>
          <p:cNvPr id="41" name="TextBox 40"/>
          <p:cNvSpPr txBox="1"/>
          <p:nvPr/>
        </p:nvSpPr>
        <p:spPr>
          <a:xfrm>
            <a:off x="2523744" y="3430829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smtClean="0"/>
              <a:t>переход к (2)</a:t>
            </a:r>
            <a:endParaRPr lang="ru-RU" sz="1000" smtClean="0"/>
          </a:p>
        </p:txBody>
      </p:sp>
      <p:sp>
        <p:nvSpPr>
          <p:cNvPr id="42" name="TextBox 41"/>
          <p:cNvSpPr txBox="1"/>
          <p:nvPr/>
        </p:nvSpPr>
        <p:spPr>
          <a:xfrm>
            <a:off x="5185257" y="2325014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smtClean="0">
                <a:solidFill>
                  <a:srgbClr val="FF0000"/>
                </a:solidFill>
              </a:rPr>
              <a:t>(2)</a:t>
            </a:r>
            <a:endParaRPr lang="ru-RU" sz="1000" smtClean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0042" y="2062887"/>
            <a:ext cx="7697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1000" smtClean="0"/>
              <a:t>одиночка?</a:t>
            </a:r>
            <a:endParaRPr lang="ru-RU" sz="1000" smtClean="0"/>
          </a:p>
        </p:txBody>
      </p:sp>
      <p:sp>
        <p:nvSpPr>
          <p:cNvPr id="56" name="TextBox 55"/>
          <p:cNvSpPr txBox="1"/>
          <p:nvPr/>
        </p:nvSpPr>
        <p:spPr>
          <a:xfrm>
            <a:off x="428178" y="2382764"/>
            <a:ext cx="403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smtClean="0"/>
              <a:t>ДА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459621" y="2382764"/>
            <a:ext cx="515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smtClean="0"/>
              <a:t>НЕ Т</a:t>
            </a:r>
            <a:endParaRPr lang="ru-RU" sz="1000" smtClean="0"/>
          </a:p>
        </p:txBody>
      </p:sp>
      <p:cxnSp>
        <p:nvCxnSpPr>
          <p:cNvPr id="62" name="Прямая со стрелкой 61"/>
          <p:cNvCxnSpPr>
            <a:stCxn id="50" idx="2"/>
            <a:endCxn id="61" idx="0"/>
          </p:cNvCxnSpPr>
          <p:nvPr/>
        </p:nvCxnSpPr>
        <p:spPr>
          <a:xfrm>
            <a:off x="1174924" y="2309108"/>
            <a:ext cx="542439" cy="73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00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26981</TotalTime>
  <Words>283</Words>
  <Application>Microsoft Office PowerPoint</Application>
  <PresentationFormat>Экран (4:3)</PresentationFormat>
  <Paragraphs>73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0000</dc:creator>
  <cp:lastModifiedBy>0000</cp:lastModifiedBy>
  <cp:revision>79</cp:revision>
  <dcterms:created xsi:type="dcterms:W3CDTF">2014-04-06T04:55:57Z</dcterms:created>
  <dcterms:modified xsi:type="dcterms:W3CDTF">2014-06-24T16:05:15Z</dcterms:modified>
</cp:coreProperties>
</file>