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4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smtClean="0"/>
              <a:t>ПЛАН РАБОТ</a:t>
            </a:r>
            <a:endParaRPr lang="ru-RU" sz="1400"/>
          </a:p>
        </p:txBody>
      </p:sp>
      <p:sp>
        <p:nvSpPr>
          <p:cNvPr id="5" name="TextBox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smtClean="0"/>
              <a:t>ПЛАН РАБОТ</a:t>
            </a:r>
            <a:endParaRPr lang="ru-RU" sz="1400"/>
          </a:p>
        </p:txBody>
      </p:sp>
      <p:sp>
        <p:nvSpPr>
          <p:cNvPr id="6" name="TextBox 5"/>
          <p:cNvSpPr txBox="1"/>
          <p:nvPr/>
        </p:nvSpPr>
        <p:spPr>
          <a:xfrm>
            <a:off x="238124" y="514350"/>
            <a:ext cx="85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1200" smtClean="0"/>
              <a:t> похоже индекс формируется с учетом "галок фильтрации" – нужно исправить</a:t>
            </a:r>
          </a:p>
          <a:p>
            <a:pPr>
              <a:buFontTx/>
              <a:buChar char="-"/>
            </a:pPr>
            <a:r>
              <a:rPr lang="ru-RU" sz="1200" smtClean="0"/>
              <a:t> неплохо чтобы в "индексе" пути хранились в коротком виде</a:t>
            </a:r>
          </a:p>
          <a:p>
            <a:pPr>
              <a:buFontTx/>
              <a:buChar char="-"/>
            </a:pPr>
            <a:r>
              <a:rPr lang="ru-RU" sz="1200" smtClean="0"/>
              <a:t> </a:t>
            </a:r>
            <a:r>
              <a:rPr lang="ru-RU" sz="1200" smtClean="0"/>
              <a:t> </a:t>
            </a:r>
            <a:endParaRPr lang="ru-RU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083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rgbClr val="0070C0"/>
                </a:solidFill>
              </a:rPr>
              <a:t>ТЕОРИЯ</a:t>
            </a:r>
            <a:endParaRPr lang="ru-RU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091" y="544010"/>
            <a:ext cx="8472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Вырисовывающиеся правила:</a:t>
            </a:r>
            <a:endParaRPr lang="en-US" sz="1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1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2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 статья более общего характера не должна 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пересекаться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 со статьями более частными.</a:t>
            </a:r>
          </a:p>
          <a:p>
            <a:endParaRPr lang="en-US" sz="1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Например: статья 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заболевания органов дыхания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 не должна содержать в себе 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пресечение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 со статьей 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бронхит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” 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т.к. 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бронхит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 является разновидностью 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заболеваний органов дыхания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, а не наоборот. </a:t>
            </a:r>
          </a:p>
          <a:p>
            <a:endParaRPr lang="ru-RU" sz="1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В 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пересечениях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ru-RU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 должны быть статьи на стыке которых и существует данная статья, т.е. без которых существование данной статьи частично или полностью теряет смысл. </a:t>
            </a:r>
            <a:endParaRPr lang="ru-RU" sz="1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195" y="0"/>
            <a:ext cx="355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smtClean="0"/>
              <a:t>Два сценария тег-поиска</a:t>
            </a:r>
            <a:endParaRPr lang="ru-RU" sz="1400" b="1"/>
          </a:p>
        </p:txBody>
      </p:sp>
      <p:sp>
        <p:nvSpPr>
          <p:cNvPr id="3" name="TextBox 2"/>
          <p:cNvSpPr txBox="1"/>
          <p:nvPr/>
        </p:nvSpPr>
        <p:spPr>
          <a:xfrm>
            <a:off x="337595" y="407043"/>
            <a:ext cx="355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smtClean="0"/>
              <a:t>Сценарий 1</a:t>
            </a:r>
            <a:endParaRPr lang="ru-RU" sz="1400" b="1"/>
          </a:p>
        </p:txBody>
      </p:sp>
      <p:sp>
        <p:nvSpPr>
          <p:cNvPr id="4" name="TextBox 3"/>
          <p:cNvSpPr txBox="1"/>
          <p:nvPr/>
        </p:nvSpPr>
        <p:spPr>
          <a:xfrm>
            <a:off x="196770" y="659757"/>
            <a:ext cx="8704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Когда мы довольно точно знаем что ищем. </a:t>
            </a:r>
          </a:p>
          <a:p>
            <a:endParaRPr lang="ru-RU" sz="1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Наример, мы ищем функцию которая удаляет объекты в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JavaScript.</a:t>
            </a:r>
          </a:p>
          <a:p>
            <a:endParaRPr lang="ru-RU" sz="1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Например существует страница которая называется «Удаление объектов в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и помечена тегами «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«функция», «удаление», «объект».</a:t>
            </a:r>
          </a:p>
          <a:p>
            <a:endParaRPr lang="ru-RU" sz="1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Тогда, последовательно набирая данные теги в поисковой строке, мы найдем данную страницу.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595" y="2791428"/>
            <a:ext cx="355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smtClean="0"/>
              <a:t>Сценарий 2</a:t>
            </a:r>
            <a:endParaRPr lang="ru-RU" sz="1400" b="1"/>
          </a:p>
        </p:txBody>
      </p:sp>
      <p:sp>
        <p:nvSpPr>
          <p:cNvPr id="6" name="TextBox 5"/>
          <p:cNvSpPr txBox="1"/>
          <p:nvPr/>
        </p:nvSpPr>
        <p:spPr>
          <a:xfrm>
            <a:off x="196770" y="3183038"/>
            <a:ext cx="87041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Когда мы только примерно знаем что ищем, или исследуем.</a:t>
            </a:r>
          </a:p>
          <a:p>
            <a:endParaRPr lang="ru-RU" sz="1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Наример, мы набираем в поисковой строке «Московский Кремль», отделяем страницу «Московский Кремль» как тег. В поисковой выдаче при этом мы увидим статьи «Успенский собор», «Грановитая палата» и т.д. Таким образом, допустим заранее не зная что имеет отношение к Московскому Кремлю, мы узнаем это. </a:t>
            </a:r>
            <a:endParaRPr lang="en-US" sz="1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03466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mtClean="0"/>
              <a:t>Поисковый индекс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77090" y="775855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[[title, comm, intersect], ..]</a:t>
            </a:r>
            <a:endParaRPr lang="ru-RU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963" y="319596"/>
            <a:ext cx="106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p_351_p.html</a:t>
            </a:r>
            <a:endParaRPr lang="ru-RU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u="sng" smtClean="0"/>
              <a:t>Терминология</a:t>
            </a:r>
            <a:r>
              <a:rPr lang="en-US" sz="1400" b="1" u="sng" smtClean="0"/>
              <a:t> m80m</a:t>
            </a:r>
            <a:endParaRPr lang="ru-RU" sz="1400" b="1" u="sng"/>
          </a:p>
        </p:txBody>
      </p:sp>
      <p:sp>
        <p:nvSpPr>
          <p:cNvPr id="4" name="Прямоугольник 3"/>
          <p:cNvSpPr/>
          <p:nvPr/>
        </p:nvSpPr>
        <p:spPr>
          <a:xfrm>
            <a:off x="203200" y="494169"/>
            <a:ext cx="8483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[</a:t>
            </a:r>
            <a:r>
              <a:rPr lang="ru-RU" sz="1200" smtClean="0"/>
              <a:t>@статья</a:t>
            </a:r>
            <a:r>
              <a:rPr lang="en-US" sz="1200" smtClean="0"/>
              <a:t>]</a:t>
            </a:r>
            <a:r>
              <a:rPr lang="ru-RU" sz="1200" smtClean="0"/>
              <a:t> или </a:t>
            </a:r>
            <a:r>
              <a:rPr lang="en-US" sz="1200" smtClean="0"/>
              <a:t>[@article] -</a:t>
            </a:r>
            <a:r>
              <a:rPr lang="ru-RU" sz="1200" smtClean="0"/>
              <a:t> отдельно взятая статья описывающая что-либо</a:t>
            </a:r>
            <a:endParaRPr lang="en-US" sz="1200" smtClean="0"/>
          </a:p>
          <a:p>
            <a:r>
              <a:rPr lang="en-US" sz="1200" smtClean="0"/>
              <a:t>[@</a:t>
            </a:r>
            <a:r>
              <a:rPr lang="ru-RU" sz="1200" smtClean="0"/>
              <a:t>статья-текст</a:t>
            </a:r>
            <a:r>
              <a:rPr lang="en-US" sz="1200" smtClean="0"/>
              <a:t>] </a:t>
            </a:r>
            <a:r>
              <a:rPr lang="ru-RU" sz="1200" smtClean="0"/>
              <a:t>или </a:t>
            </a:r>
            <a:r>
              <a:rPr lang="en-US" sz="1200" smtClean="0"/>
              <a:t>[@</a:t>
            </a:r>
            <a:r>
              <a:rPr lang="ru-RU" sz="1200" smtClean="0"/>
              <a:t>текст-статьи</a:t>
            </a:r>
            <a:r>
              <a:rPr lang="en-US" sz="1200" smtClean="0"/>
              <a:t>] </a:t>
            </a:r>
            <a:r>
              <a:rPr lang="ru-RU" sz="1200" smtClean="0"/>
              <a:t>или </a:t>
            </a:r>
            <a:r>
              <a:rPr lang="en-US" sz="1200" smtClean="0"/>
              <a:t>[@article-text]</a:t>
            </a:r>
            <a:r>
              <a:rPr lang="ru-RU" sz="1200" smtClean="0"/>
              <a:t> – строка составляющая </a:t>
            </a:r>
            <a:r>
              <a:rPr lang="en-US" sz="1200" smtClean="0"/>
              <a:t>@</a:t>
            </a:r>
            <a:r>
              <a:rPr lang="ru-RU" sz="1200" smtClean="0"/>
              <a:t>статью целиком</a:t>
            </a:r>
          </a:p>
          <a:p>
            <a:r>
              <a:rPr lang="en-US" sz="1200" smtClean="0"/>
              <a:t>[</a:t>
            </a:r>
            <a:r>
              <a:rPr lang="ru-RU" sz="1200" smtClean="0"/>
              <a:t>@PID</a:t>
            </a:r>
            <a:r>
              <a:rPr lang="en-US" sz="1200" smtClean="0"/>
              <a:t>]</a:t>
            </a:r>
            <a:r>
              <a:rPr lang="ru-RU" sz="1200" smtClean="0"/>
              <a:t> - уникальный идентификатор @статьи, например "p_10_p"</a:t>
            </a:r>
          </a:p>
          <a:p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ru-RU" sz="1200" smtClean="0">
                <a:solidFill>
                  <a:schemeClr val="bg1">
                    <a:lumMod val="50000"/>
                  </a:schemeClr>
                </a:solidFill>
              </a:rPr>
              <a:t>@блок-ссылка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ru-RU" sz="1200" smtClean="0">
                <a:solidFill>
                  <a:schemeClr val="bg1">
                    <a:lumMod val="50000"/>
                  </a:schemeClr>
                </a:solidFill>
              </a:rPr>
              <a:t> или 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m108m@</a:t>
            </a:r>
            <a:r>
              <a:rPr lang="ru-RU" sz="1200" smtClean="0">
                <a:solidFill>
                  <a:schemeClr val="bg1">
                    <a:lumMod val="50000"/>
                  </a:schemeClr>
                </a:solidFill>
              </a:rPr>
              <a:t>тег-ссылка - это конструкция вида "&lt;a href='page.html'&gt;link&lt;/a&gt;"</a:t>
            </a:r>
          </a:p>
          <a:p>
            <a:r>
              <a:rPr lang="en-US" sz="1200" smtClean="0"/>
              <a:t>[</a:t>
            </a:r>
            <a:r>
              <a:rPr lang="ru-RU" sz="1200" smtClean="0"/>
              <a:t>@блок-пересечений</a:t>
            </a:r>
            <a:r>
              <a:rPr lang="en-US" sz="1200" smtClean="0"/>
              <a:t>]</a:t>
            </a:r>
            <a:r>
              <a:rPr lang="ru-RU" sz="1200" smtClean="0"/>
              <a:t> или [</a:t>
            </a:r>
            <a:r>
              <a:rPr lang="en-US" sz="1200" smtClean="0"/>
              <a:t>@binter</a:t>
            </a:r>
            <a:r>
              <a:rPr lang="ru-RU" sz="1200" smtClean="0"/>
              <a:t>] - это конструкция вида "&lt;div id='x41z_blocks'&gt;...здесь @блок-ссылки...&lt;/div&gt;"</a:t>
            </a:r>
          </a:p>
          <a:p>
            <a:r>
              <a:rPr lang="en-US" sz="1200" smtClean="0"/>
              <a:t>[</a:t>
            </a:r>
            <a:r>
              <a:rPr lang="ru-RU" sz="1200" smtClean="0"/>
              <a:t>@о-б-п</a:t>
            </a:r>
            <a:r>
              <a:rPr lang="en-US" sz="1200" smtClean="0"/>
              <a:t>]</a:t>
            </a:r>
            <a:r>
              <a:rPr lang="ru-RU" sz="1200" smtClean="0"/>
              <a:t> или [</a:t>
            </a:r>
            <a:r>
              <a:rPr lang="en-US" sz="1200" smtClean="0"/>
              <a:t>@obinter</a:t>
            </a:r>
            <a:r>
              <a:rPr lang="ru-RU" sz="1200" smtClean="0"/>
              <a:t>] - объект с описанием одного @блока-пересечения</a:t>
            </a:r>
          </a:p>
          <a:p>
            <a:r>
              <a:rPr lang="en-US" sz="1200" smtClean="0"/>
              <a:t>[</a:t>
            </a:r>
            <a:r>
              <a:rPr lang="ru-RU" sz="1200" smtClean="0"/>
              <a:t>@шаблон1</a:t>
            </a:r>
            <a:r>
              <a:rPr lang="en-US" sz="1200" smtClean="0"/>
              <a:t>]</a:t>
            </a:r>
            <a:r>
              <a:rPr lang="ru-RU" sz="1200" smtClean="0"/>
              <a:t> - шаблон соответствующий PID @статей, например </a:t>
            </a:r>
            <a:r>
              <a:rPr lang="en-US" sz="1200" smtClean="0"/>
              <a:t>"</a:t>
            </a:r>
            <a:r>
              <a:rPr lang="ru-RU" sz="1200" smtClean="0"/>
              <a:t>p_10_p.html</a:t>
            </a:r>
            <a:r>
              <a:rPr lang="en-US" sz="1200" smtClean="0"/>
              <a:t>"</a:t>
            </a:r>
            <a:r>
              <a:rPr lang="ru-RU" sz="1200" smtClean="0"/>
              <a:t>, </a:t>
            </a:r>
            <a:r>
              <a:rPr lang="en-US" sz="1200" smtClean="0"/>
              <a:t>"</a:t>
            </a:r>
            <a:r>
              <a:rPr lang="ru-RU" sz="1200" smtClean="0"/>
              <a:t>t_10_t.html</a:t>
            </a:r>
            <a:r>
              <a:rPr lang="en-US" sz="1200" smtClean="0"/>
              <a:t>"</a:t>
            </a:r>
            <a:r>
              <a:rPr lang="ru-RU" sz="1200" smtClean="0"/>
              <a:t> и т.д.</a:t>
            </a:r>
          </a:p>
          <a:p>
            <a:r>
              <a:rPr lang="en-US" sz="1200" smtClean="0"/>
              <a:t>[</a:t>
            </a:r>
            <a:r>
              <a:rPr lang="ru-RU" sz="1200" smtClean="0"/>
              <a:t>@имя-файла-статьи</a:t>
            </a:r>
            <a:r>
              <a:rPr lang="en-US" sz="1200" smtClean="0"/>
              <a:t>]</a:t>
            </a:r>
            <a:r>
              <a:rPr lang="ru-RU" sz="1200" smtClean="0"/>
              <a:t> - имя файла в котором располагается </a:t>
            </a:r>
            <a:r>
              <a:rPr lang="en-US" sz="1200" smtClean="0"/>
              <a:t>@</a:t>
            </a:r>
            <a:r>
              <a:rPr lang="ru-RU" sz="1200" smtClean="0"/>
              <a:t>статья</a:t>
            </a:r>
            <a:r>
              <a:rPr lang="en-US" sz="1200" smtClean="0"/>
              <a:t>, </a:t>
            </a:r>
            <a:r>
              <a:rPr lang="ru-RU" sz="1200" smtClean="0"/>
              <a:t>например</a:t>
            </a:r>
            <a:r>
              <a:rPr lang="en-US" sz="1200" smtClean="0"/>
              <a:t> "p_10_p.html"</a:t>
            </a:r>
          </a:p>
          <a:p>
            <a:endParaRPr lang="en-US" sz="1200" smtClean="0"/>
          </a:p>
          <a:p>
            <a:endParaRPr lang="en-US" sz="1200" smtClean="0"/>
          </a:p>
          <a:p>
            <a:endParaRPr lang="ru-RU" sz="12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20688"/>
            <a:ext cx="15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jQuery : 1.11.0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rgbClr val="FF0000"/>
                </a:solidFill>
              </a:rPr>
              <a:t>Знаки, обозначения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5" y="620688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mtClean="0">
                <a:solidFill>
                  <a:srgbClr val="0070C0"/>
                </a:solidFill>
              </a:rPr>
              <a:t>/+/ </a:t>
            </a:r>
            <a:r>
              <a:rPr lang="en-US" b="1" smtClean="0"/>
              <a:t>  </a:t>
            </a:r>
            <a:r>
              <a:rPr lang="en-US" smtClean="0"/>
              <a:t>  </a:t>
            </a:r>
            <a:r>
              <a:rPr lang="ru-RU" smtClean="0"/>
              <a:t>пишется после ссылок чей текст был взят из </a:t>
            </a:r>
            <a:r>
              <a:rPr lang="en-US" smtClean="0"/>
              <a:t>Title </a:t>
            </a:r>
            <a:r>
              <a:rPr lang="ru-RU" smtClean="0"/>
              <a:t>файла на который ссылка ссылается (техника </a:t>
            </a:r>
            <a:r>
              <a:rPr lang="en-US" smtClean="0"/>
              <a:t>m81m)</a:t>
            </a:r>
          </a:p>
          <a:p>
            <a:r>
              <a:rPr lang="ru-RU" b="1" smtClean="0">
                <a:solidFill>
                  <a:srgbClr val="0070C0"/>
                </a:solidFill>
              </a:rPr>
              <a:t>/-/   </a:t>
            </a:r>
            <a:r>
              <a:rPr lang="ru-RU" smtClean="0">
                <a:solidFill>
                  <a:srgbClr val="0070C0"/>
                </a:solidFill>
              </a:rPr>
              <a:t> </a:t>
            </a:r>
            <a:r>
              <a:rPr lang="ru-RU" smtClean="0"/>
              <a:t>  пишется после ссылок которые используют технологию </a:t>
            </a:r>
            <a:r>
              <a:rPr lang="en-US" smtClean="0"/>
              <a:t>m81m</a:t>
            </a:r>
            <a:r>
              <a:rPr lang="ru-RU" smtClean="0"/>
              <a:t>, до того как </a:t>
            </a:r>
            <a:r>
              <a:rPr lang="en-US" smtClean="0"/>
              <a:t>ThLText </a:t>
            </a:r>
            <a:r>
              <a:rPr lang="ru-RU" smtClean="0"/>
              <a:t>заменен текстом из заголовка страницы на которую указывает ссылка</a:t>
            </a:r>
          </a:p>
          <a:p>
            <a:endParaRPr lang="ru-RU" smtClean="0">
              <a:solidFill>
                <a:srgbClr val="0070C0"/>
              </a:solidFill>
            </a:endParaRPr>
          </a:p>
          <a:p>
            <a:r>
              <a:rPr lang="en-US" b="1" smtClean="0">
                <a:solidFill>
                  <a:srgbClr val="0070C0"/>
                </a:solidFill>
              </a:rPr>
              <a:t>/rx/</a:t>
            </a:r>
            <a:r>
              <a:rPr lang="en-US" b="1" smtClean="0"/>
              <a:t>    </a:t>
            </a:r>
            <a:r>
              <a:rPr lang="ru-RU" smtClean="0"/>
              <a:t>где </a:t>
            </a:r>
            <a:r>
              <a:rPr lang="en-US" smtClean="0"/>
              <a:t>x – </a:t>
            </a:r>
            <a:r>
              <a:rPr lang="ru-RU" smtClean="0"/>
              <a:t>это буква диапазона, например </a:t>
            </a:r>
            <a:r>
              <a:rPr lang="en-US" smtClean="0"/>
              <a:t>/rt/</a:t>
            </a:r>
            <a:endParaRPr lang="ru-RU" smtClean="0"/>
          </a:p>
          <a:p>
            <a:endParaRPr lang="ru-RU" smtClean="0"/>
          </a:p>
          <a:p>
            <a:r>
              <a:rPr lang="ru-RU" b="1" smtClean="0">
                <a:solidFill>
                  <a:srgbClr val="FF0000"/>
                </a:solidFill>
              </a:rPr>
              <a:t>/?/ </a:t>
            </a:r>
            <a:r>
              <a:rPr lang="ru-RU" b="1" smtClean="0"/>
              <a:t> </a:t>
            </a:r>
            <a:r>
              <a:rPr lang="ru-RU" smtClean="0"/>
              <a:t>   пишется после ссылки на страницу проекта которой не существует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rgbClr val="FF0000"/>
                </a:solidFill>
              </a:rPr>
              <a:t>Разное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5" y="620688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rgbClr val="0070C0"/>
                </a:solidFill>
              </a:rPr>
              <a:t>Диапазоны:</a:t>
            </a:r>
          </a:p>
          <a:p>
            <a:r>
              <a:rPr lang="en-US" smtClean="0"/>
              <a:t>t (t_x_t.html) – </a:t>
            </a:r>
            <a:r>
              <a:rPr lang="ru-RU" smtClean="0"/>
              <a:t>личный публичный диапазон</a:t>
            </a:r>
          </a:p>
          <a:p>
            <a:r>
              <a:rPr lang="en-US" smtClean="0"/>
              <a:t>p – </a:t>
            </a:r>
            <a:r>
              <a:rPr lang="ru-RU" smtClean="0"/>
              <a:t>рабочий диапазон</a:t>
            </a:r>
            <a:endParaRPr lang="en-US" smtClean="0"/>
          </a:p>
          <a:p>
            <a:r>
              <a:rPr lang="en-US" smtClean="0"/>
              <a:t>q – q-</a:t>
            </a:r>
            <a:r>
              <a:rPr lang="ru-RU" smtClean="0"/>
              <a:t>диапазон</a:t>
            </a:r>
          </a:p>
          <a:p>
            <a:endParaRPr lang="ru-RU" smtClean="0"/>
          </a:p>
          <a:p>
            <a:r>
              <a:rPr lang="ru-RU" smtClean="0"/>
              <a:t>где </a:t>
            </a:r>
            <a:r>
              <a:rPr lang="en-US" smtClean="0"/>
              <a:t>x – </a:t>
            </a:r>
            <a:r>
              <a:rPr lang="ru-RU" smtClean="0"/>
              <a:t>это число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9474" y="307645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rgbClr val="0070C0"/>
                </a:solidFill>
              </a:rPr>
              <a:t>Использованные техники:</a:t>
            </a:r>
          </a:p>
          <a:p>
            <a:r>
              <a:rPr lang="en-US" smtClean="0"/>
              <a:t>m87m</a:t>
            </a:r>
          </a:p>
          <a:p>
            <a:endParaRPr lang="en-US" smtClean="0"/>
          </a:p>
          <a:p>
            <a:r>
              <a:rPr lang="ru-RU" smtClean="0"/>
              <a:t>* технологические - </a:t>
            </a:r>
            <a:r>
              <a:rPr lang="en-US" smtClean="0"/>
              <a:t>m85m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9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x41z - intersections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99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x41z - intersections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78098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chemeClr val="bg1">
                    <a:lumMod val="95000"/>
                  </a:schemeClr>
                </a:solidFill>
              </a:rPr>
              <a:t>Поиск</a:t>
            </a:r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836" y="474558"/>
            <a:ext cx="8757292" cy="61510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smtClean="0"/>
              <a:t>#x42z_find_result</a:t>
            </a:r>
            <a:endParaRPr lang="ru-RU" sz="1400"/>
          </a:p>
        </p:txBody>
      </p:sp>
      <p:sp>
        <p:nvSpPr>
          <p:cNvPr id="8" name="TextBox 7"/>
          <p:cNvSpPr txBox="1"/>
          <p:nvPr/>
        </p:nvSpPr>
        <p:spPr>
          <a:xfrm>
            <a:off x="389205" y="911771"/>
            <a:ext cx="8275110" cy="872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smtClean="0"/>
              <a:t>.x42z_res_block_info</a:t>
            </a:r>
            <a:endParaRPr lang="ru-RU" sz="1400"/>
          </a:p>
        </p:txBody>
      </p:sp>
      <p:sp>
        <p:nvSpPr>
          <p:cNvPr id="10" name="TextBox 9"/>
          <p:cNvSpPr txBox="1"/>
          <p:nvPr/>
        </p:nvSpPr>
        <p:spPr>
          <a:xfrm>
            <a:off x="599068" y="1274033"/>
            <a:ext cx="1904290" cy="374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smtClean="0"/>
              <a:t>. x42z_res_info_count</a:t>
            </a:r>
            <a:endParaRPr lang="ru-RU" sz="1400"/>
          </a:p>
        </p:txBody>
      </p:sp>
      <p:sp>
        <p:nvSpPr>
          <p:cNvPr id="11" name="TextBox 10"/>
          <p:cNvSpPr txBox="1"/>
          <p:nvPr/>
        </p:nvSpPr>
        <p:spPr>
          <a:xfrm>
            <a:off x="389205" y="2021042"/>
            <a:ext cx="8275110" cy="4394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smtClean="0"/>
              <a:t>. x42z_res_blocks (1)</a:t>
            </a:r>
            <a:endParaRPr lang="ru-RU" sz="1400"/>
          </a:p>
        </p:txBody>
      </p:sp>
      <p:sp>
        <p:nvSpPr>
          <p:cNvPr id="15" name="TextBox 14"/>
          <p:cNvSpPr txBox="1"/>
          <p:nvPr/>
        </p:nvSpPr>
        <p:spPr>
          <a:xfrm>
            <a:off x="614057" y="2358321"/>
            <a:ext cx="7915346" cy="23635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smtClean="0"/>
              <a:t>. x42z_res_block (n)</a:t>
            </a:r>
            <a:endParaRPr lang="ru-RU" sz="1400"/>
          </a:p>
        </p:txBody>
      </p:sp>
      <p:sp>
        <p:nvSpPr>
          <p:cNvPr id="17" name="TextBox 16"/>
          <p:cNvSpPr txBox="1"/>
          <p:nvPr/>
        </p:nvSpPr>
        <p:spPr>
          <a:xfrm>
            <a:off x="721487" y="2735574"/>
            <a:ext cx="7732965" cy="4423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smtClean="0"/>
              <a:t>. x42z_res_title (1)</a:t>
            </a:r>
            <a:endParaRPr lang="ru-RU" sz="1400"/>
          </a:p>
        </p:txBody>
      </p:sp>
      <p:sp>
        <p:nvSpPr>
          <p:cNvPr id="18" name="TextBox 17"/>
          <p:cNvSpPr txBox="1"/>
          <p:nvPr/>
        </p:nvSpPr>
        <p:spPr>
          <a:xfrm>
            <a:off x="768957" y="3352669"/>
            <a:ext cx="7732965" cy="11893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smtClean="0"/>
              <a:t>. x42z_res_sts (1)</a:t>
            </a:r>
            <a:endParaRPr lang="ru-RU" sz="1400"/>
          </a:p>
        </p:txBody>
      </p:sp>
      <p:sp>
        <p:nvSpPr>
          <p:cNvPr id="19" name="TextBox 18"/>
          <p:cNvSpPr txBox="1"/>
          <p:nvPr/>
        </p:nvSpPr>
        <p:spPr>
          <a:xfrm>
            <a:off x="891377" y="3729922"/>
            <a:ext cx="7473134" cy="317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smtClean="0"/>
              <a:t>. x42z_res_st (n)</a:t>
            </a:r>
            <a:endParaRPr lang="ru-RU" sz="1400"/>
          </a:p>
        </p:txBody>
      </p:sp>
      <p:sp>
        <p:nvSpPr>
          <p:cNvPr id="20" name="TextBox 19"/>
          <p:cNvSpPr txBox="1"/>
          <p:nvPr/>
        </p:nvSpPr>
        <p:spPr>
          <a:xfrm>
            <a:off x="891377" y="4123462"/>
            <a:ext cx="7473134" cy="317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smtClean="0"/>
              <a:t>...</a:t>
            </a:r>
            <a:endParaRPr lang="ru-RU" sz="1400"/>
          </a:p>
        </p:txBody>
      </p:sp>
      <p:sp>
        <p:nvSpPr>
          <p:cNvPr id="21" name="TextBox 20"/>
          <p:cNvSpPr txBox="1"/>
          <p:nvPr/>
        </p:nvSpPr>
        <p:spPr>
          <a:xfrm>
            <a:off x="614057" y="4907666"/>
            <a:ext cx="7915346" cy="439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smtClean="0"/>
              <a:t>...</a:t>
            </a:r>
            <a:endParaRPr lang="ru-RU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130" y="2928394"/>
            <a:ext cx="2299797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1">
                    <a:lumMod val="95000"/>
                  </a:schemeClr>
                </a:solidFill>
              </a:rPr>
              <a:t>Trooget-</a:t>
            </a:r>
            <a:r>
              <a:rPr lang="ru-RU" sz="2400" b="1" smtClean="0">
                <a:solidFill>
                  <a:schemeClr val="bg1">
                    <a:lumMod val="95000"/>
                  </a:schemeClr>
                </a:solidFill>
              </a:rPr>
              <a:t>ТЕОРИЯ</a:t>
            </a:r>
            <a:endParaRPr lang="ru-RU" sz="2400" b="1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0393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chemeClr val="bg1"/>
                </a:solidFill>
              </a:rPr>
              <a:t>Проблема одинаковых имен статей (</a:t>
            </a:r>
            <a:r>
              <a:rPr lang="en-US" smtClean="0">
                <a:solidFill>
                  <a:schemeClr val="bg1"/>
                </a:solidFill>
              </a:rPr>
              <a:t>x43z)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770" y="5440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smtClean="0"/>
              <a:t>Описание</a:t>
            </a:r>
            <a:endParaRPr lang="ru-RU" b="1"/>
          </a:p>
        </p:txBody>
      </p:sp>
      <p:sp>
        <p:nvSpPr>
          <p:cNvPr id="4" name="TextBox 3"/>
          <p:cNvSpPr txBox="1"/>
          <p:nvPr/>
        </p:nvSpPr>
        <p:spPr>
          <a:xfrm>
            <a:off x="441768" y="870030"/>
            <a:ext cx="84823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Например у нас существуют статьи о языках программирования. Например есть статья о </a:t>
            </a:r>
            <a:r>
              <a:rPr lang="en-US" b="1" i="1" smtClean="0"/>
              <a:t>JavaScript</a:t>
            </a:r>
            <a:r>
              <a:rPr lang="ru-RU" smtClean="0"/>
              <a:t>, о</a:t>
            </a:r>
            <a:r>
              <a:rPr lang="en-US" smtClean="0"/>
              <a:t> </a:t>
            </a:r>
            <a:r>
              <a:rPr lang="en-US" b="1" i="1" smtClean="0"/>
              <a:t>PHP</a:t>
            </a:r>
            <a:r>
              <a:rPr lang="en-US" smtClean="0"/>
              <a:t>, </a:t>
            </a:r>
            <a:r>
              <a:rPr lang="en-US" b="1" i="1" smtClean="0"/>
              <a:t>Java</a:t>
            </a:r>
            <a:r>
              <a:rPr lang="ru-RU" smtClean="0"/>
              <a:t> и т.д.</a:t>
            </a:r>
          </a:p>
          <a:p>
            <a:endParaRPr lang="ru-RU" smtClean="0"/>
          </a:p>
          <a:p>
            <a:r>
              <a:rPr lang="ru-RU" smtClean="0"/>
              <a:t>Каждый из этих языков может работать с буфером обмена и поэтому в каждой из данных статей есть ссылка с именем «Работа с буфером обмена».</a:t>
            </a:r>
          </a:p>
          <a:p>
            <a:endParaRPr lang="ru-RU" smtClean="0"/>
          </a:p>
          <a:p>
            <a:r>
              <a:rPr lang="ru-RU" smtClean="0"/>
              <a:t>Представим теперь что мы ищем работу с буфером обмена например для языка </a:t>
            </a:r>
            <a:r>
              <a:rPr lang="en-US" b="1" i="1" smtClean="0"/>
              <a:t>Java</a:t>
            </a:r>
            <a:r>
              <a:rPr lang="ru-RU" smtClean="0"/>
              <a:t>. Набираем в поисковой строке текст «буфер». На выходе получаем несколько ссылок на статьи с одинаковым именем. </a:t>
            </a:r>
          </a:p>
          <a:p>
            <a:endParaRPr lang="ru-RU" smtClean="0"/>
          </a:p>
          <a:p>
            <a:r>
              <a:rPr lang="ru-RU" smtClean="0"/>
              <a:t>Проблема – как узнать какая из ссылок является той что мы ищем (относится к языку </a:t>
            </a:r>
            <a:r>
              <a:rPr lang="en-US" b="1" i="1" smtClean="0"/>
              <a:t>Java</a:t>
            </a:r>
            <a:r>
              <a:rPr lang="en-US" smtClean="0"/>
              <a:t>)?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9295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rgbClr val="0070C0"/>
                </a:solidFill>
              </a:rPr>
              <a:t>ТЕРМИНЫ</a:t>
            </a:r>
            <a:endParaRPr lang="ru-RU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643" y="555584"/>
            <a:ext cx="847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статья – отдельная страница, статья о чем-то</a:t>
            </a:r>
          </a:p>
          <a:p>
            <a:r>
              <a:rPr lang="ru-RU" smtClean="0"/>
              <a:t>* 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18161</TotalTime>
  <Words>673</Words>
  <Application>Microsoft Office PowerPoint</Application>
  <PresentationFormat>Экран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0000</dc:creator>
  <cp:lastModifiedBy>Баранников Евгений Александрович</cp:lastModifiedBy>
  <cp:revision>56</cp:revision>
  <dcterms:created xsi:type="dcterms:W3CDTF">2014-04-06T04:55:57Z</dcterms:created>
  <dcterms:modified xsi:type="dcterms:W3CDTF">2015-02-25T12:31:44Z</dcterms:modified>
</cp:coreProperties>
</file>