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32323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9E9E9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146885" y="2606847"/>
            <a:ext cx="1958343" cy="216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" y="5889520"/>
            <a:ext cx="8348938" cy="4397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32323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360509" y="2373858"/>
            <a:ext cx="6831330" cy="5909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5424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660420" y="3610276"/>
            <a:ext cx="5739765" cy="6392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5424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32323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540664"/>
            <a:ext cx="2501967" cy="174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2638424" cy="867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254983" y="3057296"/>
            <a:ext cx="5781689" cy="5781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553" y="225436"/>
            <a:ext cx="1748489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32323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5389" y="1814807"/>
            <a:ext cx="14957220" cy="584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9E9E9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hyperlink" Target="https://docs.djangoproject.com/en/4.0/" TargetMode="External"/><Relationship Id="rId9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hyperlink" Target="https://getbootstrap.com/docs/4.1/getting-started/introduction/" TargetMode="External"/><Relationship Id="rId9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54.png"/><Relationship Id="rId6" Type="http://schemas.openxmlformats.org/officeDocument/2006/relationships/image" Target="../media/image39.png"/><Relationship Id="rId7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5" Type="http://schemas.openxmlformats.org/officeDocument/2006/relationships/image" Target="../media/image55.png"/><Relationship Id="rId6" Type="http://schemas.openxmlformats.org/officeDocument/2006/relationships/image" Target="../media/image4.png"/><Relationship Id="rId7" Type="http://schemas.openxmlformats.org/officeDocument/2006/relationships/image" Target="../media/image5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5" Type="http://schemas.openxmlformats.org/officeDocument/2006/relationships/image" Target="../media/image57.png"/><Relationship Id="rId6" Type="http://schemas.openxmlformats.org/officeDocument/2006/relationships/image" Target="../media/image4.png"/><Relationship Id="rId7" Type="http://schemas.openxmlformats.org/officeDocument/2006/relationships/image" Target="../media/image5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5" Type="http://schemas.openxmlformats.org/officeDocument/2006/relationships/image" Target="../media/image59.png"/><Relationship Id="rId6" Type="http://schemas.openxmlformats.org/officeDocument/2006/relationships/image" Target="../media/image60.jpg"/><Relationship Id="rId7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17.png"/><Relationship Id="rId4" Type="http://schemas.openxmlformats.org/officeDocument/2006/relationships/image" Target="../media/image62.png"/><Relationship Id="rId5" Type="http://schemas.openxmlformats.org/officeDocument/2006/relationships/image" Target="../media/image59.png"/><Relationship Id="rId6" Type="http://schemas.openxmlformats.org/officeDocument/2006/relationships/image" Target="../media/image63.jpg"/><Relationship Id="rId7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17.png"/><Relationship Id="rId4" Type="http://schemas.openxmlformats.org/officeDocument/2006/relationships/image" Target="../media/image62.png"/><Relationship Id="rId5" Type="http://schemas.openxmlformats.org/officeDocument/2006/relationships/image" Target="../media/image59.png"/><Relationship Id="rId6" Type="http://schemas.openxmlformats.org/officeDocument/2006/relationships/image" Target="../media/image4.png"/><Relationship Id="rId7" Type="http://schemas.openxmlformats.org/officeDocument/2006/relationships/image" Target="../media/image6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17.png"/><Relationship Id="rId4" Type="http://schemas.openxmlformats.org/officeDocument/2006/relationships/image" Target="../media/image62.png"/><Relationship Id="rId5" Type="http://schemas.openxmlformats.org/officeDocument/2006/relationships/image" Target="../media/image59.png"/><Relationship Id="rId6" Type="http://schemas.openxmlformats.org/officeDocument/2006/relationships/image" Target="../media/image4.png"/><Relationship Id="rId7" Type="http://schemas.openxmlformats.org/officeDocument/2006/relationships/image" Target="../media/image6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25.png"/><Relationship Id="rId5" Type="http://schemas.openxmlformats.org/officeDocument/2006/relationships/image" Target="../media/image6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67.png"/><Relationship Id="rId4" Type="http://schemas.openxmlformats.org/officeDocument/2006/relationships/image" Target="../media/image25.png"/><Relationship Id="rId5" Type="http://schemas.openxmlformats.org/officeDocument/2006/relationships/image" Target="../media/image7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72.png"/><Relationship Id="rId8" Type="http://schemas.openxmlformats.org/officeDocument/2006/relationships/hyperlink" Target="https://github.com/sandeepkumar3339/verticurl-Asset-Tracking-System.git" TargetMode="External"/><Relationship Id="rId9" Type="http://schemas.openxmlformats.org/officeDocument/2006/relationships/hyperlink" Target="https://docs.google.com/spreadsheets/d/1nZfbLg3kzLhE8KYFK8V8ONEw8HtcSxL6K-hhDrjs86A/edit?usp=sharing" TargetMode="External"/><Relationship Id="rId10" Type="http://schemas.openxmlformats.org/officeDocument/2006/relationships/hyperlink" Target="https://docs.google.com/spreadsheets/d/1gD9Ke3mi7JTZkYhe8FnGfrOoVhNXhi2JW3mork1KK-8/edit?usp=sharing" TargetMode="External"/><Relationship Id="rId11" Type="http://schemas.openxmlformats.org/officeDocument/2006/relationships/hyperlink" Target="https://docs.google.com/spreadsheets/d/1S2VsVj8n_IJNkcTXyDH-_vWyd7GIuCfM6pKSYkorWzQ/edit?usp=sharing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1.png"/><Relationship Id="rId4" Type="http://schemas.openxmlformats.org/officeDocument/2006/relationships/image" Target="../media/image73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72.png"/><Relationship Id="rId8" Type="http://schemas.openxmlformats.org/officeDocument/2006/relationships/hyperlink" Target="https://www.djangoproject.com/" TargetMode="External"/><Relationship Id="rId9" Type="http://schemas.openxmlformats.org/officeDocument/2006/relationships/hyperlink" Target="https://getbootstrap.com/" TargetMode="External"/><Relationship Id="rId10" Type="http://schemas.openxmlformats.org/officeDocument/2006/relationships/hyperlink" Target="https://www.w3schools.com/" TargetMode="External"/><Relationship Id="rId11" Type="http://schemas.openxmlformats.org/officeDocument/2006/relationships/hyperlink" Target="https://www.rcssoft.com/Verification%20Tagging%20and%20Reconciliation.html" TargetMode="External"/><Relationship Id="rId12" Type="http://schemas.openxmlformats.org/officeDocument/2006/relationships/hyperlink" Target="https://www.smginfotech.com/cms/facility-management/asset-tracking-software" TargetMode="External"/><Relationship Id="rId13" Type="http://schemas.openxmlformats.org/officeDocument/2006/relationships/hyperlink" Target="https://www.researchgate.net/publication/266058053_Asset_Management_A_Systems_Perspective" TargetMode="External"/><Relationship Id="rId14" Type="http://schemas.openxmlformats.org/officeDocument/2006/relationships/hyperlink" Target="https://ejournal.lucp.net/index.php/ijrtbt/article/view/749/662" TargetMode="External"/><Relationship Id="rId15" Type="http://schemas.openxmlformats.org/officeDocument/2006/relationships/hyperlink" Target="https://www.researchgate.net/publication/327793184_A_Study_of_Inventory_Management_System_Case_Study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3" Type="http://schemas.openxmlformats.org/officeDocument/2006/relationships/image" Target="../media/image71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hyperlink" Target="https://docs.google.com/spreadsheets/d/1ueAOeHRZF4mvVYB7qlxBqfuJy0q5KmtkEEorDLtnAx0/edit?usp=sharing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Relationship Id="rId6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hyperlink" Target="https://www.researchgate.net/publication/266058053_Asset_Management_A_Systems_Perspective" TargetMode="External"/><Relationship Id="rId9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hyperlink" Target="https://ejournal.lucp.net/index.php/ijrtbt/article/view/749/662" TargetMode="External"/><Relationship Id="rId9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hyperlink" Target="http://ciit.finki.ukim.mk/data/papers/7CiiT/7CiiT-20.pdf" TargetMode="External"/><Relationship Id="rId9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109" y="635954"/>
            <a:ext cx="1584327" cy="1288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53708" y="4093640"/>
            <a:ext cx="13834289" cy="619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011" y="0"/>
            <a:ext cx="4556989" cy="1417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638424" cy="867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1009" y="1527682"/>
            <a:ext cx="15504160" cy="2317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850" spc="300"/>
              <a:t>INNOVATION</a:t>
            </a:r>
            <a:r>
              <a:rPr dirty="0" sz="9850" spc="-85"/>
              <a:t> </a:t>
            </a:r>
            <a:r>
              <a:rPr dirty="0" sz="9850" spc="-300"/>
              <a:t>PRACTICES</a:t>
            </a:r>
            <a:endParaRPr sz="9850"/>
          </a:p>
          <a:p>
            <a:pPr algn="ctr" marR="144145">
              <a:lnSpc>
                <a:spcPct val="100000"/>
              </a:lnSpc>
              <a:spcBef>
                <a:spcPts val="225"/>
              </a:spcBef>
            </a:pPr>
            <a:r>
              <a:rPr dirty="0" sz="5000" spc="-65">
                <a:solidFill>
                  <a:srgbClr val="AA81F2"/>
                </a:solidFill>
              </a:rPr>
              <a:t>Asset </a:t>
            </a:r>
            <a:r>
              <a:rPr dirty="0" sz="5000" spc="-100">
                <a:solidFill>
                  <a:srgbClr val="AA81F2"/>
                </a:solidFill>
              </a:rPr>
              <a:t>Tracking System </a:t>
            </a:r>
            <a:r>
              <a:rPr dirty="0" sz="5000" spc="280">
                <a:solidFill>
                  <a:srgbClr val="AA81F2"/>
                </a:solidFill>
              </a:rPr>
              <a:t>- </a:t>
            </a:r>
            <a:r>
              <a:rPr dirty="0" sz="5000" spc="40">
                <a:solidFill>
                  <a:srgbClr val="AA81F2"/>
                </a:solidFill>
              </a:rPr>
              <a:t>Inventory</a:t>
            </a:r>
            <a:r>
              <a:rPr dirty="0" sz="5000" spc="-105">
                <a:solidFill>
                  <a:srgbClr val="AA81F2"/>
                </a:solidFill>
              </a:rPr>
              <a:t> </a:t>
            </a:r>
            <a:r>
              <a:rPr dirty="0" sz="5000" spc="-45">
                <a:solidFill>
                  <a:srgbClr val="AA81F2"/>
                </a:solidFill>
              </a:rPr>
              <a:t>management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174" y="5"/>
            <a:ext cx="5115775" cy="196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3933" y="5"/>
            <a:ext cx="1744654" cy="122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39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011" y="139316"/>
            <a:ext cx="4556989" cy="168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0515" y="3798112"/>
            <a:ext cx="1958343" cy="21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311499"/>
            <a:ext cx="95237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Literature</a:t>
            </a:r>
            <a:r>
              <a:rPr dirty="0" spc="-65"/>
              <a:t> </a:t>
            </a:r>
            <a:r>
              <a:rPr dirty="0" spc="20">
                <a:solidFill>
                  <a:srgbClr val="AA81F2"/>
                </a:solidFill>
              </a:rPr>
              <a:t>Survey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0371" y="4506013"/>
            <a:ext cx="17585690" cy="407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 u="heavy" sz="38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D</a:t>
            </a:r>
            <a:r>
              <a:rPr dirty="0" sz="3800" spc="-35" i="1">
                <a:latin typeface="Arial"/>
                <a:cs typeface="Arial"/>
                <a:hlinkClick r:id="rId8"/>
              </a:rPr>
              <a:t>j</a:t>
            </a:r>
            <a:r>
              <a:rPr dirty="0" u="heavy" sz="38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ango</a:t>
            </a:r>
            <a:r>
              <a:rPr dirty="0" u="heavy" sz="3800" spc="-7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heavy" sz="3800" spc="-5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Documentation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dirty="0" u="heavy" sz="2800" spc="-80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116100"/>
              </a:lnSpc>
              <a:spcBef>
                <a:spcPts val="1060"/>
              </a:spcBef>
            </a:pPr>
            <a:r>
              <a:rPr dirty="0" sz="2800" spc="-30" i="1">
                <a:latin typeface="Arial"/>
                <a:cs typeface="Arial"/>
              </a:rPr>
              <a:t>Django </a:t>
            </a:r>
            <a:r>
              <a:rPr dirty="0" sz="2800" spc="-114" i="1">
                <a:latin typeface="Arial"/>
                <a:cs typeface="Arial"/>
              </a:rPr>
              <a:t>is </a:t>
            </a:r>
            <a:r>
              <a:rPr dirty="0" sz="2800" spc="-10" i="1">
                <a:latin typeface="Arial"/>
                <a:cs typeface="Arial"/>
              </a:rPr>
              <a:t>a </a:t>
            </a:r>
            <a:r>
              <a:rPr dirty="0" sz="2800" i="1">
                <a:latin typeface="Arial"/>
                <a:cs typeface="Arial"/>
              </a:rPr>
              <a:t>high-level </a:t>
            </a:r>
            <a:r>
              <a:rPr dirty="0" sz="2800" spc="-30" i="1">
                <a:latin typeface="Arial"/>
                <a:cs typeface="Arial"/>
              </a:rPr>
              <a:t>Python </a:t>
            </a:r>
            <a:r>
              <a:rPr dirty="0" sz="2800" spc="45" i="1">
                <a:latin typeface="Arial"/>
                <a:cs typeface="Arial"/>
              </a:rPr>
              <a:t>web </a:t>
            </a:r>
            <a:r>
              <a:rPr dirty="0" sz="2800" spc="25" i="1">
                <a:latin typeface="Arial"/>
                <a:cs typeface="Arial"/>
              </a:rPr>
              <a:t>framework </a:t>
            </a:r>
            <a:r>
              <a:rPr dirty="0" sz="2800" spc="75" i="1">
                <a:latin typeface="Arial"/>
                <a:cs typeface="Arial"/>
              </a:rPr>
              <a:t>that </a:t>
            </a:r>
            <a:r>
              <a:rPr dirty="0" sz="2800" spc="-35" i="1">
                <a:latin typeface="Arial"/>
                <a:cs typeface="Arial"/>
              </a:rPr>
              <a:t>encourages </a:t>
            </a:r>
            <a:r>
              <a:rPr dirty="0" sz="2800" spc="30" i="1">
                <a:latin typeface="Arial"/>
                <a:cs typeface="Arial"/>
              </a:rPr>
              <a:t>rapid </a:t>
            </a:r>
            <a:r>
              <a:rPr dirty="0" sz="2800" spc="-30" i="1">
                <a:latin typeface="Arial"/>
                <a:cs typeface="Arial"/>
              </a:rPr>
              <a:t>development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25" i="1">
                <a:latin typeface="Arial"/>
                <a:cs typeface="Arial"/>
              </a:rPr>
              <a:t>clean, </a:t>
            </a:r>
            <a:r>
              <a:rPr dirty="0" sz="2800" spc="10" i="1">
                <a:latin typeface="Arial"/>
                <a:cs typeface="Arial"/>
              </a:rPr>
              <a:t>pragmatic </a:t>
            </a:r>
            <a:r>
              <a:rPr dirty="0" sz="2800" spc="-50" i="1">
                <a:latin typeface="Arial"/>
                <a:cs typeface="Arial"/>
              </a:rPr>
              <a:t>design.  </a:t>
            </a:r>
            <a:r>
              <a:rPr dirty="0" sz="2800" spc="-30" i="1">
                <a:latin typeface="Arial"/>
                <a:cs typeface="Arial"/>
              </a:rPr>
              <a:t>Django </a:t>
            </a:r>
            <a:r>
              <a:rPr dirty="0" sz="2800" spc="-25" i="1">
                <a:latin typeface="Arial"/>
                <a:cs typeface="Arial"/>
              </a:rPr>
              <a:t>was </a:t>
            </a:r>
            <a:r>
              <a:rPr dirty="0" sz="2800" spc="-35" i="1">
                <a:latin typeface="Arial"/>
                <a:cs typeface="Arial"/>
              </a:rPr>
              <a:t>designed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-35" i="1">
                <a:latin typeface="Arial"/>
                <a:cs typeface="Arial"/>
              </a:rPr>
              <a:t>help </a:t>
            </a:r>
            <a:r>
              <a:rPr dirty="0" sz="2800" spc="-20" i="1">
                <a:latin typeface="Arial"/>
                <a:cs typeface="Arial"/>
              </a:rPr>
              <a:t>developers </a:t>
            </a:r>
            <a:r>
              <a:rPr dirty="0" sz="2800" spc="20" i="1">
                <a:latin typeface="Arial"/>
                <a:cs typeface="Arial"/>
              </a:rPr>
              <a:t>take </a:t>
            </a:r>
            <a:r>
              <a:rPr dirty="0" sz="2800" spc="-20" i="1">
                <a:latin typeface="Arial"/>
                <a:cs typeface="Arial"/>
              </a:rPr>
              <a:t>applications </a:t>
            </a:r>
            <a:r>
              <a:rPr dirty="0" sz="2800" spc="10" i="1">
                <a:latin typeface="Arial"/>
                <a:cs typeface="Arial"/>
              </a:rPr>
              <a:t>from </a:t>
            </a:r>
            <a:r>
              <a:rPr dirty="0" sz="2800" i="1">
                <a:latin typeface="Arial"/>
                <a:cs typeface="Arial"/>
              </a:rPr>
              <a:t>concept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-45" i="1">
                <a:latin typeface="Arial"/>
                <a:cs typeface="Arial"/>
              </a:rPr>
              <a:t>completion </a:t>
            </a:r>
            <a:r>
              <a:rPr dirty="0" sz="2800" spc="-105" i="1">
                <a:latin typeface="Arial"/>
                <a:cs typeface="Arial"/>
              </a:rPr>
              <a:t>as </a:t>
            </a:r>
            <a:r>
              <a:rPr dirty="0" sz="2800" i="1">
                <a:latin typeface="Arial"/>
                <a:cs typeface="Arial"/>
              </a:rPr>
              <a:t>quickly </a:t>
            </a:r>
            <a:r>
              <a:rPr dirty="0" sz="2800" spc="-105" i="1">
                <a:latin typeface="Arial"/>
                <a:cs typeface="Arial"/>
              </a:rPr>
              <a:t>as </a:t>
            </a:r>
            <a:r>
              <a:rPr dirty="0" sz="2800" spc="-75" i="1">
                <a:latin typeface="Arial"/>
                <a:cs typeface="Arial"/>
              </a:rPr>
              <a:t>possible.  </a:t>
            </a:r>
            <a:r>
              <a:rPr dirty="0" sz="2800" spc="-30" i="1">
                <a:latin typeface="Arial"/>
                <a:cs typeface="Arial"/>
              </a:rPr>
              <a:t>Django </a:t>
            </a:r>
            <a:r>
              <a:rPr dirty="0" sz="2800" spc="-25" i="1">
                <a:latin typeface="Arial"/>
                <a:cs typeface="Arial"/>
              </a:rPr>
              <a:t>takes </a:t>
            </a:r>
            <a:r>
              <a:rPr dirty="0" sz="2800" spc="5" i="1">
                <a:latin typeface="Arial"/>
                <a:cs typeface="Arial"/>
              </a:rPr>
              <a:t>security </a:t>
            </a:r>
            <a:r>
              <a:rPr dirty="0" sz="2800" spc="-55" i="1">
                <a:latin typeface="Arial"/>
                <a:cs typeface="Arial"/>
              </a:rPr>
              <a:t>seriously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70" i="1">
                <a:latin typeface="Arial"/>
                <a:cs typeface="Arial"/>
              </a:rPr>
              <a:t>helps </a:t>
            </a:r>
            <a:r>
              <a:rPr dirty="0" sz="2800" spc="-20" i="1">
                <a:latin typeface="Arial"/>
                <a:cs typeface="Arial"/>
              </a:rPr>
              <a:t>developers </a:t>
            </a:r>
            <a:r>
              <a:rPr dirty="0" sz="2800" spc="10" i="1">
                <a:latin typeface="Arial"/>
                <a:cs typeface="Arial"/>
              </a:rPr>
              <a:t>avoid </a:t>
            </a:r>
            <a:r>
              <a:rPr dirty="0" sz="2800" spc="-65" i="1">
                <a:latin typeface="Arial"/>
                <a:cs typeface="Arial"/>
              </a:rPr>
              <a:t>many </a:t>
            </a:r>
            <a:r>
              <a:rPr dirty="0" sz="2800" spc="-130" i="1">
                <a:latin typeface="Arial"/>
                <a:cs typeface="Arial"/>
              </a:rPr>
              <a:t>common </a:t>
            </a:r>
            <a:r>
              <a:rPr dirty="0" sz="2800" spc="5" i="1">
                <a:latin typeface="Arial"/>
                <a:cs typeface="Arial"/>
              </a:rPr>
              <a:t>security </a:t>
            </a:r>
            <a:r>
              <a:rPr dirty="0" sz="2800" spc="-85" i="1">
                <a:latin typeface="Arial"/>
                <a:cs typeface="Arial"/>
              </a:rPr>
              <a:t>mistakes. </a:t>
            </a:r>
            <a:r>
              <a:rPr dirty="0" sz="2800" spc="-170" i="1">
                <a:latin typeface="Arial"/>
                <a:cs typeface="Arial"/>
              </a:rPr>
              <a:t>Some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50" i="1">
                <a:latin typeface="Arial"/>
                <a:cs typeface="Arial"/>
              </a:rPr>
              <a:t>busiest  </a:t>
            </a:r>
            <a:r>
              <a:rPr dirty="0" sz="2800" spc="-70" i="1">
                <a:latin typeface="Arial"/>
                <a:cs typeface="Arial"/>
              </a:rPr>
              <a:t>sites </a:t>
            </a:r>
            <a:r>
              <a:rPr dirty="0" sz="2800" spc="-75" i="1">
                <a:latin typeface="Arial"/>
                <a:cs typeface="Arial"/>
              </a:rPr>
              <a:t>on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45" i="1">
                <a:latin typeface="Arial"/>
                <a:cs typeface="Arial"/>
              </a:rPr>
              <a:t>web </a:t>
            </a:r>
            <a:r>
              <a:rPr dirty="0" sz="2800" spc="10" i="1">
                <a:latin typeface="Arial"/>
                <a:cs typeface="Arial"/>
              </a:rPr>
              <a:t>leverage </a:t>
            </a:r>
            <a:r>
              <a:rPr dirty="0" sz="2800" spc="-55" i="1">
                <a:latin typeface="Arial"/>
                <a:cs typeface="Arial"/>
              </a:rPr>
              <a:t>Django’s </a:t>
            </a:r>
            <a:r>
              <a:rPr dirty="0" sz="2800" spc="30" i="1">
                <a:latin typeface="Arial"/>
                <a:cs typeface="Arial"/>
              </a:rPr>
              <a:t>ability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i="1">
                <a:latin typeface="Arial"/>
                <a:cs typeface="Arial"/>
              </a:rPr>
              <a:t>quickly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40" i="1">
                <a:latin typeface="Arial"/>
                <a:cs typeface="Arial"/>
              </a:rPr>
              <a:t>flexibly</a:t>
            </a:r>
            <a:r>
              <a:rPr dirty="0" sz="2800" spc="-490" i="1">
                <a:latin typeface="Arial"/>
                <a:cs typeface="Arial"/>
              </a:rPr>
              <a:t> </a:t>
            </a:r>
            <a:r>
              <a:rPr dirty="0" sz="2800" spc="-70" i="1">
                <a:latin typeface="Arial"/>
                <a:cs typeface="Arial"/>
              </a:rPr>
              <a:t>scale.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"/>
            <a:ext cx="2638424" cy="867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176" y="0"/>
            <a:ext cx="5115772" cy="1960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3933" y="0"/>
            <a:ext cx="1744654" cy="1221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011" y="139304"/>
            <a:ext cx="4556989" cy="168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0515" y="3798112"/>
            <a:ext cx="1958343" cy="21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311494"/>
            <a:ext cx="95237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Literature</a:t>
            </a:r>
            <a:r>
              <a:rPr dirty="0" spc="-65"/>
              <a:t> </a:t>
            </a:r>
            <a:r>
              <a:rPr dirty="0" spc="20">
                <a:solidFill>
                  <a:srgbClr val="AA81F2"/>
                </a:solidFill>
              </a:rPr>
              <a:t>Survey</a:t>
            </a:r>
          </a:p>
        </p:txBody>
      </p:sp>
      <p:sp>
        <p:nvSpPr>
          <p:cNvPr id="9" name="object 9"/>
          <p:cNvSpPr/>
          <p:nvPr/>
        </p:nvSpPr>
        <p:spPr>
          <a:xfrm>
            <a:off x="4060911" y="5029824"/>
            <a:ext cx="3446779" cy="47625"/>
          </a:xfrm>
          <a:custGeom>
            <a:avLst/>
            <a:gdLst/>
            <a:ahLst/>
            <a:cxnLst/>
            <a:rect l="l" t="t" r="r" b="b"/>
            <a:pathLst>
              <a:path w="3446779" h="47625">
                <a:moveTo>
                  <a:pt x="3446540" y="47625"/>
                </a:moveTo>
                <a:lnTo>
                  <a:pt x="0" y="47625"/>
                </a:lnTo>
                <a:lnTo>
                  <a:pt x="0" y="0"/>
                </a:lnTo>
                <a:lnTo>
                  <a:pt x="3446540" y="0"/>
                </a:lnTo>
                <a:lnTo>
                  <a:pt x="344654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0371" y="4506013"/>
            <a:ext cx="17586325" cy="357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7830">
              <a:lnSpc>
                <a:spcPct val="100000"/>
              </a:lnSpc>
              <a:spcBef>
                <a:spcPts val="100"/>
              </a:spcBef>
            </a:pPr>
            <a:r>
              <a:rPr dirty="0" u="heavy" sz="3800" spc="-1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Bootstra</a:t>
            </a:r>
            <a:r>
              <a:rPr dirty="0" sz="3800" spc="-15" i="1">
                <a:latin typeface="Arial"/>
                <a:cs typeface="Arial"/>
                <a:hlinkClick r:id="rId8"/>
              </a:rPr>
              <a:t>p</a:t>
            </a:r>
            <a:r>
              <a:rPr dirty="0" sz="3800" spc="-70" i="1">
                <a:latin typeface="Arial"/>
                <a:cs typeface="Arial"/>
                <a:hlinkClick r:id="rId8"/>
              </a:rPr>
              <a:t> </a:t>
            </a:r>
            <a:r>
              <a:rPr dirty="0" sz="3800" spc="-55" i="1">
                <a:latin typeface="Arial"/>
                <a:cs typeface="Arial"/>
                <a:hlinkClick r:id="rId8"/>
              </a:rPr>
              <a:t>Documentation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dirty="0" u="heavy" sz="2800" spc="-80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116100"/>
              </a:lnSpc>
              <a:spcBef>
                <a:spcPts val="1060"/>
              </a:spcBef>
            </a:pPr>
            <a:r>
              <a:rPr dirty="0" sz="2800" spc="-60" i="1">
                <a:latin typeface="Arial"/>
                <a:cs typeface="Arial"/>
              </a:rPr>
              <a:t>Helps </a:t>
            </a:r>
            <a:r>
              <a:rPr dirty="0" sz="2800" spc="-40" i="1">
                <a:latin typeface="Arial"/>
                <a:cs typeface="Arial"/>
              </a:rPr>
              <a:t>design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75" i="1">
                <a:latin typeface="Arial"/>
                <a:cs typeface="Arial"/>
              </a:rPr>
              <a:t>customize </a:t>
            </a:r>
            <a:r>
              <a:rPr dirty="0" sz="2800" spc="-50" i="1">
                <a:latin typeface="Arial"/>
                <a:cs typeface="Arial"/>
              </a:rPr>
              <a:t>responsive </a:t>
            </a:r>
            <a:r>
              <a:rPr dirty="0" sz="2800" spc="-10" i="1">
                <a:latin typeface="Arial"/>
                <a:cs typeface="Arial"/>
              </a:rPr>
              <a:t>webpages </a:t>
            </a:r>
            <a:r>
              <a:rPr dirty="0" sz="2800" spc="-55" i="1">
                <a:latin typeface="Arial"/>
                <a:cs typeface="Arial"/>
              </a:rPr>
              <a:t>using </a:t>
            </a:r>
            <a:r>
              <a:rPr dirty="0" sz="2800" spc="-50" i="1">
                <a:latin typeface="Arial"/>
                <a:cs typeface="Arial"/>
              </a:rPr>
              <a:t>responsive </a:t>
            </a:r>
            <a:r>
              <a:rPr dirty="0" sz="2800" spc="60" i="1">
                <a:latin typeface="Arial"/>
                <a:cs typeface="Arial"/>
              </a:rPr>
              <a:t>grid </a:t>
            </a:r>
            <a:r>
              <a:rPr dirty="0" sz="2800" spc="-80" i="1">
                <a:latin typeface="Arial"/>
                <a:cs typeface="Arial"/>
              </a:rPr>
              <a:t>systems, </a:t>
            </a:r>
            <a:r>
              <a:rPr dirty="0" sz="2800" spc="-20" i="1">
                <a:latin typeface="Arial"/>
                <a:cs typeface="Arial"/>
              </a:rPr>
              <a:t>extensive </a:t>
            </a:r>
            <a:r>
              <a:rPr dirty="0" sz="2800" spc="20" i="1">
                <a:latin typeface="Arial"/>
                <a:cs typeface="Arial"/>
              </a:rPr>
              <a:t>prebuilt </a:t>
            </a:r>
            <a:r>
              <a:rPr dirty="0" sz="2800" spc="-55" i="1">
                <a:latin typeface="Arial"/>
                <a:cs typeface="Arial"/>
              </a:rPr>
              <a:t>components, 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i="1">
                <a:latin typeface="Arial"/>
                <a:cs typeface="Arial"/>
              </a:rPr>
              <a:t>JavaScript. </a:t>
            </a:r>
            <a:r>
              <a:rPr dirty="0" sz="2800" spc="245" i="1">
                <a:latin typeface="Arial"/>
                <a:cs typeface="Arial"/>
              </a:rPr>
              <a:t>It </a:t>
            </a:r>
            <a:r>
              <a:rPr dirty="0" sz="2800" spc="-50" i="1">
                <a:latin typeface="Arial"/>
                <a:cs typeface="Arial"/>
              </a:rPr>
              <a:t>includes </a:t>
            </a:r>
            <a:r>
              <a:rPr dirty="0" sz="2800" spc="-105" i="1">
                <a:latin typeface="Arial"/>
                <a:cs typeface="Arial"/>
              </a:rPr>
              <a:t>HTML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70" i="1">
                <a:latin typeface="Arial"/>
                <a:cs typeface="Arial"/>
              </a:rPr>
              <a:t>CSS-based </a:t>
            </a:r>
            <a:r>
              <a:rPr dirty="0" sz="2800" spc="-40" i="1">
                <a:latin typeface="Arial"/>
                <a:cs typeface="Arial"/>
              </a:rPr>
              <a:t>design </a:t>
            </a:r>
            <a:r>
              <a:rPr dirty="0" sz="2800" spc="-35" i="1">
                <a:latin typeface="Arial"/>
                <a:cs typeface="Arial"/>
              </a:rPr>
              <a:t>templates </a:t>
            </a:r>
            <a:r>
              <a:rPr dirty="0" sz="2800" spc="105" i="1">
                <a:latin typeface="Arial"/>
                <a:cs typeface="Arial"/>
              </a:rPr>
              <a:t>for </a:t>
            </a:r>
            <a:r>
              <a:rPr dirty="0" sz="2800" spc="45" i="1">
                <a:latin typeface="Arial"/>
                <a:cs typeface="Arial"/>
              </a:rPr>
              <a:t>typography, </a:t>
            </a:r>
            <a:r>
              <a:rPr dirty="0" sz="2800" spc="-20" i="1">
                <a:latin typeface="Arial"/>
                <a:cs typeface="Arial"/>
              </a:rPr>
              <a:t>forms, </a:t>
            </a:r>
            <a:r>
              <a:rPr dirty="0" sz="2800" spc="5" i="1">
                <a:latin typeface="Arial"/>
                <a:cs typeface="Arial"/>
              </a:rPr>
              <a:t>buttons, </a:t>
            </a:r>
            <a:r>
              <a:rPr dirty="0" sz="2800" spc="-5" i="1">
                <a:latin typeface="Arial"/>
                <a:cs typeface="Arial"/>
              </a:rPr>
              <a:t>tables,  </a:t>
            </a:r>
            <a:r>
              <a:rPr dirty="0" sz="2800" spc="10" i="1">
                <a:latin typeface="Arial"/>
                <a:cs typeface="Arial"/>
              </a:rPr>
              <a:t>navigation, </a:t>
            </a:r>
            <a:r>
              <a:rPr dirty="0" sz="2800" spc="-75" i="1">
                <a:latin typeface="Arial"/>
                <a:cs typeface="Arial"/>
              </a:rPr>
              <a:t>modals, </a:t>
            </a:r>
            <a:r>
              <a:rPr dirty="0" sz="2800" spc="-60" i="1">
                <a:latin typeface="Arial"/>
                <a:cs typeface="Arial"/>
              </a:rPr>
              <a:t>image </a:t>
            </a:r>
            <a:r>
              <a:rPr dirty="0" sz="2800" spc="-50" i="1">
                <a:latin typeface="Arial"/>
                <a:cs typeface="Arial"/>
              </a:rPr>
              <a:t>carousels,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65" i="1">
                <a:latin typeface="Arial"/>
                <a:cs typeface="Arial"/>
              </a:rPr>
              <a:t>many </a:t>
            </a:r>
            <a:r>
              <a:rPr dirty="0" sz="2800" spc="-35" i="1">
                <a:latin typeface="Arial"/>
                <a:cs typeface="Arial"/>
              </a:rPr>
              <a:t>others. </a:t>
            </a:r>
            <a:r>
              <a:rPr dirty="0" sz="2800" spc="245" i="1">
                <a:latin typeface="Arial"/>
                <a:cs typeface="Arial"/>
              </a:rPr>
              <a:t>It </a:t>
            </a:r>
            <a:r>
              <a:rPr dirty="0" sz="2800" spc="-20" i="1">
                <a:latin typeface="Arial"/>
                <a:cs typeface="Arial"/>
              </a:rPr>
              <a:t>can </a:t>
            </a:r>
            <a:r>
              <a:rPr dirty="0" sz="2800" spc="-85" i="1">
                <a:latin typeface="Arial"/>
                <a:cs typeface="Arial"/>
              </a:rPr>
              <a:t>also </a:t>
            </a:r>
            <a:r>
              <a:rPr dirty="0" sz="2800" spc="-114" i="1">
                <a:latin typeface="Arial"/>
                <a:cs typeface="Arial"/>
              </a:rPr>
              <a:t>use </a:t>
            </a:r>
            <a:r>
              <a:rPr dirty="0" sz="2800" spc="10" i="1">
                <a:latin typeface="Arial"/>
                <a:cs typeface="Arial"/>
              </a:rPr>
              <a:t>JavaScript</a:t>
            </a:r>
            <a:r>
              <a:rPr dirty="0" sz="2800" spc="-320" i="1">
                <a:latin typeface="Arial"/>
                <a:cs typeface="Arial"/>
              </a:rPr>
              <a:t> </a:t>
            </a:r>
            <a:r>
              <a:rPr dirty="0" sz="2800" spc="-30" i="1">
                <a:latin typeface="Arial"/>
                <a:cs typeface="Arial"/>
              </a:rPr>
              <a:t>plug-ins.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8174" y="82894"/>
            <a:ext cx="13221969" cy="2520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9825"/>
              </a:lnSpc>
              <a:spcBef>
                <a:spcPts val="100"/>
              </a:spcBef>
            </a:pPr>
            <a:r>
              <a:rPr dirty="0" spc="290"/>
              <a:t>Hardware </a:t>
            </a:r>
            <a:r>
              <a:rPr dirty="0" spc="-120"/>
              <a:t>and</a:t>
            </a:r>
            <a:r>
              <a:rPr dirty="0" spc="-405"/>
              <a:t> </a:t>
            </a:r>
            <a:r>
              <a:rPr dirty="0" spc="240"/>
              <a:t>Software</a:t>
            </a:r>
          </a:p>
          <a:p>
            <a:pPr algn="r" marR="5080">
              <a:lnSpc>
                <a:spcPts val="9825"/>
              </a:lnSpc>
            </a:pPr>
            <a:r>
              <a:rPr dirty="0" spc="-320">
                <a:solidFill>
                  <a:srgbClr val="AA81F2"/>
                </a:solidFill>
              </a:rPr>
              <a:t>R</a:t>
            </a:r>
            <a:r>
              <a:rPr dirty="0" spc="345">
                <a:solidFill>
                  <a:srgbClr val="AA81F2"/>
                </a:solidFill>
              </a:rPr>
              <a:t>e</a:t>
            </a:r>
            <a:r>
              <a:rPr dirty="0" spc="-180">
                <a:solidFill>
                  <a:srgbClr val="AA81F2"/>
                </a:solidFill>
              </a:rPr>
              <a:t>q</a:t>
            </a:r>
            <a:r>
              <a:rPr dirty="0" spc="-615">
                <a:solidFill>
                  <a:srgbClr val="AA81F2"/>
                </a:solidFill>
              </a:rPr>
              <a:t>u</a:t>
            </a:r>
            <a:r>
              <a:rPr dirty="0" spc="-225">
                <a:solidFill>
                  <a:srgbClr val="AA81F2"/>
                </a:solidFill>
              </a:rPr>
              <a:t>i</a:t>
            </a:r>
            <a:r>
              <a:rPr dirty="0" spc="204">
                <a:solidFill>
                  <a:srgbClr val="AA81F2"/>
                </a:solidFill>
              </a:rPr>
              <a:t>r</a:t>
            </a:r>
            <a:r>
              <a:rPr dirty="0" spc="345">
                <a:solidFill>
                  <a:srgbClr val="AA81F2"/>
                </a:solidFill>
              </a:rPr>
              <a:t>e</a:t>
            </a:r>
            <a:r>
              <a:rPr dirty="0" spc="-660">
                <a:solidFill>
                  <a:srgbClr val="AA81F2"/>
                </a:solidFill>
              </a:rPr>
              <a:t>m</a:t>
            </a:r>
            <a:r>
              <a:rPr dirty="0" spc="345">
                <a:solidFill>
                  <a:srgbClr val="AA81F2"/>
                </a:solidFill>
              </a:rPr>
              <a:t>e</a:t>
            </a:r>
            <a:r>
              <a:rPr dirty="0" spc="-630">
                <a:solidFill>
                  <a:srgbClr val="AA81F2"/>
                </a:solidFill>
              </a:rPr>
              <a:t>n</a:t>
            </a:r>
            <a:r>
              <a:rPr dirty="0" spc="445">
                <a:solidFill>
                  <a:srgbClr val="AA81F2"/>
                </a:solidFill>
              </a:rPr>
              <a:t>t</a:t>
            </a:r>
            <a:r>
              <a:rPr dirty="0" spc="-1019">
                <a:solidFill>
                  <a:srgbClr val="AA81F2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10173" y="3545585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0173" y="4660010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0173" y="5402960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53110" y="5769673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0173" y="6517385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3110" y="6884098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pc="70"/>
              <a:t>Hardware</a:t>
            </a:r>
            <a:r>
              <a:rPr dirty="0" spc="-280"/>
              <a:t> </a:t>
            </a:r>
            <a:r>
              <a:rPr dirty="0" spc="80"/>
              <a:t>Requirements</a:t>
            </a:r>
          </a:p>
          <a:p>
            <a:pPr marL="1563370" marR="1415415">
              <a:lnSpc>
                <a:spcPts val="2930"/>
              </a:lnSpc>
              <a:spcBef>
                <a:spcPts val="2400"/>
              </a:spcBef>
            </a:pPr>
            <a:r>
              <a:rPr dirty="0" sz="3000" spc="125" i="1">
                <a:solidFill>
                  <a:srgbClr val="323232"/>
                </a:solidFill>
                <a:latin typeface="Verdana"/>
                <a:cs typeface="Verdana"/>
              </a:rPr>
              <a:t>Web-Cam </a:t>
            </a:r>
            <a:r>
              <a:rPr dirty="0" sz="3000" spc="-10" i="1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dirty="0" sz="3000" spc="-725" i="1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dirty="0" sz="3000" spc="135" i="1">
                <a:solidFill>
                  <a:srgbClr val="323232"/>
                </a:solidFill>
                <a:latin typeface="Verdana"/>
                <a:cs typeface="Verdana"/>
              </a:rPr>
              <a:t>Phone  </a:t>
            </a:r>
            <a:r>
              <a:rPr dirty="0" sz="3000" spc="120" i="1">
                <a:solidFill>
                  <a:srgbClr val="323232"/>
                </a:solidFill>
                <a:latin typeface="Verdana"/>
                <a:cs typeface="Verdana"/>
              </a:rPr>
              <a:t>Camera</a:t>
            </a:r>
            <a:endParaRPr sz="3000">
              <a:latin typeface="Verdana"/>
              <a:cs typeface="Verdana"/>
            </a:endParaRPr>
          </a:p>
          <a:p>
            <a:pPr marL="1563370" marR="3239770">
              <a:lnSpc>
                <a:spcPct val="162500"/>
              </a:lnSpc>
              <a:spcBef>
                <a:spcPts val="10"/>
              </a:spcBef>
            </a:pPr>
            <a:r>
              <a:rPr dirty="0" sz="3000" spc="114" i="1">
                <a:solidFill>
                  <a:srgbClr val="323232"/>
                </a:solidFill>
                <a:latin typeface="Verdana"/>
                <a:cs typeface="Verdana"/>
              </a:rPr>
              <a:t>QR</a:t>
            </a:r>
            <a:r>
              <a:rPr dirty="0" sz="3000" spc="-345" i="1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dirty="0" sz="3000" spc="50" i="1">
                <a:solidFill>
                  <a:srgbClr val="323232"/>
                </a:solidFill>
                <a:latin typeface="Verdana"/>
                <a:cs typeface="Verdana"/>
              </a:rPr>
              <a:t>Printer  </a:t>
            </a:r>
            <a:r>
              <a:rPr dirty="0" sz="3000" spc="75" i="1">
                <a:solidFill>
                  <a:srgbClr val="323232"/>
                </a:solidFill>
                <a:latin typeface="Verdana"/>
                <a:cs typeface="Verdana"/>
              </a:rPr>
              <a:t>Memory</a:t>
            </a:r>
            <a:endParaRPr sz="3000">
              <a:latin typeface="Verdana"/>
              <a:cs typeface="Verdana"/>
            </a:endParaRPr>
          </a:p>
          <a:p>
            <a:pPr marL="2211070">
              <a:lnSpc>
                <a:spcPts val="2925"/>
              </a:lnSpc>
            </a:pPr>
            <a:r>
              <a:rPr dirty="0" sz="3000" spc="150" i="1">
                <a:solidFill>
                  <a:srgbClr val="9E9E9E"/>
                </a:solidFill>
                <a:latin typeface="Verdana"/>
                <a:cs typeface="Verdana"/>
              </a:rPr>
              <a:t>Minimum </a:t>
            </a:r>
            <a:r>
              <a:rPr dirty="0" sz="3000" spc="-204" i="1">
                <a:solidFill>
                  <a:srgbClr val="9E9E9E"/>
                </a:solidFill>
                <a:latin typeface="Verdana"/>
                <a:cs typeface="Verdana"/>
              </a:rPr>
              <a:t>2 </a:t>
            </a:r>
            <a:r>
              <a:rPr dirty="0" sz="3000" spc="95" i="1">
                <a:solidFill>
                  <a:srgbClr val="9E9E9E"/>
                </a:solidFill>
                <a:latin typeface="Verdana"/>
                <a:cs typeface="Verdana"/>
              </a:rPr>
              <a:t>GB</a:t>
            </a:r>
            <a:r>
              <a:rPr dirty="0" sz="3000" spc="-770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190" i="1">
                <a:solidFill>
                  <a:srgbClr val="9E9E9E"/>
                </a:solidFill>
                <a:latin typeface="Verdana"/>
                <a:cs typeface="Verdana"/>
              </a:rPr>
              <a:t>Ram</a:t>
            </a:r>
            <a:endParaRPr sz="3000">
              <a:latin typeface="Verdana"/>
              <a:cs typeface="Verdana"/>
            </a:endParaRPr>
          </a:p>
          <a:p>
            <a:pPr marL="1563370">
              <a:lnSpc>
                <a:spcPts val="3265"/>
              </a:lnSpc>
              <a:spcBef>
                <a:spcPts val="2250"/>
              </a:spcBef>
            </a:pPr>
            <a:r>
              <a:rPr dirty="0" sz="3000" spc="30" i="1">
                <a:solidFill>
                  <a:srgbClr val="323232"/>
                </a:solidFill>
                <a:latin typeface="Verdana"/>
                <a:cs typeface="Verdana"/>
              </a:rPr>
              <a:t>Processor</a:t>
            </a:r>
            <a:endParaRPr sz="3000">
              <a:latin typeface="Verdana"/>
              <a:cs typeface="Verdana"/>
            </a:endParaRPr>
          </a:p>
          <a:p>
            <a:pPr algn="just" marL="2211070" marR="5080">
              <a:lnSpc>
                <a:spcPts val="2920"/>
              </a:lnSpc>
              <a:spcBef>
                <a:spcPts val="325"/>
              </a:spcBef>
            </a:pPr>
            <a:r>
              <a:rPr dirty="0" sz="3000" spc="-455" i="1">
                <a:solidFill>
                  <a:srgbClr val="9E9E9E"/>
                </a:solidFill>
                <a:latin typeface="Verdana"/>
                <a:cs typeface="Verdana"/>
              </a:rPr>
              <a:t>1.9 </a:t>
            </a:r>
            <a:r>
              <a:rPr dirty="0" sz="3000" spc="75" i="1">
                <a:solidFill>
                  <a:srgbClr val="9E9E9E"/>
                </a:solidFill>
                <a:latin typeface="Verdana"/>
                <a:cs typeface="Verdana"/>
              </a:rPr>
              <a:t>gigahertz </a:t>
            </a:r>
            <a:r>
              <a:rPr dirty="0" sz="3000" spc="-125" i="1">
                <a:solidFill>
                  <a:srgbClr val="9E9E9E"/>
                </a:solidFill>
                <a:latin typeface="Verdana"/>
                <a:cs typeface="Verdana"/>
              </a:rPr>
              <a:t>(GHz) </a:t>
            </a:r>
            <a:r>
              <a:rPr dirty="0" sz="3000" spc="-120" i="1">
                <a:solidFill>
                  <a:srgbClr val="9E9E9E"/>
                </a:solidFill>
                <a:latin typeface="Verdana"/>
                <a:cs typeface="Verdana"/>
              </a:rPr>
              <a:t>x86-  </a:t>
            </a:r>
            <a:r>
              <a:rPr dirty="0" sz="3000" spc="-10" i="1">
                <a:solidFill>
                  <a:srgbClr val="9E9E9E"/>
                </a:solidFill>
                <a:latin typeface="Verdana"/>
                <a:cs typeface="Verdana"/>
              </a:rPr>
              <a:t>or </a:t>
            </a:r>
            <a:r>
              <a:rPr dirty="0" sz="3000" spc="-30" i="1">
                <a:solidFill>
                  <a:srgbClr val="9E9E9E"/>
                </a:solidFill>
                <a:latin typeface="Verdana"/>
                <a:cs typeface="Verdana"/>
              </a:rPr>
              <a:t>x64-bit </a:t>
            </a:r>
            <a:r>
              <a:rPr dirty="0" sz="3000" spc="45" i="1">
                <a:solidFill>
                  <a:srgbClr val="9E9E9E"/>
                </a:solidFill>
                <a:latin typeface="Verdana"/>
                <a:cs typeface="Verdana"/>
              </a:rPr>
              <a:t>dual-core  </a:t>
            </a:r>
            <a:r>
              <a:rPr dirty="0" sz="3000" spc="10" i="1">
                <a:solidFill>
                  <a:srgbClr val="9E9E9E"/>
                </a:solidFill>
                <a:latin typeface="Verdana"/>
                <a:cs typeface="Verdana"/>
              </a:rPr>
              <a:t>processor </a:t>
            </a:r>
            <a:r>
              <a:rPr dirty="0" sz="3000" spc="80" i="1">
                <a:solidFill>
                  <a:srgbClr val="9E9E9E"/>
                </a:solidFill>
                <a:latin typeface="Verdana"/>
                <a:cs typeface="Verdana"/>
              </a:rPr>
              <a:t>with </a:t>
            </a:r>
            <a:r>
              <a:rPr dirty="0" sz="3000" spc="-130" i="1">
                <a:solidFill>
                  <a:srgbClr val="9E9E9E"/>
                </a:solidFill>
                <a:latin typeface="Verdana"/>
                <a:cs typeface="Verdana"/>
              </a:rPr>
              <a:t>SSE2  </a:t>
            </a:r>
            <a:r>
              <a:rPr dirty="0" sz="3000" spc="35" i="1">
                <a:solidFill>
                  <a:srgbClr val="9E9E9E"/>
                </a:solidFill>
                <a:latin typeface="Verdana"/>
                <a:cs typeface="Verdana"/>
              </a:rPr>
              <a:t>instruction</a:t>
            </a:r>
            <a:r>
              <a:rPr dirty="0" sz="3000" spc="-275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-15" i="1">
                <a:solidFill>
                  <a:srgbClr val="9E9E9E"/>
                </a:solidFill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4343" y="452246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077280" y="4889182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34343" y="5636894"/>
            <a:ext cx="123825" cy="123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4343" y="6379844"/>
            <a:ext cx="123825" cy="123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077280" y="6746557"/>
            <a:ext cx="133350" cy="133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34343" y="7494269"/>
            <a:ext cx="123825" cy="123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077280" y="7860982"/>
            <a:ext cx="133350" cy="13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077280" y="8232457"/>
            <a:ext cx="133350" cy="133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077280" y="8603932"/>
            <a:ext cx="133350" cy="133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34343" y="9351644"/>
            <a:ext cx="123825" cy="123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077280" y="9718357"/>
            <a:ext cx="133350" cy="1333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pc="25"/>
              <a:t>Software</a:t>
            </a:r>
            <a:r>
              <a:rPr dirty="0" spc="-285"/>
              <a:t> </a:t>
            </a:r>
            <a:r>
              <a:rPr dirty="0" spc="80"/>
              <a:t>Requirements</a:t>
            </a:r>
          </a:p>
          <a:p>
            <a:pPr marL="1735455" marR="5080" indent="-647700">
              <a:lnSpc>
                <a:spcPts val="2930"/>
              </a:lnSpc>
              <a:spcBef>
                <a:spcPts val="1425"/>
              </a:spcBef>
            </a:pPr>
            <a:r>
              <a:rPr dirty="0" sz="3000" spc="110" i="1">
                <a:solidFill>
                  <a:srgbClr val="323232"/>
                </a:solidFill>
                <a:latin typeface="Verdana"/>
                <a:cs typeface="Verdana"/>
              </a:rPr>
              <a:t>Operating </a:t>
            </a:r>
            <a:r>
              <a:rPr dirty="0" sz="3000" i="1">
                <a:solidFill>
                  <a:srgbClr val="323232"/>
                </a:solidFill>
                <a:latin typeface="Verdana"/>
                <a:cs typeface="Verdana"/>
              </a:rPr>
              <a:t>System  </a:t>
            </a:r>
            <a:r>
              <a:rPr dirty="0" sz="3000" spc="140" i="1">
                <a:solidFill>
                  <a:srgbClr val="9E9E9E"/>
                </a:solidFill>
                <a:latin typeface="Verdana"/>
                <a:cs typeface="Verdana"/>
              </a:rPr>
              <a:t>Windows</a:t>
            </a:r>
            <a:r>
              <a:rPr dirty="0" sz="3000" spc="-700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-114" i="1">
                <a:solidFill>
                  <a:srgbClr val="9E9E9E"/>
                </a:solidFill>
                <a:latin typeface="Verdana"/>
                <a:cs typeface="Verdana"/>
              </a:rPr>
              <a:t>7 </a:t>
            </a:r>
            <a:r>
              <a:rPr dirty="0" sz="3000" spc="15" i="1">
                <a:solidFill>
                  <a:srgbClr val="9E9E9E"/>
                </a:solidFill>
                <a:latin typeface="Verdana"/>
                <a:cs typeface="Verdana"/>
              </a:rPr>
              <a:t>or </a:t>
            </a:r>
            <a:r>
              <a:rPr dirty="0" sz="3000" spc="70" i="1">
                <a:solidFill>
                  <a:srgbClr val="9E9E9E"/>
                </a:solidFill>
                <a:latin typeface="Verdana"/>
                <a:cs typeface="Verdana"/>
              </a:rPr>
              <a:t>Above</a:t>
            </a:r>
            <a:endParaRPr sz="3000">
              <a:latin typeface="Verdana"/>
              <a:cs typeface="Verdana"/>
            </a:endParaRPr>
          </a:p>
          <a:p>
            <a:pPr marL="1087755">
              <a:lnSpc>
                <a:spcPct val="100000"/>
              </a:lnSpc>
              <a:spcBef>
                <a:spcPts val="2260"/>
              </a:spcBef>
            </a:pPr>
            <a:r>
              <a:rPr dirty="0" sz="3000" spc="114" i="1">
                <a:solidFill>
                  <a:srgbClr val="323232"/>
                </a:solidFill>
                <a:latin typeface="Verdana"/>
                <a:cs typeface="Verdana"/>
              </a:rPr>
              <a:t>PyCharm</a:t>
            </a:r>
            <a:endParaRPr sz="3000">
              <a:latin typeface="Verdana"/>
              <a:cs typeface="Verdana"/>
            </a:endParaRPr>
          </a:p>
          <a:p>
            <a:pPr marL="1735455" marR="574040" indent="-647700">
              <a:lnSpc>
                <a:spcPts val="2930"/>
              </a:lnSpc>
              <a:spcBef>
                <a:spcPts val="2905"/>
              </a:spcBef>
            </a:pPr>
            <a:r>
              <a:rPr dirty="0" sz="3000" spc="125" i="1">
                <a:solidFill>
                  <a:srgbClr val="323232"/>
                </a:solidFill>
                <a:latin typeface="Verdana"/>
                <a:cs typeface="Verdana"/>
              </a:rPr>
              <a:t>Backend</a:t>
            </a:r>
            <a:r>
              <a:rPr dirty="0" sz="3000" spc="-325" i="1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dirty="0" sz="3000" spc="85" i="1">
                <a:solidFill>
                  <a:srgbClr val="323232"/>
                </a:solidFill>
                <a:latin typeface="Verdana"/>
                <a:cs typeface="Verdana"/>
              </a:rPr>
              <a:t>Framework  </a:t>
            </a:r>
            <a:r>
              <a:rPr dirty="0" sz="3000" spc="95" i="1">
                <a:solidFill>
                  <a:srgbClr val="9E9E9E"/>
                </a:solidFill>
                <a:latin typeface="Verdana"/>
                <a:cs typeface="Verdana"/>
              </a:rPr>
              <a:t>Django</a:t>
            </a:r>
            <a:r>
              <a:rPr dirty="0" sz="3000" spc="-295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-25" i="1">
                <a:solidFill>
                  <a:srgbClr val="9E9E9E"/>
                </a:solidFill>
                <a:latin typeface="Verdana"/>
                <a:cs typeface="Verdana"/>
              </a:rPr>
              <a:t>(Python)</a:t>
            </a:r>
            <a:endParaRPr sz="3000">
              <a:latin typeface="Verdana"/>
              <a:cs typeface="Verdana"/>
            </a:endParaRPr>
          </a:p>
          <a:p>
            <a:pPr marL="1087755">
              <a:lnSpc>
                <a:spcPts val="3265"/>
              </a:lnSpc>
              <a:spcBef>
                <a:spcPts val="2260"/>
              </a:spcBef>
            </a:pPr>
            <a:r>
              <a:rPr dirty="0" sz="3000" spc="80" i="1">
                <a:solidFill>
                  <a:srgbClr val="323232"/>
                </a:solidFill>
                <a:latin typeface="Verdana"/>
                <a:cs typeface="Verdana"/>
              </a:rPr>
              <a:t>Frontend</a:t>
            </a:r>
            <a:endParaRPr sz="3000">
              <a:latin typeface="Verdana"/>
              <a:cs typeface="Verdana"/>
            </a:endParaRPr>
          </a:p>
          <a:p>
            <a:pPr marL="1735455">
              <a:lnSpc>
                <a:spcPts val="2925"/>
              </a:lnSpc>
            </a:pPr>
            <a:r>
              <a:rPr dirty="0" sz="3000" spc="5" i="1">
                <a:solidFill>
                  <a:srgbClr val="9E9E9E"/>
                </a:solidFill>
                <a:latin typeface="Verdana"/>
                <a:cs typeface="Verdana"/>
              </a:rPr>
              <a:t>HTML,</a:t>
            </a:r>
            <a:r>
              <a:rPr dirty="0" sz="3000" spc="-275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-120" i="1">
                <a:solidFill>
                  <a:srgbClr val="9E9E9E"/>
                </a:solidFill>
                <a:latin typeface="Verdana"/>
                <a:cs typeface="Verdana"/>
              </a:rPr>
              <a:t>CSS</a:t>
            </a:r>
            <a:endParaRPr sz="3000">
              <a:latin typeface="Verdana"/>
              <a:cs typeface="Verdana"/>
            </a:endParaRPr>
          </a:p>
          <a:p>
            <a:pPr marL="1735455" marR="1750060">
              <a:lnSpc>
                <a:spcPts val="2930"/>
              </a:lnSpc>
              <a:spcBef>
                <a:spcPts val="320"/>
              </a:spcBef>
            </a:pPr>
            <a:r>
              <a:rPr dirty="0" sz="3000" spc="-175" i="1">
                <a:solidFill>
                  <a:srgbClr val="9E9E9E"/>
                </a:solidFill>
                <a:latin typeface="Verdana"/>
                <a:cs typeface="Verdana"/>
              </a:rPr>
              <a:t>JS, </a:t>
            </a:r>
            <a:r>
              <a:rPr dirty="0" sz="3000" spc="-25" i="1">
                <a:solidFill>
                  <a:srgbClr val="9E9E9E"/>
                </a:solidFill>
                <a:latin typeface="Verdana"/>
                <a:cs typeface="Verdana"/>
              </a:rPr>
              <a:t>jQuery  </a:t>
            </a:r>
            <a:r>
              <a:rPr dirty="0" sz="3000" spc="65" i="1">
                <a:solidFill>
                  <a:srgbClr val="9E9E9E"/>
                </a:solidFill>
                <a:latin typeface="Verdana"/>
                <a:cs typeface="Verdana"/>
              </a:rPr>
              <a:t>Bootstrap</a:t>
            </a:r>
            <a:r>
              <a:rPr dirty="0" sz="3000" spc="-335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-210" i="1">
                <a:solidFill>
                  <a:srgbClr val="9E9E9E"/>
                </a:solidFill>
                <a:latin typeface="Verdana"/>
                <a:cs typeface="Verdana"/>
              </a:rPr>
              <a:t>5</a:t>
            </a:r>
            <a:endParaRPr sz="3000">
              <a:latin typeface="Verdana"/>
              <a:cs typeface="Verdana"/>
            </a:endParaRPr>
          </a:p>
          <a:p>
            <a:pPr marL="1087755">
              <a:lnSpc>
                <a:spcPts val="3265"/>
              </a:lnSpc>
              <a:spcBef>
                <a:spcPts val="2260"/>
              </a:spcBef>
            </a:pPr>
            <a:r>
              <a:rPr dirty="0" sz="3000" spc="125" i="1">
                <a:solidFill>
                  <a:srgbClr val="323232"/>
                </a:solidFill>
                <a:latin typeface="Verdana"/>
                <a:cs typeface="Verdana"/>
              </a:rPr>
              <a:t>Database</a:t>
            </a:r>
            <a:endParaRPr sz="3000">
              <a:latin typeface="Verdana"/>
              <a:cs typeface="Verdana"/>
            </a:endParaRPr>
          </a:p>
          <a:p>
            <a:pPr marL="1735455">
              <a:lnSpc>
                <a:spcPts val="3265"/>
              </a:lnSpc>
            </a:pPr>
            <a:r>
              <a:rPr dirty="0" sz="3000" spc="165" i="1">
                <a:solidFill>
                  <a:srgbClr val="9E9E9E"/>
                </a:solidFill>
                <a:latin typeface="Verdana"/>
                <a:cs typeface="Verdana"/>
              </a:rPr>
              <a:t>MongoDB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093"/>
            <a:ext cx="2335150" cy="553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25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3810" y="2052461"/>
            <a:ext cx="9001109" cy="7315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2638425" cy="1962785"/>
            <a:chOff x="0" y="0"/>
            <a:chExt cx="2638425" cy="1962785"/>
          </a:xfrm>
        </p:grpSpPr>
        <p:sp>
          <p:nvSpPr>
            <p:cNvPr id="8" name="object 8"/>
            <p:cNvSpPr/>
            <p:nvPr/>
          </p:nvSpPr>
          <p:spPr>
            <a:xfrm>
              <a:off x="754134" y="674127"/>
              <a:ext cx="1584327" cy="12881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638424" cy="8675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093"/>
            <a:ext cx="2335150" cy="553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25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60364" y="1543842"/>
            <a:ext cx="6362699" cy="874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093"/>
            <a:ext cx="2335150" cy="553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25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81" y="8894775"/>
            <a:ext cx="2241819" cy="139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3259" y="1710689"/>
            <a:ext cx="12458699" cy="812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093"/>
            <a:ext cx="2335150" cy="553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25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81" y="8894775"/>
            <a:ext cx="2241819" cy="139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88735" y="1710689"/>
            <a:ext cx="11506199" cy="7886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123"/>
            <a:ext cx="2335150" cy="553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37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39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81" y="8894775"/>
            <a:ext cx="2241819" cy="139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1946" y="2699945"/>
            <a:ext cx="9201149" cy="4886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1"/>
            <a:ext cx="2638424" cy="867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123"/>
            <a:ext cx="2335150" cy="553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37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39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81" y="8894775"/>
            <a:ext cx="2241819" cy="139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1"/>
            <a:ext cx="2638424" cy="867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9564" y="1941981"/>
            <a:ext cx="9886949" cy="8229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2123"/>
            <a:ext cx="2335150" cy="553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928954" y="1943337"/>
            <a:ext cx="1958343" cy="21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39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46181" y="8894775"/>
            <a:ext cx="2241819" cy="139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1"/>
            <a:ext cx="2638424" cy="867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0347" y="2162948"/>
            <a:ext cx="13430249" cy="7315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86355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System </a:t>
            </a:r>
            <a:r>
              <a:rPr dirty="0" spc="-235"/>
              <a:t>Analysis </a:t>
            </a:r>
            <a:r>
              <a:rPr dirty="0" spc="-120"/>
              <a:t>and</a:t>
            </a:r>
            <a:r>
              <a:rPr dirty="0" spc="285"/>
              <a:t> </a:t>
            </a:r>
            <a:r>
              <a:rPr dirty="0" spc="-340">
                <a:solidFill>
                  <a:srgbClr val="AA81F2"/>
                </a:solidFill>
              </a:rPr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40893"/>
            <a:ext cx="5814227" cy="4446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31011" y="139313"/>
            <a:ext cx="4556989" cy="1686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28652" y="8214851"/>
            <a:ext cx="3859348" cy="207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9916" y="2650278"/>
            <a:ext cx="142875" cy="142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9916" y="3431328"/>
            <a:ext cx="142875" cy="14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9916" y="421237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9916" y="499342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9916" y="577447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9916" y="655552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9916" y="733657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9916" y="811762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9916" y="8898678"/>
            <a:ext cx="142875" cy="142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34284" y="2170777"/>
            <a:ext cx="8761095" cy="705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857240">
              <a:lnSpc>
                <a:spcPct val="125000"/>
              </a:lnSpc>
              <a:spcBef>
                <a:spcPts val="95"/>
              </a:spcBef>
            </a:pPr>
            <a:r>
              <a:rPr dirty="0" sz="4100" spc="25">
                <a:solidFill>
                  <a:srgbClr val="1B1B1B"/>
                </a:solidFill>
                <a:latin typeface="Arial"/>
                <a:cs typeface="Arial"/>
              </a:rPr>
              <a:t>Our </a:t>
            </a:r>
            <a:r>
              <a:rPr dirty="0" sz="4100" spc="-210">
                <a:solidFill>
                  <a:srgbClr val="1B1B1B"/>
                </a:solidFill>
                <a:latin typeface="Arial"/>
                <a:cs typeface="Arial"/>
              </a:rPr>
              <a:t>Team  </a:t>
            </a:r>
            <a:r>
              <a:rPr dirty="0" sz="4100" spc="25">
                <a:solidFill>
                  <a:srgbClr val="1B1B1B"/>
                </a:solidFill>
                <a:latin typeface="Arial"/>
                <a:cs typeface="Arial"/>
              </a:rPr>
              <a:t>Our</a:t>
            </a:r>
            <a:r>
              <a:rPr dirty="0" sz="4100" spc="-1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4100" spc="-20">
                <a:solidFill>
                  <a:srgbClr val="1B1B1B"/>
                </a:solidFill>
                <a:latin typeface="Arial"/>
                <a:cs typeface="Arial"/>
              </a:rPr>
              <a:t>Mentors</a:t>
            </a:r>
            <a:endParaRPr sz="4100">
              <a:latin typeface="Arial"/>
              <a:cs typeface="Arial"/>
            </a:endParaRPr>
          </a:p>
          <a:p>
            <a:pPr marL="12700" marR="4394200">
              <a:lnSpc>
                <a:spcPct val="125000"/>
              </a:lnSpc>
            </a:pPr>
            <a:r>
              <a:rPr dirty="0" sz="4100" spc="-95">
                <a:solidFill>
                  <a:srgbClr val="1B1B1B"/>
                </a:solidFill>
                <a:latin typeface="Arial"/>
                <a:cs typeface="Arial"/>
              </a:rPr>
              <a:t>Problem </a:t>
            </a:r>
            <a:r>
              <a:rPr dirty="0" sz="4100" spc="-25">
                <a:solidFill>
                  <a:srgbClr val="1B1B1B"/>
                </a:solidFill>
                <a:latin typeface="Arial"/>
                <a:cs typeface="Arial"/>
              </a:rPr>
              <a:t>Statement  </a:t>
            </a:r>
            <a:r>
              <a:rPr dirty="0" sz="4100" spc="105">
                <a:solidFill>
                  <a:srgbClr val="1B1B1B"/>
                </a:solidFill>
                <a:latin typeface="Arial"/>
                <a:cs typeface="Arial"/>
              </a:rPr>
              <a:t>Abstract  </a:t>
            </a:r>
            <a:r>
              <a:rPr dirty="0" sz="4100" spc="40">
                <a:solidFill>
                  <a:srgbClr val="1B1B1B"/>
                </a:solidFill>
                <a:latin typeface="Arial"/>
                <a:cs typeface="Arial"/>
              </a:rPr>
              <a:t>Literature</a:t>
            </a:r>
            <a:r>
              <a:rPr dirty="0" sz="4100" spc="-9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4100" spc="5">
                <a:solidFill>
                  <a:srgbClr val="1B1B1B"/>
                </a:solidFill>
                <a:latin typeface="Arial"/>
                <a:cs typeface="Arial"/>
              </a:rPr>
              <a:t>Survey</a:t>
            </a: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dirty="0" sz="4100" spc="75">
                <a:solidFill>
                  <a:srgbClr val="1B1B1B"/>
                </a:solidFill>
                <a:latin typeface="Arial"/>
                <a:cs typeface="Arial"/>
              </a:rPr>
              <a:t>Hardware </a:t>
            </a:r>
            <a:r>
              <a:rPr dirty="0" sz="4100" spc="5">
                <a:solidFill>
                  <a:srgbClr val="1B1B1B"/>
                </a:solidFill>
                <a:latin typeface="Arial"/>
                <a:cs typeface="Arial"/>
              </a:rPr>
              <a:t>and </a:t>
            </a:r>
            <a:r>
              <a:rPr dirty="0" sz="4100" spc="65">
                <a:solidFill>
                  <a:srgbClr val="1B1B1B"/>
                </a:solidFill>
                <a:latin typeface="Arial"/>
                <a:cs typeface="Arial"/>
              </a:rPr>
              <a:t>Software</a:t>
            </a:r>
            <a:r>
              <a:rPr dirty="0" sz="4100" spc="-32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4100" spc="-40">
                <a:solidFill>
                  <a:srgbClr val="1B1B1B"/>
                </a:solidFill>
                <a:latin typeface="Arial"/>
                <a:cs typeface="Arial"/>
              </a:rPr>
              <a:t>requirements  </a:t>
            </a:r>
            <a:r>
              <a:rPr dirty="0" sz="4100" spc="-114">
                <a:solidFill>
                  <a:srgbClr val="1B1B1B"/>
                </a:solidFill>
                <a:latin typeface="Arial"/>
                <a:cs typeface="Arial"/>
              </a:rPr>
              <a:t>System </a:t>
            </a:r>
            <a:r>
              <a:rPr dirty="0" sz="4100" spc="-75">
                <a:solidFill>
                  <a:srgbClr val="1B1B1B"/>
                </a:solidFill>
                <a:latin typeface="Arial"/>
                <a:cs typeface="Arial"/>
              </a:rPr>
              <a:t>analysis </a:t>
            </a:r>
            <a:r>
              <a:rPr dirty="0" sz="4100" spc="5">
                <a:solidFill>
                  <a:srgbClr val="1B1B1B"/>
                </a:solidFill>
                <a:latin typeface="Arial"/>
                <a:cs typeface="Arial"/>
              </a:rPr>
              <a:t>and </a:t>
            </a:r>
            <a:r>
              <a:rPr dirty="0" sz="4100" spc="-45">
                <a:solidFill>
                  <a:srgbClr val="1B1B1B"/>
                </a:solidFill>
                <a:latin typeface="Arial"/>
                <a:cs typeface="Arial"/>
              </a:rPr>
              <a:t>design  </a:t>
            </a:r>
            <a:r>
              <a:rPr dirty="0" sz="4100" spc="-40">
                <a:solidFill>
                  <a:srgbClr val="1B1B1B"/>
                </a:solidFill>
                <a:latin typeface="Arial"/>
                <a:cs typeface="Arial"/>
              </a:rPr>
              <a:t>References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4100" spc="-145">
                <a:solidFill>
                  <a:srgbClr val="1B1B1B"/>
                </a:solidFill>
                <a:latin typeface="Arial"/>
                <a:cs typeface="Arial"/>
              </a:rPr>
              <a:t>Timeline</a:t>
            </a:r>
            <a:r>
              <a:rPr dirty="0" sz="4100" spc="-7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4100" spc="50">
                <a:solidFill>
                  <a:srgbClr val="1B1B1B"/>
                </a:solidFill>
                <a:latin typeface="Arial"/>
                <a:cs typeface="Arial"/>
              </a:rPr>
              <a:t>Chart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29854" y="177895"/>
            <a:ext cx="952817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70"/>
              <a:t>Table </a:t>
            </a:r>
            <a:r>
              <a:rPr dirty="0" sz="9600" spc="40"/>
              <a:t>of</a:t>
            </a:r>
            <a:r>
              <a:rPr dirty="0" sz="9600" spc="-50"/>
              <a:t> </a:t>
            </a:r>
            <a:r>
              <a:rPr dirty="0" sz="9600" spc="-95">
                <a:solidFill>
                  <a:srgbClr val="AA81F2"/>
                </a:solidFill>
              </a:rPr>
              <a:t>Content</a:t>
            </a:r>
            <a:endParaRPr sz="9600"/>
          </a:p>
        </p:txBody>
      </p:sp>
      <p:sp>
        <p:nvSpPr>
          <p:cNvPr id="17" name="object 17"/>
          <p:cNvSpPr/>
          <p:nvPr/>
        </p:nvSpPr>
        <p:spPr>
          <a:xfrm>
            <a:off x="7413238" y="1647657"/>
            <a:ext cx="1958343" cy="2160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2638424" cy="867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06275" y="11"/>
            <a:ext cx="3052445" cy="10283825"/>
            <a:chOff x="12206275" y="11"/>
            <a:chExt cx="3052445" cy="10283825"/>
          </a:xfrm>
        </p:grpSpPr>
        <p:sp>
          <p:nvSpPr>
            <p:cNvPr id="3" name="object 3"/>
            <p:cNvSpPr/>
            <p:nvPr/>
          </p:nvSpPr>
          <p:spPr>
            <a:xfrm>
              <a:off x="12206275" y="11"/>
              <a:ext cx="2438400" cy="8248650"/>
            </a:xfrm>
            <a:custGeom>
              <a:avLst/>
              <a:gdLst/>
              <a:ahLst/>
              <a:cxnLst/>
              <a:rect l="l" t="t" r="r" b="b"/>
              <a:pathLst>
                <a:path w="2438400" h="8248650">
                  <a:moveTo>
                    <a:pt x="2438400" y="8248650"/>
                  </a:moveTo>
                  <a:lnTo>
                    <a:pt x="0" y="8248650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438400" y="8248650"/>
                  </a:lnTo>
                  <a:close/>
                </a:path>
              </a:pathLst>
            </a:custGeom>
            <a:solidFill>
              <a:srgbClr val="F5F5F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18208" y="11"/>
              <a:ext cx="3040380" cy="10283825"/>
            </a:xfrm>
            <a:custGeom>
              <a:avLst/>
              <a:gdLst/>
              <a:ahLst/>
              <a:cxnLst/>
              <a:rect l="l" t="t" r="r" b="b"/>
              <a:pathLst>
                <a:path w="3040380" h="10283825">
                  <a:moveTo>
                    <a:pt x="3039939" y="10283545"/>
                  </a:moveTo>
                  <a:lnTo>
                    <a:pt x="0" y="10283545"/>
                  </a:lnTo>
                  <a:lnTo>
                    <a:pt x="0" y="0"/>
                  </a:lnTo>
                  <a:lnTo>
                    <a:pt x="3039939" y="0"/>
                  </a:lnTo>
                  <a:lnTo>
                    <a:pt x="3039939" y="10283545"/>
                  </a:lnTo>
                  <a:close/>
                </a:path>
              </a:pathLst>
            </a:custGeom>
            <a:solidFill>
              <a:srgbClr val="37C8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11"/>
            <a:ext cx="6096000" cy="10283825"/>
            <a:chOff x="0" y="11"/>
            <a:chExt cx="6096000" cy="10283825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3040380" cy="10283825"/>
            </a:xfrm>
            <a:custGeom>
              <a:avLst/>
              <a:gdLst/>
              <a:ahLst/>
              <a:cxnLst/>
              <a:rect l="l" t="t" r="r" b="b"/>
              <a:pathLst>
                <a:path w="3040380" h="10283825">
                  <a:moveTo>
                    <a:pt x="3039939" y="10283545"/>
                  </a:moveTo>
                  <a:lnTo>
                    <a:pt x="0" y="10283545"/>
                  </a:lnTo>
                  <a:lnTo>
                    <a:pt x="0" y="0"/>
                  </a:lnTo>
                  <a:lnTo>
                    <a:pt x="3039939" y="0"/>
                  </a:lnTo>
                  <a:lnTo>
                    <a:pt x="3039939" y="10283545"/>
                  </a:lnTo>
                  <a:close/>
                </a:path>
              </a:pathLst>
            </a:custGeom>
            <a:solidFill>
              <a:srgbClr val="86E9E8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55673" y="11"/>
              <a:ext cx="3040380" cy="10283825"/>
            </a:xfrm>
            <a:custGeom>
              <a:avLst/>
              <a:gdLst/>
              <a:ahLst/>
              <a:cxnLst/>
              <a:rect l="l" t="t" r="r" b="b"/>
              <a:pathLst>
                <a:path w="3040379" h="10283825">
                  <a:moveTo>
                    <a:pt x="3039939" y="10283545"/>
                  </a:moveTo>
                  <a:lnTo>
                    <a:pt x="0" y="10283545"/>
                  </a:lnTo>
                  <a:lnTo>
                    <a:pt x="0" y="0"/>
                  </a:lnTo>
                  <a:lnTo>
                    <a:pt x="3039939" y="0"/>
                  </a:lnTo>
                  <a:lnTo>
                    <a:pt x="3039939" y="10283545"/>
                  </a:lnTo>
                  <a:close/>
                </a:path>
              </a:pathLst>
            </a:custGeom>
            <a:solidFill>
              <a:srgbClr val="F5F5F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148417" y="11"/>
            <a:ext cx="6075045" cy="10283825"/>
            <a:chOff x="6148417" y="11"/>
            <a:chExt cx="6075045" cy="10283825"/>
          </a:xfrm>
        </p:grpSpPr>
        <p:sp>
          <p:nvSpPr>
            <p:cNvPr id="9" name="object 9"/>
            <p:cNvSpPr/>
            <p:nvPr/>
          </p:nvSpPr>
          <p:spPr>
            <a:xfrm>
              <a:off x="6148417" y="11"/>
              <a:ext cx="3040380" cy="10283825"/>
            </a:xfrm>
            <a:custGeom>
              <a:avLst/>
              <a:gdLst/>
              <a:ahLst/>
              <a:cxnLst/>
              <a:rect l="l" t="t" r="r" b="b"/>
              <a:pathLst>
                <a:path w="3040379" h="10283825">
                  <a:moveTo>
                    <a:pt x="3039939" y="10283545"/>
                  </a:moveTo>
                  <a:lnTo>
                    <a:pt x="0" y="10283545"/>
                  </a:lnTo>
                  <a:lnTo>
                    <a:pt x="0" y="0"/>
                  </a:lnTo>
                  <a:lnTo>
                    <a:pt x="3039939" y="0"/>
                  </a:lnTo>
                  <a:lnTo>
                    <a:pt x="3039939" y="10283545"/>
                  </a:lnTo>
                  <a:close/>
                </a:path>
              </a:pathLst>
            </a:custGeom>
            <a:solidFill>
              <a:srgbClr val="37C8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83313" y="11"/>
              <a:ext cx="3040380" cy="10283825"/>
            </a:xfrm>
            <a:custGeom>
              <a:avLst/>
              <a:gdLst/>
              <a:ahLst/>
              <a:cxnLst/>
              <a:rect l="l" t="t" r="r" b="b"/>
              <a:pathLst>
                <a:path w="3040379" h="10283825">
                  <a:moveTo>
                    <a:pt x="3039939" y="10283545"/>
                  </a:moveTo>
                  <a:lnTo>
                    <a:pt x="0" y="10283545"/>
                  </a:lnTo>
                  <a:lnTo>
                    <a:pt x="0" y="0"/>
                  </a:lnTo>
                  <a:lnTo>
                    <a:pt x="3039939" y="0"/>
                  </a:lnTo>
                  <a:lnTo>
                    <a:pt x="3039939" y="10283545"/>
                  </a:lnTo>
                  <a:close/>
                </a:path>
              </a:pathLst>
            </a:custGeom>
            <a:solidFill>
              <a:srgbClr val="2B91D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12" name="object 12"/>
            <p:cNvSpPr/>
            <p:nvPr/>
          </p:nvSpPr>
          <p:spPr>
            <a:xfrm>
              <a:off x="15253104" y="11"/>
              <a:ext cx="3035300" cy="10283825"/>
            </a:xfrm>
            <a:custGeom>
              <a:avLst/>
              <a:gdLst/>
              <a:ahLst/>
              <a:cxnLst/>
              <a:rect l="l" t="t" r="r" b="b"/>
              <a:pathLst>
                <a:path w="3035300" h="10283825">
                  <a:moveTo>
                    <a:pt x="3034895" y="10283525"/>
                  </a:moveTo>
                  <a:lnTo>
                    <a:pt x="0" y="10283525"/>
                  </a:lnTo>
                  <a:lnTo>
                    <a:pt x="0" y="0"/>
                  </a:lnTo>
                  <a:lnTo>
                    <a:pt x="3034895" y="0"/>
                  </a:lnTo>
                  <a:lnTo>
                    <a:pt x="3034895" y="10283525"/>
                  </a:lnTo>
                  <a:close/>
                </a:path>
              </a:pathLst>
            </a:custGeom>
            <a:solidFill>
              <a:srgbClr val="BDEF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3585921"/>
                  </a:lnTo>
                  <a:lnTo>
                    <a:pt x="18287988" y="511327"/>
                  </a:lnTo>
                  <a:lnTo>
                    <a:pt x="18287988" y="0"/>
                  </a:lnTo>
                  <a:close/>
                </a:path>
                <a:path w="18288000" h="10287000">
                  <a:moveTo>
                    <a:pt x="18288000" y="6819189"/>
                  </a:moveTo>
                  <a:lnTo>
                    <a:pt x="0" y="9777222"/>
                  </a:lnTo>
                  <a:lnTo>
                    <a:pt x="0" y="10286987"/>
                  </a:lnTo>
                  <a:lnTo>
                    <a:pt x="18288000" y="10287000"/>
                  </a:lnTo>
                  <a:lnTo>
                    <a:pt x="18288000" y="68191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134" y="787628"/>
              <a:ext cx="1584327" cy="1288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11"/>
              <a:ext cx="2638424" cy="981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37423" y="0"/>
            <a:ext cx="44138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Time</a:t>
            </a:r>
            <a:r>
              <a:rPr dirty="0" spc="-250">
                <a:solidFill>
                  <a:srgbClr val="AA81F2"/>
                </a:solidFill>
              </a:rPr>
              <a:t>line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4052590" y="1435284"/>
            <a:ext cx="14235430" cy="8851900"/>
            <a:chOff x="4052590" y="1435284"/>
            <a:chExt cx="14235430" cy="8851900"/>
          </a:xfrm>
        </p:grpSpPr>
        <p:sp>
          <p:nvSpPr>
            <p:cNvPr id="18" name="object 18"/>
            <p:cNvSpPr/>
            <p:nvPr/>
          </p:nvSpPr>
          <p:spPr>
            <a:xfrm>
              <a:off x="8163442" y="1435284"/>
              <a:ext cx="1958343" cy="216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80868" y="7907751"/>
              <a:ext cx="7407131" cy="23792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52582" y="2716389"/>
              <a:ext cx="762000" cy="1216025"/>
            </a:xfrm>
            <a:custGeom>
              <a:avLst/>
              <a:gdLst/>
              <a:ahLst/>
              <a:cxnLst/>
              <a:rect l="l" t="t" r="r" b="b"/>
              <a:pathLst>
                <a:path w="762000" h="1216025">
                  <a:moveTo>
                    <a:pt x="762000" y="381000"/>
                  </a:moveTo>
                  <a:lnTo>
                    <a:pt x="759129" y="334352"/>
                  </a:lnTo>
                  <a:lnTo>
                    <a:pt x="750582" y="288417"/>
                  </a:lnTo>
                  <a:lnTo>
                    <a:pt x="736473" y="243878"/>
                  </a:lnTo>
                  <a:lnTo>
                    <a:pt x="717016" y="201396"/>
                  </a:lnTo>
                  <a:lnTo>
                    <a:pt x="692492" y="161607"/>
                  </a:lnTo>
                  <a:lnTo>
                    <a:pt x="663308" y="125133"/>
                  </a:lnTo>
                  <a:lnTo>
                    <a:pt x="629856" y="92494"/>
                  </a:lnTo>
                  <a:lnTo>
                    <a:pt x="592670" y="64198"/>
                  </a:lnTo>
                  <a:lnTo>
                    <a:pt x="552297" y="40678"/>
                  </a:lnTo>
                  <a:lnTo>
                    <a:pt x="509358" y="22263"/>
                  </a:lnTo>
                  <a:lnTo>
                    <a:pt x="464477" y="9245"/>
                  </a:lnTo>
                  <a:lnTo>
                    <a:pt x="418350" y="1828"/>
                  </a:lnTo>
                  <a:lnTo>
                    <a:pt x="381000" y="0"/>
                  </a:lnTo>
                  <a:lnTo>
                    <a:pt x="371652" y="114"/>
                  </a:lnTo>
                  <a:lnTo>
                    <a:pt x="325094" y="4114"/>
                  </a:lnTo>
                  <a:lnTo>
                    <a:pt x="279387" y="13792"/>
                  </a:lnTo>
                  <a:lnTo>
                    <a:pt x="235204" y="28994"/>
                  </a:lnTo>
                  <a:lnTo>
                    <a:pt x="193205" y="49491"/>
                  </a:lnTo>
                  <a:lnTo>
                    <a:pt x="154038" y="74968"/>
                  </a:lnTo>
                  <a:lnTo>
                    <a:pt x="118287" y="105054"/>
                  </a:lnTo>
                  <a:lnTo>
                    <a:pt x="86487" y="139293"/>
                  </a:lnTo>
                  <a:lnTo>
                    <a:pt x="59105" y="177165"/>
                  </a:lnTo>
                  <a:lnTo>
                    <a:pt x="36576" y="218097"/>
                  </a:lnTo>
                  <a:lnTo>
                    <a:pt x="19227" y="261480"/>
                  </a:lnTo>
                  <a:lnTo>
                    <a:pt x="7327" y="306666"/>
                  </a:lnTo>
                  <a:lnTo>
                    <a:pt x="1028" y="352971"/>
                  </a:lnTo>
                  <a:lnTo>
                    <a:pt x="0" y="381000"/>
                  </a:lnTo>
                  <a:lnTo>
                    <a:pt x="114" y="390347"/>
                  </a:lnTo>
                  <a:lnTo>
                    <a:pt x="4127" y="436892"/>
                  </a:lnTo>
                  <a:lnTo>
                    <a:pt x="13804" y="482612"/>
                  </a:lnTo>
                  <a:lnTo>
                    <a:pt x="29006" y="526796"/>
                  </a:lnTo>
                  <a:lnTo>
                    <a:pt x="49504" y="568794"/>
                  </a:lnTo>
                  <a:lnTo>
                    <a:pt x="74980" y="607949"/>
                  </a:lnTo>
                  <a:lnTo>
                    <a:pt x="105067" y="643712"/>
                  </a:lnTo>
                  <a:lnTo>
                    <a:pt x="139293" y="675513"/>
                  </a:lnTo>
                  <a:lnTo>
                    <a:pt x="177165" y="702881"/>
                  </a:lnTo>
                  <a:lnTo>
                    <a:pt x="218097" y="725411"/>
                  </a:lnTo>
                  <a:lnTo>
                    <a:pt x="261480" y="742759"/>
                  </a:lnTo>
                  <a:lnTo>
                    <a:pt x="306666" y="754672"/>
                  </a:lnTo>
                  <a:lnTo>
                    <a:pt x="352971" y="760958"/>
                  </a:lnTo>
                  <a:lnTo>
                    <a:pt x="362280" y="761530"/>
                  </a:lnTo>
                  <a:lnTo>
                    <a:pt x="362280" y="1021092"/>
                  </a:lnTo>
                  <a:lnTo>
                    <a:pt x="328993" y="1032408"/>
                  </a:lnTo>
                  <a:lnTo>
                    <a:pt x="302234" y="1053973"/>
                  </a:lnTo>
                  <a:lnTo>
                    <a:pt x="284416" y="1083310"/>
                  </a:lnTo>
                  <a:lnTo>
                    <a:pt x="277939" y="1117993"/>
                  </a:lnTo>
                  <a:lnTo>
                    <a:pt x="285838" y="1156220"/>
                  </a:lnTo>
                  <a:lnTo>
                    <a:pt x="307340" y="1187323"/>
                  </a:lnTo>
                  <a:lnTo>
                    <a:pt x="309372" y="1188669"/>
                  </a:lnTo>
                  <a:lnTo>
                    <a:pt x="339153" y="1208252"/>
                  </a:lnTo>
                  <a:lnTo>
                    <a:pt x="378002" y="1215910"/>
                  </a:lnTo>
                  <a:lnTo>
                    <a:pt x="417055" y="1208176"/>
                  </a:lnTo>
                  <a:lnTo>
                    <a:pt x="446620" y="1188554"/>
                  </a:lnTo>
                  <a:lnTo>
                    <a:pt x="448856" y="1187069"/>
                  </a:lnTo>
                  <a:lnTo>
                    <a:pt x="470230" y="1155788"/>
                  </a:lnTo>
                  <a:lnTo>
                    <a:pt x="478053" y="1117473"/>
                  </a:lnTo>
                  <a:lnTo>
                    <a:pt x="471589" y="1082865"/>
                  </a:lnTo>
                  <a:lnTo>
                    <a:pt x="453758" y="1053642"/>
                  </a:lnTo>
                  <a:lnTo>
                    <a:pt x="446620" y="1047902"/>
                  </a:lnTo>
                  <a:lnTo>
                    <a:pt x="446620" y="1117473"/>
                  </a:lnTo>
                  <a:lnTo>
                    <a:pt x="441210" y="1143546"/>
                  </a:lnTo>
                  <a:lnTo>
                    <a:pt x="426453" y="1164894"/>
                  </a:lnTo>
                  <a:lnTo>
                    <a:pt x="404634" y="1179334"/>
                  </a:lnTo>
                  <a:lnTo>
                    <a:pt x="378002" y="1184643"/>
                  </a:lnTo>
                  <a:lnTo>
                    <a:pt x="351358" y="1179626"/>
                  </a:lnTo>
                  <a:lnTo>
                    <a:pt x="329539" y="1165288"/>
                  </a:lnTo>
                  <a:lnTo>
                    <a:pt x="314794" y="1143825"/>
                  </a:lnTo>
                  <a:lnTo>
                    <a:pt x="309372" y="1117473"/>
                  </a:lnTo>
                  <a:lnTo>
                    <a:pt x="314794" y="1091412"/>
                  </a:lnTo>
                  <a:lnTo>
                    <a:pt x="329539" y="1070051"/>
                  </a:lnTo>
                  <a:lnTo>
                    <a:pt x="351358" y="1055611"/>
                  </a:lnTo>
                  <a:lnTo>
                    <a:pt x="378002" y="1050315"/>
                  </a:lnTo>
                  <a:lnTo>
                    <a:pt x="404634" y="1055611"/>
                  </a:lnTo>
                  <a:lnTo>
                    <a:pt x="426453" y="1070051"/>
                  </a:lnTo>
                  <a:lnTo>
                    <a:pt x="441210" y="1091412"/>
                  </a:lnTo>
                  <a:lnTo>
                    <a:pt x="446620" y="1117473"/>
                  </a:lnTo>
                  <a:lnTo>
                    <a:pt x="446620" y="1047902"/>
                  </a:lnTo>
                  <a:lnTo>
                    <a:pt x="427012" y="1032116"/>
                  </a:lnTo>
                  <a:lnTo>
                    <a:pt x="393712" y="1020584"/>
                  </a:lnTo>
                  <a:lnTo>
                    <a:pt x="393712" y="761758"/>
                  </a:lnTo>
                  <a:lnTo>
                    <a:pt x="436905" y="757872"/>
                  </a:lnTo>
                  <a:lnTo>
                    <a:pt x="482612" y="748195"/>
                  </a:lnTo>
                  <a:lnTo>
                    <a:pt x="526808" y="732993"/>
                  </a:lnTo>
                  <a:lnTo>
                    <a:pt x="568794" y="712495"/>
                  </a:lnTo>
                  <a:lnTo>
                    <a:pt x="607961" y="687019"/>
                  </a:lnTo>
                  <a:lnTo>
                    <a:pt x="643712" y="656932"/>
                  </a:lnTo>
                  <a:lnTo>
                    <a:pt x="675513" y="622693"/>
                  </a:lnTo>
                  <a:lnTo>
                    <a:pt x="702894" y="584822"/>
                  </a:lnTo>
                  <a:lnTo>
                    <a:pt x="725424" y="543890"/>
                  </a:lnTo>
                  <a:lnTo>
                    <a:pt x="742772" y="500507"/>
                  </a:lnTo>
                  <a:lnTo>
                    <a:pt x="754684" y="455320"/>
                  </a:lnTo>
                  <a:lnTo>
                    <a:pt x="760971" y="409016"/>
                  </a:lnTo>
                  <a:lnTo>
                    <a:pt x="761885" y="390347"/>
                  </a:lnTo>
                  <a:lnTo>
                    <a:pt x="762000" y="38100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37010" y="2910209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24135" y="1652536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07"/>
                </a:lnTo>
                <a:lnTo>
                  <a:pt x="663308" y="125133"/>
                </a:lnTo>
                <a:lnTo>
                  <a:pt x="629869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75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14"/>
                </a:lnTo>
                <a:lnTo>
                  <a:pt x="279387" y="13792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94"/>
                </a:lnTo>
                <a:lnTo>
                  <a:pt x="218109" y="725424"/>
                </a:lnTo>
                <a:lnTo>
                  <a:pt x="261493" y="742772"/>
                </a:lnTo>
                <a:lnTo>
                  <a:pt x="306679" y="754672"/>
                </a:lnTo>
                <a:lnTo>
                  <a:pt x="352983" y="760971"/>
                </a:lnTo>
                <a:lnTo>
                  <a:pt x="362305" y="761542"/>
                </a:lnTo>
                <a:lnTo>
                  <a:pt x="362318" y="1021092"/>
                </a:lnTo>
                <a:lnTo>
                  <a:pt x="329018" y="1032408"/>
                </a:lnTo>
                <a:lnTo>
                  <a:pt x="302272" y="1053973"/>
                </a:lnTo>
                <a:lnTo>
                  <a:pt x="284441" y="1083310"/>
                </a:lnTo>
                <a:lnTo>
                  <a:pt x="277977" y="1117993"/>
                </a:lnTo>
                <a:lnTo>
                  <a:pt x="285877" y="1156220"/>
                </a:lnTo>
                <a:lnTo>
                  <a:pt x="307378" y="1187335"/>
                </a:lnTo>
                <a:lnTo>
                  <a:pt x="309410" y="1188669"/>
                </a:lnTo>
                <a:lnTo>
                  <a:pt x="339191" y="1208252"/>
                </a:lnTo>
                <a:lnTo>
                  <a:pt x="378028" y="1215910"/>
                </a:lnTo>
                <a:lnTo>
                  <a:pt x="417093" y="1208176"/>
                </a:lnTo>
                <a:lnTo>
                  <a:pt x="448881" y="1187069"/>
                </a:lnTo>
                <a:lnTo>
                  <a:pt x="478091" y="1117473"/>
                </a:lnTo>
                <a:lnTo>
                  <a:pt x="471614" y="1082865"/>
                </a:lnTo>
                <a:lnTo>
                  <a:pt x="453796" y="1053642"/>
                </a:lnTo>
                <a:lnTo>
                  <a:pt x="446659" y="1047902"/>
                </a:lnTo>
                <a:lnTo>
                  <a:pt x="446659" y="1117473"/>
                </a:lnTo>
                <a:lnTo>
                  <a:pt x="441236" y="1143546"/>
                </a:lnTo>
                <a:lnTo>
                  <a:pt x="426491" y="1164894"/>
                </a:lnTo>
                <a:lnTo>
                  <a:pt x="404672" y="1179334"/>
                </a:lnTo>
                <a:lnTo>
                  <a:pt x="378028" y="1184643"/>
                </a:lnTo>
                <a:lnTo>
                  <a:pt x="351396" y="1179626"/>
                </a:lnTo>
                <a:lnTo>
                  <a:pt x="329577" y="1165288"/>
                </a:lnTo>
                <a:lnTo>
                  <a:pt x="314820" y="1143825"/>
                </a:lnTo>
                <a:lnTo>
                  <a:pt x="309410" y="1117473"/>
                </a:lnTo>
                <a:lnTo>
                  <a:pt x="314820" y="1091412"/>
                </a:lnTo>
                <a:lnTo>
                  <a:pt x="329577" y="1070051"/>
                </a:lnTo>
                <a:lnTo>
                  <a:pt x="351396" y="1055624"/>
                </a:lnTo>
                <a:lnTo>
                  <a:pt x="378028" y="1050315"/>
                </a:lnTo>
                <a:lnTo>
                  <a:pt x="404672" y="1055624"/>
                </a:lnTo>
                <a:lnTo>
                  <a:pt x="426491" y="1070051"/>
                </a:lnTo>
                <a:lnTo>
                  <a:pt x="441236" y="1091412"/>
                </a:lnTo>
                <a:lnTo>
                  <a:pt x="446659" y="1117473"/>
                </a:lnTo>
                <a:lnTo>
                  <a:pt x="446659" y="1047902"/>
                </a:lnTo>
                <a:lnTo>
                  <a:pt x="427037" y="1032116"/>
                </a:lnTo>
                <a:lnTo>
                  <a:pt x="393750" y="1020584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25" y="622706"/>
                </a:lnTo>
                <a:lnTo>
                  <a:pt x="702894" y="584835"/>
                </a:lnTo>
                <a:lnTo>
                  <a:pt x="725424" y="543890"/>
                </a:lnTo>
                <a:lnTo>
                  <a:pt x="742772" y="500507"/>
                </a:lnTo>
                <a:lnTo>
                  <a:pt x="754684" y="455333"/>
                </a:lnTo>
                <a:lnTo>
                  <a:pt x="760971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408595" y="1846375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51992" y="1080604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29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20"/>
                </a:lnTo>
                <a:lnTo>
                  <a:pt x="663308" y="125133"/>
                </a:lnTo>
                <a:lnTo>
                  <a:pt x="629869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75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27"/>
                </a:lnTo>
                <a:lnTo>
                  <a:pt x="279387" y="13804"/>
                </a:lnTo>
                <a:lnTo>
                  <a:pt x="235204" y="29006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808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94"/>
                </a:lnTo>
                <a:lnTo>
                  <a:pt x="218109" y="725424"/>
                </a:lnTo>
                <a:lnTo>
                  <a:pt x="261493" y="742772"/>
                </a:lnTo>
                <a:lnTo>
                  <a:pt x="306679" y="754684"/>
                </a:lnTo>
                <a:lnTo>
                  <a:pt x="352983" y="760971"/>
                </a:lnTo>
                <a:lnTo>
                  <a:pt x="362305" y="761542"/>
                </a:lnTo>
                <a:lnTo>
                  <a:pt x="362318" y="1021105"/>
                </a:lnTo>
                <a:lnTo>
                  <a:pt x="329018" y="1032421"/>
                </a:lnTo>
                <a:lnTo>
                  <a:pt x="302272" y="1053985"/>
                </a:lnTo>
                <a:lnTo>
                  <a:pt x="284441" y="1083322"/>
                </a:lnTo>
                <a:lnTo>
                  <a:pt x="277977" y="1118006"/>
                </a:lnTo>
                <a:lnTo>
                  <a:pt x="285877" y="1156233"/>
                </a:lnTo>
                <a:lnTo>
                  <a:pt x="307378" y="1187348"/>
                </a:lnTo>
                <a:lnTo>
                  <a:pt x="309410" y="1188681"/>
                </a:lnTo>
                <a:lnTo>
                  <a:pt x="339191" y="1208265"/>
                </a:lnTo>
                <a:lnTo>
                  <a:pt x="378028" y="1215923"/>
                </a:lnTo>
                <a:lnTo>
                  <a:pt x="417093" y="1208189"/>
                </a:lnTo>
                <a:lnTo>
                  <a:pt x="448881" y="1187081"/>
                </a:lnTo>
                <a:lnTo>
                  <a:pt x="478091" y="1117485"/>
                </a:lnTo>
                <a:lnTo>
                  <a:pt x="471614" y="1082890"/>
                </a:lnTo>
                <a:lnTo>
                  <a:pt x="453796" y="1053668"/>
                </a:lnTo>
                <a:lnTo>
                  <a:pt x="446659" y="1047927"/>
                </a:lnTo>
                <a:lnTo>
                  <a:pt x="446659" y="1117485"/>
                </a:lnTo>
                <a:lnTo>
                  <a:pt x="441236" y="1143558"/>
                </a:lnTo>
                <a:lnTo>
                  <a:pt x="426491" y="1164920"/>
                </a:lnTo>
                <a:lnTo>
                  <a:pt x="404672" y="1179347"/>
                </a:lnTo>
                <a:lnTo>
                  <a:pt x="378028" y="1184656"/>
                </a:lnTo>
                <a:lnTo>
                  <a:pt x="351396" y="1179639"/>
                </a:lnTo>
                <a:lnTo>
                  <a:pt x="329577" y="1165301"/>
                </a:lnTo>
                <a:lnTo>
                  <a:pt x="314820" y="1143850"/>
                </a:lnTo>
                <a:lnTo>
                  <a:pt x="309410" y="1117485"/>
                </a:lnTo>
                <a:lnTo>
                  <a:pt x="314820" y="1091425"/>
                </a:lnTo>
                <a:lnTo>
                  <a:pt x="329577" y="1070063"/>
                </a:lnTo>
                <a:lnTo>
                  <a:pt x="351396" y="1055636"/>
                </a:lnTo>
                <a:lnTo>
                  <a:pt x="378028" y="1050328"/>
                </a:lnTo>
                <a:lnTo>
                  <a:pt x="404672" y="1055636"/>
                </a:lnTo>
                <a:lnTo>
                  <a:pt x="426491" y="1070063"/>
                </a:lnTo>
                <a:lnTo>
                  <a:pt x="441236" y="1091425"/>
                </a:lnTo>
                <a:lnTo>
                  <a:pt x="446659" y="1117485"/>
                </a:lnTo>
                <a:lnTo>
                  <a:pt x="446659" y="1047927"/>
                </a:lnTo>
                <a:lnTo>
                  <a:pt x="427037" y="1032129"/>
                </a:lnTo>
                <a:lnTo>
                  <a:pt x="393750" y="1020597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45"/>
                </a:lnTo>
                <a:lnTo>
                  <a:pt x="675525" y="622706"/>
                </a:lnTo>
                <a:lnTo>
                  <a:pt x="702894" y="584835"/>
                </a:lnTo>
                <a:lnTo>
                  <a:pt x="725424" y="543902"/>
                </a:lnTo>
                <a:lnTo>
                  <a:pt x="742772" y="500519"/>
                </a:lnTo>
                <a:lnTo>
                  <a:pt x="754684" y="455333"/>
                </a:lnTo>
                <a:lnTo>
                  <a:pt x="760971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536452" y="1274446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397225" y="519492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07"/>
                </a:lnTo>
                <a:lnTo>
                  <a:pt x="663308" y="125133"/>
                </a:lnTo>
                <a:lnTo>
                  <a:pt x="629869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63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14"/>
                </a:lnTo>
                <a:lnTo>
                  <a:pt x="279387" y="13792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68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81"/>
                </a:lnTo>
                <a:lnTo>
                  <a:pt x="218109" y="725411"/>
                </a:lnTo>
                <a:lnTo>
                  <a:pt x="261493" y="742759"/>
                </a:lnTo>
                <a:lnTo>
                  <a:pt x="306679" y="754672"/>
                </a:lnTo>
                <a:lnTo>
                  <a:pt x="352983" y="760958"/>
                </a:lnTo>
                <a:lnTo>
                  <a:pt x="362305" y="761542"/>
                </a:lnTo>
                <a:lnTo>
                  <a:pt x="362318" y="1021092"/>
                </a:lnTo>
                <a:lnTo>
                  <a:pt x="329018" y="1032408"/>
                </a:lnTo>
                <a:lnTo>
                  <a:pt x="302272" y="1053960"/>
                </a:lnTo>
                <a:lnTo>
                  <a:pt x="284441" y="1083310"/>
                </a:lnTo>
                <a:lnTo>
                  <a:pt x="277977" y="1117981"/>
                </a:lnTo>
                <a:lnTo>
                  <a:pt x="285877" y="1156208"/>
                </a:lnTo>
                <a:lnTo>
                  <a:pt x="307378" y="1187323"/>
                </a:lnTo>
                <a:lnTo>
                  <a:pt x="309410" y="1188656"/>
                </a:lnTo>
                <a:lnTo>
                  <a:pt x="339191" y="1208252"/>
                </a:lnTo>
                <a:lnTo>
                  <a:pt x="378028" y="1215910"/>
                </a:lnTo>
                <a:lnTo>
                  <a:pt x="417093" y="1208163"/>
                </a:lnTo>
                <a:lnTo>
                  <a:pt x="446659" y="1188542"/>
                </a:lnTo>
                <a:lnTo>
                  <a:pt x="448881" y="1187069"/>
                </a:lnTo>
                <a:lnTo>
                  <a:pt x="470268" y="1155776"/>
                </a:lnTo>
                <a:lnTo>
                  <a:pt x="478091" y="1117473"/>
                </a:lnTo>
                <a:lnTo>
                  <a:pt x="471614" y="1082865"/>
                </a:lnTo>
                <a:lnTo>
                  <a:pt x="453796" y="1053642"/>
                </a:lnTo>
                <a:lnTo>
                  <a:pt x="446659" y="1047902"/>
                </a:lnTo>
                <a:lnTo>
                  <a:pt x="446659" y="1117473"/>
                </a:lnTo>
                <a:lnTo>
                  <a:pt x="441236" y="1143533"/>
                </a:lnTo>
                <a:lnTo>
                  <a:pt x="426491" y="1164894"/>
                </a:lnTo>
                <a:lnTo>
                  <a:pt x="404672" y="1179334"/>
                </a:lnTo>
                <a:lnTo>
                  <a:pt x="378028" y="1184630"/>
                </a:lnTo>
                <a:lnTo>
                  <a:pt x="351396" y="1179614"/>
                </a:lnTo>
                <a:lnTo>
                  <a:pt x="329577" y="1165275"/>
                </a:lnTo>
                <a:lnTo>
                  <a:pt x="314820" y="1143825"/>
                </a:lnTo>
                <a:lnTo>
                  <a:pt x="309410" y="1117473"/>
                </a:lnTo>
                <a:lnTo>
                  <a:pt x="314820" y="1091399"/>
                </a:lnTo>
                <a:lnTo>
                  <a:pt x="329577" y="1070051"/>
                </a:lnTo>
                <a:lnTo>
                  <a:pt x="351396" y="1055611"/>
                </a:lnTo>
                <a:lnTo>
                  <a:pt x="378028" y="1050315"/>
                </a:lnTo>
                <a:lnTo>
                  <a:pt x="404672" y="1055611"/>
                </a:lnTo>
                <a:lnTo>
                  <a:pt x="426491" y="1070051"/>
                </a:lnTo>
                <a:lnTo>
                  <a:pt x="441236" y="1091399"/>
                </a:lnTo>
                <a:lnTo>
                  <a:pt x="446659" y="1117473"/>
                </a:lnTo>
                <a:lnTo>
                  <a:pt x="446659" y="1047902"/>
                </a:lnTo>
                <a:lnTo>
                  <a:pt x="427037" y="1032103"/>
                </a:lnTo>
                <a:lnTo>
                  <a:pt x="393750" y="1020572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25" y="622693"/>
                </a:lnTo>
                <a:lnTo>
                  <a:pt x="702894" y="584822"/>
                </a:lnTo>
                <a:lnTo>
                  <a:pt x="725424" y="543890"/>
                </a:lnTo>
                <a:lnTo>
                  <a:pt x="742772" y="500507"/>
                </a:lnTo>
                <a:lnTo>
                  <a:pt x="754684" y="455320"/>
                </a:lnTo>
                <a:lnTo>
                  <a:pt x="760971" y="409016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681684" y="713327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50976" y="2088590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29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03" y="201396"/>
                </a:lnTo>
                <a:lnTo>
                  <a:pt x="692492" y="161607"/>
                </a:lnTo>
                <a:lnTo>
                  <a:pt x="663295" y="125133"/>
                </a:lnTo>
                <a:lnTo>
                  <a:pt x="629856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46" y="22263"/>
                </a:lnTo>
                <a:lnTo>
                  <a:pt x="464477" y="9258"/>
                </a:lnTo>
                <a:lnTo>
                  <a:pt x="418338" y="1828"/>
                </a:lnTo>
                <a:lnTo>
                  <a:pt x="381000" y="0"/>
                </a:lnTo>
                <a:lnTo>
                  <a:pt x="371640" y="114"/>
                </a:lnTo>
                <a:lnTo>
                  <a:pt x="325094" y="4114"/>
                </a:lnTo>
                <a:lnTo>
                  <a:pt x="279387" y="13792"/>
                </a:lnTo>
                <a:lnTo>
                  <a:pt x="235191" y="28994"/>
                </a:lnTo>
                <a:lnTo>
                  <a:pt x="193205" y="49491"/>
                </a:lnTo>
                <a:lnTo>
                  <a:pt x="154038" y="74968"/>
                </a:lnTo>
                <a:lnTo>
                  <a:pt x="118287" y="105054"/>
                </a:lnTo>
                <a:lnTo>
                  <a:pt x="86474" y="139293"/>
                </a:lnTo>
                <a:lnTo>
                  <a:pt x="59105" y="177165"/>
                </a:lnTo>
                <a:lnTo>
                  <a:pt x="36576" y="218097"/>
                </a:lnTo>
                <a:lnTo>
                  <a:pt x="19227" y="261480"/>
                </a:lnTo>
                <a:lnTo>
                  <a:pt x="7315" y="306666"/>
                </a:lnTo>
                <a:lnTo>
                  <a:pt x="1028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14" y="436905"/>
                </a:lnTo>
                <a:lnTo>
                  <a:pt x="13792" y="482612"/>
                </a:lnTo>
                <a:lnTo>
                  <a:pt x="28994" y="526796"/>
                </a:lnTo>
                <a:lnTo>
                  <a:pt x="49491" y="568794"/>
                </a:lnTo>
                <a:lnTo>
                  <a:pt x="74968" y="607961"/>
                </a:lnTo>
                <a:lnTo>
                  <a:pt x="105054" y="643712"/>
                </a:lnTo>
                <a:lnTo>
                  <a:pt x="139293" y="675513"/>
                </a:lnTo>
                <a:lnTo>
                  <a:pt x="177165" y="702881"/>
                </a:lnTo>
                <a:lnTo>
                  <a:pt x="218097" y="725411"/>
                </a:lnTo>
                <a:lnTo>
                  <a:pt x="261480" y="742759"/>
                </a:lnTo>
                <a:lnTo>
                  <a:pt x="306666" y="754672"/>
                </a:lnTo>
                <a:lnTo>
                  <a:pt x="352971" y="760958"/>
                </a:lnTo>
                <a:lnTo>
                  <a:pt x="362305" y="761542"/>
                </a:lnTo>
                <a:lnTo>
                  <a:pt x="362305" y="1021092"/>
                </a:lnTo>
                <a:lnTo>
                  <a:pt x="329018" y="1032408"/>
                </a:lnTo>
                <a:lnTo>
                  <a:pt x="302260" y="1053960"/>
                </a:lnTo>
                <a:lnTo>
                  <a:pt x="284441" y="1083310"/>
                </a:lnTo>
                <a:lnTo>
                  <a:pt x="277964" y="1117993"/>
                </a:lnTo>
                <a:lnTo>
                  <a:pt x="285864" y="1156220"/>
                </a:lnTo>
                <a:lnTo>
                  <a:pt x="307365" y="1187323"/>
                </a:lnTo>
                <a:lnTo>
                  <a:pt x="309397" y="1188669"/>
                </a:lnTo>
                <a:lnTo>
                  <a:pt x="339178" y="1208252"/>
                </a:lnTo>
                <a:lnTo>
                  <a:pt x="378028" y="1215910"/>
                </a:lnTo>
                <a:lnTo>
                  <a:pt x="417080" y="1208176"/>
                </a:lnTo>
                <a:lnTo>
                  <a:pt x="446646" y="1188554"/>
                </a:lnTo>
                <a:lnTo>
                  <a:pt x="448881" y="1187069"/>
                </a:lnTo>
                <a:lnTo>
                  <a:pt x="470255" y="1155776"/>
                </a:lnTo>
                <a:lnTo>
                  <a:pt x="478078" y="1117473"/>
                </a:lnTo>
                <a:lnTo>
                  <a:pt x="471614" y="1082865"/>
                </a:lnTo>
                <a:lnTo>
                  <a:pt x="453783" y="1053642"/>
                </a:lnTo>
                <a:lnTo>
                  <a:pt x="446646" y="1047902"/>
                </a:lnTo>
                <a:lnTo>
                  <a:pt x="446646" y="1117473"/>
                </a:lnTo>
                <a:lnTo>
                  <a:pt x="441236" y="1143546"/>
                </a:lnTo>
                <a:lnTo>
                  <a:pt x="426478" y="1164894"/>
                </a:lnTo>
                <a:lnTo>
                  <a:pt x="404660" y="1179334"/>
                </a:lnTo>
                <a:lnTo>
                  <a:pt x="378028" y="1184630"/>
                </a:lnTo>
                <a:lnTo>
                  <a:pt x="351383" y="1179626"/>
                </a:lnTo>
                <a:lnTo>
                  <a:pt x="329565" y="1165288"/>
                </a:lnTo>
                <a:lnTo>
                  <a:pt x="314820" y="1143825"/>
                </a:lnTo>
                <a:lnTo>
                  <a:pt x="309397" y="1117473"/>
                </a:lnTo>
                <a:lnTo>
                  <a:pt x="314820" y="1091412"/>
                </a:lnTo>
                <a:lnTo>
                  <a:pt x="329565" y="1070051"/>
                </a:lnTo>
                <a:lnTo>
                  <a:pt x="351383" y="1055611"/>
                </a:lnTo>
                <a:lnTo>
                  <a:pt x="378028" y="1050315"/>
                </a:lnTo>
                <a:lnTo>
                  <a:pt x="404660" y="1055611"/>
                </a:lnTo>
                <a:lnTo>
                  <a:pt x="426478" y="1070051"/>
                </a:lnTo>
                <a:lnTo>
                  <a:pt x="441236" y="1091412"/>
                </a:lnTo>
                <a:lnTo>
                  <a:pt x="446646" y="1117473"/>
                </a:lnTo>
                <a:lnTo>
                  <a:pt x="446646" y="1047902"/>
                </a:lnTo>
                <a:lnTo>
                  <a:pt x="427037" y="1032116"/>
                </a:lnTo>
                <a:lnTo>
                  <a:pt x="393738" y="1020572"/>
                </a:lnTo>
                <a:lnTo>
                  <a:pt x="393738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796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13" y="622693"/>
                </a:lnTo>
                <a:lnTo>
                  <a:pt x="702881" y="584822"/>
                </a:lnTo>
                <a:lnTo>
                  <a:pt x="725411" y="543890"/>
                </a:lnTo>
                <a:lnTo>
                  <a:pt x="742759" y="500507"/>
                </a:lnTo>
                <a:lnTo>
                  <a:pt x="754672" y="455320"/>
                </a:lnTo>
                <a:lnTo>
                  <a:pt x="760958" y="409016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535428" y="2297360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0041" y="3191750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29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492" y="161607"/>
                </a:lnTo>
                <a:lnTo>
                  <a:pt x="663308" y="125133"/>
                </a:lnTo>
                <a:lnTo>
                  <a:pt x="629856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75"/>
                </a:lnTo>
                <a:lnTo>
                  <a:pt x="464477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27"/>
                </a:lnTo>
                <a:lnTo>
                  <a:pt x="279387" y="13804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05" y="177165"/>
                </a:lnTo>
                <a:lnTo>
                  <a:pt x="36576" y="218097"/>
                </a:lnTo>
                <a:lnTo>
                  <a:pt x="19227" y="261480"/>
                </a:lnTo>
                <a:lnTo>
                  <a:pt x="7327" y="306666"/>
                </a:lnTo>
                <a:lnTo>
                  <a:pt x="1028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293" y="675513"/>
                </a:lnTo>
                <a:lnTo>
                  <a:pt x="177165" y="702894"/>
                </a:lnTo>
                <a:lnTo>
                  <a:pt x="218097" y="725424"/>
                </a:lnTo>
                <a:lnTo>
                  <a:pt x="261480" y="742772"/>
                </a:lnTo>
                <a:lnTo>
                  <a:pt x="306666" y="754672"/>
                </a:lnTo>
                <a:lnTo>
                  <a:pt x="352971" y="760971"/>
                </a:lnTo>
                <a:lnTo>
                  <a:pt x="362305" y="761542"/>
                </a:lnTo>
                <a:lnTo>
                  <a:pt x="362305" y="1021092"/>
                </a:lnTo>
                <a:lnTo>
                  <a:pt x="329018" y="1032421"/>
                </a:lnTo>
                <a:lnTo>
                  <a:pt x="302260" y="1053973"/>
                </a:lnTo>
                <a:lnTo>
                  <a:pt x="284441" y="1083310"/>
                </a:lnTo>
                <a:lnTo>
                  <a:pt x="277964" y="1117993"/>
                </a:lnTo>
                <a:lnTo>
                  <a:pt x="285864" y="1156220"/>
                </a:lnTo>
                <a:lnTo>
                  <a:pt x="307365" y="1187335"/>
                </a:lnTo>
                <a:lnTo>
                  <a:pt x="309397" y="1188669"/>
                </a:lnTo>
                <a:lnTo>
                  <a:pt x="339178" y="1208252"/>
                </a:lnTo>
                <a:lnTo>
                  <a:pt x="378028" y="1215910"/>
                </a:lnTo>
                <a:lnTo>
                  <a:pt x="417080" y="1208176"/>
                </a:lnTo>
                <a:lnTo>
                  <a:pt x="446646" y="1188554"/>
                </a:lnTo>
                <a:lnTo>
                  <a:pt x="448881" y="1187081"/>
                </a:lnTo>
                <a:lnTo>
                  <a:pt x="470255" y="1155788"/>
                </a:lnTo>
                <a:lnTo>
                  <a:pt x="478078" y="1117485"/>
                </a:lnTo>
                <a:lnTo>
                  <a:pt x="471614" y="1082878"/>
                </a:lnTo>
                <a:lnTo>
                  <a:pt x="453783" y="1053655"/>
                </a:lnTo>
                <a:lnTo>
                  <a:pt x="446646" y="1047915"/>
                </a:lnTo>
                <a:lnTo>
                  <a:pt x="446646" y="1117485"/>
                </a:lnTo>
                <a:lnTo>
                  <a:pt x="441236" y="1143546"/>
                </a:lnTo>
                <a:lnTo>
                  <a:pt x="426478" y="1164907"/>
                </a:lnTo>
                <a:lnTo>
                  <a:pt x="404660" y="1179334"/>
                </a:lnTo>
                <a:lnTo>
                  <a:pt x="378028" y="1184643"/>
                </a:lnTo>
                <a:lnTo>
                  <a:pt x="351383" y="1179626"/>
                </a:lnTo>
                <a:lnTo>
                  <a:pt x="329565" y="1165288"/>
                </a:lnTo>
                <a:lnTo>
                  <a:pt x="314820" y="1143838"/>
                </a:lnTo>
                <a:lnTo>
                  <a:pt x="309397" y="1117485"/>
                </a:lnTo>
                <a:lnTo>
                  <a:pt x="314820" y="1091412"/>
                </a:lnTo>
                <a:lnTo>
                  <a:pt x="329565" y="1070063"/>
                </a:lnTo>
                <a:lnTo>
                  <a:pt x="351383" y="1055624"/>
                </a:lnTo>
                <a:lnTo>
                  <a:pt x="378028" y="1050315"/>
                </a:lnTo>
                <a:lnTo>
                  <a:pt x="404660" y="1055624"/>
                </a:lnTo>
                <a:lnTo>
                  <a:pt x="426478" y="1070063"/>
                </a:lnTo>
                <a:lnTo>
                  <a:pt x="441236" y="1091412"/>
                </a:lnTo>
                <a:lnTo>
                  <a:pt x="446646" y="1117485"/>
                </a:lnTo>
                <a:lnTo>
                  <a:pt x="446646" y="1047915"/>
                </a:lnTo>
                <a:lnTo>
                  <a:pt x="427024" y="1032116"/>
                </a:lnTo>
                <a:lnTo>
                  <a:pt x="393738" y="1020584"/>
                </a:lnTo>
                <a:lnTo>
                  <a:pt x="393738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13" y="622706"/>
                </a:lnTo>
                <a:lnTo>
                  <a:pt x="702894" y="584835"/>
                </a:lnTo>
                <a:lnTo>
                  <a:pt x="725424" y="543902"/>
                </a:lnTo>
                <a:lnTo>
                  <a:pt x="742772" y="500519"/>
                </a:lnTo>
                <a:lnTo>
                  <a:pt x="754684" y="455333"/>
                </a:lnTo>
                <a:lnTo>
                  <a:pt x="760971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24489" y="3409996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898" y="5098993"/>
            <a:ext cx="2454275" cy="221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Understanding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Problem</a:t>
            </a:r>
            <a:r>
              <a:rPr dirty="0" sz="2000" spc="-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Statement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Worked </a:t>
            </a:r>
            <a:r>
              <a:rPr dirty="0" sz="2000" spc="155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design </a:t>
            </a:r>
            <a:r>
              <a:rPr dirty="0" sz="2000" spc="165">
                <a:solidFill>
                  <a:srgbClr val="181818"/>
                </a:solidFill>
                <a:latin typeface="Arial"/>
                <a:cs typeface="Arial"/>
              </a:rPr>
              <a:t>thinking  </a:t>
            </a:r>
            <a:r>
              <a:rPr dirty="0" sz="2000" spc="110">
                <a:solidFill>
                  <a:srgbClr val="181818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58573" y="3077590"/>
            <a:ext cx="2047239" cy="221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Performed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85">
                <a:solidFill>
                  <a:srgbClr val="181818"/>
                </a:solidFill>
                <a:latin typeface="Arial"/>
                <a:cs typeface="Arial"/>
              </a:rPr>
              <a:t>System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Setup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started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project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from</a:t>
            </a:r>
            <a:r>
              <a:rPr dirty="0" sz="2000" spc="-1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50">
                <a:solidFill>
                  <a:srgbClr val="181818"/>
                </a:solidFill>
                <a:latin typeface="Arial"/>
                <a:cs typeface="Arial"/>
              </a:rPr>
              <a:t>admin</a:t>
            </a:r>
            <a:r>
              <a:rPr dirty="0" sz="2000" spc="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79720" y="2854794"/>
            <a:ext cx="224726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5">
                <a:solidFill>
                  <a:srgbClr val="181818"/>
                </a:solidFill>
                <a:latin typeface="Arial"/>
                <a:cs typeface="Arial"/>
              </a:rPr>
              <a:t>Dashboards,</a:t>
            </a:r>
            <a:r>
              <a:rPr dirty="0" sz="200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79720" y="3163312"/>
            <a:ext cx="1852930" cy="901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00">
                <a:solidFill>
                  <a:srgbClr val="181818"/>
                </a:solidFill>
                <a:latin typeface="Arial"/>
                <a:cs typeface="Arial"/>
              </a:rPr>
              <a:t>entry,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0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edit  </a:t>
            </a:r>
            <a:r>
              <a:rPr dirty="0" sz="2000" spc="105">
                <a:solidFill>
                  <a:srgbClr val="181818"/>
                </a:solidFill>
                <a:latin typeface="Arial"/>
                <a:cs typeface="Arial"/>
              </a:rPr>
              <a:t>parts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00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79720" y="4169244"/>
            <a:ext cx="1996439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project</a:t>
            </a:r>
            <a:r>
              <a:rPr dirty="0" sz="1550" spc="130">
                <a:solidFill>
                  <a:srgbClr val="181818"/>
                </a:solidFill>
                <a:latin typeface="Lohit Telugu"/>
                <a:cs typeface="Lohit Telugu"/>
              </a:rPr>
              <a:t>'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dirty="0" sz="2000" spc="-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50">
                <a:solidFill>
                  <a:srgbClr val="181818"/>
                </a:solidFill>
                <a:latin typeface="Arial"/>
                <a:cs typeface="Arial"/>
              </a:rPr>
              <a:t>Admin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79720" y="4477762"/>
            <a:ext cx="1436370" cy="901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page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were  </a:t>
            </a:r>
            <a:r>
              <a:rPr dirty="0" sz="2000" spc="165">
                <a:solidFill>
                  <a:srgbClr val="181818"/>
                </a:solidFill>
                <a:latin typeface="Arial"/>
                <a:cs typeface="Arial"/>
              </a:rPr>
              <a:t>worked</a:t>
            </a:r>
            <a:r>
              <a:rPr dirty="0" sz="2000" spc="-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181818"/>
                </a:solidFill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43617" y="1945838"/>
            <a:ext cx="2508885" cy="353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Worked </a:t>
            </a:r>
            <a:r>
              <a:rPr dirty="0" sz="2000" spc="155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00">
                <a:solidFill>
                  <a:srgbClr val="181818"/>
                </a:solidFill>
                <a:latin typeface="Arial"/>
                <a:cs typeface="Arial"/>
              </a:rPr>
              <a:t>stock, 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employee,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supplier 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views  </a:t>
            </a:r>
            <a:r>
              <a:rPr dirty="0" sz="2000" spc="155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50">
                <a:solidFill>
                  <a:srgbClr val="181818"/>
                </a:solidFill>
                <a:latin typeface="Arial"/>
                <a:cs typeface="Arial"/>
              </a:rPr>
              <a:t>admin</a:t>
            </a:r>
            <a:r>
              <a:rPr dirty="0" sz="2000" spc="-26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181818"/>
                </a:solidFill>
                <a:latin typeface="Arial"/>
                <a:cs typeface="Arial"/>
              </a:rPr>
              <a:t>page,  </a:t>
            </a:r>
            <a:r>
              <a:rPr dirty="0" sz="2000" spc="15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well </a:t>
            </a:r>
            <a:r>
              <a:rPr dirty="0" sz="2000" spc="15">
                <a:solidFill>
                  <a:srgbClr val="181818"/>
                </a:solidFill>
                <a:latin typeface="Arial"/>
                <a:cs typeface="Arial"/>
              </a:rPr>
              <a:t>as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-50">
                <a:solidFill>
                  <a:srgbClr val="181818"/>
                </a:solidFill>
                <a:latin typeface="Arial"/>
                <a:cs typeface="Arial"/>
              </a:rPr>
              <a:t>QR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scanning and </a:t>
            </a:r>
            <a:r>
              <a:rPr dirty="0" sz="2000" spc="-50">
                <a:solidFill>
                  <a:srgbClr val="181818"/>
                </a:solidFill>
                <a:latin typeface="Arial"/>
                <a:cs typeface="Arial"/>
              </a:rPr>
              <a:t>QR 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creation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sections</a:t>
            </a:r>
            <a:r>
              <a:rPr dirty="0" sz="20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000" spc="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project.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58452" y="3800637"/>
            <a:ext cx="2221230" cy="177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65">
                <a:solidFill>
                  <a:srgbClr val="181818"/>
                </a:solidFill>
                <a:latin typeface="Arial"/>
                <a:cs typeface="Arial"/>
              </a:rPr>
              <a:t>worked </a:t>
            </a:r>
            <a:r>
              <a:rPr dirty="0" sz="2000" spc="155">
                <a:solidFill>
                  <a:srgbClr val="181818"/>
                </a:solidFill>
                <a:latin typeface="Arial"/>
                <a:cs typeface="Arial"/>
              </a:rPr>
              <a:t>on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70">
                <a:solidFill>
                  <a:srgbClr val="181818"/>
                </a:solidFill>
                <a:latin typeface="Arial"/>
                <a:cs typeface="Arial"/>
              </a:rPr>
              <a:t>Usecase</a:t>
            </a:r>
            <a:r>
              <a:rPr dirty="0" sz="2000" spc="-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Diagram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05">
                <a:solidFill>
                  <a:srgbClr val="181818"/>
                </a:solidFill>
                <a:latin typeface="Arial"/>
                <a:cs typeface="Arial"/>
              </a:rPr>
              <a:t>Project  Flow.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5075" y="4482383"/>
            <a:ext cx="2423795" cy="177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Studied </a:t>
            </a:r>
            <a:r>
              <a:rPr dirty="0" sz="2000" spc="100">
                <a:solidFill>
                  <a:srgbClr val="181818"/>
                </a:solidFill>
                <a:latin typeface="Arial"/>
                <a:cs typeface="Arial"/>
              </a:rPr>
              <a:t>research 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papers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that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were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apropos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our  </a:t>
            </a: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problem</a:t>
            </a:r>
            <a:r>
              <a:rPr dirty="0" sz="2000" spc="-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65023" y="0"/>
            <a:ext cx="3040380" cy="10196195"/>
            <a:chOff x="12065023" y="0"/>
            <a:chExt cx="3040380" cy="10196195"/>
          </a:xfrm>
        </p:grpSpPr>
        <p:sp>
          <p:nvSpPr>
            <p:cNvPr id="3" name="object 3"/>
            <p:cNvSpPr/>
            <p:nvPr/>
          </p:nvSpPr>
          <p:spPr>
            <a:xfrm>
              <a:off x="12206274" y="0"/>
              <a:ext cx="2438400" cy="8248650"/>
            </a:xfrm>
            <a:custGeom>
              <a:avLst/>
              <a:gdLst/>
              <a:ahLst/>
              <a:cxnLst/>
              <a:rect l="l" t="t" r="r" b="b"/>
              <a:pathLst>
                <a:path w="2438400" h="8248650">
                  <a:moveTo>
                    <a:pt x="2438400" y="8248650"/>
                  </a:moveTo>
                  <a:lnTo>
                    <a:pt x="0" y="8248650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438400" y="8248650"/>
                  </a:lnTo>
                  <a:close/>
                </a:path>
              </a:pathLst>
            </a:custGeom>
            <a:solidFill>
              <a:srgbClr val="F5F5F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23" y="0"/>
              <a:ext cx="3040380" cy="10196195"/>
            </a:xfrm>
            <a:custGeom>
              <a:avLst/>
              <a:gdLst/>
              <a:ahLst/>
              <a:cxnLst/>
              <a:rect l="l" t="t" r="r" b="b"/>
              <a:pathLst>
                <a:path w="3040380" h="10196195">
                  <a:moveTo>
                    <a:pt x="3039938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3039938" y="0"/>
                  </a:lnTo>
                  <a:lnTo>
                    <a:pt x="3039938" y="10196108"/>
                  </a:lnTo>
                  <a:close/>
                </a:path>
              </a:pathLst>
            </a:custGeom>
            <a:solidFill>
              <a:srgbClr val="37C8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5942965" cy="10196195"/>
            <a:chOff x="0" y="0"/>
            <a:chExt cx="5942965" cy="1019619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887345" cy="10196195"/>
            </a:xfrm>
            <a:custGeom>
              <a:avLst/>
              <a:gdLst/>
              <a:ahLst/>
              <a:cxnLst/>
              <a:rect l="l" t="t" r="r" b="b"/>
              <a:pathLst>
                <a:path w="2887345" h="10196195">
                  <a:moveTo>
                    <a:pt x="2886751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2886751" y="0"/>
                  </a:lnTo>
                  <a:lnTo>
                    <a:pt x="2886751" y="10196108"/>
                  </a:lnTo>
                  <a:close/>
                </a:path>
              </a:pathLst>
            </a:custGeom>
            <a:solidFill>
              <a:srgbClr val="86E9E8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02487" y="0"/>
              <a:ext cx="3040380" cy="10196195"/>
            </a:xfrm>
            <a:custGeom>
              <a:avLst/>
              <a:gdLst/>
              <a:ahLst/>
              <a:cxnLst/>
              <a:rect l="l" t="t" r="r" b="b"/>
              <a:pathLst>
                <a:path w="3040379" h="10196195">
                  <a:moveTo>
                    <a:pt x="3039938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3039938" y="0"/>
                  </a:lnTo>
                  <a:lnTo>
                    <a:pt x="3039938" y="10196108"/>
                  </a:lnTo>
                  <a:close/>
                </a:path>
              </a:pathLst>
            </a:custGeom>
            <a:solidFill>
              <a:srgbClr val="F5F5F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995231" y="0"/>
            <a:ext cx="6075045" cy="10196195"/>
            <a:chOff x="5995231" y="0"/>
            <a:chExt cx="6075045" cy="10196195"/>
          </a:xfrm>
        </p:grpSpPr>
        <p:sp>
          <p:nvSpPr>
            <p:cNvPr id="9" name="object 9"/>
            <p:cNvSpPr/>
            <p:nvPr/>
          </p:nvSpPr>
          <p:spPr>
            <a:xfrm>
              <a:off x="5995231" y="0"/>
              <a:ext cx="3040380" cy="10196195"/>
            </a:xfrm>
            <a:custGeom>
              <a:avLst/>
              <a:gdLst/>
              <a:ahLst/>
              <a:cxnLst/>
              <a:rect l="l" t="t" r="r" b="b"/>
              <a:pathLst>
                <a:path w="3040379" h="10196195">
                  <a:moveTo>
                    <a:pt x="3039938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3039938" y="0"/>
                  </a:lnTo>
                  <a:lnTo>
                    <a:pt x="3039938" y="10196108"/>
                  </a:lnTo>
                  <a:close/>
                </a:path>
              </a:pathLst>
            </a:custGeom>
            <a:solidFill>
              <a:srgbClr val="37C8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30127" y="0"/>
              <a:ext cx="3040380" cy="10196195"/>
            </a:xfrm>
            <a:custGeom>
              <a:avLst/>
              <a:gdLst/>
              <a:ahLst/>
              <a:cxnLst/>
              <a:rect l="l" t="t" r="r" b="b"/>
              <a:pathLst>
                <a:path w="3040379" h="10196195">
                  <a:moveTo>
                    <a:pt x="3039938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3039938" y="0"/>
                  </a:lnTo>
                  <a:lnTo>
                    <a:pt x="3039938" y="10196108"/>
                  </a:lnTo>
                  <a:close/>
                </a:path>
              </a:pathLst>
            </a:custGeom>
            <a:solidFill>
              <a:srgbClr val="2B91D5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2" name="object 12"/>
            <p:cNvSpPr/>
            <p:nvPr/>
          </p:nvSpPr>
          <p:spPr>
            <a:xfrm>
              <a:off x="15099918" y="0"/>
              <a:ext cx="3040380" cy="10196195"/>
            </a:xfrm>
            <a:custGeom>
              <a:avLst/>
              <a:gdLst/>
              <a:ahLst/>
              <a:cxnLst/>
              <a:rect l="l" t="t" r="r" b="b"/>
              <a:pathLst>
                <a:path w="3040380" h="10196195">
                  <a:moveTo>
                    <a:pt x="3039938" y="10196108"/>
                  </a:moveTo>
                  <a:lnTo>
                    <a:pt x="0" y="10196108"/>
                  </a:lnTo>
                  <a:lnTo>
                    <a:pt x="0" y="0"/>
                  </a:lnTo>
                  <a:lnTo>
                    <a:pt x="3039938" y="0"/>
                  </a:lnTo>
                  <a:lnTo>
                    <a:pt x="3039938" y="10196108"/>
                  </a:lnTo>
                  <a:close/>
                </a:path>
              </a:pathLst>
            </a:custGeom>
            <a:solidFill>
              <a:srgbClr val="BDEFE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0"/>
                  </a:moveTo>
                  <a:lnTo>
                    <a:pt x="0" y="0"/>
                  </a:lnTo>
                  <a:lnTo>
                    <a:pt x="0" y="3585908"/>
                  </a:lnTo>
                  <a:lnTo>
                    <a:pt x="18287988" y="511314"/>
                  </a:lnTo>
                  <a:lnTo>
                    <a:pt x="18287988" y="0"/>
                  </a:lnTo>
                  <a:close/>
                </a:path>
                <a:path w="18288000" h="10287000">
                  <a:moveTo>
                    <a:pt x="18288000" y="6819189"/>
                  </a:moveTo>
                  <a:lnTo>
                    <a:pt x="0" y="9777222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68191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134" y="787607"/>
              <a:ext cx="1584327" cy="1288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2638424" cy="981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37423" y="0"/>
            <a:ext cx="44138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Time</a:t>
            </a:r>
            <a:r>
              <a:rPr dirty="0" spc="-250">
                <a:solidFill>
                  <a:srgbClr val="AA81F2"/>
                </a:solidFill>
              </a:rPr>
              <a:t>line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4052590" y="1435269"/>
            <a:ext cx="14235430" cy="8851900"/>
            <a:chOff x="4052590" y="1435269"/>
            <a:chExt cx="14235430" cy="8851900"/>
          </a:xfrm>
        </p:grpSpPr>
        <p:sp>
          <p:nvSpPr>
            <p:cNvPr id="18" name="object 18"/>
            <p:cNvSpPr/>
            <p:nvPr/>
          </p:nvSpPr>
          <p:spPr>
            <a:xfrm>
              <a:off x="8163442" y="1435269"/>
              <a:ext cx="1958343" cy="216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80868" y="7907751"/>
              <a:ext cx="7407131" cy="23792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52582" y="2716351"/>
              <a:ext cx="762000" cy="1216025"/>
            </a:xfrm>
            <a:custGeom>
              <a:avLst/>
              <a:gdLst/>
              <a:ahLst/>
              <a:cxnLst/>
              <a:rect l="l" t="t" r="r" b="b"/>
              <a:pathLst>
                <a:path w="762000" h="1216025">
                  <a:moveTo>
                    <a:pt x="762000" y="381000"/>
                  </a:moveTo>
                  <a:lnTo>
                    <a:pt x="759129" y="334365"/>
                  </a:lnTo>
                  <a:lnTo>
                    <a:pt x="750582" y="288429"/>
                  </a:lnTo>
                  <a:lnTo>
                    <a:pt x="736473" y="243878"/>
                  </a:lnTo>
                  <a:lnTo>
                    <a:pt x="717016" y="201396"/>
                  </a:lnTo>
                  <a:lnTo>
                    <a:pt x="692492" y="161620"/>
                  </a:lnTo>
                  <a:lnTo>
                    <a:pt x="663308" y="125133"/>
                  </a:lnTo>
                  <a:lnTo>
                    <a:pt x="629856" y="92506"/>
                  </a:lnTo>
                  <a:lnTo>
                    <a:pt x="592670" y="64211"/>
                  </a:lnTo>
                  <a:lnTo>
                    <a:pt x="552297" y="40678"/>
                  </a:lnTo>
                  <a:lnTo>
                    <a:pt x="509358" y="22275"/>
                  </a:lnTo>
                  <a:lnTo>
                    <a:pt x="464477" y="9258"/>
                  </a:lnTo>
                  <a:lnTo>
                    <a:pt x="418350" y="1841"/>
                  </a:lnTo>
                  <a:lnTo>
                    <a:pt x="381000" y="0"/>
                  </a:lnTo>
                  <a:lnTo>
                    <a:pt x="371652" y="114"/>
                  </a:lnTo>
                  <a:lnTo>
                    <a:pt x="325094" y="4127"/>
                  </a:lnTo>
                  <a:lnTo>
                    <a:pt x="279387" y="13804"/>
                  </a:lnTo>
                  <a:lnTo>
                    <a:pt x="235204" y="29006"/>
                  </a:lnTo>
                  <a:lnTo>
                    <a:pt x="193205" y="49504"/>
                  </a:lnTo>
                  <a:lnTo>
                    <a:pt x="154038" y="74980"/>
                  </a:lnTo>
                  <a:lnTo>
                    <a:pt x="118287" y="105067"/>
                  </a:lnTo>
                  <a:lnTo>
                    <a:pt x="86487" y="139293"/>
                  </a:lnTo>
                  <a:lnTo>
                    <a:pt x="59105" y="177165"/>
                  </a:lnTo>
                  <a:lnTo>
                    <a:pt x="36576" y="218097"/>
                  </a:lnTo>
                  <a:lnTo>
                    <a:pt x="19227" y="261480"/>
                  </a:lnTo>
                  <a:lnTo>
                    <a:pt x="7327" y="306666"/>
                  </a:lnTo>
                  <a:lnTo>
                    <a:pt x="1028" y="352971"/>
                  </a:lnTo>
                  <a:lnTo>
                    <a:pt x="0" y="381000"/>
                  </a:lnTo>
                  <a:lnTo>
                    <a:pt x="114" y="390359"/>
                  </a:lnTo>
                  <a:lnTo>
                    <a:pt x="4127" y="436905"/>
                  </a:lnTo>
                  <a:lnTo>
                    <a:pt x="13804" y="482612"/>
                  </a:lnTo>
                  <a:lnTo>
                    <a:pt x="29006" y="526808"/>
                  </a:lnTo>
                  <a:lnTo>
                    <a:pt x="49504" y="568794"/>
                  </a:lnTo>
                  <a:lnTo>
                    <a:pt x="74980" y="607961"/>
                  </a:lnTo>
                  <a:lnTo>
                    <a:pt x="105067" y="643712"/>
                  </a:lnTo>
                  <a:lnTo>
                    <a:pt x="139293" y="675513"/>
                  </a:lnTo>
                  <a:lnTo>
                    <a:pt x="177165" y="702894"/>
                  </a:lnTo>
                  <a:lnTo>
                    <a:pt x="218097" y="725424"/>
                  </a:lnTo>
                  <a:lnTo>
                    <a:pt x="261480" y="742772"/>
                  </a:lnTo>
                  <a:lnTo>
                    <a:pt x="306666" y="754684"/>
                  </a:lnTo>
                  <a:lnTo>
                    <a:pt x="352971" y="760971"/>
                  </a:lnTo>
                  <a:lnTo>
                    <a:pt x="362280" y="761542"/>
                  </a:lnTo>
                  <a:lnTo>
                    <a:pt x="362280" y="1021092"/>
                  </a:lnTo>
                  <a:lnTo>
                    <a:pt x="328993" y="1032421"/>
                  </a:lnTo>
                  <a:lnTo>
                    <a:pt x="302234" y="1053973"/>
                  </a:lnTo>
                  <a:lnTo>
                    <a:pt x="284416" y="1083322"/>
                  </a:lnTo>
                  <a:lnTo>
                    <a:pt x="277939" y="1117993"/>
                  </a:lnTo>
                  <a:lnTo>
                    <a:pt x="285838" y="1156220"/>
                  </a:lnTo>
                  <a:lnTo>
                    <a:pt x="307340" y="1187335"/>
                  </a:lnTo>
                  <a:lnTo>
                    <a:pt x="309372" y="1188669"/>
                  </a:lnTo>
                  <a:lnTo>
                    <a:pt x="339153" y="1208265"/>
                  </a:lnTo>
                  <a:lnTo>
                    <a:pt x="378002" y="1215923"/>
                  </a:lnTo>
                  <a:lnTo>
                    <a:pt x="417055" y="1208176"/>
                  </a:lnTo>
                  <a:lnTo>
                    <a:pt x="446620" y="1188554"/>
                  </a:lnTo>
                  <a:lnTo>
                    <a:pt x="448856" y="1187081"/>
                  </a:lnTo>
                  <a:lnTo>
                    <a:pt x="470230" y="1155788"/>
                  </a:lnTo>
                  <a:lnTo>
                    <a:pt x="478053" y="1117485"/>
                  </a:lnTo>
                  <a:lnTo>
                    <a:pt x="471589" y="1082878"/>
                  </a:lnTo>
                  <a:lnTo>
                    <a:pt x="453758" y="1053655"/>
                  </a:lnTo>
                  <a:lnTo>
                    <a:pt x="446620" y="1047915"/>
                  </a:lnTo>
                  <a:lnTo>
                    <a:pt x="446620" y="1117485"/>
                  </a:lnTo>
                  <a:lnTo>
                    <a:pt x="441210" y="1143546"/>
                  </a:lnTo>
                  <a:lnTo>
                    <a:pt x="426453" y="1164907"/>
                  </a:lnTo>
                  <a:lnTo>
                    <a:pt x="404634" y="1179347"/>
                  </a:lnTo>
                  <a:lnTo>
                    <a:pt x="378002" y="1184643"/>
                  </a:lnTo>
                  <a:lnTo>
                    <a:pt x="351358" y="1179626"/>
                  </a:lnTo>
                  <a:lnTo>
                    <a:pt x="329539" y="1165288"/>
                  </a:lnTo>
                  <a:lnTo>
                    <a:pt x="314794" y="1143838"/>
                  </a:lnTo>
                  <a:lnTo>
                    <a:pt x="309372" y="1117485"/>
                  </a:lnTo>
                  <a:lnTo>
                    <a:pt x="314794" y="1091412"/>
                  </a:lnTo>
                  <a:lnTo>
                    <a:pt x="329539" y="1070063"/>
                  </a:lnTo>
                  <a:lnTo>
                    <a:pt x="351358" y="1055624"/>
                  </a:lnTo>
                  <a:lnTo>
                    <a:pt x="378002" y="1050328"/>
                  </a:lnTo>
                  <a:lnTo>
                    <a:pt x="404634" y="1055624"/>
                  </a:lnTo>
                  <a:lnTo>
                    <a:pt x="426453" y="1070063"/>
                  </a:lnTo>
                  <a:lnTo>
                    <a:pt x="441210" y="1091412"/>
                  </a:lnTo>
                  <a:lnTo>
                    <a:pt x="446620" y="1117485"/>
                  </a:lnTo>
                  <a:lnTo>
                    <a:pt x="446620" y="1047915"/>
                  </a:lnTo>
                  <a:lnTo>
                    <a:pt x="427012" y="1032116"/>
                  </a:lnTo>
                  <a:lnTo>
                    <a:pt x="393712" y="1020584"/>
                  </a:lnTo>
                  <a:lnTo>
                    <a:pt x="393712" y="761771"/>
                  </a:lnTo>
                  <a:lnTo>
                    <a:pt x="436905" y="757872"/>
                  </a:lnTo>
                  <a:lnTo>
                    <a:pt x="482612" y="748195"/>
                  </a:lnTo>
                  <a:lnTo>
                    <a:pt x="526808" y="732993"/>
                  </a:lnTo>
                  <a:lnTo>
                    <a:pt x="568794" y="712508"/>
                  </a:lnTo>
                  <a:lnTo>
                    <a:pt x="607961" y="687019"/>
                  </a:lnTo>
                  <a:lnTo>
                    <a:pt x="643712" y="656945"/>
                  </a:lnTo>
                  <a:lnTo>
                    <a:pt x="675513" y="622706"/>
                  </a:lnTo>
                  <a:lnTo>
                    <a:pt x="702894" y="584835"/>
                  </a:lnTo>
                  <a:lnTo>
                    <a:pt x="725424" y="543902"/>
                  </a:lnTo>
                  <a:lnTo>
                    <a:pt x="742772" y="500519"/>
                  </a:lnTo>
                  <a:lnTo>
                    <a:pt x="754684" y="455333"/>
                  </a:lnTo>
                  <a:lnTo>
                    <a:pt x="760971" y="409028"/>
                  </a:lnTo>
                  <a:lnTo>
                    <a:pt x="761885" y="390359"/>
                  </a:lnTo>
                  <a:lnTo>
                    <a:pt x="762000" y="38100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37010" y="2910200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24135" y="1652523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07"/>
                </a:lnTo>
                <a:lnTo>
                  <a:pt x="663308" y="125133"/>
                </a:lnTo>
                <a:lnTo>
                  <a:pt x="629869" y="92494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63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14"/>
                </a:lnTo>
                <a:lnTo>
                  <a:pt x="279387" y="13792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68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81"/>
                </a:lnTo>
                <a:lnTo>
                  <a:pt x="218109" y="725411"/>
                </a:lnTo>
                <a:lnTo>
                  <a:pt x="261493" y="742759"/>
                </a:lnTo>
                <a:lnTo>
                  <a:pt x="306679" y="754672"/>
                </a:lnTo>
                <a:lnTo>
                  <a:pt x="352983" y="760958"/>
                </a:lnTo>
                <a:lnTo>
                  <a:pt x="362305" y="761542"/>
                </a:lnTo>
                <a:lnTo>
                  <a:pt x="362318" y="1021092"/>
                </a:lnTo>
                <a:lnTo>
                  <a:pt x="329018" y="1032408"/>
                </a:lnTo>
                <a:lnTo>
                  <a:pt x="302272" y="1053973"/>
                </a:lnTo>
                <a:lnTo>
                  <a:pt x="284441" y="1083310"/>
                </a:lnTo>
                <a:lnTo>
                  <a:pt x="277977" y="1117993"/>
                </a:lnTo>
                <a:lnTo>
                  <a:pt x="285877" y="1156220"/>
                </a:lnTo>
                <a:lnTo>
                  <a:pt x="307378" y="1187335"/>
                </a:lnTo>
                <a:lnTo>
                  <a:pt x="309410" y="1188669"/>
                </a:lnTo>
                <a:lnTo>
                  <a:pt x="339191" y="1208252"/>
                </a:lnTo>
                <a:lnTo>
                  <a:pt x="378028" y="1215910"/>
                </a:lnTo>
                <a:lnTo>
                  <a:pt x="417093" y="1208176"/>
                </a:lnTo>
                <a:lnTo>
                  <a:pt x="448881" y="1187069"/>
                </a:lnTo>
                <a:lnTo>
                  <a:pt x="478091" y="1117473"/>
                </a:lnTo>
                <a:lnTo>
                  <a:pt x="471614" y="1082865"/>
                </a:lnTo>
                <a:lnTo>
                  <a:pt x="453796" y="1053642"/>
                </a:lnTo>
                <a:lnTo>
                  <a:pt x="446659" y="1047902"/>
                </a:lnTo>
                <a:lnTo>
                  <a:pt x="446659" y="1117473"/>
                </a:lnTo>
                <a:lnTo>
                  <a:pt x="441236" y="1143546"/>
                </a:lnTo>
                <a:lnTo>
                  <a:pt x="426491" y="1164894"/>
                </a:lnTo>
                <a:lnTo>
                  <a:pt x="404672" y="1179334"/>
                </a:lnTo>
                <a:lnTo>
                  <a:pt x="378028" y="1184643"/>
                </a:lnTo>
                <a:lnTo>
                  <a:pt x="351396" y="1179626"/>
                </a:lnTo>
                <a:lnTo>
                  <a:pt x="329577" y="1165288"/>
                </a:lnTo>
                <a:lnTo>
                  <a:pt x="314820" y="1143838"/>
                </a:lnTo>
                <a:lnTo>
                  <a:pt x="309410" y="1117473"/>
                </a:lnTo>
                <a:lnTo>
                  <a:pt x="314820" y="1091412"/>
                </a:lnTo>
                <a:lnTo>
                  <a:pt x="329577" y="1070051"/>
                </a:lnTo>
                <a:lnTo>
                  <a:pt x="351396" y="1055624"/>
                </a:lnTo>
                <a:lnTo>
                  <a:pt x="378028" y="1050315"/>
                </a:lnTo>
                <a:lnTo>
                  <a:pt x="404672" y="1055624"/>
                </a:lnTo>
                <a:lnTo>
                  <a:pt x="426491" y="1070051"/>
                </a:lnTo>
                <a:lnTo>
                  <a:pt x="441236" y="1091412"/>
                </a:lnTo>
                <a:lnTo>
                  <a:pt x="446659" y="1117473"/>
                </a:lnTo>
                <a:lnTo>
                  <a:pt x="446659" y="1047902"/>
                </a:lnTo>
                <a:lnTo>
                  <a:pt x="427037" y="1032116"/>
                </a:lnTo>
                <a:lnTo>
                  <a:pt x="393750" y="1020584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25" y="622693"/>
                </a:lnTo>
                <a:lnTo>
                  <a:pt x="702894" y="584822"/>
                </a:lnTo>
                <a:lnTo>
                  <a:pt x="725424" y="543890"/>
                </a:lnTo>
                <a:lnTo>
                  <a:pt x="742772" y="500507"/>
                </a:lnTo>
                <a:lnTo>
                  <a:pt x="754684" y="455320"/>
                </a:lnTo>
                <a:lnTo>
                  <a:pt x="760971" y="409016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311397" y="1846363"/>
            <a:ext cx="38544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33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51992" y="1080591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07"/>
                </a:lnTo>
                <a:lnTo>
                  <a:pt x="663308" y="125133"/>
                </a:lnTo>
                <a:lnTo>
                  <a:pt x="629869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63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14"/>
                </a:lnTo>
                <a:lnTo>
                  <a:pt x="279387" y="13792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94"/>
                </a:lnTo>
                <a:lnTo>
                  <a:pt x="218109" y="725411"/>
                </a:lnTo>
                <a:lnTo>
                  <a:pt x="261493" y="742772"/>
                </a:lnTo>
                <a:lnTo>
                  <a:pt x="306679" y="754672"/>
                </a:lnTo>
                <a:lnTo>
                  <a:pt x="352983" y="760971"/>
                </a:lnTo>
                <a:lnTo>
                  <a:pt x="362305" y="761542"/>
                </a:lnTo>
                <a:lnTo>
                  <a:pt x="362318" y="1021092"/>
                </a:lnTo>
                <a:lnTo>
                  <a:pt x="329018" y="1032408"/>
                </a:lnTo>
                <a:lnTo>
                  <a:pt x="302272" y="1053973"/>
                </a:lnTo>
                <a:lnTo>
                  <a:pt x="284441" y="1083310"/>
                </a:lnTo>
                <a:lnTo>
                  <a:pt x="277977" y="1117993"/>
                </a:lnTo>
                <a:lnTo>
                  <a:pt x="285877" y="1156220"/>
                </a:lnTo>
                <a:lnTo>
                  <a:pt x="307378" y="1187335"/>
                </a:lnTo>
                <a:lnTo>
                  <a:pt x="309410" y="1188669"/>
                </a:lnTo>
                <a:lnTo>
                  <a:pt x="339191" y="1208252"/>
                </a:lnTo>
                <a:lnTo>
                  <a:pt x="378028" y="1215910"/>
                </a:lnTo>
                <a:lnTo>
                  <a:pt x="417093" y="1208176"/>
                </a:lnTo>
                <a:lnTo>
                  <a:pt x="446659" y="1188554"/>
                </a:lnTo>
                <a:lnTo>
                  <a:pt x="448881" y="1187081"/>
                </a:lnTo>
                <a:lnTo>
                  <a:pt x="470268" y="1155788"/>
                </a:lnTo>
                <a:lnTo>
                  <a:pt x="478091" y="1117473"/>
                </a:lnTo>
                <a:lnTo>
                  <a:pt x="471614" y="1082878"/>
                </a:lnTo>
                <a:lnTo>
                  <a:pt x="453796" y="1053655"/>
                </a:lnTo>
                <a:lnTo>
                  <a:pt x="446659" y="1047915"/>
                </a:lnTo>
                <a:lnTo>
                  <a:pt x="446659" y="1117473"/>
                </a:lnTo>
                <a:lnTo>
                  <a:pt x="441236" y="1143546"/>
                </a:lnTo>
                <a:lnTo>
                  <a:pt x="426491" y="1164907"/>
                </a:lnTo>
                <a:lnTo>
                  <a:pt x="404672" y="1179334"/>
                </a:lnTo>
                <a:lnTo>
                  <a:pt x="378028" y="1184643"/>
                </a:lnTo>
                <a:lnTo>
                  <a:pt x="351396" y="1179626"/>
                </a:lnTo>
                <a:lnTo>
                  <a:pt x="329577" y="1165288"/>
                </a:lnTo>
                <a:lnTo>
                  <a:pt x="314820" y="1143838"/>
                </a:lnTo>
                <a:lnTo>
                  <a:pt x="309410" y="1117473"/>
                </a:lnTo>
                <a:lnTo>
                  <a:pt x="314820" y="1091412"/>
                </a:lnTo>
                <a:lnTo>
                  <a:pt x="329577" y="1070051"/>
                </a:lnTo>
                <a:lnTo>
                  <a:pt x="351396" y="1055624"/>
                </a:lnTo>
                <a:lnTo>
                  <a:pt x="378028" y="1050315"/>
                </a:lnTo>
                <a:lnTo>
                  <a:pt x="404672" y="1055624"/>
                </a:lnTo>
                <a:lnTo>
                  <a:pt x="426491" y="1070051"/>
                </a:lnTo>
                <a:lnTo>
                  <a:pt x="441236" y="1091412"/>
                </a:lnTo>
                <a:lnTo>
                  <a:pt x="446659" y="1117473"/>
                </a:lnTo>
                <a:lnTo>
                  <a:pt x="446659" y="1047915"/>
                </a:lnTo>
                <a:lnTo>
                  <a:pt x="427037" y="1032116"/>
                </a:lnTo>
                <a:lnTo>
                  <a:pt x="393750" y="1020584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25" y="622706"/>
                </a:lnTo>
                <a:lnTo>
                  <a:pt x="702894" y="584835"/>
                </a:lnTo>
                <a:lnTo>
                  <a:pt x="725424" y="543890"/>
                </a:lnTo>
                <a:lnTo>
                  <a:pt x="742772" y="500507"/>
                </a:lnTo>
                <a:lnTo>
                  <a:pt x="754684" y="455333"/>
                </a:lnTo>
                <a:lnTo>
                  <a:pt x="760971" y="409016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439255" y="1274436"/>
            <a:ext cx="38544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33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397225" y="519480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42" y="334352"/>
                </a:lnTo>
                <a:lnTo>
                  <a:pt x="750582" y="288429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505" y="161620"/>
                </a:lnTo>
                <a:lnTo>
                  <a:pt x="663308" y="125133"/>
                </a:lnTo>
                <a:lnTo>
                  <a:pt x="629869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75"/>
                </a:lnTo>
                <a:lnTo>
                  <a:pt x="464489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27"/>
                </a:lnTo>
                <a:lnTo>
                  <a:pt x="279387" y="13804"/>
                </a:lnTo>
                <a:lnTo>
                  <a:pt x="235204" y="29006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18" y="177165"/>
                </a:lnTo>
                <a:lnTo>
                  <a:pt x="36588" y="218097"/>
                </a:lnTo>
                <a:lnTo>
                  <a:pt x="19240" y="261480"/>
                </a:lnTo>
                <a:lnTo>
                  <a:pt x="7327" y="306666"/>
                </a:lnTo>
                <a:lnTo>
                  <a:pt x="1041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306" y="675513"/>
                </a:lnTo>
                <a:lnTo>
                  <a:pt x="177177" y="702894"/>
                </a:lnTo>
                <a:lnTo>
                  <a:pt x="218109" y="725424"/>
                </a:lnTo>
                <a:lnTo>
                  <a:pt x="261493" y="742772"/>
                </a:lnTo>
                <a:lnTo>
                  <a:pt x="306679" y="754672"/>
                </a:lnTo>
                <a:lnTo>
                  <a:pt x="352983" y="760971"/>
                </a:lnTo>
                <a:lnTo>
                  <a:pt x="362305" y="761542"/>
                </a:lnTo>
                <a:lnTo>
                  <a:pt x="362318" y="1021092"/>
                </a:lnTo>
                <a:lnTo>
                  <a:pt x="329018" y="1032421"/>
                </a:lnTo>
                <a:lnTo>
                  <a:pt x="302272" y="1053973"/>
                </a:lnTo>
                <a:lnTo>
                  <a:pt x="284441" y="1083310"/>
                </a:lnTo>
                <a:lnTo>
                  <a:pt x="277977" y="1117993"/>
                </a:lnTo>
                <a:lnTo>
                  <a:pt x="285877" y="1156220"/>
                </a:lnTo>
                <a:lnTo>
                  <a:pt x="307378" y="1187335"/>
                </a:lnTo>
                <a:lnTo>
                  <a:pt x="309410" y="1188669"/>
                </a:lnTo>
                <a:lnTo>
                  <a:pt x="339191" y="1208252"/>
                </a:lnTo>
                <a:lnTo>
                  <a:pt x="378028" y="1215910"/>
                </a:lnTo>
                <a:lnTo>
                  <a:pt x="417093" y="1208176"/>
                </a:lnTo>
                <a:lnTo>
                  <a:pt x="446659" y="1188554"/>
                </a:lnTo>
                <a:lnTo>
                  <a:pt x="448881" y="1187081"/>
                </a:lnTo>
                <a:lnTo>
                  <a:pt x="470268" y="1155788"/>
                </a:lnTo>
                <a:lnTo>
                  <a:pt x="478091" y="1117485"/>
                </a:lnTo>
                <a:lnTo>
                  <a:pt x="471614" y="1082878"/>
                </a:lnTo>
                <a:lnTo>
                  <a:pt x="453796" y="1053655"/>
                </a:lnTo>
                <a:lnTo>
                  <a:pt x="446659" y="1047915"/>
                </a:lnTo>
                <a:lnTo>
                  <a:pt x="446659" y="1117485"/>
                </a:lnTo>
                <a:lnTo>
                  <a:pt x="441236" y="1143546"/>
                </a:lnTo>
                <a:lnTo>
                  <a:pt x="426491" y="1164907"/>
                </a:lnTo>
                <a:lnTo>
                  <a:pt x="404672" y="1179334"/>
                </a:lnTo>
                <a:lnTo>
                  <a:pt x="378028" y="1184643"/>
                </a:lnTo>
                <a:lnTo>
                  <a:pt x="351396" y="1179626"/>
                </a:lnTo>
                <a:lnTo>
                  <a:pt x="329577" y="1165288"/>
                </a:lnTo>
                <a:lnTo>
                  <a:pt x="314820" y="1143838"/>
                </a:lnTo>
                <a:lnTo>
                  <a:pt x="309410" y="1117485"/>
                </a:lnTo>
                <a:lnTo>
                  <a:pt x="314820" y="1091412"/>
                </a:lnTo>
                <a:lnTo>
                  <a:pt x="329577" y="1070063"/>
                </a:lnTo>
                <a:lnTo>
                  <a:pt x="351396" y="1055624"/>
                </a:lnTo>
                <a:lnTo>
                  <a:pt x="378028" y="1050315"/>
                </a:lnTo>
                <a:lnTo>
                  <a:pt x="404672" y="1055624"/>
                </a:lnTo>
                <a:lnTo>
                  <a:pt x="426491" y="1070063"/>
                </a:lnTo>
                <a:lnTo>
                  <a:pt x="441236" y="1091412"/>
                </a:lnTo>
                <a:lnTo>
                  <a:pt x="446659" y="1117485"/>
                </a:lnTo>
                <a:lnTo>
                  <a:pt x="446659" y="1047915"/>
                </a:lnTo>
                <a:lnTo>
                  <a:pt x="427037" y="1032116"/>
                </a:lnTo>
                <a:lnTo>
                  <a:pt x="393750" y="1020584"/>
                </a:lnTo>
                <a:lnTo>
                  <a:pt x="393750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45"/>
                </a:lnTo>
                <a:lnTo>
                  <a:pt x="675525" y="622706"/>
                </a:lnTo>
                <a:lnTo>
                  <a:pt x="702894" y="584835"/>
                </a:lnTo>
                <a:lnTo>
                  <a:pt x="725424" y="543902"/>
                </a:lnTo>
                <a:lnTo>
                  <a:pt x="742772" y="500519"/>
                </a:lnTo>
                <a:lnTo>
                  <a:pt x="754684" y="455333"/>
                </a:lnTo>
                <a:lnTo>
                  <a:pt x="760971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584486" y="713324"/>
            <a:ext cx="38544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33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50976" y="2088565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29" y="334352"/>
                </a:lnTo>
                <a:lnTo>
                  <a:pt x="750582" y="288429"/>
                </a:lnTo>
                <a:lnTo>
                  <a:pt x="736473" y="243878"/>
                </a:lnTo>
                <a:lnTo>
                  <a:pt x="717003" y="201396"/>
                </a:lnTo>
                <a:lnTo>
                  <a:pt x="692492" y="161620"/>
                </a:lnTo>
                <a:lnTo>
                  <a:pt x="663295" y="125133"/>
                </a:lnTo>
                <a:lnTo>
                  <a:pt x="629856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46" y="22275"/>
                </a:lnTo>
                <a:lnTo>
                  <a:pt x="464477" y="9258"/>
                </a:lnTo>
                <a:lnTo>
                  <a:pt x="418338" y="1828"/>
                </a:lnTo>
                <a:lnTo>
                  <a:pt x="381000" y="0"/>
                </a:lnTo>
                <a:lnTo>
                  <a:pt x="371640" y="114"/>
                </a:lnTo>
                <a:lnTo>
                  <a:pt x="325094" y="4127"/>
                </a:lnTo>
                <a:lnTo>
                  <a:pt x="279387" y="13804"/>
                </a:lnTo>
                <a:lnTo>
                  <a:pt x="235191" y="29006"/>
                </a:lnTo>
                <a:lnTo>
                  <a:pt x="193205" y="49504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74" y="139293"/>
                </a:lnTo>
                <a:lnTo>
                  <a:pt x="59105" y="177165"/>
                </a:lnTo>
                <a:lnTo>
                  <a:pt x="36576" y="218097"/>
                </a:lnTo>
                <a:lnTo>
                  <a:pt x="19227" y="261480"/>
                </a:lnTo>
                <a:lnTo>
                  <a:pt x="7315" y="306666"/>
                </a:lnTo>
                <a:lnTo>
                  <a:pt x="1028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14" y="436905"/>
                </a:lnTo>
                <a:lnTo>
                  <a:pt x="13792" y="482612"/>
                </a:lnTo>
                <a:lnTo>
                  <a:pt x="28994" y="526808"/>
                </a:lnTo>
                <a:lnTo>
                  <a:pt x="49491" y="568794"/>
                </a:lnTo>
                <a:lnTo>
                  <a:pt x="74968" y="607961"/>
                </a:lnTo>
                <a:lnTo>
                  <a:pt x="105054" y="643712"/>
                </a:lnTo>
                <a:lnTo>
                  <a:pt x="139293" y="675513"/>
                </a:lnTo>
                <a:lnTo>
                  <a:pt x="177165" y="702894"/>
                </a:lnTo>
                <a:lnTo>
                  <a:pt x="218097" y="725424"/>
                </a:lnTo>
                <a:lnTo>
                  <a:pt x="261480" y="742772"/>
                </a:lnTo>
                <a:lnTo>
                  <a:pt x="306666" y="754684"/>
                </a:lnTo>
                <a:lnTo>
                  <a:pt x="352971" y="760971"/>
                </a:lnTo>
                <a:lnTo>
                  <a:pt x="362305" y="761542"/>
                </a:lnTo>
                <a:lnTo>
                  <a:pt x="362305" y="1021105"/>
                </a:lnTo>
                <a:lnTo>
                  <a:pt x="329018" y="1032421"/>
                </a:lnTo>
                <a:lnTo>
                  <a:pt x="302260" y="1053973"/>
                </a:lnTo>
                <a:lnTo>
                  <a:pt x="284441" y="1083322"/>
                </a:lnTo>
                <a:lnTo>
                  <a:pt x="277964" y="1117993"/>
                </a:lnTo>
                <a:lnTo>
                  <a:pt x="285864" y="1156220"/>
                </a:lnTo>
                <a:lnTo>
                  <a:pt x="307365" y="1187335"/>
                </a:lnTo>
                <a:lnTo>
                  <a:pt x="309397" y="1188669"/>
                </a:lnTo>
                <a:lnTo>
                  <a:pt x="339178" y="1208265"/>
                </a:lnTo>
                <a:lnTo>
                  <a:pt x="378028" y="1215923"/>
                </a:lnTo>
                <a:lnTo>
                  <a:pt x="417080" y="1208176"/>
                </a:lnTo>
                <a:lnTo>
                  <a:pt x="446646" y="1188554"/>
                </a:lnTo>
                <a:lnTo>
                  <a:pt x="448881" y="1187081"/>
                </a:lnTo>
                <a:lnTo>
                  <a:pt x="470255" y="1155788"/>
                </a:lnTo>
                <a:lnTo>
                  <a:pt x="478078" y="1117485"/>
                </a:lnTo>
                <a:lnTo>
                  <a:pt x="471614" y="1082878"/>
                </a:lnTo>
                <a:lnTo>
                  <a:pt x="453783" y="1053655"/>
                </a:lnTo>
                <a:lnTo>
                  <a:pt x="446646" y="1047915"/>
                </a:lnTo>
                <a:lnTo>
                  <a:pt x="446646" y="1117485"/>
                </a:lnTo>
                <a:lnTo>
                  <a:pt x="441236" y="1143546"/>
                </a:lnTo>
                <a:lnTo>
                  <a:pt x="426478" y="1164907"/>
                </a:lnTo>
                <a:lnTo>
                  <a:pt x="404660" y="1179347"/>
                </a:lnTo>
                <a:lnTo>
                  <a:pt x="378028" y="1184643"/>
                </a:lnTo>
                <a:lnTo>
                  <a:pt x="351383" y="1179626"/>
                </a:lnTo>
                <a:lnTo>
                  <a:pt x="329565" y="1165288"/>
                </a:lnTo>
                <a:lnTo>
                  <a:pt x="314820" y="1143838"/>
                </a:lnTo>
                <a:lnTo>
                  <a:pt x="309397" y="1117485"/>
                </a:lnTo>
                <a:lnTo>
                  <a:pt x="314820" y="1091412"/>
                </a:lnTo>
                <a:lnTo>
                  <a:pt x="329565" y="1070063"/>
                </a:lnTo>
                <a:lnTo>
                  <a:pt x="351383" y="1055624"/>
                </a:lnTo>
                <a:lnTo>
                  <a:pt x="378028" y="1050328"/>
                </a:lnTo>
                <a:lnTo>
                  <a:pt x="404660" y="1055624"/>
                </a:lnTo>
                <a:lnTo>
                  <a:pt x="426478" y="1070063"/>
                </a:lnTo>
                <a:lnTo>
                  <a:pt x="441236" y="1091412"/>
                </a:lnTo>
                <a:lnTo>
                  <a:pt x="446646" y="1117485"/>
                </a:lnTo>
                <a:lnTo>
                  <a:pt x="446646" y="1047915"/>
                </a:lnTo>
                <a:lnTo>
                  <a:pt x="427037" y="1032129"/>
                </a:lnTo>
                <a:lnTo>
                  <a:pt x="393738" y="1020584"/>
                </a:lnTo>
                <a:lnTo>
                  <a:pt x="393738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796" y="732993"/>
                </a:lnTo>
                <a:lnTo>
                  <a:pt x="568794" y="712508"/>
                </a:lnTo>
                <a:lnTo>
                  <a:pt x="607961" y="687019"/>
                </a:lnTo>
                <a:lnTo>
                  <a:pt x="643712" y="656945"/>
                </a:lnTo>
                <a:lnTo>
                  <a:pt x="675513" y="622706"/>
                </a:lnTo>
                <a:lnTo>
                  <a:pt x="702881" y="584835"/>
                </a:lnTo>
                <a:lnTo>
                  <a:pt x="725411" y="543902"/>
                </a:lnTo>
                <a:lnTo>
                  <a:pt x="742759" y="500519"/>
                </a:lnTo>
                <a:lnTo>
                  <a:pt x="754672" y="455333"/>
                </a:lnTo>
                <a:lnTo>
                  <a:pt x="760958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535428" y="2297339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0041" y="3191750"/>
            <a:ext cx="762000" cy="1216025"/>
          </a:xfrm>
          <a:custGeom>
            <a:avLst/>
            <a:gdLst/>
            <a:ahLst/>
            <a:cxnLst/>
            <a:rect l="l" t="t" r="r" b="b"/>
            <a:pathLst>
              <a:path w="762000" h="1216025">
                <a:moveTo>
                  <a:pt x="762000" y="381000"/>
                </a:moveTo>
                <a:lnTo>
                  <a:pt x="759129" y="334352"/>
                </a:lnTo>
                <a:lnTo>
                  <a:pt x="750582" y="288417"/>
                </a:lnTo>
                <a:lnTo>
                  <a:pt x="736473" y="243878"/>
                </a:lnTo>
                <a:lnTo>
                  <a:pt x="717016" y="201396"/>
                </a:lnTo>
                <a:lnTo>
                  <a:pt x="692492" y="161607"/>
                </a:lnTo>
                <a:lnTo>
                  <a:pt x="663308" y="125133"/>
                </a:lnTo>
                <a:lnTo>
                  <a:pt x="629856" y="92506"/>
                </a:lnTo>
                <a:lnTo>
                  <a:pt x="592670" y="64211"/>
                </a:lnTo>
                <a:lnTo>
                  <a:pt x="552297" y="40678"/>
                </a:lnTo>
                <a:lnTo>
                  <a:pt x="509358" y="22275"/>
                </a:lnTo>
                <a:lnTo>
                  <a:pt x="464477" y="9258"/>
                </a:lnTo>
                <a:lnTo>
                  <a:pt x="418350" y="1828"/>
                </a:lnTo>
                <a:lnTo>
                  <a:pt x="381000" y="0"/>
                </a:lnTo>
                <a:lnTo>
                  <a:pt x="371652" y="114"/>
                </a:lnTo>
                <a:lnTo>
                  <a:pt x="325094" y="4127"/>
                </a:lnTo>
                <a:lnTo>
                  <a:pt x="279387" y="13804"/>
                </a:lnTo>
                <a:lnTo>
                  <a:pt x="235204" y="28994"/>
                </a:lnTo>
                <a:lnTo>
                  <a:pt x="193205" y="49491"/>
                </a:lnTo>
                <a:lnTo>
                  <a:pt x="154038" y="74980"/>
                </a:lnTo>
                <a:lnTo>
                  <a:pt x="118287" y="105054"/>
                </a:lnTo>
                <a:lnTo>
                  <a:pt x="86487" y="139293"/>
                </a:lnTo>
                <a:lnTo>
                  <a:pt x="59105" y="177165"/>
                </a:lnTo>
                <a:lnTo>
                  <a:pt x="36576" y="218097"/>
                </a:lnTo>
                <a:lnTo>
                  <a:pt x="19227" y="261480"/>
                </a:lnTo>
                <a:lnTo>
                  <a:pt x="7327" y="306666"/>
                </a:lnTo>
                <a:lnTo>
                  <a:pt x="1028" y="352971"/>
                </a:lnTo>
                <a:lnTo>
                  <a:pt x="0" y="381000"/>
                </a:lnTo>
                <a:lnTo>
                  <a:pt x="114" y="390347"/>
                </a:lnTo>
                <a:lnTo>
                  <a:pt x="4127" y="436905"/>
                </a:lnTo>
                <a:lnTo>
                  <a:pt x="13804" y="482612"/>
                </a:lnTo>
                <a:lnTo>
                  <a:pt x="29006" y="526796"/>
                </a:lnTo>
                <a:lnTo>
                  <a:pt x="49504" y="568794"/>
                </a:lnTo>
                <a:lnTo>
                  <a:pt x="74980" y="607961"/>
                </a:lnTo>
                <a:lnTo>
                  <a:pt x="105067" y="643712"/>
                </a:lnTo>
                <a:lnTo>
                  <a:pt x="139293" y="675513"/>
                </a:lnTo>
                <a:lnTo>
                  <a:pt x="177165" y="702894"/>
                </a:lnTo>
                <a:lnTo>
                  <a:pt x="218097" y="725424"/>
                </a:lnTo>
                <a:lnTo>
                  <a:pt x="261480" y="742772"/>
                </a:lnTo>
                <a:lnTo>
                  <a:pt x="306666" y="754672"/>
                </a:lnTo>
                <a:lnTo>
                  <a:pt x="352971" y="760971"/>
                </a:lnTo>
                <a:lnTo>
                  <a:pt x="362305" y="761542"/>
                </a:lnTo>
                <a:lnTo>
                  <a:pt x="362305" y="1021092"/>
                </a:lnTo>
                <a:lnTo>
                  <a:pt x="329018" y="1032421"/>
                </a:lnTo>
                <a:lnTo>
                  <a:pt x="302260" y="1053973"/>
                </a:lnTo>
                <a:lnTo>
                  <a:pt x="284441" y="1083310"/>
                </a:lnTo>
                <a:lnTo>
                  <a:pt x="277964" y="1117993"/>
                </a:lnTo>
                <a:lnTo>
                  <a:pt x="285864" y="1156220"/>
                </a:lnTo>
                <a:lnTo>
                  <a:pt x="307365" y="1187335"/>
                </a:lnTo>
                <a:lnTo>
                  <a:pt x="309397" y="1188669"/>
                </a:lnTo>
                <a:lnTo>
                  <a:pt x="339178" y="1208252"/>
                </a:lnTo>
                <a:lnTo>
                  <a:pt x="378028" y="1215910"/>
                </a:lnTo>
                <a:lnTo>
                  <a:pt x="417080" y="1208176"/>
                </a:lnTo>
                <a:lnTo>
                  <a:pt x="446646" y="1188554"/>
                </a:lnTo>
                <a:lnTo>
                  <a:pt x="448881" y="1187081"/>
                </a:lnTo>
                <a:lnTo>
                  <a:pt x="470255" y="1155788"/>
                </a:lnTo>
                <a:lnTo>
                  <a:pt x="478078" y="1117485"/>
                </a:lnTo>
                <a:lnTo>
                  <a:pt x="471614" y="1082878"/>
                </a:lnTo>
                <a:lnTo>
                  <a:pt x="453783" y="1053655"/>
                </a:lnTo>
                <a:lnTo>
                  <a:pt x="446646" y="1047915"/>
                </a:lnTo>
                <a:lnTo>
                  <a:pt x="446646" y="1117485"/>
                </a:lnTo>
                <a:lnTo>
                  <a:pt x="441236" y="1143546"/>
                </a:lnTo>
                <a:lnTo>
                  <a:pt x="426478" y="1164907"/>
                </a:lnTo>
                <a:lnTo>
                  <a:pt x="404660" y="1179334"/>
                </a:lnTo>
                <a:lnTo>
                  <a:pt x="378028" y="1184643"/>
                </a:lnTo>
                <a:lnTo>
                  <a:pt x="351383" y="1179626"/>
                </a:lnTo>
                <a:lnTo>
                  <a:pt x="329565" y="1165288"/>
                </a:lnTo>
                <a:lnTo>
                  <a:pt x="314820" y="1143838"/>
                </a:lnTo>
                <a:lnTo>
                  <a:pt x="309397" y="1117485"/>
                </a:lnTo>
                <a:lnTo>
                  <a:pt x="314820" y="1091412"/>
                </a:lnTo>
                <a:lnTo>
                  <a:pt x="329565" y="1070063"/>
                </a:lnTo>
                <a:lnTo>
                  <a:pt x="351383" y="1055624"/>
                </a:lnTo>
                <a:lnTo>
                  <a:pt x="378028" y="1050315"/>
                </a:lnTo>
                <a:lnTo>
                  <a:pt x="404660" y="1055624"/>
                </a:lnTo>
                <a:lnTo>
                  <a:pt x="426478" y="1070063"/>
                </a:lnTo>
                <a:lnTo>
                  <a:pt x="441236" y="1091412"/>
                </a:lnTo>
                <a:lnTo>
                  <a:pt x="446646" y="1117485"/>
                </a:lnTo>
                <a:lnTo>
                  <a:pt x="446646" y="1047915"/>
                </a:lnTo>
                <a:lnTo>
                  <a:pt x="427024" y="1032116"/>
                </a:lnTo>
                <a:lnTo>
                  <a:pt x="393738" y="1020584"/>
                </a:lnTo>
                <a:lnTo>
                  <a:pt x="393738" y="761771"/>
                </a:lnTo>
                <a:lnTo>
                  <a:pt x="436905" y="757872"/>
                </a:lnTo>
                <a:lnTo>
                  <a:pt x="482612" y="748195"/>
                </a:lnTo>
                <a:lnTo>
                  <a:pt x="526808" y="732993"/>
                </a:lnTo>
                <a:lnTo>
                  <a:pt x="568794" y="712495"/>
                </a:lnTo>
                <a:lnTo>
                  <a:pt x="607961" y="687019"/>
                </a:lnTo>
                <a:lnTo>
                  <a:pt x="643712" y="656932"/>
                </a:lnTo>
                <a:lnTo>
                  <a:pt x="675513" y="622706"/>
                </a:lnTo>
                <a:lnTo>
                  <a:pt x="702894" y="584835"/>
                </a:lnTo>
                <a:lnTo>
                  <a:pt x="725424" y="543902"/>
                </a:lnTo>
                <a:lnTo>
                  <a:pt x="742772" y="500519"/>
                </a:lnTo>
                <a:lnTo>
                  <a:pt x="754684" y="455333"/>
                </a:lnTo>
                <a:lnTo>
                  <a:pt x="760971" y="409028"/>
                </a:lnTo>
                <a:lnTo>
                  <a:pt x="761885" y="390347"/>
                </a:lnTo>
                <a:lnTo>
                  <a:pt x="762000" y="3810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24489" y="3409966"/>
            <a:ext cx="19113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846" y="4912181"/>
            <a:ext cx="2258695" cy="2654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Completing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report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section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in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50">
                <a:solidFill>
                  <a:srgbClr val="181818"/>
                </a:solidFill>
                <a:latin typeface="Arial"/>
                <a:cs typeface="Arial"/>
              </a:rPr>
              <a:t>admin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portal 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connecting</a:t>
            </a:r>
            <a:r>
              <a:rPr dirty="0" sz="2000" spc="-1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181818"/>
                </a:solidFill>
                <a:latin typeface="Arial"/>
                <a:cs typeface="Arial"/>
              </a:rPr>
              <a:t>it 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django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7747" y="4486559"/>
            <a:ext cx="2269490" cy="2654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Completing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Allocator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section 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project</a:t>
            </a:r>
            <a:r>
              <a:rPr dirty="0" sz="2000" spc="-2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connecting </a:t>
            </a:r>
            <a:r>
              <a:rPr dirty="0" sz="2000" spc="110">
                <a:solidFill>
                  <a:srgbClr val="181818"/>
                </a:solidFill>
                <a:latin typeface="Arial"/>
                <a:cs typeface="Arial"/>
              </a:rPr>
              <a:t>it 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with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django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4333" y="3657746"/>
            <a:ext cx="2599055" cy="2654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Completing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Employee </a:t>
            </a: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section</a:t>
            </a:r>
            <a:r>
              <a:rPr dirty="0" sz="2000" spc="-1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project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connecting </a:t>
            </a:r>
            <a:r>
              <a:rPr dirty="0" sz="2000" spc="110">
                <a:solidFill>
                  <a:srgbClr val="181818"/>
                </a:solidFill>
                <a:latin typeface="Arial"/>
                <a:cs typeface="Arial"/>
              </a:rPr>
              <a:t>it </a:t>
            </a: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with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django 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60661" y="3049000"/>
            <a:ext cx="2527300" cy="177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Connecting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  </a:t>
            </a:r>
            <a:r>
              <a:rPr dirty="0" sz="2000" spc="155">
                <a:solidFill>
                  <a:srgbClr val="181818"/>
                </a:solidFill>
                <a:latin typeface="Arial"/>
                <a:cs typeface="Arial"/>
              </a:rPr>
              <a:t>MongoDB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  </a:t>
            </a:r>
            <a:r>
              <a:rPr dirty="0" sz="2000" spc="55">
                <a:solidFill>
                  <a:srgbClr val="181818"/>
                </a:solidFill>
                <a:latin typeface="Arial"/>
                <a:cs typeface="Arial"/>
              </a:rPr>
              <a:t>SMTP </a:t>
            </a:r>
            <a:r>
              <a:rPr dirty="0" sz="2000" spc="14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000" spc="-1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60">
                <a:solidFill>
                  <a:srgbClr val="181818"/>
                </a:solidFill>
                <a:latin typeface="Arial"/>
                <a:cs typeface="Arial"/>
              </a:rPr>
              <a:t>django 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62759" y="2763519"/>
            <a:ext cx="251841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30">
                <a:solidFill>
                  <a:srgbClr val="181818"/>
                </a:solidFill>
                <a:latin typeface="Arial"/>
                <a:cs typeface="Arial"/>
              </a:rPr>
              <a:t>Testing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0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35">
                <a:solidFill>
                  <a:srgbClr val="181818"/>
                </a:solidFill>
                <a:latin typeface="Arial"/>
                <a:cs typeface="Arial"/>
              </a:rPr>
              <a:t>website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362759" y="3201669"/>
            <a:ext cx="170307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7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dirty="0" sz="2000" spc="-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181818"/>
                </a:solidFill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362759" y="3639818"/>
            <a:ext cx="233616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90">
                <a:solidFill>
                  <a:srgbClr val="181818"/>
                </a:solidFill>
                <a:latin typeface="Arial"/>
                <a:cs typeface="Arial"/>
              </a:rPr>
              <a:t>testcases </a:t>
            </a:r>
            <a:r>
              <a:rPr dirty="0" sz="2000" spc="145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0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200">
                <a:solidFill>
                  <a:srgbClr val="181818"/>
                </a:solidFill>
                <a:latin typeface="Arial"/>
                <a:cs typeface="Arial"/>
              </a:rPr>
              <a:t>bug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62759" y="4077968"/>
            <a:ext cx="72326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14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2000" spc="75">
                <a:solidFill>
                  <a:srgbClr val="181818"/>
                </a:solidFill>
                <a:latin typeface="Arial"/>
                <a:cs typeface="Arial"/>
              </a:rPr>
              <a:t>x</a:t>
            </a:r>
            <a:r>
              <a:rPr dirty="0" sz="2000" spc="12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dirty="0" sz="2000" spc="195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dirty="0" sz="2000" spc="175">
                <a:solidFill>
                  <a:srgbClr val="181818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508020" y="2232709"/>
            <a:ext cx="2286000" cy="133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90"/>
              </a:spcBef>
            </a:pPr>
            <a:r>
              <a:rPr dirty="0" sz="2000" spc="75">
                <a:solidFill>
                  <a:srgbClr val="181818"/>
                </a:solidFill>
                <a:latin typeface="Arial"/>
                <a:cs typeface="Arial"/>
              </a:rPr>
              <a:t>FINAL  </a:t>
            </a:r>
            <a:r>
              <a:rPr dirty="0" sz="2000" spc="60">
                <a:solidFill>
                  <a:srgbClr val="181818"/>
                </a:solidFill>
                <a:latin typeface="Arial"/>
                <a:cs typeface="Arial"/>
              </a:rPr>
              <a:t>DEPLOYMENT</a:t>
            </a:r>
            <a:r>
              <a:rPr dirty="0" sz="2000" spc="-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181818"/>
                </a:solidFill>
                <a:latin typeface="Arial"/>
                <a:cs typeface="Arial"/>
              </a:rPr>
              <a:t>OF  </a:t>
            </a:r>
            <a:r>
              <a:rPr dirty="0" sz="2000" spc="6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000" spc="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181818"/>
                </a:solidFill>
                <a:latin typeface="Arial"/>
                <a:cs typeface="Arial"/>
              </a:rPr>
              <a:t>WEBSITE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9410" y="5920688"/>
            <a:ext cx="2129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 b="1">
                <a:solidFill>
                  <a:srgbClr val="F7F7F7"/>
                </a:solidFill>
                <a:latin typeface="Arial"/>
                <a:cs typeface="Arial"/>
              </a:rPr>
              <a:t>Great</a:t>
            </a:r>
            <a:r>
              <a:rPr dirty="0" sz="2400" spc="-250" b="1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dirty="0" sz="2400" spc="35" b="1">
                <a:solidFill>
                  <a:srgbClr val="F7F7F7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40664"/>
            <a:ext cx="2501967" cy="174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30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3442" y="1473369"/>
            <a:ext cx="1958343" cy="21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32326" y="0"/>
            <a:ext cx="26238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0"/>
              <a:t>L</a:t>
            </a:r>
            <a:r>
              <a:rPr dirty="0" spc="-225"/>
              <a:t>i</a:t>
            </a:r>
            <a:r>
              <a:rPr dirty="0" spc="-630"/>
              <a:t>n</a:t>
            </a:r>
            <a:r>
              <a:rPr dirty="0" spc="-185"/>
              <a:t>k</a:t>
            </a:r>
            <a:r>
              <a:rPr dirty="0" spc="-1019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"/>
            <a:ext cx="2638424" cy="867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44709" y="2259183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0543" y="2430639"/>
            <a:ext cx="1242695" cy="28575"/>
          </a:xfrm>
          <a:custGeom>
            <a:avLst/>
            <a:gdLst/>
            <a:ahLst/>
            <a:cxnLst/>
            <a:rect l="l" t="t" r="r" b="b"/>
            <a:pathLst>
              <a:path w="1242695" h="28575">
                <a:moveTo>
                  <a:pt x="1242225" y="0"/>
                </a:moveTo>
                <a:lnTo>
                  <a:pt x="1178788" y="0"/>
                </a:lnTo>
                <a:lnTo>
                  <a:pt x="0" y="0"/>
                </a:lnTo>
                <a:lnTo>
                  <a:pt x="0" y="28575"/>
                </a:lnTo>
                <a:lnTo>
                  <a:pt x="1178788" y="28575"/>
                </a:lnTo>
                <a:lnTo>
                  <a:pt x="1242225" y="28575"/>
                </a:lnTo>
                <a:lnTo>
                  <a:pt x="1242225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9764" y="3105201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0714" y="4905374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1189" y="4017461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35040" y="2017979"/>
            <a:ext cx="3970654" cy="312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u="heavy" sz="3000" spc="-1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8"/>
              </a:rPr>
              <a:t>GitHub</a:t>
            </a:r>
            <a:r>
              <a:rPr dirty="0" u="heavy" sz="3000" spc="-6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heavy" sz="3000" spc="-3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8"/>
              </a:rPr>
              <a:t>Re</a:t>
            </a:r>
            <a:r>
              <a:rPr dirty="0" sz="3000" spc="-30">
                <a:solidFill>
                  <a:srgbClr val="9E9E9E"/>
                </a:solidFill>
                <a:latin typeface="Arial"/>
                <a:cs typeface="Arial"/>
                <a:hlinkClick r:id="rId8"/>
              </a:rPr>
              <a:t>pository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u="heavy" sz="3000" spc="-9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9"/>
              </a:rPr>
              <a:t>Weekl</a:t>
            </a:r>
            <a:r>
              <a:rPr dirty="0" sz="3000" spc="-95">
                <a:solidFill>
                  <a:srgbClr val="9E9E9E"/>
                </a:solidFill>
                <a:latin typeface="Arial"/>
                <a:cs typeface="Arial"/>
                <a:hlinkClick r:id="rId9"/>
              </a:rPr>
              <a:t>y</a:t>
            </a:r>
            <a:r>
              <a:rPr dirty="0" u="heavy" sz="3000" spc="-9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heavy" sz="3000" spc="-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9"/>
              </a:rPr>
              <a:t>Meet</a:t>
            </a:r>
            <a:r>
              <a:rPr dirty="0" u="heavy" sz="3000" spc="-27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heavy" sz="3000" spc="-5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9"/>
              </a:rPr>
              <a:t>Minutes</a:t>
            </a:r>
            <a:endParaRPr sz="3000">
              <a:latin typeface="Arial"/>
              <a:cs typeface="Arial"/>
            </a:endParaRPr>
          </a:p>
          <a:p>
            <a:pPr marL="22225" marR="5080" indent="-9525">
              <a:lnSpc>
                <a:spcPct val="194200"/>
              </a:lnSpc>
              <a:spcBef>
                <a:spcPts val="195"/>
              </a:spcBef>
            </a:pPr>
            <a:r>
              <a:rPr dirty="0" u="heavy" sz="3000" spc="3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0"/>
              </a:rPr>
              <a:t>Individual </a:t>
            </a:r>
            <a:r>
              <a:rPr dirty="0" u="heavy" sz="3000" spc="-6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0"/>
              </a:rPr>
              <a:t>Pro</a:t>
            </a:r>
            <a:r>
              <a:rPr dirty="0" sz="3000" spc="-65">
                <a:solidFill>
                  <a:srgbClr val="9E9E9E"/>
                </a:solidFill>
                <a:latin typeface="Arial"/>
                <a:cs typeface="Arial"/>
                <a:hlinkClick r:id="rId10"/>
              </a:rPr>
              <a:t>g</a:t>
            </a:r>
            <a:r>
              <a:rPr dirty="0" u="heavy" sz="3000" spc="-6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0"/>
              </a:rPr>
              <a:t>ress</a:t>
            </a:r>
            <a:r>
              <a:rPr dirty="0" u="heavy" sz="3000" spc="-22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heavy" sz="3000" spc="-4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0"/>
              </a:rPr>
              <a:t>Log </a:t>
            </a:r>
            <a:r>
              <a:rPr dirty="0" sz="3000" spc="-4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dirty="0" u="heavy" sz="3000" spc="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1"/>
              </a:rPr>
              <a:t>Ma</a:t>
            </a:r>
            <a:r>
              <a:rPr dirty="0" sz="3000" spc="5">
                <a:solidFill>
                  <a:srgbClr val="9E9E9E"/>
                </a:solidFill>
                <a:latin typeface="Arial"/>
                <a:cs typeface="Arial"/>
                <a:hlinkClick r:id="rId11"/>
              </a:rPr>
              <a:t>j</a:t>
            </a:r>
            <a:r>
              <a:rPr dirty="0" u="heavy" sz="3000" spc="5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1"/>
              </a:rPr>
              <a:t>or </a:t>
            </a:r>
            <a:r>
              <a:rPr dirty="0" u="heavy" sz="300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1"/>
              </a:rPr>
              <a:t>errors</a:t>
            </a:r>
            <a:r>
              <a:rPr dirty="0" u="heavy" sz="3000" spc="-13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dirty="0" u="heavy" sz="3000" spc="-40">
                <a:solidFill>
                  <a:srgbClr val="9E9E9E"/>
                </a:solidFill>
                <a:uFill>
                  <a:solidFill>
                    <a:srgbClr val="9E9E9E"/>
                  </a:solidFill>
                </a:uFill>
                <a:latin typeface="Arial"/>
                <a:cs typeface="Arial"/>
                <a:hlinkClick r:id="rId11"/>
              </a:rPr>
              <a:t>Log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40664"/>
            <a:ext cx="2501967" cy="1746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30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3442" y="1473366"/>
            <a:ext cx="1958343" cy="21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69753" y="0"/>
            <a:ext cx="614870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References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0714" y="2259183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0594" y="2430639"/>
            <a:ext cx="5041265" cy="28575"/>
          </a:xfrm>
          <a:custGeom>
            <a:avLst/>
            <a:gdLst/>
            <a:ahLst/>
            <a:cxnLst/>
            <a:rect l="l" t="t" r="r" b="b"/>
            <a:pathLst>
              <a:path w="5041265" h="28575">
                <a:moveTo>
                  <a:pt x="5040782" y="0"/>
                </a:moveTo>
                <a:lnTo>
                  <a:pt x="5040782" y="0"/>
                </a:lnTo>
                <a:lnTo>
                  <a:pt x="0" y="0"/>
                </a:lnTo>
                <a:lnTo>
                  <a:pt x="0" y="28575"/>
                </a:lnTo>
                <a:lnTo>
                  <a:pt x="5040782" y="28575"/>
                </a:lnTo>
                <a:lnTo>
                  <a:pt x="5040782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0714" y="2919441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20594" y="3090900"/>
            <a:ext cx="3910965" cy="28575"/>
          </a:xfrm>
          <a:custGeom>
            <a:avLst/>
            <a:gdLst/>
            <a:ahLst/>
            <a:cxnLst/>
            <a:rect l="l" t="t" r="r" b="b"/>
            <a:pathLst>
              <a:path w="3910965" h="28575">
                <a:moveTo>
                  <a:pt x="3910876" y="0"/>
                </a:moveTo>
                <a:lnTo>
                  <a:pt x="2835452" y="0"/>
                </a:lnTo>
                <a:lnTo>
                  <a:pt x="1006525" y="0"/>
                </a:lnTo>
                <a:lnTo>
                  <a:pt x="0" y="0"/>
                </a:lnTo>
                <a:lnTo>
                  <a:pt x="0" y="28575"/>
                </a:lnTo>
                <a:lnTo>
                  <a:pt x="1006525" y="28575"/>
                </a:lnTo>
                <a:lnTo>
                  <a:pt x="2835452" y="28575"/>
                </a:lnTo>
                <a:lnTo>
                  <a:pt x="3910876" y="28575"/>
                </a:lnTo>
                <a:lnTo>
                  <a:pt x="3910876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90714" y="3641308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0596" y="3812758"/>
            <a:ext cx="4425315" cy="28575"/>
          </a:xfrm>
          <a:custGeom>
            <a:avLst/>
            <a:gdLst/>
            <a:ahLst/>
            <a:cxnLst/>
            <a:rect l="l" t="t" r="r" b="b"/>
            <a:pathLst>
              <a:path w="4425315" h="28575">
                <a:moveTo>
                  <a:pt x="4424940" y="28575"/>
                </a:moveTo>
                <a:lnTo>
                  <a:pt x="0" y="28575"/>
                </a:lnTo>
                <a:lnTo>
                  <a:pt x="0" y="0"/>
                </a:lnTo>
                <a:lnTo>
                  <a:pt x="4424940" y="0"/>
                </a:lnTo>
                <a:lnTo>
                  <a:pt x="4424940" y="2857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0714" y="4281845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0594" y="4453305"/>
            <a:ext cx="12984480" cy="28575"/>
          </a:xfrm>
          <a:custGeom>
            <a:avLst/>
            <a:gdLst/>
            <a:ahLst/>
            <a:cxnLst/>
            <a:rect l="l" t="t" r="r" b="b"/>
            <a:pathLst>
              <a:path w="12984480" h="28575">
                <a:moveTo>
                  <a:pt x="12984163" y="0"/>
                </a:moveTo>
                <a:lnTo>
                  <a:pt x="7866812" y="0"/>
                </a:lnTo>
                <a:lnTo>
                  <a:pt x="7358380" y="0"/>
                </a:lnTo>
                <a:lnTo>
                  <a:pt x="0" y="0"/>
                </a:lnTo>
                <a:lnTo>
                  <a:pt x="0" y="28575"/>
                </a:lnTo>
                <a:lnTo>
                  <a:pt x="7358380" y="28575"/>
                </a:lnTo>
                <a:lnTo>
                  <a:pt x="7866812" y="28575"/>
                </a:lnTo>
                <a:lnTo>
                  <a:pt x="12984163" y="28575"/>
                </a:lnTo>
                <a:lnTo>
                  <a:pt x="12984163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0714" y="5043113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20594" y="5214568"/>
            <a:ext cx="13215619" cy="28575"/>
          </a:xfrm>
          <a:custGeom>
            <a:avLst/>
            <a:gdLst/>
            <a:ahLst/>
            <a:cxnLst/>
            <a:rect l="l" t="t" r="r" b="b"/>
            <a:pathLst>
              <a:path w="13215619" h="28575">
                <a:moveTo>
                  <a:pt x="13215430" y="0"/>
                </a:moveTo>
                <a:lnTo>
                  <a:pt x="13215430" y="0"/>
                </a:lnTo>
                <a:lnTo>
                  <a:pt x="0" y="0"/>
                </a:lnTo>
                <a:lnTo>
                  <a:pt x="0" y="28575"/>
                </a:lnTo>
                <a:lnTo>
                  <a:pt x="13215430" y="28575"/>
                </a:lnTo>
                <a:lnTo>
                  <a:pt x="1321543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43768" y="5673044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3642" y="5844501"/>
            <a:ext cx="13933805" cy="28575"/>
          </a:xfrm>
          <a:custGeom>
            <a:avLst/>
            <a:gdLst/>
            <a:ahLst/>
            <a:cxnLst/>
            <a:rect l="l" t="t" r="r" b="b"/>
            <a:pathLst>
              <a:path w="13933805" h="28575">
                <a:moveTo>
                  <a:pt x="13933716" y="0"/>
                </a:moveTo>
                <a:lnTo>
                  <a:pt x="13933716" y="0"/>
                </a:lnTo>
                <a:lnTo>
                  <a:pt x="0" y="0"/>
                </a:lnTo>
                <a:lnTo>
                  <a:pt x="0" y="28575"/>
                </a:lnTo>
                <a:lnTo>
                  <a:pt x="13933716" y="28575"/>
                </a:lnTo>
                <a:lnTo>
                  <a:pt x="13933716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08253" y="6368369"/>
            <a:ext cx="1136650" cy="28575"/>
          </a:xfrm>
          <a:custGeom>
            <a:avLst/>
            <a:gdLst/>
            <a:ahLst/>
            <a:cxnLst/>
            <a:rect l="l" t="t" r="r" b="b"/>
            <a:pathLst>
              <a:path w="1136650" h="28575">
                <a:moveTo>
                  <a:pt x="1136025" y="28575"/>
                </a:moveTo>
                <a:lnTo>
                  <a:pt x="0" y="28575"/>
                </a:lnTo>
                <a:lnTo>
                  <a:pt x="0" y="0"/>
                </a:lnTo>
                <a:lnTo>
                  <a:pt x="1136025" y="0"/>
                </a:lnTo>
                <a:lnTo>
                  <a:pt x="1136025" y="2857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43768" y="6781235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3768" y="7418206"/>
            <a:ext cx="104775" cy="104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73642" y="7589659"/>
            <a:ext cx="8837930" cy="28575"/>
          </a:xfrm>
          <a:custGeom>
            <a:avLst/>
            <a:gdLst/>
            <a:ahLst/>
            <a:cxnLst/>
            <a:rect l="l" t="t" r="r" b="b"/>
            <a:pathLst>
              <a:path w="8837930" h="28575">
                <a:moveTo>
                  <a:pt x="8837549" y="0"/>
                </a:moveTo>
                <a:lnTo>
                  <a:pt x="8353984" y="0"/>
                </a:lnTo>
                <a:lnTo>
                  <a:pt x="4971656" y="0"/>
                </a:lnTo>
                <a:lnTo>
                  <a:pt x="4546244" y="0"/>
                </a:lnTo>
                <a:lnTo>
                  <a:pt x="0" y="0"/>
                </a:lnTo>
                <a:lnTo>
                  <a:pt x="0" y="28575"/>
                </a:lnTo>
                <a:lnTo>
                  <a:pt x="4546244" y="28575"/>
                </a:lnTo>
                <a:lnTo>
                  <a:pt x="4971656" y="28575"/>
                </a:lnTo>
                <a:lnTo>
                  <a:pt x="8353984" y="28575"/>
                </a:lnTo>
                <a:lnTo>
                  <a:pt x="8837549" y="28575"/>
                </a:lnTo>
                <a:lnTo>
                  <a:pt x="883754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0855" marR="8853170">
              <a:lnSpc>
                <a:spcPct val="144400"/>
              </a:lnSpc>
              <a:spcBef>
                <a:spcPts val="100"/>
              </a:spcBef>
            </a:pPr>
            <a:r>
              <a:rPr dirty="0" u="heavy" spc="75">
                <a:uFill>
                  <a:solidFill>
                    <a:srgbClr val="9E9E9E"/>
                  </a:solidFill>
                </a:uFill>
                <a:hlinkClick r:id="rId8"/>
              </a:rPr>
              <a:t>htt</a:t>
            </a:r>
            <a:r>
              <a:rPr dirty="0" spc="75">
                <a:hlinkClick r:id="rId8"/>
              </a:rPr>
              <a:t>ps://www.djangoproject.com/ </a:t>
            </a:r>
            <a:r>
              <a:rPr dirty="0" spc="75"/>
              <a:t> </a:t>
            </a:r>
            <a:r>
              <a:rPr dirty="0" u="heavy" spc="80">
                <a:uFill>
                  <a:solidFill>
                    <a:srgbClr val="9E9E9E"/>
                  </a:solidFill>
                </a:uFill>
                <a:hlinkClick r:id="rId9"/>
              </a:rPr>
              <a:t>htt</a:t>
            </a:r>
            <a:r>
              <a:rPr dirty="0" spc="80">
                <a:hlinkClick r:id="rId9"/>
              </a:rPr>
              <a:t>ps://getbootstrap.com/</a:t>
            </a:r>
          </a:p>
          <a:p>
            <a:pPr marL="490855" marR="909319">
              <a:lnSpc>
                <a:spcPct val="140100"/>
              </a:lnSpc>
              <a:spcBef>
                <a:spcPts val="640"/>
              </a:spcBef>
            </a:pPr>
            <a:r>
              <a:rPr dirty="0" u="heavy" spc="55">
                <a:uFill>
                  <a:solidFill>
                    <a:srgbClr val="9E9E9E"/>
                  </a:solidFill>
                </a:uFill>
                <a:hlinkClick r:id="rId10"/>
              </a:rPr>
              <a:t>htt</a:t>
            </a:r>
            <a:r>
              <a:rPr dirty="0" spc="55">
                <a:hlinkClick r:id="rId10"/>
              </a:rPr>
              <a:t>ps://www.w3schools.com/ </a:t>
            </a:r>
            <a:r>
              <a:rPr dirty="0" spc="55"/>
              <a:t> </a:t>
            </a:r>
            <a:r>
              <a:rPr dirty="0" u="heavy" spc="-5">
                <a:uFill>
                  <a:solidFill>
                    <a:srgbClr val="9E9E9E"/>
                  </a:solidFill>
                </a:uFill>
                <a:hlinkClick r:id="rId11"/>
              </a:rPr>
              <a:t>htt</a:t>
            </a:r>
            <a:r>
              <a:rPr dirty="0" spc="-5">
                <a:hlinkClick r:id="rId11"/>
              </a:rPr>
              <a:t>ps://www.rcssoft.com/Verification%20Tagging%20and%20Reconciliation.html</a:t>
            </a:r>
          </a:p>
          <a:p>
            <a:pPr marL="490855">
              <a:lnSpc>
                <a:spcPct val="100000"/>
              </a:lnSpc>
              <a:spcBef>
                <a:spcPts val="2395"/>
              </a:spcBef>
            </a:pPr>
            <a:r>
              <a:rPr dirty="0" u="heavy" spc="40">
                <a:uFill>
                  <a:solidFill>
                    <a:srgbClr val="9E9E9E"/>
                  </a:solidFill>
                </a:uFill>
                <a:hlinkClick r:id="rId12"/>
              </a:rPr>
              <a:t>htt</a:t>
            </a:r>
            <a:r>
              <a:rPr dirty="0" spc="40">
                <a:hlinkClick r:id="rId12"/>
              </a:rPr>
              <a:t>ps://www.smginfotech.com/cms/facility-management/asset-tracking-software</a:t>
            </a:r>
          </a:p>
          <a:p>
            <a:pPr marL="444500" marR="5080">
              <a:lnSpc>
                <a:spcPct val="114599"/>
              </a:lnSpc>
              <a:spcBef>
                <a:spcPts val="835"/>
              </a:spcBef>
            </a:pPr>
            <a:r>
              <a:rPr dirty="0" u="heavy" spc="35">
                <a:uFill>
                  <a:solidFill>
                    <a:srgbClr val="9E9E9E"/>
                  </a:solidFill>
                </a:uFill>
                <a:hlinkClick r:id="rId13"/>
              </a:rPr>
              <a:t>htt</a:t>
            </a:r>
            <a:r>
              <a:rPr dirty="0" spc="35">
                <a:hlinkClick r:id="rId13"/>
              </a:rPr>
              <a:t>ps://www.researchgate.net/publication/266058053_Asset_Management_A_Syste  </a:t>
            </a:r>
            <a:r>
              <a:rPr dirty="0" u="heavy" spc="-50">
                <a:uFill>
                  <a:solidFill>
                    <a:srgbClr val="9E9E9E"/>
                  </a:solidFill>
                </a:uFill>
                <a:hlinkClick r:id="rId13"/>
              </a:rPr>
              <a:t>ms_Pers</a:t>
            </a:r>
            <a:r>
              <a:rPr dirty="0" spc="-50">
                <a:hlinkClick r:id="rId13"/>
              </a:rPr>
              <a:t>pective</a:t>
            </a:r>
          </a:p>
          <a:p>
            <a:pPr marL="444500">
              <a:lnSpc>
                <a:spcPct val="100000"/>
              </a:lnSpc>
              <a:spcBef>
                <a:spcPts val="1000"/>
              </a:spcBef>
            </a:pPr>
            <a:r>
              <a:rPr dirty="0" u="heavy" spc="90">
                <a:uFill>
                  <a:solidFill>
                    <a:srgbClr val="9E9E9E"/>
                  </a:solidFill>
                </a:uFill>
                <a:hlinkClick r:id="rId14"/>
              </a:rPr>
              <a:t>https://ejournal.lucp.net/index.php/ijrtbt/article/view/749/662</a:t>
            </a:r>
          </a:p>
          <a:p>
            <a:pPr marL="444500">
              <a:lnSpc>
                <a:spcPct val="100000"/>
              </a:lnSpc>
              <a:spcBef>
                <a:spcPts val="1415"/>
              </a:spcBef>
            </a:pPr>
            <a:r>
              <a:rPr dirty="0" u="heavy" spc="45">
                <a:uFill>
                  <a:solidFill>
                    <a:srgbClr val="9E9E9E"/>
                  </a:solidFill>
                </a:uFill>
                <a:hlinkClick r:id="rId15"/>
              </a:rPr>
              <a:t>htt</a:t>
            </a:r>
            <a:r>
              <a:rPr dirty="0" spc="45">
                <a:hlinkClick r:id="rId15"/>
              </a:rPr>
              <a:t>p://ciit.finki.ukim.mk/data/papers/7CiiT/7CiiT-20.pdf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026" y="6950105"/>
            <a:ext cx="12187316" cy="333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30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011" y="139313"/>
            <a:ext cx="4556989" cy="168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7174" y="4958516"/>
            <a:ext cx="2471690" cy="272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5066" y="2"/>
            <a:ext cx="4074795" cy="2042160"/>
          </a:xfrm>
          <a:custGeom>
            <a:avLst/>
            <a:gdLst/>
            <a:ahLst/>
            <a:cxnLst/>
            <a:rect l="l" t="t" r="r" b="b"/>
            <a:pathLst>
              <a:path w="4074795" h="2042160">
                <a:moveTo>
                  <a:pt x="0" y="2039969"/>
                </a:moveTo>
                <a:lnTo>
                  <a:pt x="647744" y="1392224"/>
                </a:lnTo>
                <a:lnTo>
                  <a:pt x="2039969" y="0"/>
                </a:lnTo>
              </a:path>
              <a:path w="4074795" h="2042160">
                <a:moveTo>
                  <a:pt x="768002" y="2019631"/>
                </a:moveTo>
                <a:lnTo>
                  <a:pt x="1293790" y="1493842"/>
                </a:lnTo>
                <a:lnTo>
                  <a:pt x="2430841" y="356791"/>
                </a:lnTo>
                <a:lnTo>
                  <a:pt x="2787633" y="0"/>
                </a:lnTo>
              </a:path>
              <a:path w="4074795" h="2042160">
                <a:moveTo>
                  <a:pt x="1493682" y="2042063"/>
                </a:moveTo>
                <a:lnTo>
                  <a:pt x="1904934" y="1630810"/>
                </a:lnTo>
                <a:lnTo>
                  <a:pt x="2794307" y="741437"/>
                </a:lnTo>
                <a:lnTo>
                  <a:pt x="3535745" y="0"/>
                </a:lnTo>
              </a:path>
              <a:path w="4074795" h="2042160">
                <a:moveTo>
                  <a:pt x="2264525" y="2019182"/>
                </a:moveTo>
                <a:lnTo>
                  <a:pt x="2551948" y="1731760"/>
                </a:lnTo>
                <a:lnTo>
                  <a:pt x="3173560" y="1110147"/>
                </a:lnTo>
                <a:lnTo>
                  <a:pt x="3793112" y="490596"/>
                </a:lnTo>
                <a:lnTo>
                  <a:pt x="4074351" y="209356"/>
                </a:lnTo>
              </a:path>
              <a:path w="4074795" h="2042160">
                <a:moveTo>
                  <a:pt x="2995813" y="2036081"/>
                </a:moveTo>
                <a:lnTo>
                  <a:pt x="3166760" y="1865134"/>
                </a:lnTo>
                <a:lnTo>
                  <a:pt x="3536428" y="1495466"/>
                </a:lnTo>
                <a:lnTo>
                  <a:pt x="3904862" y="1127032"/>
                </a:lnTo>
                <a:lnTo>
                  <a:pt x="4072108" y="959786"/>
                </a:lnTo>
              </a:path>
              <a:path w="4074795" h="2042160">
                <a:moveTo>
                  <a:pt x="133695" y="410498"/>
                </a:moveTo>
                <a:lnTo>
                  <a:pt x="500842" y="43351"/>
                </a:lnTo>
                <a:lnTo>
                  <a:pt x="544193" y="0"/>
                </a:lnTo>
              </a:path>
              <a:path w="4074795" h="2042160">
                <a:moveTo>
                  <a:pt x="137434" y="1154946"/>
                </a:moveTo>
                <a:lnTo>
                  <a:pt x="627733" y="664647"/>
                </a:lnTo>
                <a:lnTo>
                  <a:pt x="1292380" y="0"/>
                </a:lnTo>
              </a:path>
            </a:pathLst>
          </a:custGeom>
          <a:ln w="29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11265" y="2809503"/>
            <a:ext cx="8665845" cy="21424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900" spc="-380"/>
              <a:t>Thank</a:t>
            </a:r>
            <a:r>
              <a:rPr dirty="0" sz="13900" spc="-120"/>
              <a:t> </a:t>
            </a:r>
            <a:r>
              <a:rPr dirty="0" sz="13900" spc="-375"/>
              <a:t>You</a:t>
            </a:r>
            <a:endParaRPr sz="13900"/>
          </a:p>
        </p:txBody>
      </p:sp>
      <p:sp>
        <p:nvSpPr>
          <p:cNvPr id="8" name="object 8"/>
          <p:cNvSpPr/>
          <p:nvPr/>
        </p:nvSpPr>
        <p:spPr>
          <a:xfrm>
            <a:off x="0" y="2"/>
            <a:ext cx="2638424" cy="867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852" y="6757882"/>
            <a:ext cx="14297147" cy="352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30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011" y="139314"/>
            <a:ext cx="4556989" cy="168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77335" y="5774068"/>
            <a:ext cx="1948814" cy="10344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300" spc="60">
                <a:solidFill>
                  <a:srgbClr val="45424D"/>
                </a:solidFill>
                <a:latin typeface="Verdana"/>
                <a:cs typeface="Verdana"/>
              </a:rPr>
              <a:t>Rithish</a:t>
            </a:r>
            <a:r>
              <a:rPr dirty="0" sz="3300" spc="-335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235">
                <a:solidFill>
                  <a:srgbClr val="45424D"/>
                </a:solidFill>
                <a:latin typeface="Verdana"/>
                <a:cs typeface="Verdana"/>
              </a:rPr>
              <a:t>B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800" spc="-30" i="1">
                <a:solidFill>
                  <a:srgbClr val="9E9E9E"/>
                </a:solidFill>
                <a:latin typeface="Verdana"/>
                <a:cs typeface="Verdana"/>
              </a:rPr>
              <a:t>20Z464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300" y="4595012"/>
            <a:ext cx="1958343" cy="21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1669" y="3003143"/>
            <a:ext cx="525272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75" b="1">
                <a:solidFill>
                  <a:srgbClr val="323232"/>
                </a:solidFill>
                <a:latin typeface="Arial"/>
                <a:cs typeface="Arial"/>
              </a:rPr>
              <a:t>Our</a:t>
            </a:r>
            <a:r>
              <a:rPr dirty="0" sz="9000" spc="-114" b="1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9000" spc="-80" b="1">
                <a:solidFill>
                  <a:srgbClr val="AA81F2"/>
                </a:solidFill>
                <a:latin typeface="Arial"/>
                <a:cs typeface="Arial"/>
              </a:rPr>
              <a:t>Team</a:t>
            </a:r>
            <a:endParaRPr sz="9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748990"/>
            <a:ext cx="1550318" cy="1538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710950" y="4117998"/>
            <a:ext cx="4030345" cy="10344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300" spc="60">
                <a:solidFill>
                  <a:srgbClr val="45424D"/>
                </a:solidFill>
                <a:latin typeface="Verdana"/>
                <a:cs typeface="Verdana"/>
              </a:rPr>
              <a:t>Venkata</a:t>
            </a:r>
            <a:r>
              <a:rPr dirty="0" sz="3300" spc="-35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120">
                <a:solidFill>
                  <a:srgbClr val="45424D"/>
                </a:solidFill>
                <a:latin typeface="Verdana"/>
                <a:cs typeface="Verdana"/>
              </a:rPr>
              <a:t>Gowtham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800" spc="-195" i="1">
                <a:solidFill>
                  <a:srgbClr val="9E9E9E"/>
                </a:solidFill>
                <a:latin typeface="Verdana"/>
                <a:cs typeface="Verdana"/>
              </a:rPr>
              <a:t>19Z360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0950" y="2092846"/>
            <a:ext cx="1729739" cy="115887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965"/>
              </a:spcBef>
            </a:pPr>
            <a:r>
              <a:rPr dirty="0" sz="3300" spc="5">
                <a:solidFill>
                  <a:srgbClr val="45424D"/>
                </a:solidFill>
                <a:latin typeface="Verdana"/>
                <a:cs typeface="Verdana"/>
              </a:rPr>
              <a:t>Surtik</a:t>
            </a:r>
            <a:r>
              <a:rPr dirty="0" sz="3300" spc="-35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-210">
                <a:solidFill>
                  <a:srgbClr val="45424D"/>
                </a:solidFill>
                <a:latin typeface="Verdana"/>
                <a:cs typeface="Verdana"/>
              </a:rPr>
              <a:t>S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800" spc="-355" i="1">
                <a:solidFill>
                  <a:srgbClr val="9E9E9E"/>
                </a:solidFill>
                <a:latin typeface="Verdana"/>
                <a:cs typeface="Verdana"/>
              </a:rPr>
              <a:t>19Z351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0442" y="4652939"/>
            <a:ext cx="3174365" cy="1380490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3300" spc="40">
                <a:solidFill>
                  <a:srgbClr val="45424D"/>
                </a:solidFill>
                <a:latin typeface="Verdana"/>
                <a:cs typeface="Verdana"/>
              </a:rPr>
              <a:t>Ajith</a:t>
            </a:r>
            <a:r>
              <a:rPr dirty="0" sz="3300" spc="-355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20">
                <a:solidFill>
                  <a:srgbClr val="45424D"/>
                </a:solidFill>
                <a:latin typeface="Verdana"/>
                <a:cs typeface="Verdana"/>
              </a:rPr>
              <a:t>Narayana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800" spc="-360" i="1">
                <a:solidFill>
                  <a:srgbClr val="9E9E9E"/>
                </a:solidFill>
                <a:latin typeface="Verdana"/>
                <a:cs typeface="Verdana"/>
              </a:rPr>
              <a:t>19Z331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4057" y="2986276"/>
            <a:ext cx="3905885" cy="1400175"/>
          </a:xfrm>
          <a:prstGeom prst="rect">
            <a:avLst/>
          </a:prstGeom>
        </p:spPr>
        <p:txBody>
          <a:bodyPr wrap="square" lIns="0" tIns="253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3300" spc="110">
                <a:solidFill>
                  <a:srgbClr val="45424D"/>
                </a:solidFill>
                <a:latin typeface="Verdana"/>
                <a:cs typeface="Verdana"/>
              </a:rPr>
              <a:t>Mahesh</a:t>
            </a:r>
            <a:r>
              <a:rPr dirty="0" sz="3300" spc="-355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90">
                <a:solidFill>
                  <a:srgbClr val="45424D"/>
                </a:solidFill>
                <a:latin typeface="Verdana"/>
                <a:cs typeface="Verdana"/>
              </a:rPr>
              <a:t>Boopathy</a:t>
            </a:r>
            <a:endParaRPr sz="330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spcBef>
                <a:spcPts val="1605"/>
              </a:spcBef>
            </a:pPr>
            <a:r>
              <a:rPr dirty="0" sz="2800" spc="-215" i="1">
                <a:solidFill>
                  <a:srgbClr val="9E9E9E"/>
                </a:solidFill>
                <a:latin typeface="Verdana"/>
                <a:cs typeface="Verdana"/>
              </a:rPr>
              <a:t>19Z330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64057" y="1122200"/>
            <a:ext cx="4156075" cy="1395095"/>
          </a:xfrm>
          <a:prstGeom prst="rect"/>
        </p:spPr>
        <p:txBody>
          <a:bodyPr wrap="square" lIns="0" tIns="219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3500" spc="114" b="0">
                <a:solidFill>
                  <a:srgbClr val="45424D"/>
                </a:solidFill>
                <a:latin typeface="Verdana"/>
                <a:cs typeface="Verdana"/>
              </a:rPr>
              <a:t>K </a:t>
            </a:r>
            <a:r>
              <a:rPr dirty="0" sz="3500" spc="85" b="0">
                <a:solidFill>
                  <a:srgbClr val="45424D"/>
                </a:solidFill>
                <a:latin typeface="Verdana"/>
                <a:cs typeface="Verdana"/>
              </a:rPr>
              <a:t>Sandeep</a:t>
            </a:r>
            <a:r>
              <a:rPr dirty="0" sz="3500" spc="-750" b="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500" spc="114" b="0">
                <a:solidFill>
                  <a:srgbClr val="45424D"/>
                </a:solidFill>
                <a:latin typeface="Verdana"/>
                <a:cs typeface="Verdana"/>
              </a:rPr>
              <a:t>Kumar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3000" spc="-280" b="0" i="1">
                <a:solidFill>
                  <a:srgbClr val="9E9E9E"/>
                </a:solidFill>
                <a:latin typeface="Verdana"/>
                <a:cs typeface="Verdana"/>
              </a:rPr>
              <a:t>19Z323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"/>
            <a:ext cx="2638424" cy="867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852" y="6757882"/>
            <a:ext cx="14297146" cy="352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30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011" y="139313"/>
            <a:ext cx="4556989" cy="168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64057" y="3429089"/>
            <a:ext cx="2907665" cy="10344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300" spc="30">
                <a:solidFill>
                  <a:srgbClr val="45424D"/>
                </a:solidFill>
                <a:latin typeface="Verdana"/>
                <a:cs typeface="Verdana"/>
              </a:rPr>
              <a:t>Leslie</a:t>
            </a:r>
            <a:r>
              <a:rPr dirty="0" sz="3300" spc="-33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55">
                <a:solidFill>
                  <a:srgbClr val="45424D"/>
                </a:solidFill>
                <a:latin typeface="Verdana"/>
                <a:cs typeface="Verdana"/>
              </a:rPr>
              <a:t>George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800" spc="10" i="1">
                <a:solidFill>
                  <a:srgbClr val="9E9E9E"/>
                </a:solidFill>
                <a:latin typeface="Verdana"/>
                <a:cs typeface="Verdana"/>
              </a:rPr>
              <a:t>Verticurl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546" y="4542525"/>
            <a:ext cx="1920314" cy="216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000" y="3005063"/>
            <a:ext cx="6538595" cy="1372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850" spc="-180" b="1">
                <a:solidFill>
                  <a:srgbClr val="323232"/>
                </a:solidFill>
                <a:latin typeface="Arial"/>
                <a:cs typeface="Arial"/>
              </a:rPr>
              <a:t>Our</a:t>
            </a:r>
            <a:r>
              <a:rPr dirty="0" sz="8850" spc="-85" b="1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8850" spc="-114" b="1">
                <a:solidFill>
                  <a:srgbClr val="AA81F2"/>
                </a:solidFill>
                <a:latin typeface="Arial"/>
                <a:cs typeface="Arial"/>
              </a:rPr>
              <a:t>Mentors</a:t>
            </a:r>
            <a:endParaRPr sz="8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748990"/>
            <a:ext cx="1550318" cy="1538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91672" y="5065443"/>
            <a:ext cx="2102485" cy="10344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300" spc="60">
                <a:solidFill>
                  <a:srgbClr val="45424D"/>
                </a:solidFill>
                <a:latin typeface="Verdana"/>
                <a:cs typeface="Verdana"/>
              </a:rPr>
              <a:t>Naveen</a:t>
            </a:r>
            <a:r>
              <a:rPr dirty="0" sz="3300" spc="-365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210">
                <a:solidFill>
                  <a:srgbClr val="45424D"/>
                </a:solidFill>
                <a:latin typeface="Verdana"/>
                <a:cs typeface="Verdana"/>
              </a:rPr>
              <a:t>N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800" spc="10" i="1">
                <a:solidFill>
                  <a:srgbClr val="9E9E9E"/>
                </a:solidFill>
                <a:latin typeface="Verdana"/>
                <a:cs typeface="Verdana"/>
              </a:rPr>
              <a:t>Verticurl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1813" y="2034297"/>
            <a:ext cx="4552950" cy="10890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300" spc="30">
                <a:solidFill>
                  <a:srgbClr val="45424D"/>
                </a:solidFill>
                <a:latin typeface="Verdana"/>
                <a:cs typeface="Verdana"/>
              </a:rPr>
              <a:t>Gowripriya</a:t>
            </a:r>
            <a:r>
              <a:rPr dirty="0" sz="3300" spc="-31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25">
                <a:solidFill>
                  <a:srgbClr val="45424D"/>
                </a:solidFill>
                <a:latin typeface="Verdana"/>
                <a:cs typeface="Verdana"/>
              </a:rPr>
              <a:t>Kulasekar</a:t>
            </a:r>
            <a:endParaRPr sz="330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spcBef>
                <a:spcPts val="484"/>
              </a:spcBef>
            </a:pPr>
            <a:r>
              <a:rPr dirty="0" sz="2800" spc="10" i="1">
                <a:solidFill>
                  <a:srgbClr val="9E9E9E"/>
                </a:solidFill>
                <a:latin typeface="Verdana"/>
                <a:cs typeface="Verdana"/>
              </a:rPr>
              <a:t>Verticurl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9458" y="4078739"/>
            <a:ext cx="5008245" cy="11938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3300" spc="60">
                <a:solidFill>
                  <a:srgbClr val="45424D"/>
                </a:solidFill>
                <a:latin typeface="Verdana"/>
                <a:cs typeface="Verdana"/>
              </a:rPr>
              <a:t>Mohanraj</a:t>
            </a:r>
            <a:r>
              <a:rPr dirty="0" sz="3300" spc="-34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300" spc="85">
                <a:solidFill>
                  <a:srgbClr val="45424D"/>
                </a:solidFill>
                <a:latin typeface="Verdana"/>
                <a:cs typeface="Verdana"/>
              </a:rPr>
              <a:t>Ramamurthy</a:t>
            </a: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10" i="1">
                <a:solidFill>
                  <a:srgbClr val="9E9E9E"/>
                </a:solidFill>
                <a:latin typeface="Verdana"/>
                <a:cs typeface="Verdana"/>
              </a:rPr>
              <a:t>Verticurl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64057" y="1122198"/>
            <a:ext cx="2974340" cy="1762125"/>
          </a:xfrm>
          <a:prstGeom prst="rect"/>
        </p:spPr>
        <p:txBody>
          <a:bodyPr wrap="square" lIns="0" tIns="219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3500" spc="-100" b="0">
                <a:solidFill>
                  <a:srgbClr val="45424D"/>
                </a:solidFill>
                <a:latin typeface="Verdana"/>
                <a:cs typeface="Verdana"/>
              </a:rPr>
              <a:t>Dr. </a:t>
            </a:r>
            <a:r>
              <a:rPr dirty="0" sz="3500" spc="45" b="0">
                <a:solidFill>
                  <a:srgbClr val="45424D"/>
                </a:solidFill>
                <a:latin typeface="Verdana"/>
                <a:cs typeface="Verdana"/>
              </a:rPr>
              <a:t>Kavitha</a:t>
            </a:r>
            <a:r>
              <a:rPr dirty="0" sz="3500" spc="-540" b="0">
                <a:solidFill>
                  <a:srgbClr val="45424D"/>
                </a:solidFill>
                <a:latin typeface="Verdana"/>
                <a:cs typeface="Verdana"/>
              </a:rPr>
              <a:t> </a:t>
            </a:r>
            <a:r>
              <a:rPr dirty="0" sz="3500" spc="110" b="0">
                <a:solidFill>
                  <a:srgbClr val="45424D"/>
                </a:solidFill>
                <a:latin typeface="Verdana"/>
                <a:cs typeface="Verdana"/>
              </a:rPr>
              <a:t>C</a:t>
            </a:r>
            <a:endParaRPr sz="3500">
              <a:latin typeface="Verdana"/>
              <a:cs typeface="Verdana"/>
            </a:endParaRPr>
          </a:p>
          <a:p>
            <a:pPr marL="12700" marR="260985">
              <a:lnSpc>
                <a:spcPts val="2890"/>
              </a:lnSpc>
              <a:spcBef>
                <a:spcPts val="2045"/>
              </a:spcBef>
            </a:pPr>
            <a:r>
              <a:rPr dirty="0" sz="3000" spc="35" b="0" i="1">
                <a:solidFill>
                  <a:srgbClr val="9E9E9E"/>
                </a:solidFill>
                <a:latin typeface="Verdana"/>
                <a:cs typeface="Verdana"/>
              </a:rPr>
              <a:t>PSG </a:t>
            </a:r>
            <a:r>
              <a:rPr dirty="0" sz="3000" spc="40" b="0" i="1">
                <a:solidFill>
                  <a:srgbClr val="9E9E9E"/>
                </a:solidFill>
                <a:latin typeface="Verdana"/>
                <a:cs typeface="Verdana"/>
              </a:rPr>
              <a:t>College  </a:t>
            </a:r>
            <a:r>
              <a:rPr dirty="0" sz="3000" spc="5" b="0" i="1">
                <a:solidFill>
                  <a:srgbClr val="9E9E9E"/>
                </a:solidFill>
                <a:latin typeface="Verdana"/>
                <a:cs typeface="Verdana"/>
              </a:rPr>
              <a:t>of</a:t>
            </a:r>
            <a:r>
              <a:rPr dirty="0" sz="3000" spc="-330" b="0" i="1">
                <a:solidFill>
                  <a:srgbClr val="9E9E9E"/>
                </a:solidFill>
                <a:latin typeface="Verdana"/>
                <a:cs typeface="Verdana"/>
              </a:rPr>
              <a:t> </a:t>
            </a:r>
            <a:r>
              <a:rPr dirty="0" sz="3000" spc="35" b="0" i="1">
                <a:solidFill>
                  <a:srgbClr val="9E9E9E"/>
                </a:solidFill>
                <a:latin typeface="Verdana"/>
                <a:cs typeface="Verdana"/>
              </a:rPr>
              <a:t>Technology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2638425" cy="1962785"/>
            <a:chOff x="0" y="2"/>
            <a:chExt cx="2638425" cy="1962785"/>
          </a:xfrm>
        </p:grpSpPr>
        <p:sp>
          <p:nvSpPr>
            <p:cNvPr id="3" name="object 3"/>
            <p:cNvSpPr/>
            <p:nvPr/>
          </p:nvSpPr>
          <p:spPr>
            <a:xfrm>
              <a:off x="754134" y="674130"/>
              <a:ext cx="1584327" cy="1288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2638424" cy="8675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059281" y="2393140"/>
            <a:ext cx="13446125" cy="31686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 spc="-18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45">
                <a:solidFill>
                  <a:srgbClr val="737373"/>
                </a:solidFill>
                <a:latin typeface="Arial"/>
                <a:cs typeface="Arial"/>
              </a:rPr>
              <a:t>design an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Asset </a:t>
            </a:r>
            <a:r>
              <a:rPr dirty="0" sz="3000" spc="-20">
                <a:solidFill>
                  <a:srgbClr val="737373"/>
                </a:solidFill>
                <a:latin typeface="Arial"/>
                <a:cs typeface="Arial"/>
              </a:rPr>
              <a:t>Tracking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system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that</a:t>
            </a: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17500" algn="l"/>
              </a:tabLst>
            </a:pP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Handle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from </a:t>
            </a:r>
            <a:r>
              <a:rPr dirty="0" sz="3000" spc="-70">
                <a:solidFill>
                  <a:srgbClr val="737373"/>
                </a:solidFill>
                <a:latin typeface="Arial"/>
                <a:cs typeface="Arial"/>
              </a:rPr>
              <a:t>asset </a:t>
            </a:r>
            <a:r>
              <a:rPr dirty="0" sz="3000" spc="35">
                <a:solidFill>
                  <a:srgbClr val="737373"/>
                </a:solidFill>
                <a:latin typeface="Arial"/>
                <a:cs typeface="Arial"/>
              </a:rPr>
              <a:t>inward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</a:t>
            </a:r>
            <a:r>
              <a:rPr dirty="0" sz="3000" spc="-229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75">
                <a:solidFill>
                  <a:srgbClr val="737373"/>
                </a:solidFill>
                <a:latin typeface="Arial"/>
                <a:cs typeface="Arial"/>
              </a:rPr>
              <a:t>disposal.</a:t>
            </a:r>
            <a:endParaRPr sz="3000">
              <a:latin typeface="Arial"/>
              <a:cs typeface="Arial"/>
            </a:endParaRPr>
          </a:p>
          <a:p>
            <a:pPr marL="412750" indent="-40068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13384" algn="l"/>
              </a:tabLst>
            </a:pPr>
            <a:r>
              <a:rPr dirty="0" sz="3000" spc="-75">
                <a:solidFill>
                  <a:srgbClr val="737373"/>
                </a:solidFill>
                <a:latin typeface="Arial"/>
                <a:cs typeface="Arial"/>
              </a:rPr>
              <a:t>Should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be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able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group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also </a:t>
            </a: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capture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consumables</a:t>
            </a:r>
            <a:r>
              <a:rPr dirty="0" sz="3000" spc="-47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inwards.</a:t>
            </a:r>
            <a:endParaRPr sz="30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08940" algn="l"/>
              </a:tabLst>
            </a:pPr>
            <a:r>
              <a:rPr dirty="0" sz="3000" spc="-135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be </a:t>
            </a:r>
            <a:r>
              <a:rPr dirty="0" sz="3000" spc="55">
                <a:solidFill>
                  <a:srgbClr val="737373"/>
                </a:solidFill>
                <a:latin typeface="Arial"/>
                <a:cs typeface="Arial"/>
              </a:rPr>
              <a:t>tagged </a:t>
            </a:r>
            <a:r>
              <a:rPr dirty="0" sz="3000" spc="-35">
                <a:solidFill>
                  <a:srgbClr val="737373"/>
                </a:solidFill>
                <a:latin typeface="Arial"/>
                <a:cs typeface="Arial"/>
              </a:rPr>
              <a:t>based </a:t>
            </a:r>
            <a:r>
              <a:rPr dirty="0" sz="3000" spc="-80">
                <a:solidFill>
                  <a:srgbClr val="737373"/>
                </a:solidFill>
                <a:latin typeface="Arial"/>
                <a:cs typeface="Arial"/>
              </a:rPr>
              <a:t>on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barcodes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in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</a:t>
            </a:r>
            <a:r>
              <a:rPr dirty="0" sz="3000" spc="-27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system.</a:t>
            </a:r>
            <a:endParaRPr sz="3000">
              <a:latin typeface="Arial"/>
              <a:cs typeface="Arial"/>
            </a:endParaRPr>
          </a:p>
          <a:p>
            <a:pPr marL="447040" indent="-43497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47675" algn="l"/>
              </a:tabLst>
            </a:pP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System </a:t>
            </a: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Notification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users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&amp; </a:t>
            </a:r>
            <a:r>
              <a:rPr dirty="0" sz="3000" spc="-70">
                <a:solidFill>
                  <a:srgbClr val="737373"/>
                </a:solidFill>
                <a:latin typeface="Arial"/>
                <a:cs typeface="Arial"/>
              </a:rPr>
              <a:t>admin</a:t>
            </a:r>
            <a:r>
              <a:rPr dirty="0" sz="3000" spc="-229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5">
                <a:solidFill>
                  <a:srgbClr val="737373"/>
                </a:solidFill>
                <a:latin typeface="Arial"/>
                <a:cs typeface="Arial"/>
              </a:rPr>
              <a:t>accordingly.</a:t>
            </a:r>
            <a:endParaRPr sz="3000">
              <a:latin typeface="Arial"/>
              <a:cs typeface="Arial"/>
            </a:endParaRPr>
          </a:p>
          <a:p>
            <a:pPr marL="407670" indent="-395605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08305" algn="l"/>
              </a:tabLst>
            </a:pP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Analytical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reports </a:t>
            </a:r>
            <a:r>
              <a:rPr dirty="0" sz="3000" spc="-80">
                <a:solidFill>
                  <a:srgbClr val="737373"/>
                </a:solidFill>
                <a:latin typeface="Arial"/>
                <a:cs typeface="Arial"/>
              </a:rPr>
              <a:t>such </a:t>
            </a:r>
            <a:r>
              <a:rPr dirty="0" sz="3000" spc="-114">
                <a:solidFill>
                  <a:srgbClr val="737373"/>
                </a:solidFill>
                <a:latin typeface="Arial"/>
                <a:cs typeface="Arial"/>
              </a:rPr>
              <a:t>as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depreciation</a:t>
            </a:r>
            <a:r>
              <a:rPr dirty="0" sz="3000" spc="-114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reports.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5077" y="1606320"/>
            <a:ext cx="1958343" cy="21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534716" y="1332548"/>
            <a:ext cx="10262235" cy="114300"/>
            <a:chOff x="4534716" y="1332548"/>
            <a:chExt cx="10262235" cy="114300"/>
          </a:xfrm>
        </p:grpSpPr>
        <p:sp>
          <p:nvSpPr>
            <p:cNvPr id="8" name="object 8"/>
            <p:cNvSpPr/>
            <p:nvPr/>
          </p:nvSpPr>
          <p:spPr>
            <a:xfrm>
              <a:off x="4534716" y="1332548"/>
              <a:ext cx="4638675" cy="114300"/>
            </a:xfrm>
            <a:custGeom>
              <a:avLst/>
              <a:gdLst/>
              <a:ahLst/>
              <a:cxnLst/>
              <a:rect l="l" t="t" r="r" b="b"/>
              <a:pathLst>
                <a:path w="4638675" h="114300">
                  <a:moveTo>
                    <a:pt x="4638227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4638227" y="0"/>
                  </a:lnTo>
                  <a:lnTo>
                    <a:pt x="4638227" y="11430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2942" y="1332548"/>
              <a:ext cx="5623560" cy="114300"/>
            </a:xfrm>
            <a:custGeom>
              <a:avLst/>
              <a:gdLst/>
              <a:ahLst/>
              <a:cxnLst/>
              <a:rect l="l" t="t" r="r" b="b"/>
              <a:pathLst>
                <a:path w="5623559" h="114300">
                  <a:moveTo>
                    <a:pt x="5623474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5623474" y="0"/>
                  </a:lnTo>
                  <a:lnTo>
                    <a:pt x="5623474" y="114300"/>
                  </a:lnTo>
                  <a:close/>
                </a:path>
              </a:pathLst>
            </a:custGeom>
            <a:solidFill>
              <a:srgbClr val="AA81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22016" y="119698"/>
            <a:ext cx="1028763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>
                <a:hlinkClick r:id="rId5"/>
              </a:rPr>
              <a:t>Problem</a:t>
            </a:r>
            <a:r>
              <a:rPr dirty="0" spc="-90">
                <a:hlinkClick r:id="rId5"/>
              </a:rPr>
              <a:t> </a:t>
            </a:r>
            <a:r>
              <a:rPr dirty="0" spc="85">
                <a:solidFill>
                  <a:srgbClr val="AA81F2"/>
                </a:solidFill>
                <a:hlinkClick r:id="rId5"/>
              </a:rPr>
              <a:t>Statement</a:t>
            </a:r>
          </a:p>
        </p:txBody>
      </p:sp>
      <p:sp>
        <p:nvSpPr>
          <p:cNvPr id="11" name="object 11"/>
          <p:cNvSpPr/>
          <p:nvPr/>
        </p:nvSpPr>
        <p:spPr>
          <a:xfrm>
            <a:off x="3990852" y="6757882"/>
            <a:ext cx="14297147" cy="3529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900717"/>
            <a:ext cx="1781749" cy="3910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1156"/>
            <a:ext cx="4974708" cy="381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011" y="139310"/>
            <a:ext cx="4556989" cy="168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9281" y="2288365"/>
            <a:ext cx="15212694" cy="683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-135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30">
                <a:solidFill>
                  <a:srgbClr val="737373"/>
                </a:solidFill>
                <a:latin typeface="Arial"/>
                <a:cs typeface="Arial"/>
              </a:rPr>
              <a:t>project </a:t>
            </a:r>
            <a:r>
              <a:rPr dirty="0" sz="3000" spc="-130">
                <a:solidFill>
                  <a:srgbClr val="737373"/>
                </a:solidFill>
                <a:latin typeface="Arial"/>
                <a:cs typeface="Arial"/>
              </a:rPr>
              <a:t>is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develop </a:t>
            </a:r>
            <a:r>
              <a:rPr dirty="0" sz="3000" spc="-45">
                <a:solidFill>
                  <a:srgbClr val="737373"/>
                </a:solidFill>
                <a:latin typeface="Arial"/>
                <a:cs typeface="Arial"/>
              </a:rPr>
              <a:t>an </a:t>
            </a:r>
            <a:r>
              <a:rPr dirty="0" sz="3000" spc="-70">
                <a:solidFill>
                  <a:srgbClr val="737373"/>
                </a:solidFill>
                <a:latin typeface="Arial"/>
                <a:cs typeface="Arial"/>
              </a:rPr>
              <a:t>asset </a:t>
            </a:r>
            <a:r>
              <a:rPr dirty="0" sz="3000" spc="35">
                <a:solidFill>
                  <a:srgbClr val="737373"/>
                </a:solidFill>
                <a:latin typeface="Arial"/>
                <a:cs typeface="Arial"/>
              </a:rPr>
              <a:t>tracking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system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that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can </a:t>
            </a:r>
            <a:r>
              <a:rPr dirty="0" sz="3000" spc="-35">
                <a:solidFill>
                  <a:srgbClr val="737373"/>
                </a:solidFill>
                <a:latin typeface="Arial"/>
                <a:cs typeface="Arial"/>
              </a:rPr>
              <a:t>handle </a:t>
            </a:r>
            <a:r>
              <a:rPr dirty="0" sz="3000" spc="30">
                <a:solidFill>
                  <a:srgbClr val="737373"/>
                </a:solidFill>
                <a:latin typeface="Arial"/>
                <a:cs typeface="Arial"/>
              </a:rPr>
              <a:t>everything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from  </a:t>
            </a:r>
            <a:r>
              <a:rPr dirty="0" sz="3000" spc="5">
                <a:solidFill>
                  <a:srgbClr val="737373"/>
                </a:solidFill>
                <a:latin typeface="Arial"/>
                <a:cs typeface="Arial"/>
              </a:rPr>
              <a:t>receiving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disposing </a:t>
            </a:r>
            <a:r>
              <a:rPr dirty="0" sz="3000" spc="105">
                <a:solidFill>
                  <a:srgbClr val="737373"/>
                </a:solidFill>
                <a:latin typeface="Arial"/>
                <a:cs typeface="Arial"/>
              </a:rPr>
              <a:t>of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various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consumables. </a:t>
            </a:r>
            <a:r>
              <a:rPr dirty="0" sz="3000" spc="-135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system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represents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 </a:t>
            </a:r>
            <a:r>
              <a:rPr dirty="0" sz="3000" spc="-40">
                <a:solidFill>
                  <a:srgbClr val="737373"/>
                </a:solidFill>
                <a:latin typeface="Arial"/>
                <a:cs typeface="Arial"/>
              </a:rPr>
              <a:t>systematic  </a:t>
            </a:r>
            <a:r>
              <a:rPr dirty="0" sz="3000" spc="-65">
                <a:solidFill>
                  <a:srgbClr val="737373"/>
                </a:solidFill>
                <a:latin typeface="Arial"/>
                <a:cs typeface="Arial"/>
              </a:rPr>
              <a:t>process </a:t>
            </a:r>
            <a:r>
              <a:rPr dirty="0" sz="3000" spc="114">
                <a:solidFill>
                  <a:srgbClr val="737373"/>
                </a:solidFill>
                <a:latin typeface="Arial"/>
                <a:cs typeface="Arial"/>
              </a:rPr>
              <a:t>for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maintaining, </a:t>
            </a: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upgrading,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operating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physical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in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cost-effective  </a:t>
            </a:r>
            <a:r>
              <a:rPr dirty="0" sz="3000" spc="-70">
                <a:solidFill>
                  <a:srgbClr val="737373"/>
                </a:solidFill>
                <a:latin typeface="Arial"/>
                <a:cs typeface="Arial"/>
              </a:rPr>
              <a:t>manner </a:t>
            </a:r>
            <a:r>
              <a:rPr dirty="0" sz="3000" spc="65">
                <a:solidFill>
                  <a:srgbClr val="737373"/>
                </a:solidFill>
                <a:latin typeface="Arial"/>
                <a:cs typeface="Arial"/>
              </a:rPr>
              <a:t>with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 focus </a:t>
            </a:r>
            <a:r>
              <a:rPr dirty="0" sz="3000" spc="-80">
                <a:solidFill>
                  <a:srgbClr val="737373"/>
                </a:solidFill>
                <a:latin typeface="Arial"/>
                <a:cs typeface="Arial"/>
              </a:rPr>
              <a:t>on </a:t>
            </a:r>
            <a:r>
              <a:rPr dirty="0" sz="3000" spc="5">
                <a:solidFill>
                  <a:srgbClr val="737373"/>
                </a:solidFill>
                <a:latin typeface="Arial"/>
                <a:cs typeface="Arial"/>
              </a:rPr>
              <a:t>potential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interactions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within the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universal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system. </a:t>
            </a:r>
            <a:r>
              <a:rPr dirty="0" sz="3000" spc="-60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are  grouped </a:t>
            </a:r>
            <a:r>
              <a:rPr dirty="0" sz="3000" spc="35">
                <a:solidFill>
                  <a:srgbClr val="737373"/>
                </a:solidFill>
                <a:latin typeface="Arial"/>
                <a:cs typeface="Arial"/>
              </a:rPr>
              <a:t>together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-35">
                <a:solidFill>
                  <a:srgbClr val="737373"/>
                </a:solidFill>
                <a:latin typeface="Arial"/>
                <a:cs typeface="Arial"/>
              </a:rPr>
              <a:t>marked </a:t>
            </a:r>
            <a:r>
              <a:rPr dirty="0" sz="3000" spc="65">
                <a:solidFill>
                  <a:srgbClr val="737373"/>
                </a:solidFill>
                <a:latin typeface="Arial"/>
                <a:cs typeface="Arial"/>
              </a:rPr>
              <a:t>with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barcode, </a:t>
            </a:r>
            <a:r>
              <a:rPr dirty="0" sz="3000" spc="5">
                <a:solidFill>
                  <a:srgbClr val="737373"/>
                </a:solidFill>
                <a:latin typeface="Arial"/>
                <a:cs typeface="Arial"/>
              </a:rPr>
              <a:t>which </a:t>
            </a:r>
            <a:r>
              <a:rPr dirty="0" sz="3000" spc="-40">
                <a:solidFill>
                  <a:srgbClr val="737373"/>
                </a:solidFill>
                <a:latin typeface="Arial"/>
                <a:cs typeface="Arial"/>
              </a:rPr>
              <a:t>allows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20">
                <a:solidFill>
                  <a:srgbClr val="737373"/>
                </a:solidFill>
                <a:latin typeface="Arial"/>
                <a:cs typeface="Arial"/>
              </a:rPr>
              <a:t>allocators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80">
                <a:solidFill>
                  <a:srgbClr val="737373"/>
                </a:solidFill>
                <a:latin typeface="Arial"/>
                <a:cs typeface="Arial"/>
              </a:rPr>
              <a:t>assign </a:t>
            </a:r>
            <a:r>
              <a:rPr dirty="0" sz="3000" spc="-60">
                <a:solidFill>
                  <a:srgbClr val="737373"/>
                </a:solidFill>
                <a:latin typeface="Arial"/>
                <a:cs typeface="Arial"/>
              </a:rPr>
              <a:t>them 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85">
                <a:solidFill>
                  <a:srgbClr val="737373"/>
                </a:solidFill>
                <a:latin typeface="Arial"/>
                <a:cs typeface="Arial"/>
              </a:rPr>
              <a:t>employees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when </a:t>
            </a:r>
            <a:r>
              <a:rPr dirty="0" sz="3000" spc="40">
                <a:solidFill>
                  <a:srgbClr val="737373"/>
                </a:solidFill>
                <a:latin typeface="Arial"/>
                <a:cs typeface="Arial"/>
              </a:rPr>
              <a:t>they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are </a:t>
            </a:r>
            <a:r>
              <a:rPr dirty="0" sz="3000" spc="-45">
                <a:solidFill>
                  <a:srgbClr val="737373"/>
                </a:solidFill>
                <a:latin typeface="Arial"/>
                <a:cs typeface="Arial"/>
              </a:rPr>
              <a:t>needed. When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5">
                <a:solidFill>
                  <a:srgbClr val="737373"/>
                </a:solidFill>
                <a:latin typeface="Arial"/>
                <a:cs typeface="Arial"/>
              </a:rPr>
              <a:t>assets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or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consumables</a:t>
            </a:r>
            <a:r>
              <a:rPr dirty="0" sz="3000" spc="6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have 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depreciated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beyond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40">
                <a:solidFill>
                  <a:srgbClr val="737373"/>
                </a:solidFill>
                <a:latin typeface="Arial"/>
                <a:cs typeface="Arial"/>
              </a:rPr>
              <a:t>set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threshold,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or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when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available </a:t>
            </a:r>
            <a:r>
              <a:rPr dirty="0" sz="3000" spc="-20">
                <a:solidFill>
                  <a:srgbClr val="737373"/>
                </a:solidFill>
                <a:latin typeface="Arial"/>
                <a:cs typeface="Arial"/>
              </a:rPr>
              <a:t>stock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falls </a:t>
            </a:r>
            <a:r>
              <a:rPr dirty="0" sz="3000" spc="5">
                <a:solidFill>
                  <a:srgbClr val="737373"/>
                </a:solidFill>
                <a:latin typeface="Arial"/>
                <a:cs typeface="Arial"/>
              </a:rPr>
              <a:t>below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40">
                <a:solidFill>
                  <a:srgbClr val="737373"/>
                </a:solidFill>
                <a:latin typeface="Arial"/>
                <a:cs typeface="Arial"/>
              </a:rPr>
              <a:t>set 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value,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system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alerts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administrator, allowing </a:t>
            </a:r>
            <a:r>
              <a:rPr dirty="0" sz="3000" spc="-60">
                <a:solidFill>
                  <a:srgbClr val="737373"/>
                </a:solidFill>
                <a:latin typeface="Arial"/>
                <a:cs typeface="Arial"/>
              </a:rPr>
              <a:t>them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20">
                <a:solidFill>
                  <a:srgbClr val="737373"/>
                </a:solidFill>
                <a:latin typeface="Arial"/>
                <a:cs typeface="Arial"/>
              </a:rPr>
              <a:t>place </a:t>
            </a:r>
            <a:r>
              <a:rPr dirty="0" sz="3000" spc="-45">
                <a:solidFill>
                  <a:srgbClr val="737373"/>
                </a:solidFill>
                <a:latin typeface="Arial"/>
                <a:cs typeface="Arial"/>
              </a:rPr>
              <a:t>an </a:t>
            </a:r>
            <a:r>
              <a:rPr dirty="0" sz="3000" spc="30">
                <a:solidFill>
                  <a:srgbClr val="737373"/>
                </a:solidFill>
                <a:latin typeface="Arial"/>
                <a:cs typeface="Arial"/>
              </a:rPr>
              <a:t>order </a:t>
            </a:r>
            <a:r>
              <a:rPr dirty="0" sz="3000" spc="114">
                <a:solidFill>
                  <a:srgbClr val="737373"/>
                </a:solidFill>
                <a:latin typeface="Arial"/>
                <a:cs typeface="Arial"/>
              </a:rPr>
              <a:t>for </a:t>
            </a:r>
            <a:r>
              <a:rPr dirty="0" sz="3000" spc="-85">
                <a:solidFill>
                  <a:srgbClr val="737373"/>
                </a:solidFill>
                <a:latin typeface="Arial"/>
                <a:cs typeface="Arial"/>
              </a:rPr>
              <a:t>more </a:t>
            </a:r>
            <a:r>
              <a:rPr dirty="0" sz="3000" spc="-20">
                <a:solidFill>
                  <a:srgbClr val="737373"/>
                </a:solidFill>
                <a:latin typeface="Arial"/>
                <a:cs typeface="Arial"/>
              </a:rPr>
              <a:t>stock  </a:t>
            </a:r>
            <a:r>
              <a:rPr dirty="0" sz="3000" spc="105">
                <a:solidFill>
                  <a:srgbClr val="737373"/>
                </a:solidFill>
                <a:latin typeface="Arial"/>
                <a:cs typeface="Arial"/>
              </a:rPr>
              <a:t>of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that </a:t>
            </a:r>
            <a:r>
              <a:rPr dirty="0" sz="3000" spc="30">
                <a:solidFill>
                  <a:srgbClr val="737373"/>
                </a:solidFill>
                <a:latin typeface="Arial"/>
                <a:cs typeface="Arial"/>
              </a:rPr>
              <a:t>particular </a:t>
            </a:r>
            <a:r>
              <a:rPr dirty="0" sz="3000" spc="-70">
                <a:solidFill>
                  <a:srgbClr val="737373"/>
                </a:solidFill>
                <a:latin typeface="Arial"/>
                <a:cs typeface="Arial"/>
              </a:rPr>
              <a:t>asset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or </a:t>
            </a:r>
            <a:r>
              <a:rPr dirty="0" sz="3000" spc="-85">
                <a:solidFill>
                  <a:srgbClr val="737373"/>
                </a:solidFill>
                <a:latin typeface="Arial"/>
                <a:cs typeface="Arial"/>
              </a:rPr>
              <a:t>consumable. </a:t>
            </a:r>
            <a:r>
              <a:rPr dirty="0" sz="3000" spc="-135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warranties </a:t>
            </a:r>
            <a:r>
              <a:rPr dirty="0" sz="3000" spc="114">
                <a:solidFill>
                  <a:srgbClr val="737373"/>
                </a:solidFill>
                <a:latin typeface="Arial"/>
                <a:cs typeface="Arial"/>
              </a:rPr>
              <a:t>for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various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items </a:t>
            </a:r>
            <a:r>
              <a:rPr dirty="0" sz="3000" spc="80">
                <a:solidFill>
                  <a:srgbClr val="737373"/>
                </a:solidFill>
                <a:latin typeface="Arial"/>
                <a:cs typeface="Arial"/>
              </a:rPr>
              <a:t>vary,</a:t>
            </a:r>
            <a:r>
              <a:rPr dirty="0" sz="3000" spc="-56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users  </a:t>
            </a:r>
            <a:r>
              <a:rPr dirty="0" sz="3000" spc="-65">
                <a:solidFill>
                  <a:srgbClr val="737373"/>
                </a:solidFill>
                <a:latin typeface="Arial"/>
                <a:cs typeface="Arial"/>
              </a:rPr>
              <a:t>should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be </a:t>
            </a:r>
            <a:r>
              <a:rPr dirty="0" sz="3000" spc="25">
                <a:solidFill>
                  <a:srgbClr val="737373"/>
                </a:solidFill>
                <a:latin typeface="Arial"/>
                <a:cs typeface="Arial"/>
              </a:rPr>
              <a:t>notified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when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warranty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period </a:t>
            </a:r>
            <a:r>
              <a:rPr dirty="0" sz="3000" spc="-130">
                <a:solidFill>
                  <a:srgbClr val="737373"/>
                </a:solidFill>
                <a:latin typeface="Arial"/>
                <a:cs typeface="Arial"/>
              </a:rPr>
              <a:t>is </a:t>
            </a:r>
            <a:r>
              <a:rPr dirty="0" sz="3000" spc="15">
                <a:solidFill>
                  <a:srgbClr val="737373"/>
                </a:solidFill>
                <a:latin typeface="Arial"/>
                <a:cs typeface="Arial"/>
              </a:rPr>
              <a:t>about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-5">
                <a:solidFill>
                  <a:srgbClr val="737373"/>
                </a:solidFill>
                <a:latin typeface="Arial"/>
                <a:cs typeface="Arial"/>
              </a:rPr>
              <a:t>expire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or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when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 </a:t>
            </a:r>
            <a:r>
              <a:rPr dirty="0" sz="3000" spc="-30">
                <a:solidFill>
                  <a:srgbClr val="737373"/>
                </a:solidFill>
                <a:latin typeface="Arial"/>
                <a:cs typeface="Arial"/>
              </a:rPr>
              <a:t>planned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repair 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appointment </a:t>
            </a:r>
            <a:r>
              <a:rPr dirty="0" sz="3000" spc="-130">
                <a:solidFill>
                  <a:srgbClr val="737373"/>
                </a:solidFill>
                <a:latin typeface="Arial"/>
                <a:cs typeface="Arial"/>
              </a:rPr>
              <a:t>is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due. </a:t>
            </a:r>
            <a:r>
              <a:rPr dirty="0" sz="3000" spc="-135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administrator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can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also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generate reports </a:t>
            </a:r>
            <a:r>
              <a:rPr dirty="0" sz="3000" spc="75">
                <a:solidFill>
                  <a:srgbClr val="737373"/>
                </a:solidFill>
                <a:latin typeface="Arial"/>
                <a:cs typeface="Arial"/>
              </a:rPr>
              <a:t>that </a:t>
            </a:r>
            <a:r>
              <a:rPr dirty="0" sz="3000" spc="-45">
                <a:solidFill>
                  <a:srgbClr val="737373"/>
                </a:solidFill>
                <a:latin typeface="Arial"/>
                <a:cs typeface="Arial"/>
              </a:rPr>
              <a:t>compare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number  </a:t>
            </a:r>
            <a:r>
              <a:rPr dirty="0" sz="3000" spc="105">
                <a:solidFill>
                  <a:srgbClr val="737373"/>
                </a:solidFill>
                <a:latin typeface="Arial"/>
                <a:cs typeface="Arial"/>
              </a:rPr>
              <a:t>of </a:t>
            </a:r>
            <a:r>
              <a:rPr dirty="0" sz="3000" spc="-75">
                <a:solidFill>
                  <a:srgbClr val="737373"/>
                </a:solidFill>
                <a:latin typeface="Arial"/>
                <a:cs typeface="Arial"/>
              </a:rPr>
              <a:t>assets, </a:t>
            </a:r>
            <a:r>
              <a:rPr dirty="0" sz="3000" spc="-80">
                <a:solidFill>
                  <a:srgbClr val="737373"/>
                </a:solidFill>
                <a:latin typeface="Arial"/>
                <a:cs typeface="Arial"/>
              </a:rPr>
              <a:t>consumables,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dirty="0" sz="3000" spc="-15">
                <a:solidFill>
                  <a:srgbClr val="737373"/>
                </a:solidFill>
                <a:latin typeface="Arial"/>
                <a:cs typeface="Arial"/>
              </a:rPr>
              <a:t>scrap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the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overall 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number </a:t>
            </a:r>
            <a:r>
              <a:rPr dirty="0" sz="3000" spc="105">
                <a:solidFill>
                  <a:srgbClr val="737373"/>
                </a:solidFill>
                <a:latin typeface="Arial"/>
                <a:cs typeface="Arial"/>
              </a:rPr>
              <a:t>of </a:t>
            </a:r>
            <a:r>
              <a:rPr dirty="0" sz="3000" spc="-100">
                <a:solidFill>
                  <a:srgbClr val="737373"/>
                </a:solidFill>
                <a:latin typeface="Arial"/>
                <a:cs typeface="Arial"/>
              </a:rPr>
              <a:t>assets. </a:t>
            </a:r>
            <a:r>
              <a:rPr dirty="0" sz="3000" spc="-140">
                <a:solidFill>
                  <a:srgbClr val="737373"/>
                </a:solidFill>
                <a:latin typeface="Arial"/>
                <a:cs typeface="Arial"/>
              </a:rPr>
              <a:t>These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reports </a:t>
            </a:r>
            <a:r>
              <a:rPr dirty="0" sz="3000" spc="-90">
                <a:solidFill>
                  <a:srgbClr val="737373"/>
                </a:solidFill>
                <a:latin typeface="Arial"/>
                <a:cs typeface="Arial"/>
              </a:rPr>
              <a:t>also  </a:t>
            </a:r>
            <a:r>
              <a:rPr dirty="0" sz="3000" spc="20">
                <a:solidFill>
                  <a:srgbClr val="737373"/>
                </a:solidFill>
                <a:latin typeface="Arial"/>
                <a:cs typeface="Arial"/>
              </a:rPr>
              <a:t>provide</a:t>
            </a:r>
            <a:r>
              <a:rPr dirty="0" sz="3000" spc="-55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60">
                <a:solidFill>
                  <a:srgbClr val="737373"/>
                </a:solidFill>
                <a:latin typeface="Arial"/>
                <a:cs typeface="Arial"/>
              </a:rPr>
              <a:t>variety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105">
                <a:solidFill>
                  <a:srgbClr val="737373"/>
                </a:solidFill>
                <a:latin typeface="Arial"/>
                <a:cs typeface="Arial"/>
              </a:rPr>
              <a:t>of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graphical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25">
                <a:solidFill>
                  <a:srgbClr val="737373"/>
                </a:solidFill>
                <a:latin typeface="Arial"/>
                <a:cs typeface="Arial"/>
              </a:rPr>
              <a:t>representations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50">
                <a:solidFill>
                  <a:srgbClr val="737373"/>
                </a:solidFill>
                <a:latin typeface="Arial"/>
                <a:cs typeface="Arial"/>
              </a:rPr>
              <a:t>to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737373"/>
                </a:solidFill>
                <a:latin typeface="Arial"/>
                <a:cs typeface="Arial"/>
              </a:rPr>
              <a:t>aid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65">
                <a:solidFill>
                  <a:srgbClr val="737373"/>
                </a:solidFill>
                <a:latin typeface="Arial"/>
                <a:cs typeface="Arial"/>
              </a:rPr>
              <a:t>with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10">
                <a:solidFill>
                  <a:srgbClr val="737373"/>
                </a:solidFill>
                <a:latin typeface="Arial"/>
                <a:cs typeface="Arial"/>
              </a:rPr>
              <a:t>reading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737373"/>
                </a:solidFill>
                <a:latin typeface="Arial"/>
                <a:cs typeface="Arial"/>
              </a:rPr>
              <a:t>and</a:t>
            </a:r>
            <a:r>
              <a:rPr dirty="0" sz="3000" spc="-5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dirty="0" sz="3000" spc="-75">
                <a:solidFill>
                  <a:srgbClr val="737373"/>
                </a:solidFill>
                <a:latin typeface="Arial"/>
                <a:cs typeface="Arial"/>
              </a:rPr>
              <a:t>comprehension.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3442" y="1606317"/>
            <a:ext cx="1958343" cy="21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7596" y="110170"/>
            <a:ext cx="475297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Abstract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181" y="0"/>
            <a:ext cx="5115763" cy="19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3933" y="0"/>
            <a:ext cx="1744654" cy="1221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011" y="139310"/>
            <a:ext cx="4556989" cy="168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0515" y="3798112"/>
            <a:ext cx="1958343" cy="21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311494"/>
            <a:ext cx="95237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Literature</a:t>
            </a:r>
            <a:r>
              <a:rPr dirty="0" spc="-65"/>
              <a:t> </a:t>
            </a:r>
            <a:r>
              <a:rPr dirty="0" spc="20">
                <a:solidFill>
                  <a:srgbClr val="AA81F2"/>
                </a:solidFill>
              </a:rPr>
              <a:t>Survey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6110" y="4464093"/>
            <a:ext cx="17894300" cy="47707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430"/>
              </a:spcBef>
            </a:pPr>
            <a:r>
              <a:rPr dirty="0" u="heavy" sz="3800" spc="-35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Asset Mana</a:t>
            </a:r>
            <a:r>
              <a:rPr dirty="0" sz="3800" spc="-35" i="1">
                <a:solidFill>
                  <a:srgbClr val="1B1B1B"/>
                </a:solidFill>
                <a:latin typeface="Arial"/>
                <a:cs typeface="Arial"/>
                <a:hlinkClick r:id="rId8"/>
              </a:rPr>
              <a:t>g</a:t>
            </a:r>
            <a:r>
              <a:rPr dirty="0" u="heavy" sz="3800" spc="-35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ement: </a:t>
            </a:r>
            <a:r>
              <a:rPr dirty="0" u="heavy" sz="3800" spc="245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A </a:t>
            </a:r>
            <a:r>
              <a:rPr dirty="0" u="heavy" sz="3800" spc="-140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Systems</a:t>
            </a:r>
            <a:r>
              <a:rPr dirty="0" u="heavy" sz="3800" spc="-440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heavy" sz="3800" spc="-30" i="1">
                <a:solidFill>
                  <a:srgbClr val="1B1B1B"/>
                </a:solidFill>
                <a:uFill>
                  <a:solidFill>
                    <a:srgbClr val="1B1B1B"/>
                  </a:solidFill>
                </a:uFill>
                <a:latin typeface="Arial"/>
                <a:cs typeface="Arial"/>
                <a:hlinkClick r:id="rId8"/>
              </a:rPr>
              <a:t>Perspective</a:t>
            </a:r>
            <a:endParaRPr sz="3800">
              <a:latin typeface="Arial"/>
              <a:cs typeface="Arial"/>
            </a:endParaRPr>
          </a:p>
          <a:p>
            <a:pPr marL="1160145">
              <a:lnSpc>
                <a:spcPct val="100000"/>
              </a:lnSpc>
              <a:spcBef>
                <a:spcPts val="295"/>
              </a:spcBef>
            </a:pPr>
            <a:r>
              <a:rPr dirty="0" sz="3400" spc="-90" i="1">
                <a:latin typeface="Noto Sans"/>
                <a:cs typeface="Noto Sans"/>
              </a:rPr>
              <a:t>Vhance </a:t>
            </a:r>
            <a:r>
              <a:rPr dirty="0" sz="3400" spc="-80" i="1">
                <a:latin typeface="Noto Sans"/>
                <a:cs typeface="Noto Sans"/>
              </a:rPr>
              <a:t>V. </a:t>
            </a:r>
            <a:r>
              <a:rPr dirty="0" sz="3400" spc="-90" i="1">
                <a:latin typeface="Noto Sans"/>
                <a:cs typeface="Noto Sans"/>
              </a:rPr>
              <a:t>Valencia, </a:t>
            </a:r>
            <a:r>
              <a:rPr dirty="0" sz="3400" spc="-85" i="1">
                <a:latin typeface="Noto Sans"/>
                <a:cs typeface="Noto Sans"/>
              </a:rPr>
              <a:t>John </a:t>
            </a:r>
            <a:r>
              <a:rPr dirty="0" sz="3400" spc="-80" i="1">
                <a:latin typeface="Noto Sans"/>
                <a:cs typeface="Noto Sans"/>
              </a:rPr>
              <a:t>M. </a:t>
            </a:r>
            <a:r>
              <a:rPr dirty="0" sz="3400" spc="-75" i="1">
                <a:latin typeface="Noto Sans"/>
                <a:cs typeface="Noto Sans"/>
              </a:rPr>
              <a:t>Colombi, </a:t>
            </a:r>
            <a:r>
              <a:rPr dirty="0" sz="3400" spc="-125" i="1">
                <a:latin typeface="Noto Sans"/>
                <a:cs typeface="Noto Sans"/>
              </a:rPr>
              <a:t>Alfred </a:t>
            </a:r>
            <a:r>
              <a:rPr dirty="0" sz="3400" spc="-25" i="1">
                <a:latin typeface="Noto Sans"/>
                <a:cs typeface="Noto Sans"/>
              </a:rPr>
              <a:t>E. </a:t>
            </a:r>
            <a:r>
              <a:rPr dirty="0" sz="3400" spc="-85" i="1">
                <a:latin typeface="Noto Sans"/>
                <a:cs typeface="Noto Sans"/>
              </a:rPr>
              <a:t>Thal, </a:t>
            </a:r>
            <a:r>
              <a:rPr dirty="0" sz="3400" spc="-110" i="1">
                <a:latin typeface="Noto Sans"/>
                <a:cs typeface="Noto Sans"/>
              </a:rPr>
              <a:t>Jr.,</a:t>
            </a:r>
            <a:r>
              <a:rPr dirty="0" sz="3400" spc="90" i="1">
                <a:latin typeface="Noto Sans"/>
                <a:cs typeface="Noto Sans"/>
              </a:rPr>
              <a:t> </a:t>
            </a:r>
            <a:r>
              <a:rPr dirty="0" sz="3400" spc="-75" i="1">
                <a:latin typeface="Noto Sans"/>
                <a:cs typeface="Noto Sans"/>
              </a:rPr>
              <a:t>and </a:t>
            </a:r>
            <a:r>
              <a:rPr dirty="0" sz="3400" spc="-85" i="1">
                <a:latin typeface="Noto Sans"/>
                <a:cs typeface="Noto Sans"/>
              </a:rPr>
              <a:t>William </a:t>
            </a:r>
            <a:r>
              <a:rPr dirty="0" sz="3400" spc="-25" i="1">
                <a:latin typeface="Noto Sans"/>
                <a:cs typeface="Noto Sans"/>
              </a:rPr>
              <a:t>E. </a:t>
            </a:r>
            <a:r>
              <a:rPr dirty="0" sz="3400" spc="-90" i="1">
                <a:latin typeface="Noto Sans"/>
                <a:cs typeface="Noto Sans"/>
              </a:rPr>
              <a:t>Sitzabee</a:t>
            </a:r>
            <a:endParaRPr sz="34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-16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PAPER</a:t>
            </a:r>
            <a:r>
              <a:rPr dirty="0" u="heavy" sz="2800" spc="-1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80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790"/>
              </a:spcBef>
            </a:pPr>
            <a:r>
              <a:rPr dirty="0" sz="2800" spc="-125" i="1">
                <a:latin typeface="Arial"/>
                <a:cs typeface="Arial"/>
              </a:rPr>
              <a:t>The </a:t>
            </a:r>
            <a:r>
              <a:rPr dirty="0" sz="2800" spc="-10" i="1">
                <a:latin typeface="Arial"/>
                <a:cs typeface="Arial"/>
              </a:rPr>
              <a:t>goal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-25" i="1">
                <a:latin typeface="Arial"/>
                <a:cs typeface="Arial"/>
              </a:rPr>
              <a:t>this </a:t>
            </a:r>
            <a:r>
              <a:rPr dirty="0" sz="2800" spc="10" i="1">
                <a:latin typeface="Arial"/>
                <a:cs typeface="Arial"/>
              </a:rPr>
              <a:t>study </a:t>
            </a:r>
            <a:r>
              <a:rPr dirty="0" sz="2800" spc="-114" i="1">
                <a:latin typeface="Arial"/>
                <a:cs typeface="Arial"/>
              </a:rPr>
              <a:t>is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-45" i="1">
                <a:latin typeface="Arial"/>
                <a:cs typeface="Arial"/>
              </a:rPr>
              <a:t>compare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15" i="1">
                <a:latin typeface="Arial"/>
                <a:cs typeface="Arial"/>
              </a:rPr>
              <a:t>contrast </a:t>
            </a:r>
            <a:r>
              <a:rPr dirty="0" sz="2800" spc="-10" i="1">
                <a:latin typeface="Arial"/>
                <a:cs typeface="Arial"/>
              </a:rPr>
              <a:t>best </a:t>
            </a:r>
            <a:r>
              <a:rPr dirty="0" sz="2800" i="1">
                <a:latin typeface="Arial"/>
                <a:cs typeface="Arial"/>
              </a:rPr>
              <a:t>practices </a:t>
            </a:r>
            <a:r>
              <a:rPr dirty="0" sz="2800" spc="-50" i="1">
                <a:latin typeface="Arial"/>
                <a:cs typeface="Arial"/>
              </a:rPr>
              <a:t>in </a:t>
            </a:r>
            <a:r>
              <a:rPr dirty="0" sz="2800" spc="-100" i="1">
                <a:latin typeface="Arial"/>
                <a:cs typeface="Arial"/>
              </a:rPr>
              <a:t>systems </a:t>
            </a:r>
            <a:r>
              <a:rPr dirty="0" sz="2800" spc="-20" i="1">
                <a:latin typeface="Arial"/>
                <a:cs typeface="Arial"/>
              </a:rPr>
              <a:t>engineering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35" i="1">
                <a:latin typeface="Arial"/>
                <a:cs typeface="Arial"/>
              </a:rPr>
              <a:t>infrastructure  </a:t>
            </a:r>
            <a:r>
              <a:rPr dirty="0" sz="2800" spc="-85" i="1">
                <a:latin typeface="Arial"/>
                <a:cs typeface="Arial"/>
              </a:rPr>
              <a:t>management.This </a:t>
            </a:r>
            <a:r>
              <a:rPr dirty="0" sz="2800" spc="10" i="1">
                <a:latin typeface="Arial"/>
                <a:cs typeface="Arial"/>
              </a:rPr>
              <a:t>paper </a:t>
            </a:r>
            <a:r>
              <a:rPr dirty="0" sz="2800" spc="-130" i="1">
                <a:latin typeface="Arial"/>
                <a:cs typeface="Arial"/>
              </a:rPr>
              <a:t>aims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-45" i="1">
                <a:latin typeface="Arial"/>
                <a:cs typeface="Arial"/>
              </a:rPr>
              <a:t>show </a:t>
            </a:r>
            <a:r>
              <a:rPr dirty="0" sz="2800" spc="75" i="1">
                <a:latin typeface="Arial"/>
                <a:cs typeface="Arial"/>
              </a:rPr>
              <a:t>that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10" i="1">
                <a:latin typeface="Arial"/>
                <a:cs typeface="Arial"/>
              </a:rPr>
              <a:t>ISO </a:t>
            </a:r>
            <a:r>
              <a:rPr dirty="0" sz="2800" spc="-210" i="1">
                <a:latin typeface="Arial"/>
                <a:cs typeface="Arial"/>
              </a:rPr>
              <a:t>15288 </a:t>
            </a:r>
            <a:r>
              <a:rPr dirty="0" sz="2800" spc="-65" i="1">
                <a:latin typeface="Arial"/>
                <a:cs typeface="Arial"/>
              </a:rPr>
              <a:t>processes, </a:t>
            </a:r>
            <a:r>
              <a:rPr dirty="0" sz="2800" spc="-105" i="1">
                <a:latin typeface="Arial"/>
                <a:cs typeface="Arial"/>
              </a:rPr>
              <a:t>as </a:t>
            </a:r>
            <a:r>
              <a:rPr dirty="0" sz="2800" spc="-10" i="1">
                <a:latin typeface="Arial"/>
                <a:cs typeface="Arial"/>
              </a:rPr>
              <a:t>described </a:t>
            </a:r>
            <a:r>
              <a:rPr dirty="0" sz="2800" spc="125" i="1">
                <a:latin typeface="Arial"/>
                <a:cs typeface="Arial"/>
              </a:rPr>
              <a:t>In </a:t>
            </a:r>
            <a:r>
              <a:rPr dirty="0" sz="2800" spc="-155" i="1">
                <a:latin typeface="Arial"/>
                <a:cs typeface="Arial"/>
              </a:rPr>
              <a:t>2010 </a:t>
            </a:r>
            <a:r>
              <a:rPr dirty="0" sz="2800" spc="-55" i="1">
                <a:latin typeface="Arial"/>
                <a:cs typeface="Arial"/>
              </a:rPr>
              <a:t>INCOSE, </a:t>
            </a:r>
            <a:r>
              <a:rPr dirty="0" sz="2800" spc="-20" i="1">
                <a:latin typeface="Arial"/>
                <a:cs typeface="Arial"/>
              </a:rPr>
              <a:t>can </a:t>
            </a:r>
            <a:r>
              <a:rPr dirty="0" sz="2800" spc="-5" i="1">
                <a:latin typeface="Arial"/>
                <a:cs typeface="Arial"/>
              </a:rPr>
              <a:t>be </a:t>
            </a:r>
            <a:r>
              <a:rPr dirty="0" sz="2800" spc="-10" i="1">
                <a:latin typeface="Arial"/>
                <a:cs typeface="Arial"/>
              </a:rPr>
              <a:t>applied 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20" i="1">
                <a:latin typeface="Arial"/>
                <a:cs typeface="Arial"/>
              </a:rPr>
              <a:t>engineering </a:t>
            </a:r>
            <a:r>
              <a:rPr dirty="0" sz="2800" spc="-60" i="1">
                <a:latin typeface="Arial"/>
                <a:cs typeface="Arial"/>
              </a:rPr>
              <a:t>management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25" i="1">
                <a:latin typeface="Arial"/>
                <a:cs typeface="Arial"/>
              </a:rPr>
              <a:t>infrastructure. </a:t>
            </a:r>
            <a:r>
              <a:rPr dirty="0" sz="2800" spc="-135" i="1">
                <a:latin typeface="Arial"/>
                <a:cs typeface="Arial"/>
              </a:rPr>
              <a:t>This </a:t>
            </a:r>
            <a:r>
              <a:rPr dirty="0" sz="2800" spc="10" i="1">
                <a:latin typeface="Arial"/>
                <a:cs typeface="Arial"/>
              </a:rPr>
              <a:t>paper </a:t>
            </a:r>
            <a:r>
              <a:rPr dirty="0" sz="2800" spc="-85" i="1">
                <a:latin typeface="Arial"/>
                <a:cs typeface="Arial"/>
              </a:rPr>
              <a:t>also </a:t>
            </a:r>
            <a:r>
              <a:rPr dirty="0" sz="2800" spc="-80" i="1">
                <a:latin typeface="Arial"/>
                <a:cs typeface="Arial"/>
              </a:rPr>
              <a:t>shows </a:t>
            </a:r>
            <a:r>
              <a:rPr dirty="0" sz="2800" spc="65" i="1">
                <a:latin typeface="Arial"/>
                <a:cs typeface="Arial"/>
              </a:rPr>
              <a:t>why </a:t>
            </a:r>
            <a:r>
              <a:rPr dirty="0" sz="2800" spc="-10" i="1">
                <a:latin typeface="Arial"/>
                <a:cs typeface="Arial"/>
              </a:rPr>
              <a:t>a </a:t>
            </a:r>
            <a:r>
              <a:rPr dirty="0" sz="2800" spc="35" i="1">
                <a:latin typeface="Arial"/>
                <a:cs typeface="Arial"/>
              </a:rPr>
              <a:t>life </a:t>
            </a:r>
            <a:r>
              <a:rPr dirty="0" sz="2800" spc="5" i="1">
                <a:latin typeface="Arial"/>
                <a:cs typeface="Arial"/>
              </a:rPr>
              <a:t>cycle </a:t>
            </a:r>
            <a:r>
              <a:rPr dirty="0" sz="2800" spc="-35" i="1">
                <a:latin typeface="Arial"/>
                <a:cs typeface="Arial"/>
              </a:rPr>
              <a:t>based </a:t>
            </a:r>
            <a:r>
              <a:rPr dirty="0" sz="2800" i="1">
                <a:latin typeface="Arial"/>
                <a:cs typeface="Arial"/>
              </a:rPr>
              <a:t>approach</a:t>
            </a:r>
            <a:r>
              <a:rPr dirty="0" sz="2800" spc="-520" i="1">
                <a:latin typeface="Arial"/>
                <a:cs typeface="Arial"/>
              </a:rPr>
              <a:t> </a:t>
            </a:r>
            <a:r>
              <a:rPr dirty="0" sz="2800" spc="-114" i="1">
                <a:latin typeface="Arial"/>
                <a:cs typeface="Arial"/>
              </a:rPr>
              <a:t>is </a:t>
            </a:r>
            <a:r>
              <a:rPr dirty="0" sz="2800" spc="-30" i="1">
                <a:latin typeface="Arial"/>
                <a:cs typeface="Arial"/>
              </a:rPr>
              <a:t>needed 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80" i="1">
                <a:latin typeface="Arial"/>
                <a:cs typeface="Arial"/>
              </a:rPr>
              <a:t>shows </a:t>
            </a:r>
            <a:r>
              <a:rPr dirty="0" sz="2800" spc="5" i="1">
                <a:latin typeface="Arial"/>
                <a:cs typeface="Arial"/>
              </a:rPr>
              <a:t>how </a:t>
            </a:r>
            <a:r>
              <a:rPr dirty="0" sz="2800" spc="-65" i="1">
                <a:latin typeface="Arial"/>
                <a:cs typeface="Arial"/>
              </a:rPr>
              <a:t>six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65" i="1">
                <a:latin typeface="Arial"/>
                <a:cs typeface="Arial"/>
              </a:rPr>
              <a:t>many </a:t>
            </a:r>
            <a:r>
              <a:rPr dirty="0" sz="2800" spc="-60" i="1">
                <a:latin typeface="Arial"/>
                <a:cs typeface="Arial"/>
              </a:rPr>
              <a:t>process </a:t>
            </a:r>
            <a:r>
              <a:rPr dirty="0" sz="2800" spc="-40" i="1">
                <a:latin typeface="Arial"/>
                <a:cs typeface="Arial"/>
              </a:rPr>
              <a:t>stages </a:t>
            </a:r>
            <a:r>
              <a:rPr dirty="0" sz="2800" spc="-50" i="1">
                <a:latin typeface="Arial"/>
                <a:cs typeface="Arial"/>
              </a:rPr>
              <a:t>in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35" i="1">
                <a:latin typeface="Arial"/>
                <a:cs typeface="Arial"/>
              </a:rPr>
              <a:t>life </a:t>
            </a:r>
            <a:r>
              <a:rPr dirty="0" sz="2800" spc="5" i="1">
                <a:latin typeface="Arial"/>
                <a:cs typeface="Arial"/>
              </a:rPr>
              <a:t>cycle </a:t>
            </a:r>
            <a:r>
              <a:rPr dirty="0" sz="2800" spc="-20" i="1">
                <a:latin typeface="Arial"/>
                <a:cs typeface="Arial"/>
              </a:rPr>
              <a:t>can </a:t>
            </a:r>
            <a:r>
              <a:rPr dirty="0" sz="2800" spc="-5" i="1">
                <a:latin typeface="Arial"/>
                <a:cs typeface="Arial"/>
              </a:rPr>
              <a:t>be </a:t>
            </a:r>
            <a:r>
              <a:rPr dirty="0" sz="2800" spc="15" i="1">
                <a:latin typeface="Arial"/>
                <a:cs typeface="Arial"/>
              </a:rPr>
              <a:t>tailored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140" i="1">
                <a:latin typeface="Arial"/>
                <a:cs typeface="Arial"/>
              </a:rPr>
              <a:t>fit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65" i="1">
                <a:latin typeface="Arial"/>
                <a:cs typeface="Arial"/>
              </a:rPr>
              <a:t>asset </a:t>
            </a:r>
            <a:r>
              <a:rPr dirty="0" sz="2800" spc="-60" i="1">
                <a:latin typeface="Arial"/>
                <a:cs typeface="Arial"/>
              </a:rPr>
              <a:t>management </a:t>
            </a:r>
            <a:r>
              <a:rPr dirty="0" sz="2800" spc="-85" i="1">
                <a:latin typeface="Arial"/>
                <a:cs typeface="Arial"/>
              </a:rPr>
              <a:t>model  </a:t>
            </a:r>
            <a:r>
              <a:rPr dirty="0" sz="2800" spc="105" i="1">
                <a:latin typeface="Arial"/>
                <a:cs typeface="Arial"/>
              </a:rPr>
              <a:t>for </a:t>
            </a:r>
            <a:r>
              <a:rPr dirty="0" sz="2800" spc="35" i="1">
                <a:latin typeface="Arial"/>
                <a:cs typeface="Arial"/>
              </a:rPr>
              <a:t>infrastructure </a:t>
            </a:r>
            <a:r>
              <a:rPr dirty="0" sz="2800" i="1">
                <a:latin typeface="Arial"/>
                <a:cs typeface="Arial"/>
              </a:rPr>
              <a:t>oriented</a:t>
            </a:r>
            <a:r>
              <a:rPr dirty="0" sz="2800" spc="-295" i="1">
                <a:latin typeface="Arial"/>
                <a:cs typeface="Arial"/>
              </a:rPr>
              <a:t> </a:t>
            </a:r>
            <a:r>
              <a:rPr dirty="0" sz="2800" spc="-20" i="1">
                <a:latin typeface="Arial"/>
                <a:cs typeface="Arial"/>
              </a:rPr>
              <a:t>ventures.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181" y="0"/>
            <a:ext cx="5115763" cy="19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3933" y="0"/>
            <a:ext cx="1744654" cy="1221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27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011" y="139310"/>
            <a:ext cx="4556989" cy="168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0515" y="3798112"/>
            <a:ext cx="1958343" cy="21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311494"/>
            <a:ext cx="95237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Literature</a:t>
            </a:r>
            <a:r>
              <a:rPr dirty="0" spc="-65"/>
              <a:t> </a:t>
            </a:r>
            <a:r>
              <a:rPr dirty="0" spc="20">
                <a:solidFill>
                  <a:srgbClr val="AA81F2"/>
                </a:solidFill>
              </a:rPr>
              <a:t>Survey</a:t>
            </a:r>
          </a:p>
        </p:txBody>
      </p:sp>
      <p:sp>
        <p:nvSpPr>
          <p:cNvPr id="9" name="object 9"/>
          <p:cNvSpPr/>
          <p:nvPr/>
        </p:nvSpPr>
        <p:spPr>
          <a:xfrm>
            <a:off x="1029295" y="4761478"/>
            <a:ext cx="17118330" cy="47625"/>
          </a:xfrm>
          <a:custGeom>
            <a:avLst/>
            <a:gdLst/>
            <a:ahLst/>
            <a:cxnLst/>
            <a:rect l="l" t="t" r="r" b="b"/>
            <a:pathLst>
              <a:path w="17118330" h="47625">
                <a:moveTo>
                  <a:pt x="980671" y="47625"/>
                </a:moveTo>
                <a:lnTo>
                  <a:pt x="0" y="47625"/>
                </a:lnTo>
                <a:lnTo>
                  <a:pt x="0" y="0"/>
                </a:lnTo>
                <a:lnTo>
                  <a:pt x="980671" y="0"/>
                </a:lnTo>
                <a:lnTo>
                  <a:pt x="980671" y="47625"/>
                </a:lnTo>
                <a:close/>
              </a:path>
              <a:path w="17118330" h="47625">
                <a:moveTo>
                  <a:pt x="1152935" y="47625"/>
                </a:moveTo>
                <a:lnTo>
                  <a:pt x="980671" y="47625"/>
                </a:lnTo>
                <a:lnTo>
                  <a:pt x="980671" y="0"/>
                </a:lnTo>
                <a:lnTo>
                  <a:pt x="1152935" y="0"/>
                </a:lnTo>
                <a:lnTo>
                  <a:pt x="1152935" y="47625"/>
                </a:lnTo>
                <a:close/>
              </a:path>
              <a:path w="17118330" h="47625">
                <a:moveTo>
                  <a:pt x="5306308" y="47625"/>
                </a:moveTo>
                <a:lnTo>
                  <a:pt x="1152935" y="47625"/>
                </a:lnTo>
                <a:lnTo>
                  <a:pt x="1152935" y="0"/>
                </a:lnTo>
                <a:lnTo>
                  <a:pt x="5306308" y="0"/>
                </a:lnTo>
                <a:lnTo>
                  <a:pt x="5306308" y="47625"/>
                </a:lnTo>
                <a:close/>
              </a:path>
              <a:path w="17118330" h="47625">
                <a:moveTo>
                  <a:pt x="6949058" y="47625"/>
                </a:moveTo>
                <a:lnTo>
                  <a:pt x="5306308" y="47625"/>
                </a:lnTo>
                <a:lnTo>
                  <a:pt x="5306308" y="0"/>
                </a:lnTo>
                <a:lnTo>
                  <a:pt x="6949058" y="0"/>
                </a:lnTo>
                <a:lnTo>
                  <a:pt x="6949058" y="47625"/>
                </a:lnTo>
                <a:close/>
              </a:path>
              <a:path w="17118330" h="47625">
                <a:moveTo>
                  <a:pt x="8746555" y="47625"/>
                </a:moveTo>
                <a:lnTo>
                  <a:pt x="6949058" y="47625"/>
                </a:lnTo>
                <a:lnTo>
                  <a:pt x="6949058" y="0"/>
                </a:lnTo>
                <a:lnTo>
                  <a:pt x="8746555" y="0"/>
                </a:lnTo>
                <a:lnTo>
                  <a:pt x="8746555" y="47625"/>
                </a:lnTo>
                <a:close/>
              </a:path>
              <a:path w="17118330" h="47625">
                <a:moveTo>
                  <a:pt x="9384983" y="47625"/>
                </a:moveTo>
                <a:lnTo>
                  <a:pt x="8746555" y="47625"/>
                </a:lnTo>
                <a:lnTo>
                  <a:pt x="8746555" y="0"/>
                </a:lnTo>
                <a:lnTo>
                  <a:pt x="15392292" y="0"/>
                </a:lnTo>
                <a:lnTo>
                  <a:pt x="15392292" y="7620"/>
                </a:lnTo>
                <a:lnTo>
                  <a:pt x="9384983" y="47625"/>
                </a:lnTo>
                <a:close/>
              </a:path>
              <a:path w="17118330" h="47625">
                <a:moveTo>
                  <a:pt x="15687644" y="47625"/>
                </a:moveTo>
                <a:lnTo>
                  <a:pt x="15392292" y="47625"/>
                </a:lnTo>
                <a:lnTo>
                  <a:pt x="15392292" y="0"/>
                </a:lnTo>
                <a:lnTo>
                  <a:pt x="15687644" y="0"/>
                </a:lnTo>
                <a:lnTo>
                  <a:pt x="15687644" y="47625"/>
                </a:lnTo>
                <a:close/>
              </a:path>
              <a:path w="17118330" h="47625">
                <a:moveTo>
                  <a:pt x="15687644" y="5588"/>
                </a:moveTo>
                <a:lnTo>
                  <a:pt x="15687644" y="0"/>
                </a:lnTo>
                <a:lnTo>
                  <a:pt x="16036122" y="0"/>
                </a:lnTo>
                <a:lnTo>
                  <a:pt x="16036122" y="3302"/>
                </a:lnTo>
                <a:lnTo>
                  <a:pt x="15687644" y="5588"/>
                </a:lnTo>
                <a:close/>
              </a:path>
              <a:path w="17118330" h="47625">
                <a:moveTo>
                  <a:pt x="16186540" y="47625"/>
                </a:moveTo>
                <a:lnTo>
                  <a:pt x="15687644" y="47625"/>
                </a:lnTo>
                <a:lnTo>
                  <a:pt x="15687644" y="5588"/>
                </a:lnTo>
                <a:lnTo>
                  <a:pt x="16036122" y="3302"/>
                </a:lnTo>
                <a:lnTo>
                  <a:pt x="16036122" y="0"/>
                </a:lnTo>
                <a:lnTo>
                  <a:pt x="16186540" y="0"/>
                </a:lnTo>
                <a:lnTo>
                  <a:pt x="16186540" y="47625"/>
                </a:lnTo>
                <a:close/>
              </a:path>
              <a:path w="17118330" h="47625">
                <a:moveTo>
                  <a:pt x="16186540" y="2286"/>
                </a:moveTo>
                <a:lnTo>
                  <a:pt x="16186540" y="0"/>
                </a:lnTo>
                <a:lnTo>
                  <a:pt x="16541845" y="0"/>
                </a:lnTo>
                <a:lnTo>
                  <a:pt x="16186540" y="2286"/>
                </a:lnTo>
                <a:close/>
              </a:path>
              <a:path w="17118330" h="47625">
                <a:moveTo>
                  <a:pt x="17084603" y="47625"/>
                </a:moveTo>
                <a:lnTo>
                  <a:pt x="16186540" y="47625"/>
                </a:lnTo>
                <a:lnTo>
                  <a:pt x="16186540" y="2286"/>
                </a:lnTo>
                <a:lnTo>
                  <a:pt x="16541845" y="0"/>
                </a:lnTo>
                <a:lnTo>
                  <a:pt x="17084603" y="0"/>
                </a:lnTo>
                <a:lnTo>
                  <a:pt x="17084603" y="47625"/>
                </a:lnTo>
                <a:close/>
              </a:path>
              <a:path w="17118330" h="47625">
                <a:moveTo>
                  <a:pt x="17118044" y="47625"/>
                </a:moveTo>
                <a:lnTo>
                  <a:pt x="17084603" y="47625"/>
                </a:lnTo>
                <a:lnTo>
                  <a:pt x="17084603" y="0"/>
                </a:lnTo>
                <a:lnTo>
                  <a:pt x="17118044" y="0"/>
                </a:lnTo>
                <a:lnTo>
                  <a:pt x="17118044" y="47625"/>
                </a:lnTo>
                <a:close/>
              </a:path>
              <a:path w="17118330" h="47625">
                <a:moveTo>
                  <a:pt x="15392292" y="47625"/>
                </a:moveTo>
                <a:lnTo>
                  <a:pt x="9384983" y="47625"/>
                </a:lnTo>
                <a:lnTo>
                  <a:pt x="15392292" y="7620"/>
                </a:lnTo>
                <a:lnTo>
                  <a:pt x="15392292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1650" y="4195747"/>
            <a:ext cx="17658715" cy="54787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527050">
              <a:lnSpc>
                <a:spcPct val="100000"/>
              </a:lnSpc>
              <a:spcBef>
                <a:spcPts val="430"/>
              </a:spcBef>
            </a:pPr>
            <a:r>
              <a:rPr dirty="0" sz="3800" spc="5" i="1">
                <a:latin typeface="Arial"/>
                <a:cs typeface="Arial"/>
                <a:hlinkClick r:id="rId8"/>
              </a:rPr>
              <a:t>Study </a:t>
            </a:r>
            <a:r>
              <a:rPr dirty="0" sz="3800" spc="135" i="1">
                <a:latin typeface="Arial"/>
                <a:cs typeface="Arial"/>
                <a:hlinkClick r:id="rId8"/>
              </a:rPr>
              <a:t>of </a:t>
            </a:r>
            <a:r>
              <a:rPr dirty="0" sz="3800" spc="-65" i="1">
                <a:latin typeface="Arial"/>
                <a:cs typeface="Arial"/>
                <a:hlinkClick r:id="rId8"/>
              </a:rPr>
              <a:t>Smart </a:t>
            </a:r>
            <a:r>
              <a:rPr dirty="0" sz="3800" spc="85" i="1">
                <a:latin typeface="Arial"/>
                <a:cs typeface="Arial"/>
                <a:hlinkClick r:id="rId8"/>
              </a:rPr>
              <a:t>Inventory </a:t>
            </a:r>
            <a:r>
              <a:rPr dirty="0" sz="3800" spc="-80" i="1">
                <a:latin typeface="Arial"/>
                <a:cs typeface="Arial"/>
                <a:hlinkClick r:id="rId8"/>
              </a:rPr>
              <a:t>management </a:t>
            </a:r>
            <a:r>
              <a:rPr dirty="0" sz="3800" spc="-110" i="1">
                <a:latin typeface="Arial"/>
                <a:cs typeface="Arial"/>
                <a:hlinkClick r:id="rId8"/>
              </a:rPr>
              <a:t>system </a:t>
            </a:r>
            <a:r>
              <a:rPr dirty="0" sz="3800" spc="-45" i="1">
                <a:latin typeface="Arial"/>
                <a:cs typeface="Arial"/>
                <a:hlinkClick r:id="rId8"/>
              </a:rPr>
              <a:t>based </a:t>
            </a:r>
            <a:r>
              <a:rPr dirty="0" sz="3800" spc="-100" i="1">
                <a:latin typeface="Arial"/>
                <a:cs typeface="Arial"/>
                <a:hlinkClick r:id="rId8"/>
              </a:rPr>
              <a:t>on </a:t>
            </a:r>
            <a:r>
              <a:rPr dirty="0" sz="3800" spc="85" i="1">
                <a:latin typeface="Arial"/>
                <a:cs typeface="Arial"/>
                <a:hlinkClick r:id="rId8"/>
              </a:rPr>
              <a:t>Internet </a:t>
            </a:r>
            <a:r>
              <a:rPr dirty="0" sz="3800" spc="170" i="1">
                <a:latin typeface="Arial"/>
                <a:cs typeface="Arial"/>
                <a:hlinkClick r:id="rId8"/>
              </a:rPr>
              <a:t>Of</a:t>
            </a:r>
            <a:r>
              <a:rPr dirty="0" sz="3800" spc="-490" i="1">
                <a:latin typeface="Arial"/>
                <a:cs typeface="Arial"/>
                <a:hlinkClick r:id="rId8"/>
              </a:rPr>
              <a:t> </a:t>
            </a:r>
            <a:r>
              <a:rPr dirty="0" sz="3800" spc="-114" i="1">
                <a:latin typeface="Arial"/>
                <a:cs typeface="Arial"/>
                <a:hlinkClick r:id="rId8"/>
              </a:rPr>
              <a:t>Things </a:t>
            </a:r>
            <a:r>
              <a:rPr dirty="0" sz="3800" spc="-55" i="1">
                <a:latin typeface="Arial"/>
                <a:cs typeface="Arial"/>
                <a:hlinkClick r:id="rId8"/>
              </a:rPr>
              <a:t>(IOT)</a:t>
            </a:r>
            <a:endParaRPr sz="3800">
              <a:latin typeface="Arial"/>
              <a:cs typeface="Arial"/>
            </a:endParaRPr>
          </a:p>
          <a:p>
            <a:pPr marL="1019175">
              <a:lnSpc>
                <a:spcPct val="100000"/>
              </a:lnSpc>
              <a:spcBef>
                <a:spcPts val="295"/>
              </a:spcBef>
            </a:pPr>
            <a:r>
              <a:rPr dirty="0" sz="3400" spc="-80" i="1">
                <a:latin typeface="Noto Sans"/>
                <a:cs typeface="Noto Sans"/>
              </a:rPr>
              <a:t>Souvik </a:t>
            </a:r>
            <a:r>
              <a:rPr dirty="0" sz="3400" spc="-65" i="1">
                <a:latin typeface="Noto Sans"/>
                <a:cs typeface="Noto Sans"/>
              </a:rPr>
              <a:t>Paul*, </a:t>
            </a:r>
            <a:r>
              <a:rPr dirty="0" sz="3400" spc="-120" i="1">
                <a:latin typeface="Noto Sans"/>
                <a:cs typeface="Noto Sans"/>
              </a:rPr>
              <a:t>Atrayee </a:t>
            </a:r>
            <a:r>
              <a:rPr dirty="0" sz="3400" spc="-105" i="1">
                <a:latin typeface="Noto Sans"/>
                <a:cs typeface="Noto Sans"/>
              </a:rPr>
              <a:t>Chatterjee; </a:t>
            </a:r>
            <a:r>
              <a:rPr dirty="0" sz="3400" spc="-95" i="1">
                <a:latin typeface="Noto Sans"/>
                <a:cs typeface="Noto Sans"/>
              </a:rPr>
              <a:t>Digbijay</a:t>
            </a:r>
            <a:r>
              <a:rPr dirty="0" sz="3400" spc="345" i="1">
                <a:latin typeface="Noto Sans"/>
                <a:cs typeface="Noto Sans"/>
              </a:rPr>
              <a:t> </a:t>
            </a:r>
            <a:r>
              <a:rPr dirty="0" sz="3400" spc="-60" i="1">
                <a:latin typeface="Noto Sans"/>
                <a:cs typeface="Noto Sans"/>
              </a:rPr>
              <a:t>Guha</a:t>
            </a:r>
            <a:endParaRPr sz="34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dirty="0" u="heavy" sz="2800" spc="-16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PAPER</a:t>
            </a:r>
            <a:r>
              <a:rPr dirty="0" u="heavy" sz="2800" spc="-1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80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marL="12700" marR="184150">
              <a:lnSpc>
                <a:spcPct val="116100"/>
              </a:lnSpc>
              <a:spcBef>
                <a:spcPts val="229"/>
              </a:spcBef>
            </a:pPr>
            <a:r>
              <a:rPr dirty="0" sz="2800" spc="-135" i="1">
                <a:latin typeface="Arial"/>
                <a:cs typeface="Arial"/>
              </a:rPr>
              <a:t>This </a:t>
            </a:r>
            <a:r>
              <a:rPr dirty="0" sz="2800" spc="10" i="1">
                <a:latin typeface="Arial"/>
                <a:cs typeface="Arial"/>
              </a:rPr>
              <a:t>paper </a:t>
            </a:r>
            <a:r>
              <a:rPr dirty="0" sz="2800" spc="-35" i="1">
                <a:latin typeface="Arial"/>
                <a:cs typeface="Arial"/>
              </a:rPr>
              <a:t>describes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30" i="1">
                <a:latin typeface="Arial"/>
                <a:cs typeface="Arial"/>
              </a:rPr>
              <a:t>principles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25" i="1">
                <a:latin typeface="Arial"/>
                <a:cs typeface="Arial"/>
              </a:rPr>
              <a:t>structure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-10" i="1">
                <a:latin typeface="Arial"/>
                <a:cs typeface="Arial"/>
              </a:rPr>
              <a:t>a </a:t>
            </a:r>
            <a:r>
              <a:rPr dirty="0" sz="2800" i="1">
                <a:latin typeface="Arial"/>
                <a:cs typeface="Arial"/>
              </a:rPr>
              <a:t>new </a:t>
            </a:r>
            <a:r>
              <a:rPr dirty="0" sz="2800" spc="50" i="1">
                <a:latin typeface="Arial"/>
                <a:cs typeface="Arial"/>
              </a:rPr>
              <a:t>type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i="1">
                <a:latin typeface="Arial"/>
                <a:cs typeface="Arial"/>
              </a:rPr>
              <a:t>intelligent </a:t>
            </a:r>
            <a:r>
              <a:rPr dirty="0" sz="2800" spc="60" i="1">
                <a:latin typeface="Arial"/>
                <a:cs typeface="Arial"/>
              </a:rPr>
              <a:t>Inventory </a:t>
            </a:r>
            <a:r>
              <a:rPr dirty="0" sz="2800" spc="-35" i="1">
                <a:latin typeface="Arial"/>
                <a:cs typeface="Arial"/>
              </a:rPr>
              <a:t>Management </a:t>
            </a:r>
            <a:r>
              <a:rPr dirty="0" sz="2800" spc="-90" i="1">
                <a:latin typeface="Arial"/>
                <a:cs typeface="Arial"/>
              </a:rPr>
              <a:t>System  </a:t>
            </a:r>
            <a:r>
              <a:rPr dirty="0" sz="2800" spc="-35" i="1">
                <a:latin typeface="Arial"/>
                <a:cs typeface="Arial"/>
              </a:rPr>
              <a:t>based </a:t>
            </a:r>
            <a:r>
              <a:rPr dirty="0" sz="2800" spc="-75" i="1">
                <a:latin typeface="Arial"/>
                <a:cs typeface="Arial"/>
              </a:rPr>
              <a:t>on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60" i="1">
                <a:latin typeface="Arial"/>
                <a:cs typeface="Arial"/>
              </a:rPr>
              <a:t>Internet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-90" i="1">
                <a:latin typeface="Arial"/>
                <a:cs typeface="Arial"/>
              </a:rPr>
              <a:t>Things. </a:t>
            </a:r>
            <a:r>
              <a:rPr dirty="0" sz="2800" spc="-135" i="1">
                <a:latin typeface="Arial"/>
                <a:cs typeface="Arial"/>
              </a:rPr>
              <a:t>This </a:t>
            </a:r>
            <a:r>
              <a:rPr dirty="0" sz="2800" spc="-40" i="1">
                <a:latin typeface="Arial"/>
                <a:cs typeface="Arial"/>
              </a:rPr>
              <a:t>method </a:t>
            </a:r>
            <a:r>
              <a:rPr dirty="0" sz="2800" spc="-85" i="1">
                <a:latin typeface="Arial"/>
                <a:cs typeface="Arial"/>
              </a:rPr>
              <a:t>has </a:t>
            </a:r>
            <a:r>
              <a:rPr dirty="0" sz="2800" spc="-10" i="1">
                <a:latin typeface="Arial"/>
                <a:cs typeface="Arial"/>
              </a:rPr>
              <a:t>a </a:t>
            </a:r>
            <a:r>
              <a:rPr dirty="0" sz="2800" spc="20" i="1">
                <a:latin typeface="Arial"/>
                <a:cs typeface="Arial"/>
              </a:rPr>
              <a:t>lot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5" i="1">
                <a:latin typeface="Arial"/>
                <a:cs typeface="Arial"/>
              </a:rPr>
              <a:t>advantages </a:t>
            </a:r>
            <a:r>
              <a:rPr dirty="0" sz="2800" spc="25" i="1">
                <a:latin typeface="Arial"/>
                <a:cs typeface="Arial"/>
              </a:rPr>
              <a:t>over </a:t>
            </a:r>
            <a:r>
              <a:rPr dirty="0" sz="2800" spc="20" i="1">
                <a:latin typeface="Arial"/>
                <a:cs typeface="Arial"/>
              </a:rPr>
              <a:t>the traditional </a:t>
            </a:r>
            <a:r>
              <a:rPr dirty="0" sz="2800" spc="-114" i="1">
                <a:latin typeface="Arial"/>
                <a:cs typeface="Arial"/>
              </a:rPr>
              <a:t>modes </a:t>
            </a:r>
            <a:r>
              <a:rPr dirty="0" sz="2800" spc="-40" i="1">
                <a:latin typeface="Arial"/>
                <a:cs typeface="Arial"/>
              </a:rPr>
              <a:t>like </a:t>
            </a:r>
            <a:r>
              <a:rPr dirty="0" sz="2800" spc="60" i="1">
                <a:latin typeface="Arial"/>
                <a:cs typeface="Arial"/>
              </a:rPr>
              <a:t>bar </a:t>
            </a:r>
            <a:r>
              <a:rPr dirty="0" sz="2800" spc="-25" i="1">
                <a:latin typeface="Arial"/>
                <a:cs typeface="Arial"/>
              </a:rPr>
              <a:t>code  </a:t>
            </a:r>
            <a:r>
              <a:rPr dirty="0" sz="2800" spc="-60" i="1">
                <a:latin typeface="Arial"/>
                <a:cs typeface="Arial"/>
              </a:rPr>
              <a:t>scanners </a:t>
            </a:r>
            <a:r>
              <a:rPr dirty="0" sz="2800" spc="15" i="1">
                <a:latin typeface="Arial"/>
                <a:cs typeface="Arial"/>
              </a:rPr>
              <a:t>where </a:t>
            </a:r>
            <a:r>
              <a:rPr dirty="0" sz="2800" spc="-95" i="1">
                <a:latin typeface="Arial"/>
                <a:cs typeface="Arial"/>
              </a:rPr>
              <a:t>human </a:t>
            </a:r>
            <a:r>
              <a:rPr dirty="0" sz="2800" spc="10" i="1">
                <a:latin typeface="Arial"/>
                <a:cs typeface="Arial"/>
              </a:rPr>
              <a:t>intervention </a:t>
            </a:r>
            <a:r>
              <a:rPr dirty="0" sz="2800" spc="-114" i="1">
                <a:latin typeface="Arial"/>
                <a:cs typeface="Arial"/>
              </a:rPr>
              <a:t>is </a:t>
            </a:r>
            <a:r>
              <a:rPr dirty="0" sz="2800" spc="-30" i="1">
                <a:latin typeface="Arial"/>
                <a:cs typeface="Arial"/>
              </a:rPr>
              <a:t>needed </a:t>
            </a:r>
            <a:r>
              <a:rPr dirty="0" sz="2800" spc="-35" i="1">
                <a:latin typeface="Arial"/>
                <a:cs typeface="Arial"/>
              </a:rPr>
              <a:t>thus </a:t>
            </a:r>
            <a:r>
              <a:rPr dirty="0" sz="2800" spc="5" i="1">
                <a:latin typeface="Arial"/>
                <a:cs typeface="Arial"/>
              </a:rPr>
              <a:t>reducing </a:t>
            </a:r>
            <a:r>
              <a:rPr dirty="0" sz="2800" spc="-95" i="1">
                <a:latin typeface="Arial"/>
                <a:cs typeface="Arial"/>
              </a:rPr>
              <a:t>human </a:t>
            </a:r>
            <a:r>
              <a:rPr dirty="0" sz="2800" i="1">
                <a:latin typeface="Arial"/>
                <a:cs typeface="Arial"/>
              </a:rPr>
              <a:t>errors.An </a:t>
            </a:r>
            <a:r>
              <a:rPr dirty="0" sz="2800" spc="-5" i="1">
                <a:latin typeface="Arial"/>
                <a:cs typeface="Arial"/>
              </a:rPr>
              <a:t>IoT-based </a:t>
            </a:r>
            <a:r>
              <a:rPr dirty="0" sz="2800" spc="20" i="1">
                <a:latin typeface="Arial"/>
                <a:cs typeface="Arial"/>
              </a:rPr>
              <a:t>inventory </a:t>
            </a:r>
            <a:r>
              <a:rPr dirty="0" sz="2800" spc="-60" i="1">
                <a:latin typeface="Arial"/>
                <a:cs typeface="Arial"/>
              </a:rPr>
              <a:t>management 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65" i="1">
                <a:latin typeface="Arial"/>
                <a:cs typeface="Arial"/>
              </a:rPr>
              <a:t>asset </a:t>
            </a:r>
            <a:r>
              <a:rPr dirty="0" sz="2800" spc="35" i="1">
                <a:latin typeface="Arial"/>
                <a:cs typeface="Arial"/>
              </a:rPr>
              <a:t>tracking </a:t>
            </a:r>
            <a:r>
              <a:rPr dirty="0" sz="2800" spc="-50" i="1">
                <a:latin typeface="Arial"/>
                <a:cs typeface="Arial"/>
              </a:rPr>
              <a:t>solution </a:t>
            </a:r>
            <a:r>
              <a:rPr dirty="0" sz="2800" spc="55" i="1">
                <a:latin typeface="Arial"/>
                <a:cs typeface="Arial"/>
              </a:rPr>
              <a:t>offers </a:t>
            </a:r>
            <a:r>
              <a:rPr dirty="0" sz="2800" spc="-10" i="1">
                <a:latin typeface="Arial"/>
                <a:cs typeface="Arial"/>
              </a:rPr>
              <a:t>constant </a:t>
            </a:r>
            <a:r>
              <a:rPr dirty="0" sz="2800" spc="10" i="1">
                <a:latin typeface="Arial"/>
                <a:cs typeface="Arial"/>
              </a:rPr>
              <a:t>visibility </a:t>
            </a:r>
            <a:r>
              <a:rPr dirty="0" sz="2800" spc="-5" i="1">
                <a:latin typeface="Arial"/>
                <a:cs typeface="Arial"/>
              </a:rPr>
              <a:t>into </a:t>
            </a:r>
            <a:r>
              <a:rPr dirty="0" sz="2800" spc="20" i="1">
                <a:latin typeface="Arial"/>
                <a:cs typeface="Arial"/>
              </a:rPr>
              <a:t>the inventory </a:t>
            </a:r>
            <a:r>
              <a:rPr dirty="0" sz="2800" spc="80" i="1">
                <a:latin typeface="Arial"/>
                <a:cs typeface="Arial"/>
              </a:rPr>
              <a:t>by </a:t>
            </a:r>
            <a:r>
              <a:rPr dirty="0" sz="2800" spc="20" i="1">
                <a:latin typeface="Arial"/>
                <a:cs typeface="Arial"/>
              </a:rPr>
              <a:t>providing</a:t>
            </a:r>
            <a:r>
              <a:rPr dirty="0" sz="2800" spc="-530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real-time information </a:t>
            </a:r>
            <a:r>
              <a:rPr dirty="0" sz="2800" spc="45" i="1">
                <a:latin typeface="Arial"/>
                <a:cs typeface="Arial"/>
              </a:rPr>
              <a:t>fetched  </a:t>
            </a:r>
            <a:r>
              <a:rPr dirty="0" sz="2800" spc="80" i="1">
                <a:latin typeface="Arial"/>
                <a:cs typeface="Arial"/>
              </a:rPr>
              <a:t>by </a:t>
            </a:r>
            <a:r>
              <a:rPr dirty="0" sz="2800" spc="-50" i="1">
                <a:latin typeface="Arial"/>
                <a:cs typeface="Arial"/>
              </a:rPr>
              <a:t>RFID </a:t>
            </a:r>
            <a:r>
              <a:rPr dirty="0" sz="2800" spc="-15" i="1">
                <a:latin typeface="Arial"/>
                <a:cs typeface="Arial"/>
              </a:rPr>
              <a:t>tags. </a:t>
            </a:r>
            <a:r>
              <a:rPr dirty="0" sz="2800" spc="245" i="1">
                <a:latin typeface="Arial"/>
                <a:cs typeface="Arial"/>
              </a:rPr>
              <a:t>It </a:t>
            </a:r>
            <a:r>
              <a:rPr dirty="0" sz="2800" spc="-70" i="1">
                <a:latin typeface="Arial"/>
                <a:cs typeface="Arial"/>
              </a:rPr>
              <a:t>helps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60" i="1">
                <a:latin typeface="Arial"/>
                <a:cs typeface="Arial"/>
              </a:rPr>
              <a:t>track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35" i="1">
                <a:latin typeface="Arial"/>
                <a:cs typeface="Arial"/>
              </a:rPr>
              <a:t>precise </a:t>
            </a:r>
            <a:r>
              <a:rPr dirty="0" sz="2800" spc="-15" i="1">
                <a:latin typeface="Arial"/>
                <a:cs typeface="Arial"/>
              </a:rPr>
              <a:t>location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85" i="1">
                <a:latin typeface="Arial"/>
                <a:cs typeface="Arial"/>
              </a:rPr>
              <a:t>raw </a:t>
            </a:r>
            <a:r>
              <a:rPr dirty="0" sz="2800" spc="-30" i="1">
                <a:latin typeface="Arial"/>
                <a:cs typeface="Arial"/>
              </a:rPr>
              <a:t>materials, </a:t>
            </a:r>
            <a:r>
              <a:rPr dirty="0" sz="2800" spc="10" i="1">
                <a:latin typeface="Arial"/>
                <a:cs typeface="Arial"/>
              </a:rPr>
              <a:t>work-in-progress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15" i="1">
                <a:latin typeface="Arial"/>
                <a:cs typeface="Arial"/>
              </a:rPr>
              <a:t>finished </a:t>
            </a:r>
            <a:r>
              <a:rPr dirty="0" sz="2800" spc="-55" i="1">
                <a:latin typeface="Arial"/>
                <a:cs typeface="Arial"/>
              </a:rPr>
              <a:t>goods. </a:t>
            </a:r>
            <a:r>
              <a:rPr dirty="0" sz="2800" spc="-10" i="1">
                <a:latin typeface="Arial"/>
                <a:cs typeface="Arial"/>
              </a:rPr>
              <a:t>As a  </a:t>
            </a:r>
            <a:r>
              <a:rPr dirty="0" sz="2800" spc="-5" i="1">
                <a:latin typeface="Arial"/>
                <a:cs typeface="Arial"/>
              </a:rPr>
              <a:t>result, manufacturers </a:t>
            </a:r>
            <a:r>
              <a:rPr dirty="0" sz="2800" spc="-20" i="1">
                <a:latin typeface="Arial"/>
                <a:cs typeface="Arial"/>
              </a:rPr>
              <a:t>can balance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55" i="1">
                <a:latin typeface="Arial"/>
                <a:cs typeface="Arial"/>
              </a:rPr>
              <a:t>amount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-10" i="1">
                <a:latin typeface="Arial"/>
                <a:cs typeface="Arial"/>
              </a:rPr>
              <a:t>on-hand </a:t>
            </a:r>
            <a:r>
              <a:rPr dirty="0" sz="2800" spc="20" i="1">
                <a:latin typeface="Arial"/>
                <a:cs typeface="Arial"/>
              </a:rPr>
              <a:t>inventory, </a:t>
            </a:r>
            <a:r>
              <a:rPr dirty="0" sz="2800" spc="-45" i="1">
                <a:latin typeface="Arial"/>
                <a:cs typeface="Arial"/>
              </a:rPr>
              <a:t>increase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15" i="1">
                <a:latin typeface="Arial"/>
                <a:cs typeface="Arial"/>
              </a:rPr>
              <a:t>utilization </a:t>
            </a:r>
            <a:r>
              <a:rPr dirty="0" sz="2800" spc="100" i="1">
                <a:latin typeface="Arial"/>
                <a:cs typeface="Arial"/>
              </a:rPr>
              <a:t>of </a:t>
            </a:r>
            <a:r>
              <a:rPr dirty="0" sz="2800" spc="-75" i="1">
                <a:latin typeface="Arial"/>
                <a:cs typeface="Arial"/>
              </a:rPr>
              <a:t>machines, </a:t>
            </a:r>
            <a:r>
              <a:rPr dirty="0" sz="2800" spc="-5" i="1">
                <a:latin typeface="Arial"/>
                <a:cs typeface="Arial"/>
              </a:rPr>
              <a:t>reduce  </a:t>
            </a:r>
            <a:r>
              <a:rPr dirty="0" sz="2800" spc="-15" i="1">
                <a:latin typeface="Arial"/>
                <a:cs typeface="Arial"/>
              </a:rPr>
              <a:t>lead </a:t>
            </a:r>
            <a:r>
              <a:rPr dirty="0" sz="2800" spc="-35" i="1">
                <a:latin typeface="Arial"/>
                <a:cs typeface="Arial"/>
              </a:rPr>
              <a:t>time, </a:t>
            </a:r>
            <a:r>
              <a:rPr dirty="0" sz="2800" spc="-10" i="1">
                <a:latin typeface="Arial"/>
                <a:cs typeface="Arial"/>
              </a:rPr>
              <a:t>and </a:t>
            </a:r>
            <a:r>
              <a:rPr dirty="0" sz="2800" spc="-20" i="1">
                <a:latin typeface="Arial"/>
                <a:cs typeface="Arial"/>
              </a:rPr>
              <a:t>thus, </a:t>
            </a:r>
            <a:r>
              <a:rPr dirty="0" sz="2800" spc="10" i="1">
                <a:latin typeface="Arial"/>
                <a:cs typeface="Arial"/>
              </a:rPr>
              <a:t>avoid </a:t>
            </a:r>
            <a:r>
              <a:rPr dirty="0" sz="2800" spc="-20" i="1">
                <a:latin typeface="Arial"/>
                <a:cs typeface="Arial"/>
              </a:rPr>
              <a:t>hidden </a:t>
            </a:r>
            <a:r>
              <a:rPr dirty="0" sz="2800" spc="-60" i="1">
                <a:latin typeface="Arial"/>
                <a:cs typeface="Arial"/>
              </a:rPr>
              <a:t>costs </a:t>
            </a:r>
            <a:r>
              <a:rPr dirty="0" sz="2800" spc="-20" i="1">
                <a:latin typeface="Arial"/>
                <a:cs typeface="Arial"/>
              </a:rPr>
              <a:t>bound </a:t>
            </a:r>
            <a:r>
              <a:rPr dirty="0" sz="2800" spc="50" i="1">
                <a:latin typeface="Arial"/>
                <a:cs typeface="Arial"/>
              </a:rPr>
              <a:t>to </a:t>
            </a:r>
            <a:r>
              <a:rPr dirty="0" sz="2800" spc="20" i="1">
                <a:latin typeface="Arial"/>
                <a:cs typeface="Arial"/>
              </a:rPr>
              <a:t>the </a:t>
            </a:r>
            <a:r>
              <a:rPr dirty="0" sz="2800" spc="-130" i="1">
                <a:latin typeface="Arial"/>
                <a:cs typeface="Arial"/>
              </a:rPr>
              <a:t>less </a:t>
            </a:r>
            <a:r>
              <a:rPr dirty="0" sz="2800" spc="70" i="1">
                <a:latin typeface="Arial"/>
                <a:cs typeface="Arial"/>
              </a:rPr>
              <a:t>effective </a:t>
            </a:r>
            <a:r>
              <a:rPr dirty="0" sz="2800" spc="-80" i="1">
                <a:latin typeface="Arial"/>
                <a:cs typeface="Arial"/>
              </a:rPr>
              <a:t>manual</a:t>
            </a:r>
            <a:r>
              <a:rPr dirty="0" sz="2800" spc="-475" i="1">
                <a:latin typeface="Arial"/>
                <a:cs typeface="Arial"/>
              </a:rPr>
              <a:t> </a:t>
            </a:r>
            <a:r>
              <a:rPr dirty="0" sz="2800" spc="-70" i="1">
                <a:latin typeface="Arial"/>
                <a:cs typeface="Arial"/>
              </a:rPr>
              <a:t>methods.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638424" cy="867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8182" y="6"/>
            <a:ext cx="5115761" cy="19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3933" y="6"/>
            <a:ext cx="1744654" cy="122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4134" y="674139"/>
            <a:ext cx="1584327" cy="1288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1011" y="139316"/>
            <a:ext cx="4556989" cy="168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46161" y="8894745"/>
            <a:ext cx="2241840" cy="1392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0515" y="3798112"/>
            <a:ext cx="1958343" cy="21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311499"/>
            <a:ext cx="95237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Literature</a:t>
            </a:r>
            <a:r>
              <a:rPr dirty="0" spc="-65"/>
              <a:t> </a:t>
            </a:r>
            <a:r>
              <a:rPr dirty="0" spc="20">
                <a:solidFill>
                  <a:srgbClr val="AA81F2"/>
                </a:solidFill>
              </a:rPr>
              <a:t>Survey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0421" y="4174901"/>
            <a:ext cx="17008475" cy="554736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560"/>
              </a:spcBef>
            </a:pPr>
            <a:r>
              <a:rPr dirty="0" u="heavy" sz="38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Asset </a:t>
            </a:r>
            <a:r>
              <a:rPr dirty="0" u="heavy" sz="3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Mana</a:t>
            </a:r>
            <a:r>
              <a:rPr dirty="0" sz="3800" spc="-50" i="1">
                <a:latin typeface="Arial"/>
                <a:cs typeface="Arial"/>
                <a:hlinkClick r:id="rId8"/>
              </a:rPr>
              <a:t>g</a:t>
            </a:r>
            <a:r>
              <a:rPr dirty="0" u="heavy" sz="3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ement </a:t>
            </a:r>
            <a:r>
              <a:rPr dirty="0" u="heavy" sz="3800" spc="-12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System</a:t>
            </a:r>
            <a:r>
              <a:rPr dirty="0" u="heavy" sz="3800" spc="-11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heavy" sz="3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Analysis</a:t>
            </a:r>
            <a:endParaRPr sz="3800">
              <a:latin typeface="Arial"/>
              <a:cs typeface="Arial"/>
            </a:endParaRPr>
          </a:p>
          <a:p>
            <a:pPr marL="692785">
              <a:lnSpc>
                <a:spcPct val="100000"/>
              </a:lnSpc>
              <a:spcBef>
                <a:spcPts val="420"/>
              </a:spcBef>
            </a:pPr>
            <a:r>
              <a:rPr dirty="0" sz="3400" spc="-65" i="1">
                <a:latin typeface="Noto Sans"/>
                <a:cs typeface="Noto Sans"/>
              </a:rPr>
              <a:t>Goran </a:t>
            </a:r>
            <a:r>
              <a:rPr dirty="0" sz="3400" spc="-100" i="1">
                <a:latin typeface="Noto Sans"/>
                <a:cs typeface="Noto Sans"/>
              </a:rPr>
              <a:t>Kolevski, </a:t>
            </a:r>
            <a:r>
              <a:rPr dirty="0" sz="3400" spc="-80" i="1">
                <a:latin typeface="Noto Sans"/>
                <a:cs typeface="Noto Sans"/>
              </a:rPr>
              <a:t>Marjan</a:t>
            </a:r>
            <a:r>
              <a:rPr dirty="0" sz="3400" spc="145" i="1">
                <a:latin typeface="Noto Sans"/>
                <a:cs typeface="Noto Sans"/>
              </a:rPr>
              <a:t> </a:t>
            </a:r>
            <a:r>
              <a:rPr dirty="0" sz="3400" spc="-95" i="1">
                <a:latin typeface="Noto Sans"/>
                <a:cs typeface="Noto Sans"/>
              </a:rPr>
              <a:t>Gusev</a:t>
            </a:r>
            <a:endParaRPr sz="3400">
              <a:latin typeface="Noto Sans"/>
              <a:cs typeface="Noto Sans"/>
            </a:endParaRPr>
          </a:p>
          <a:p>
            <a:pPr marL="22225">
              <a:lnSpc>
                <a:spcPct val="100000"/>
              </a:lnSpc>
              <a:spcBef>
                <a:spcPts val="3569"/>
              </a:spcBef>
            </a:pPr>
            <a:r>
              <a:rPr dirty="0" u="heavy" sz="2800" spc="-16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PAPER</a:t>
            </a:r>
            <a:r>
              <a:rPr dirty="0" u="heavy" sz="2800" spc="-15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80" b="1">
                <a:solidFill>
                  <a:srgbClr val="AA81F2"/>
                </a:solidFill>
                <a:uFill>
                  <a:solidFill>
                    <a:srgbClr val="AA81F2"/>
                  </a:solidFill>
                </a:uFill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204"/>
              </a:spcBef>
            </a:pPr>
            <a:r>
              <a:rPr dirty="0" sz="2750" spc="-125">
                <a:latin typeface="Arial"/>
                <a:cs typeface="Arial"/>
              </a:rPr>
              <a:t>The </a:t>
            </a:r>
            <a:r>
              <a:rPr dirty="0" sz="2750" spc="-40">
                <a:latin typeface="Arial"/>
                <a:cs typeface="Arial"/>
              </a:rPr>
              <a:t>purpose </a:t>
            </a:r>
            <a:r>
              <a:rPr dirty="0" sz="2750" spc="95">
                <a:latin typeface="Arial"/>
                <a:cs typeface="Arial"/>
              </a:rPr>
              <a:t>of </a:t>
            </a:r>
            <a:r>
              <a:rPr dirty="0" sz="2750" spc="-25">
                <a:latin typeface="Arial"/>
                <a:cs typeface="Arial"/>
              </a:rPr>
              <a:t>this </a:t>
            </a:r>
            <a:r>
              <a:rPr dirty="0" sz="2750" spc="20">
                <a:latin typeface="Arial"/>
                <a:cs typeface="Arial"/>
              </a:rPr>
              <a:t>article </a:t>
            </a:r>
            <a:r>
              <a:rPr dirty="0" sz="2750" spc="-114">
                <a:latin typeface="Arial"/>
                <a:cs typeface="Arial"/>
              </a:rPr>
              <a:t>is </a:t>
            </a:r>
            <a:r>
              <a:rPr dirty="0" sz="2750" spc="50">
                <a:latin typeface="Arial"/>
                <a:cs typeface="Arial"/>
              </a:rPr>
              <a:t>to </a:t>
            </a:r>
            <a:r>
              <a:rPr dirty="0" sz="2750" spc="-25">
                <a:latin typeface="Arial"/>
                <a:cs typeface="Arial"/>
              </a:rPr>
              <a:t>demonstrate </a:t>
            </a:r>
            <a:r>
              <a:rPr dirty="0" sz="2750" spc="20">
                <a:latin typeface="Arial"/>
                <a:cs typeface="Arial"/>
              </a:rPr>
              <a:t>the </a:t>
            </a:r>
            <a:r>
              <a:rPr dirty="0" sz="2750" spc="-10">
                <a:latin typeface="Arial"/>
                <a:cs typeface="Arial"/>
              </a:rPr>
              <a:t>relevance </a:t>
            </a:r>
            <a:r>
              <a:rPr dirty="0" sz="2750" spc="95">
                <a:latin typeface="Arial"/>
                <a:cs typeface="Arial"/>
              </a:rPr>
              <a:t>of </a:t>
            </a:r>
            <a:r>
              <a:rPr dirty="0" sz="2750" spc="-40">
                <a:latin typeface="Arial"/>
                <a:cs typeface="Arial"/>
              </a:rPr>
              <a:t>an </a:t>
            </a:r>
            <a:r>
              <a:rPr dirty="0" sz="2750" spc="-65">
                <a:latin typeface="Arial"/>
                <a:cs typeface="Arial"/>
              </a:rPr>
              <a:t>asset </a:t>
            </a:r>
            <a:r>
              <a:rPr dirty="0" sz="2750" spc="-60">
                <a:latin typeface="Arial"/>
                <a:cs typeface="Arial"/>
              </a:rPr>
              <a:t>management </a:t>
            </a:r>
            <a:r>
              <a:rPr dirty="0" sz="2750" spc="45">
                <a:latin typeface="Arial"/>
                <a:cs typeface="Arial"/>
              </a:rPr>
              <a:t>strategy, </a:t>
            </a:r>
            <a:r>
              <a:rPr dirty="0" sz="2750" spc="15">
                <a:latin typeface="Arial"/>
                <a:cs typeface="Arial"/>
              </a:rPr>
              <a:t>highlight </a:t>
            </a:r>
            <a:r>
              <a:rPr dirty="0" sz="2750" spc="20">
                <a:latin typeface="Arial"/>
                <a:cs typeface="Arial"/>
              </a:rPr>
              <a:t>the  </a:t>
            </a:r>
            <a:r>
              <a:rPr dirty="0" sz="2750" spc="25">
                <a:latin typeface="Arial"/>
                <a:cs typeface="Arial"/>
              </a:rPr>
              <a:t>critical </a:t>
            </a:r>
            <a:r>
              <a:rPr dirty="0" sz="2750" spc="20">
                <a:latin typeface="Arial"/>
                <a:cs typeface="Arial"/>
              </a:rPr>
              <a:t>function </a:t>
            </a:r>
            <a:r>
              <a:rPr dirty="0" sz="2750" spc="95">
                <a:latin typeface="Arial"/>
                <a:cs typeface="Arial"/>
              </a:rPr>
              <a:t>of </a:t>
            </a:r>
            <a:r>
              <a:rPr dirty="0" sz="2750" spc="-40">
                <a:latin typeface="Arial"/>
                <a:cs typeface="Arial"/>
              </a:rPr>
              <a:t>an </a:t>
            </a:r>
            <a:r>
              <a:rPr dirty="0" sz="2750" spc="-65">
                <a:latin typeface="Arial"/>
                <a:cs typeface="Arial"/>
              </a:rPr>
              <a:t>asset </a:t>
            </a:r>
            <a:r>
              <a:rPr dirty="0" sz="2750" spc="-60">
                <a:latin typeface="Arial"/>
                <a:cs typeface="Arial"/>
              </a:rPr>
              <a:t>management </a:t>
            </a:r>
            <a:r>
              <a:rPr dirty="0" sz="2750" spc="-65">
                <a:latin typeface="Arial"/>
                <a:cs typeface="Arial"/>
              </a:rPr>
              <a:t>system, </a:t>
            </a:r>
            <a:r>
              <a:rPr dirty="0" sz="2750" spc="-5">
                <a:latin typeface="Arial"/>
                <a:cs typeface="Arial"/>
              </a:rPr>
              <a:t>and </a:t>
            </a:r>
            <a:r>
              <a:rPr dirty="0" sz="2750" spc="50">
                <a:latin typeface="Arial"/>
                <a:cs typeface="Arial"/>
              </a:rPr>
              <a:t>identify </a:t>
            </a:r>
            <a:r>
              <a:rPr dirty="0" sz="2750" spc="20">
                <a:latin typeface="Arial"/>
                <a:cs typeface="Arial"/>
              </a:rPr>
              <a:t>the </a:t>
            </a:r>
            <a:r>
              <a:rPr dirty="0" sz="2750" spc="-20">
                <a:latin typeface="Arial"/>
                <a:cs typeface="Arial"/>
              </a:rPr>
              <a:t>desirable </a:t>
            </a:r>
            <a:r>
              <a:rPr dirty="0" sz="2750" spc="5">
                <a:latin typeface="Arial"/>
                <a:cs typeface="Arial"/>
              </a:rPr>
              <a:t>features. </a:t>
            </a:r>
            <a:r>
              <a:rPr dirty="0" sz="2750" spc="25">
                <a:latin typeface="Arial"/>
                <a:cs typeface="Arial"/>
              </a:rPr>
              <a:t>Another </a:t>
            </a:r>
            <a:r>
              <a:rPr dirty="0" sz="2750" spc="-60">
                <a:latin typeface="Arial"/>
                <a:cs typeface="Arial"/>
              </a:rPr>
              <a:t>essential </a:t>
            </a:r>
            <a:r>
              <a:rPr dirty="0" sz="2750" spc="75">
                <a:latin typeface="Arial"/>
                <a:cs typeface="Arial"/>
              </a:rPr>
              <a:t>part </a:t>
            </a:r>
            <a:r>
              <a:rPr dirty="0" sz="2750" spc="95">
                <a:latin typeface="Arial"/>
                <a:cs typeface="Arial"/>
              </a:rPr>
              <a:t>of  </a:t>
            </a:r>
            <a:r>
              <a:rPr dirty="0" sz="2750" spc="20">
                <a:latin typeface="Arial"/>
                <a:cs typeface="Arial"/>
              </a:rPr>
              <a:t>the </a:t>
            </a:r>
            <a:r>
              <a:rPr dirty="0" sz="2750" spc="10">
                <a:latin typeface="Arial"/>
                <a:cs typeface="Arial"/>
              </a:rPr>
              <a:t>paper </a:t>
            </a:r>
            <a:r>
              <a:rPr dirty="0" sz="2750" spc="-114">
                <a:latin typeface="Arial"/>
                <a:cs typeface="Arial"/>
              </a:rPr>
              <a:t>is </a:t>
            </a:r>
            <a:r>
              <a:rPr dirty="0" sz="2750" spc="70">
                <a:latin typeface="Arial"/>
                <a:cs typeface="Arial"/>
              </a:rPr>
              <a:t>that it </a:t>
            </a:r>
            <a:r>
              <a:rPr dirty="0" sz="2750" spc="-40">
                <a:latin typeface="Arial"/>
                <a:cs typeface="Arial"/>
              </a:rPr>
              <a:t>demonstrates </a:t>
            </a:r>
            <a:r>
              <a:rPr dirty="0" sz="2750" spc="70">
                <a:latin typeface="Arial"/>
                <a:cs typeface="Arial"/>
              </a:rPr>
              <a:t>that </a:t>
            </a:r>
            <a:r>
              <a:rPr dirty="0" sz="2750" spc="20">
                <a:latin typeface="Arial"/>
                <a:cs typeface="Arial"/>
              </a:rPr>
              <a:t>the </a:t>
            </a:r>
            <a:r>
              <a:rPr dirty="0" sz="2750" spc="35">
                <a:latin typeface="Arial"/>
                <a:cs typeface="Arial"/>
              </a:rPr>
              <a:t>Software </a:t>
            </a:r>
            <a:r>
              <a:rPr dirty="0" sz="2750" spc="-105">
                <a:latin typeface="Arial"/>
                <a:cs typeface="Arial"/>
              </a:rPr>
              <a:t>as </a:t>
            </a:r>
            <a:r>
              <a:rPr dirty="0" sz="2750" spc="-10">
                <a:latin typeface="Arial"/>
                <a:cs typeface="Arial"/>
              </a:rPr>
              <a:t>a </a:t>
            </a:r>
            <a:r>
              <a:rPr dirty="0" sz="2750" spc="-25">
                <a:latin typeface="Arial"/>
                <a:cs typeface="Arial"/>
              </a:rPr>
              <a:t>Service </a:t>
            </a:r>
            <a:r>
              <a:rPr dirty="0" sz="2750" spc="-125">
                <a:latin typeface="Arial"/>
                <a:cs typeface="Arial"/>
              </a:rPr>
              <a:t>(SaaS) </a:t>
            </a:r>
            <a:r>
              <a:rPr dirty="0" sz="2750" spc="-95">
                <a:latin typeface="Arial"/>
                <a:cs typeface="Arial"/>
              </a:rPr>
              <a:t>business </a:t>
            </a:r>
            <a:r>
              <a:rPr dirty="0" sz="2750" spc="-80">
                <a:latin typeface="Arial"/>
                <a:cs typeface="Arial"/>
              </a:rPr>
              <a:t>model </a:t>
            </a:r>
            <a:r>
              <a:rPr dirty="0" sz="2750" spc="-114">
                <a:latin typeface="Arial"/>
                <a:cs typeface="Arial"/>
              </a:rPr>
              <a:t>is </a:t>
            </a:r>
            <a:r>
              <a:rPr dirty="0" sz="2750" spc="20">
                <a:latin typeface="Arial"/>
                <a:cs typeface="Arial"/>
              </a:rPr>
              <a:t>the </a:t>
            </a:r>
            <a:r>
              <a:rPr dirty="0" sz="2750" spc="25">
                <a:latin typeface="Arial"/>
                <a:cs typeface="Arial"/>
              </a:rPr>
              <a:t>greatest </a:t>
            </a:r>
            <a:r>
              <a:rPr dirty="0" sz="2750" spc="140">
                <a:latin typeface="Arial"/>
                <a:cs typeface="Arial"/>
              </a:rPr>
              <a:t>fit </a:t>
            </a:r>
            <a:r>
              <a:rPr dirty="0" sz="2750" spc="105">
                <a:latin typeface="Arial"/>
                <a:cs typeface="Arial"/>
              </a:rPr>
              <a:t>for  </a:t>
            </a:r>
            <a:r>
              <a:rPr dirty="0" sz="2750" spc="-110">
                <a:latin typeface="Arial"/>
                <a:cs typeface="Arial"/>
              </a:rPr>
              <a:t>small </a:t>
            </a:r>
            <a:r>
              <a:rPr dirty="0" sz="2750" spc="-5">
                <a:latin typeface="Arial"/>
                <a:cs typeface="Arial"/>
              </a:rPr>
              <a:t>and </a:t>
            </a:r>
            <a:r>
              <a:rPr dirty="0" sz="2750" spc="-110">
                <a:latin typeface="Arial"/>
                <a:cs typeface="Arial"/>
              </a:rPr>
              <a:t>medium </a:t>
            </a:r>
            <a:r>
              <a:rPr dirty="0" sz="2750" spc="-105">
                <a:latin typeface="Arial"/>
                <a:cs typeface="Arial"/>
              </a:rPr>
              <a:t>businesses. </a:t>
            </a:r>
            <a:r>
              <a:rPr dirty="0" sz="2750" spc="-125">
                <a:latin typeface="Arial"/>
                <a:cs typeface="Arial"/>
              </a:rPr>
              <a:t>The </a:t>
            </a:r>
            <a:r>
              <a:rPr dirty="0" sz="2750" spc="-40">
                <a:latin typeface="Arial"/>
                <a:cs typeface="Arial"/>
              </a:rPr>
              <a:t>purpose </a:t>
            </a:r>
            <a:r>
              <a:rPr dirty="0" sz="2750" spc="95">
                <a:latin typeface="Arial"/>
                <a:cs typeface="Arial"/>
              </a:rPr>
              <a:t>of </a:t>
            </a:r>
            <a:r>
              <a:rPr dirty="0" sz="2750" spc="-25">
                <a:latin typeface="Arial"/>
                <a:cs typeface="Arial"/>
              </a:rPr>
              <a:t>this </a:t>
            </a:r>
            <a:r>
              <a:rPr dirty="0" sz="2750" spc="10">
                <a:latin typeface="Arial"/>
                <a:cs typeface="Arial"/>
              </a:rPr>
              <a:t>study </a:t>
            </a:r>
            <a:r>
              <a:rPr dirty="0" sz="2750" spc="-114">
                <a:latin typeface="Arial"/>
                <a:cs typeface="Arial"/>
              </a:rPr>
              <a:t>is </a:t>
            </a:r>
            <a:r>
              <a:rPr dirty="0" sz="2750" spc="50">
                <a:latin typeface="Arial"/>
                <a:cs typeface="Arial"/>
              </a:rPr>
              <a:t>to </a:t>
            </a:r>
            <a:r>
              <a:rPr dirty="0" sz="2750" spc="-40">
                <a:latin typeface="Arial"/>
                <a:cs typeface="Arial"/>
              </a:rPr>
              <a:t>establish </a:t>
            </a:r>
            <a:r>
              <a:rPr dirty="0" sz="2750" spc="-10">
                <a:latin typeface="Arial"/>
                <a:cs typeface="Arial"/>
              </a:rPr>
              <a:t>a </a:t>
            </a:r>
            <a:r>
              <a:rPr dirty="0" sz="2750" spc="25">
                <a:latin typeface="Arial"/>
                <a:cs typeface="Arial"/>
              </a:rPr>
              <a:t>framework </a:t>
            </a:r>
            <a:r>
              <a:rPr dirty="0" sz="2750" spc="105">
                <a:latin typeface="Arial"/>
                <a:cs typeface="Arial"/>
              </a:rPr>
              <a:t>for </a:t>
            </a:r>
            <a:r>
              <a:rPr dirty="0" sz="2750" spc="10">
                <a:latin typeface="Arial"/>
                <a:cs typeface="Arial"/>
              </a:rPr>
              <a:t>evaluating </a:t>
            </a:r>
            <a:r>
              <a:rPr dirty="0" sz="2750" spc="-65">
                <a:latin typeface="Arial"/>
                <a:cs typeface="Arial"/>
              </a:rPr>
              <a:t>asset  </a:t>
            </a:r>
            <a:r>
              <a:rPr dirty="0" sz="2750" spc="-60">
                <a:latin typeface="Arial"/>
                <a:cs typeface="Arial"/>
              </a:rPr>
              <a:t>management </a:t>
            </a:r>
            <a:r>
              <a:rPr dirty="0" sz="2750" spc="-100">
                <a:latin typeface="Arial"/>
                <a:cs typeface="Arial"/>
              </a:rPr>
              <a:t>systems. </a:t>
            </a:r>
            <a:r>
              <a:rPr dirty="0" sz="2750" spc="-170">
                <a:latin typeface="Arial"/>
                <a:cs typeface="Arial"/>
              </a:rPr>
              <a:t>Some </a:t>
            </a:r>
            <a:r>
              <a:rPr dirty="0" sz="2750" spc="95">
                <a:latin typeface="Arial"/>
                <a:cs typeface="Arial"/>
              </a:rPr>
              <a:t>of </a:t>
            </a:r>
            <a:r>
              <a:rPr dirty="0" sz="2750" spc="20">
                <a:latin typeface="Arial"/>
                <a:cs typeface="Arial"/>
              </a:rPr>
              <a:t>the already </a:t>
            </a:r>
            <a:r>
              <a:rPr dirty="0" sz="2750">
                <a:latin typeface="Arial"/>
                <a:cs typeface="Arial"/>
              </a:rPr>
              <a:t>available </a:t>
            </a:r>
            <a:r>
              <a:rPr dirty="0" sz="2750" spc="-65">
                <a:latin typeface="Arial"/>
                <a:cs typeface="Arial"/>
              </a:rPr>
              <a:t>solutions </a:t>
            </a:r>
            <a:r>
              <a:rPr dirty="0" sz="2750" spc="10">
                <a:latin typeface="Arial"/>
                <a:cs typeface="Arial"/>
              </a:rPr>
              <a:t>are </a:t>
            </a:r>
            <a:r>
              <a:rPr dirty="0" sz="2750" spc="-5">
                <a:latin typeface="Arial"/>
                <a:cs typeface="Arial"/>
              </a:rPr>
              <a:t>being </a:t>
            </a:r>
            <a:r>
              <a:rPr dirty="0" sz="2750" spc="-30">
                <a:latin typeface="Arial"/>
                <a:cs typeface="Arial"/>
              </a:rPr>
              <a:t>compared </a:t>
            </a:r>
            <a:r>
              <a:rPr dirty="0" sz="2750" spc="-5">
                <a:latin typeface="Arial"/>
                <a:cs typeface="Arial"/>
              </a:rPr>
              <a:t>and </a:t>
            </a:r>
            <a:r>
              <a:rPr dirty="0" sz="2750" spc="-114">
                <a:latin typeface="Arial"/>
                <a:cs typeface="Arial"/>
              </a:rPr>
              <a:t>assessed </a:t>
            </a:r>
            <a:r>
              <a:rPr dirty="0" sz="2750" spc="-10">
                <a:latin typeface="Arial"/>
                <a:cs typeface="Arial"/>
              </a:rPr>
              <a:t>against </a:t>
            </a:r>
            <a:r>
              <a:rPr dirty="0" sz="2750" spc="10">
                <a:latin typeface="Arial"/>
                <a:cs typeface="Arial"/>
              </a:rPr>
              <a:t>it. </a:t>
            </a:r>
            <a:r>
              <a:rPr dirty="0" sz="2750" spc="125">
                <a:latin typeface="Arial"/>
                <a:cs typeface="Arial"/>
              </a:rPr>
              <a:t>In  </a:t>
            </a:r>
            <a:r>
              <a:rPr dirty="0" sz="2750" spc="-5">
                <a:latin typeface="Arial"/>
                <a:cs typeface="Arial"/>
              </a:rPr>
              <a:t>general,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several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95">
                <a:latin typeface="Arial"/>
                <a:cs typeface="Arial"/>
              </a:rPr>
              <a:t>of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20">
                <a:latin typeface="Arial"/>
                <a:cs typeface="Arial"/>
              </a:rPr>
              <a:t>the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95">
                <a:latin typeface="Arial"/>
                <a:cs typeface="Arial"/>
              </a:rPr>
              <a:t>systems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25">
                <a:latin typeface="Arial"/>
                <a:cs typeface="Arial"/>
              </a:rPr>
              <a:t>scored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well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50">
                <a:latin typeface="Arial"/>
                <a:cs typeface="Arial"/>
              </a:rPr>
              <a:t>in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155">
                <a:latin typeface="Arial"/>
                <a:cs typeface="Arial"/>
              </a:rPr>
              <a:t>some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95">
                <a:latin typeface="Arial"/>
                <a:cs typeface="Arial"/>
              </a:rPr>
              <a:t>of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20">
                <a:latin typeface="Arial"/>
                <a:cs typeface="Arial"/>
              </a:rPr>
              <a:t>the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5">
                <a:latin typeface="Arial"/>
                <a:cs typeface="Arial"/>
              </a:rPr>
              <a:t>categories,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excelling</a:t>
            </a:r>
            <a:r>
              <a:rPr dirty="0" sz="2750" spc="-40">
                <a:latin typeface="Arial"/>
                <a:cs typeface="Arial"/>
              </a:rPr>
              <a:t> </a:t>
            </a:r>
            <a:r>
              <a:rPr dirty="0" sz="2750" spc="-50">
                <a:latin typeface="Arial"/>
                <a:cs typeface="Arial"/>
              </a:rPr>
              <a:t>in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-155">
                <a:latin typeface="Arial"/>
                <a:cs typeface="Arial"/>
              </a:rPr>
              <a:t>some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95">
                <a:latin typeface="Arial"/>
                <a:cs typeface="Arial"/>
              </a:rPr>
              <a:t>of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20">
                <a:latin typeface="Arial"/>
                <a:cs typeface="Arial"/>
              </a:rPr>
              <a:t>the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40">
                <a:latin typeface="Arial"/>
                <a:cs typeface="Arial"/>
              </a:rPr>
              <a:t>factors,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60">
                <a:latin typeface="Arial"/>
                <a:cs typeface="Arial"/>
              </a:rPr>
              <a:t>but</a:t>
            </a:r>
            <a:r>
              <a:rPr dirty="0" sz="2750" spc="-45">
                <a:latin typeface="Arial"/>
                <a:cs typeface="Arial"/>
              </a:rPr>
              <a:t> </a:t>
            </a:r>
            <a:r>
              <a:rPr dirty="0" sz="2750" spc="30">
                <a:latin typeface="Arial"/>
                <a:cs typeface="Arial"/>
              </a:rPr>
              <a:t>were  </a:t>
            </a:r>
            <a:r>
              <a:rPr dirty="0" sz="2750" spc="5">
                <a:latin typeface="Arial"/>
                <a:cs typeface="Arial"/>
              </a:rPr>
              <a:t>not </a:t>
            </a:r>
            <a:r>
              <a:rPr dirty="0" sz="2750" spc="-55">
                <a:latin typeface="Arial"/>
                <a:cs typeface="Arial"/>
              </a:rPr>
              <a:t>successful </a:t>
            </a:r>
            <a:r>
              <a:rPr dirty="0" sz="2750" spc="-50">
                <a:latin typeface="Arial"/>
                <a:cs typeface="Arial"/>
              </a:rPr>
              <a:t>in </a:t>
            </a:r>
            <a:r>
              <a:rPr dirty="0" sz="2750" spc="15">
                <a:latin typeface="Arial"/>
                <a:cs typeface="Arial"/>
              </a:rPr>
              <a:t>other</a:t>
            </a:r>
            <a:r>
              <a:rPr dirty="0" sz="2750" spc="-105">
                <a:latin typeface="Arial"/>
                <a:cs typeface="Arial"/>
              </a:rPr>
              <a:t> </a:t>
            </a:r>
            <a:r>
              <a:rPr dirty="0" sz="2750" spc="-45">
                <a:latin typeface="Arial"/>
                <a:cs typeface="Arial"/>
              </a:rPr>
              <a:t>metrics.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"/>
            <a:ext cx="2638424" cy="867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Kumar</dc:creator>
  <cp:keywords>DAE88hufO08,BAEkkITv_KI</cp:keywords>
  <dc:title>INNOVATION PRACTICES</dc:title>
  <dcterms:created xsi:type="dcterms:W3CDTF">2022-04-06T05:40:17Z</dcterms:created>
  <dcterms:modified xsi:type="dcterms:W3CDTF">2022-04-06T05:40:17Z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2022-04-06T00:00:00Z</vt:filetime>
  </property>
</Properties>
</file>