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66" r:id="rId5"/>
    <p:sldId id="273" r:id="rId6"/>
    <p:sldId id="258" r:id="rId7"/>
    <p:sldId id="267" r:id="rId8"/>
    <p:sldId id="259" r:id="rId9"/>
    <p:sldId id="260" r:id="rId10"/>
    <p:sldId id="269" r:id="rId11"/>
    <p:sldId id="261" r:id="rId12"/>
    <p:sldId id="270" r:id="rId13"/>
    <p:sldId id="271" r:id="rId14"/>
    <p:sldId id="262" r:id="rId15"/>
    <p:sldId id="263" r:id="rId16"/>
    <p:sldId id="272" r:id="rId17"/>
    <p:sldId id="264"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9FD"/>
    <a:srgbClr val="1398FC"/>
    <a:srgbClr val="18C3FE"/>
    <a:srgbClr val="1ACCF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20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2DEEC6-EE65-874B-BC67-598B5B1ED8C4}"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145453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DEEC6-EE65-874B-BC67-598B5B1ED8C4}"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335468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DEEC6-EE65-874B-BC67-598B5B1ED8C4}"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77198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defTabSz="914400" eaLnBrk="1" fontAlgn="base" hangingPunct="1">
              <a:spcBef>
                <a:spcPct val="0"/>
              </a:spcBef>
              <a:spcAft>
                <a:spcPct val="0"/>
              </a:spcAft>
              <a:defRPr/>
            </a:pPr>
            <a:endParaRPr lang="en-US" altLang="en-US" smtClean="0">
              <a:solidFill>
                <a:srgbClr val="000000"/>
              </a:solidFill>
            </a:endParaRPr>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defTabSz="914400" eaLnBrk="1" fontAlgn="base" hangingPunct="1">
              <a:spcBef>
                <a:spcPct val="0"/>
              </a:spcBef>
              <a:spcAft>
                <a:spcPct val="0"/>
              </a:spcAft>
              <a:defRPr/>
            </a:pPr>
            <a:endParaRPr lang="en-US" altLang="en-US" smtClean="0">
              <a:solidFill>
                <a:srgbClr val="000000"/>
              </a:solidFill>
            </a:endParaRPr>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defTabSz="914400" eaLnBrk="1" fontAlgn="base" hangingPunct="1">
              <a:spcBef>
                <a:spcPct val="0"/>
              </a:spcBef>
              <a:spcAft>
                <a:spcPct val="0"/>
              </a:spcAft>
              <a:defRPr/>
            </a:pPr>
            <a:endParaRPr lang="en-US" altLang="en-US" smtClean="0">
              <a:solidFill>
                <a:srgbClr val="000000"/>
              </a:solidFill>
            </a:endParaRPr>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alt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altLang="en-US" noProof="0" smtClean="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ltLang="en-US">
                <a:solidFill>
                  <a:srgbClr val="000000"/>
                </a:solidFill>
              </a:rPr>
              <a:t>Page </a:t>
            </a:r>
            <a:fld id="{958FF682-3BDD-43D1-80B5-B91BF0AFF6C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67591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6F323F-DAA2-405E-899A-169E100437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3498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DF78C33-0F80-4B84-BD06-CAA47112B6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9374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42B1903-18A6-4875-8B05-F9C13C46912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54654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C8F37F9-9AE7-40C6-9443-3518B9C8A6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02581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185D8C9-0608-41B7-8EAE-65E1DF65B33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46499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EF3116D-19A7-4353-9A3D-E478E5E6C23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07318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249F88E-01FE-4330-A3E6-78597FB1793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276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DEEC6-EE65-874B-BC67-598B5B1ED8C4}"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3330089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C282AC3-6D03-4EC4-9ED4-D0F296ED0D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22422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21AECD2-ED80-48A2-AA0D-CB4B0F3A646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80424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7B86189-8DD8-492A-8116-9A600EFEFFF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64092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EBF1F4F-3364-49F3-A057-0415F9726F8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0190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DEEC6-EE65-874B-BC67-598B5B1ED8C4}" type="datetimeFigureOut">
              <a:rPr lang="en-US" smtClean="0"/>
              <a:t>5/7/15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149960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2DEEC6-EE65-874B-BC67-598B5B1ED8C4}"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100127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2DEEC6-EE65-874B-BC67-598B5B1ED8C4}" type="datetimeFigureOut">
              <a:rPr lang="en-US" smtClean="0"/>
              <a:t>5/7/15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7395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DEEC6-EE65-874B-BC67-598B5B1ED8C4}" type="datetimeFigureOut">
              <a:rPr lang="en-US" smtClean="0"/>
              <a:t>5/7/15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177584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DEEC6-EE65-874B-BC67-598B5B1ED8C4}" type="datetimeFigureOut">
              <a:rPr lang="en-US" smtClean="0"/>
              <a:t>5/7/15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177942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DEEC6-EE65-874B-BC67-598B5B1ED8C4}"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394630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DEEC6-EE65-874B-BC67-598B5B1ED8C4}" type="datetimeFigureOut">
              <a:rPr lang="en-US" smtClean="0"/>
              <a:t>5/7/15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28EEE-5D86-304E-8583-CCB2B0F1AF7D}" type="slidenum">
              <a:rPr lang="en-US" smtClean="0"/>
              <a:t>‹#›</a:t>
            </a:fld>
            <a:endParaRPr lang="en-US"/>
          </a:p>
        </p:txBody>
      </p:sp>
    </p:spTree>
    <p:extLst>
      <p:ext uri="{BB962C8B-B14F-4D97-AF65-F5344CB8AC3E}">
        <p14:creationId xmlns:p14="http://schemas.microsoft.com/office/powerpoint/2010/main" val="37481337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DEEC6-EE65-874B-BC67-598B5B1ED8C4}" type="datetimeFigureOut">
              <a:rPr lang="en-US" smtClean="0"/>
              <a:t>5/7/15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28EEE-5D86-304E-8583-CCB2B0F1AF7D}" type="slidenum">
              <a:rPr lang="en-US" smtClean="0"/>
              <a:t>‹#›</a:t>
            </a:fld>
            <a:endParaRPr lang="en-US"/>
          </a:p>
        </p:txBody>
      </p:sp>
    </p:spTree>
    <p:extLst>
      <p:ext uri="{BB962C8B-B14F-4D97-AF65-F5344CB8AC3E}">
        <p14:creationId xmlns:p14="http://schemas.microsoft.com/office/powerpoint/2010/main" val="260048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defTabSz="914400" fontAlgn="base">
              <a:spcBef>
                <a:spcPct val="0"/>
              </a:spcBef>
              <a:spcAft>
                <a:spcPct val="0"/>
              </a:spcAft>
              <a:defRPr/>
            </a:pPr>
            <a:fld id="{C1677F7A-7F48-40FC-959A-DCA4AB1EDAE7}" type="slidenum">
              <a:rPr lang="en-US" altLang="en-US">
                <a:solidFill>
                  <a:srgbClr val="000000"/>
                </a:solidFill>
                <a:latin typeface="Verdana" pitchFamily="34" charset="0"/>
                <a:cs typeface="Arial" charset="0"/>
              </a:rPr>
              <a:pPr defTabSz="914400" fontAlgn="base">
                <a:spcBef>
                  <a:spcPct val="0"/>
                </a:spcBef>
                <a:spcAft>
                  <a:spcPct val="0"/>
                </a:spcAft>
                <a:defRPr/>
              </a:pPr>
              <a:t>‹#›</a:t>
            </a:fld>
            <a:endParaRPr lang="en-US" altLang="en-US">
              <a:solidFill>
                <a:srgbClr val="000000"/>
              </a:solidFill>
              <a:latin typeface="Verdana" pitchFamily="34" charset="0"/>
              <a:cs typeface="Arial" charset="0"/>
            </a:endParaRPr>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1400">
              <a:solidFill>
                <a:srgbClr val="000000"/>
              </a:solidFill>
              <a:latin typeface="Verdana" pitchFamily="34" charset="0"/>
              <a:cs typeface="Arial" charset="0"/>
            </a:endParaRPr>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defTabSz="914400" eaLnBrk="1" fontAlgn="base" hangingPunct="1">
              <a:spcBef>
                <a:spcPct val="0"/>
              </a:spcBef>
              <a:spcAft>
                <a:spcPct val="0"/>
              </a:spcAft>
              <a:defRPr/>
            </a:pPr>
            <a:r>
              <a:rPr lang="en-US" altLang="en-US" sz="900" i="1" dirty="0" smtClean="0">
                <a:solidFill>
                  <a:srgbClr val="000000"/>
                </a:solidFill>
              </a:rPr>
              <a:t>Spring 2015</a:t>
            </a:r>
          </a:p>
        </p:txBody>
      </p:sp>
    </p:spTree>
    <p:extLst>
      <p:ext uri="{BB962C8B-B14F-4D97-AF65-F5344CB8AC3E}">
        <p14:creationId xmlns:p14="http://schemas.microsoft.com/office/powerpoint/2010/main" val="2746715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yelp.com/dataset_challen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3366FF"/>
                </a:solidFill>
                <a:latin typeface="Century"/>
                <a:cs typeface="Century"/>
              </a:rPr>
              <a:t>Check-it Before Check-in</a:t>
            </a:r>
            <a:endParaRPr lang="en-US" dirty="0">
              <a:solidFill>
                <a:srgbClr val="3366FF"/>
              </a:solidFill>
              <a:latin typeface="Century"/>
              <a:cs typeface="Century"/>
            </a:endParaRPr>
          </a:p>
        </p:txBody>
      </p:sp>
      <p:sp>
        <p:nvSpPr>
          <p:cNvPr id="3" name="Subtitle 2"/>
          <p:cNvSpPr>
            <a:spLocks noGrp="1"/>
          </p:cNvSpPr>
          <p:nvPr>
            <p:ph type="subTitle" idx="1"/>
          </p:nvPr>
        </p:nvSpPr>
        <p:spPr/>
        <p:txBody>
          <a:bodyPr/>
          <a:lstStyle/>
          <a:p>
            <a:r>
              <a:rPr lang="en-US" dirty="0" smtClean="0"/>
              <a:t>Real-time and Big Data </a:t>
            </a:r>
          </a:p>
          <a:p>
            <a:r>
              <a:rPr lang="en-US" dirty="0" smtClean="0"/>
              <a:t>Spring 2015</a:t>
            </a:r>
            <a:endParaRPr lang="en-US" dirty="0"/>
          </a:p>
        </p:txBody>
      </p:sp>
    </p:spTree>
    <p:extLst>
      <p:ext uri="{BB962C8B-B14F-4D97-AF65-F5344CB8AC3E}">
        <p14:creationId xmlns:p14="http://schemas.microsoft.com/office/powerpoint/2010/main" val="14813197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10</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Results</a:t>
            </a:r>
            <a:endParaRPr lang="en-US" sz="2800" b="1" dirty="0" smtClean="0">
              <a:latin typeface="Century" panose="02040604050505020304" pitchFamily="18" charset="0"/>
            </a:endParaRPr>
          </a:p>
          <a:p>
            <a:pPr>
              <a:buFont typeface="Wingdings" charset="2"/>
              <a:buChar char="§"/>
            </a:pPr>
            <a:r>
              <a:rPr lang="en-US" b="1" dirty="0" smtClean="0">
                <a:latin typeface="Century" panose="02040604050505020304" pitchFamily="18" charset="0"/>
              </a:rPr>
              <a:t>Result 1: </a:t>
            </a:r>
          </a:p>
          <a:p>
            <a:pPr marL="0" indent="0">
              <a:buNone/>
            </a:pPr>
            <a:r>
              <a:rPr lang="en-US" b="1" dirty="0" smtClean="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User: </a:t>
            </a:r>
            <a:r>
              <a:rPr lang="en-US" b="1" dirty="0">
                <a:solidFill>
                  <a:srgbClr val="00B0F0"/>
                </a:solidFill>
                <a:latin typeface="Century" panose="02040604050505020304" pitchFamily="18" charset="0"/>
              </a:rPr>
              <a:t>Brad </a:t>
            </a:r>
            <a:endParaRPr lang="en-US" b="1" dirty="0" smtClean="0">
              <a:solidFill>
                <a:srgbClr val="00B0F0"/>
              </a:solidFill>
              <a:latin typeface="Century" panose="02040604050505020304" pitchFamily="18" charset="0"/>
            </a:endParaRPr>
          </a:p>
          <a:p>
            <a:pPr marL="0" indent="0">
              <a:buNone/>
            </a:pPr>
            <a:r>
              <a:rPr lang="en-US" b="1" dirty="0" smtClean="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Business: </a:t>
            </a:r>
            <a:r>
              <a:rPr lang="en-US" b="1" dirty="0" smtClean="0">
                <a:solidFill>
                  <a:srgbClr val="00B0F0"/>
                </a:solidFill>
                <a:latin typeface="Century" panose="02040604050505020304" pitchFamily="18" charset="0"/>
              </a:rPr>
              <a:t>Mon Ami Gabi</a:t>
            </a:r>
          </a:p>
          <a:p>
            <a:pPr marL="0" indent="0">
              <a:buNone/>
            </a:pPr>
            <a:r>
              <a:rPr lang="en-US" b="1" dirty="0" smtClean="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Recommendation: </a:t>
            </a:r>
            <a:r>
              <a:rPr lang="en-US" b="1" dirty="0" smtClean="0">
                <a:solidFill>
                  <a:srgbClr val="00B0F0"/>
                </a:solidFill>
                <a:latin typeface="Century" panose="02040604050505020304" pitchFamily="18" charset="0"/>
              </a:rPr>
              <a:t>81.75 %</a:t>
            </a:r>
          </a:p>
          <a:p>
            <a:pPr marL="0" indent="0">
              <a:buNone/>
            </a:pPr>
            <a:r>
              <a:rPr lang="en-US" sz="2000" b="1" dirty="0">
                <a:solidFill>
                  <a:srgbClr val="00B0F0"/>
                </a:solidFill>
                <a:latin typeface="Century" panose="02040604050505020304" pitchFamily="18" charset="0"/>
              </a:rPr>
              <a:t> </a:t>
            </a:r>
          </a:p>
          <a:p>
            <a:pPr marL="0" indent="0">
              <a:buNone/>
            </a:pPr>
            <a:endParaRPr lang="en-US" sz="2000" b="1" dirty="0" smtClean="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pic>
        <p:nvPicPr>
          <p:cNvPr id="2" name="Picture 1" descr="Brad_M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093" y="3679916"/>
            <a:ext cx="4538527" cy="3025684"/>
          </a:xfrm>
          <a:prstGeom prst="rect">
            <a:avLst/>
          </a:prstGeom>
        </p:spPr>
      </p:pic>
    </p:spTree>
    <p:extLst>
      <p:ext uri="{BB962C8B-B14F-4D97-AF65-F5344CB8AC3E}">
        <p14:creationId xmlns:p14="http://schemas.microsoft.com/office/powerpoint/2010/main" val="8128453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11</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Results</a:t>
            </a:r>
            <a:endParaRPr lang="en-US" sz="2800" b="1" dirty="0" smtClean="0">
              <a:latin typeface="Century" panose="02040604050505020304" pitchFamily="18" charset="0"/>
            </a:endParaRPr>
          </a:p>
          <a:p>
            <a:pPr>
              <a:buFont typeface="Wingdings" charset="2"/>
              <a:buChar char="§"/>
            </a:pPr>
            <a:r>
              <a:rPr lang="en-US" b="1" dirty="0" smtClean="0">
                <a:solidFill>
                  <a:srgbClr val="000000"/>
                </a:solidFill>
                <a:latin typeface="Century" panose="02040604050505020304" pitchFamily="18" charset="0"/>
              </a:rPr>
              <a:t>Result 2: </a:t>
            </a: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User</a:t>
            </a:r>
            <a:r>
              <a:rPr lang="en-US" b="1" dirty="0">
                <a:solidFill>
                  <a:srgbClr val="000000"/>
                </a:solidFill>
                <a:latin typeface="Century" panose="02040604050505020304" pitchFamily="18" charset="0"/>
              </a:rPr>
              <a:t>:</a:t>
            </a:r>
            <a:r>
              <a:rPr lang="en-US" b="1" dirty="0">
                <a:solidFill>
                  <a:srgbClr val="00B0F0"/>
                </a:solidFill>
                <a:latin typeface="Century" panose="02040604050505020304" pitchFamily="18" charset="0"/>
              </a:rPr>
              <a:t> </a:t>
            </a:r>
            <a:r>
              <a:rPr lang="en-US" b="1" dirty="0" err="1" smtClean="0">
                <a:solidFill>
                  <a:srgbClr val="00B0F0"/>
                </a:solidFill>
                <a:latin typeface="Century" panose="02040604050505020304" pitchFamily="18" charset="0"/>
              </a:rPr>
              <a:t>Westie</a:t>
            </a:r>
            <a:r>
              <a:rPr lang="en-US" b="1" dirty="0" smtClean="0">
                <a:solidFill>
                  <a:srgbClr val="00B0F0"/>
                </a:solidFill>
                <a:latin typeface="Century" panose="02040604050505020304" pitchFamily="18" charset="0"/>
              </a:rPr>
              <a:t> </a:t>
            </a: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Business</a:t>
            </a:r>
            <a:r>
              <a:rPr lang="en-US" b="1" dirty="0">
                <a:solidFill>
                  <a:srgbClr val="000000"/>
                </a:solidFill>
                <a:latin typeface="Century" panose="02040604050505020304" pitchFamily="18" charset="0"/>
              </a:rPr>
              <a:t>:</a:t>
            </a:r>
            <a:r>
              <a:rPr lang="en-US" b="1" dirty="0">
                <a:solidFill>
                  <a:srgbClr val="00B0F0"/>
                </a:solidFill>
                <a:latin typeface="Century" panose="02040604050505020304" pitchFamily="18" charset="0"/>
              </a:rPr>
              <a:t> </a:t>
            </a:r>
            <a:r>
              <a:rPr lang="en-US" b="1" dirty="0" smtClean="0">
                <a:solidFill>
                  <a:srgbClr val="00B0F0"/>
                </a:solidFill>
                <a:latin typeface="Century" panose="02040604050505020304" pitchFamily="18" charset="0"/>
              </a:rPr>
              <a:t>Serendipity</a:t>
            </a: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Recommendation:</a:t>
            </a:r>
            <a:r>
              <a:rPr lang="en-US" b="1" dirty="0" smtClean="0">
                <a:solidFill>
                  <a:srgbClr val="00B0F0"/>
                </a:solidFill>
                <a:latin typeface="Century" panose="02040604050505020304" pitchFamily="18" charset="0"/>
              </a:rPr>
              <a:t> 64.399 %</a:t>
            </a:r>
          </a:p>
          <a:p>
            <a:pPr marL="0" indent="0">
              <a:buNone/>
            </a:pPr>
            <a:r>
              <a:rPr lang="en-US" b="1" dirty="0">
                <a:solidFill>
                  <a:srgbClr val="00B0F0"/>
                </a:solidFill>
                <a:latin typeface="Century" panose="02040604050505020304" pitchFamily="18" charset="0"/>
              </a:rPr>
              <a:t> </a:t>
            </a:r>
          </a:p>
          <a:p>
            <a:pPr marL="0" indent="0">
              <a:buNone/>
            </a:pPr>
            <a:endParaRPr lang="en-US" sz="2000" b="1" dirty="0" smtClean="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pic>
        <p:nvPicPr>
          <p:cNvPr id="3" name="Picture 2" descr="westie_Serendipity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011" y="3716843"/>
            <a:ext cx="4483136" cy="2988757"/>
          </a:xfrm>
          <a:prstGeom prst="rect">
            <a:avLst/>
          </a:prstGeom>
        </p:spPr>
      </p:pic>
    </p:spTree>
    <p:extLst>
      <p:ext uri="{BB962C8B-B14F-4D97-AF65-F5344CB8AC3E}">
        <p14:creationId xmlns:p14="http://schemas.microsoft.com/office/powerpoint/2010/main" val="12178695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12</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Results</a:t>
            </a:r>
            <a:endParaRPr lang="en-US" sz="2800" b="1" dirty="0" smtClean="0">
              <a:latin typeface="Century" panose="02040604050505020304" pitchFamily="18" charset="0"/>
            </a:endParaRPr>
          </a:p>
          <a:p>
            <a:pPr>
              <a:buFont typeface="Wingdings" charset="2"/>
              <a:buChar char="§"/>
            </a:pPr>
            <a:r>
              <a:rPr lang="en-US" b="1" dirty="0" smtClean="0">
                <a:solidFill>
                  <a:srgbClr val="000000"/>
                </a:solidFill>
                <a:latin typeface="Century" panose="02040604050505020304" pitchFamily="18" charset="0"/>
              </a:rPr>
              <a:t>Result 3: </a:t>
            </a: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User</a:t>
            </a:r>
            <a:r>
              <a:rPr lang="en-US" b="1" dirty="0">
                <a:solidFill>
                  <a:srgbClr val="000000"/>
                </a:solidFill>
                <a:latin typeface="Century" panose="02040604050505020304" pitchFamily="18" charset="0"/>
              </a:rPr>
              <a:t>:</a:t>
            </a:r>
            <a:r>
              <a:rPr lang="en-US" b="1" dirty="0">
                <a:solidFill>
                  <a:srgbClr val="00B0F0"/>
                </a:solidFill>
                <a:latin typeface="Century" panose="02040604050505020304" pitchFamily="18" charset="0"/>
              </a:rPr>
              <a:t> Jennifer</a:t>
            </a:r>
            <a:endParaRPr lang="en-US" b="1" dirty="0" smtClean="0">
              <a:solidFill>
                <a:srgbClr val="00B0F0"/>
              </a:solidFill>
              <a:latin typeface="Century" panose="02040604050505020304" pitchFamily="18" charset="0"/>
            </a:endParaRP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Business</a:t>
            </a:r>
            <a:r>
              <a:rPr lang="en-US" b="1" dirty="0">
                <a:solidFill>
                  <a:srgbClr val="000000"/>
                </a:solidFill>
                <a:latin typeface="Century" panose="02040604050505020304" pitchFamily="18" charset="0"/>
              </a:rPr>
              <a:t>:</a:t>
            </a:r>
            <a:r>
              <a:rPr lang="en-US" b="1" dirty="0">
                <a:solidFill>
                  <a:srgbClr val="00B0F0"/>
                </a:solidFill>
                <a:latin typeface="Century" panose="02040604050505020304" pitchFamily="18" charset="0"/>
              </a:rPr>
              <a:t> Arriba Mexican Grill</a:t>
            </a:r>
            <a:endParaRPr lang="en-US" b="1" dirty="0" smtClean="0">
              <a:solidFill>
                <a:srgbClr val="00B0F0"/>
              </a:solidFill>
              <a:latin typeface="Century" panose="02040604050505020304" pitchFamily="18" charset="0"/>
            </a:endParaRPr>
          </a:p>
          <a:p>
            <a:pPr marL="0" indent="0">
              <a:buNone/>
            </a:pPr>
            <a:r>
              <a:rPr lang="en-US" b="1" dirty="0">
                <a:solidFill>
                  <a:srgbClr val="00B0F0"/>
                </a:solidFill>
                <a:latin typeface="Century" panose="02040604050505020304" pitchFamily="18" charset="0"/>
              </a:rPr>
              <a:t>	</a:t>
            </a:r>
            <a:r>
              <a:rPr lang="en-US" b="1" dirty="0" smtClean="0">
                <a:solidFill>
                  <a:srgbClr val="000000"/>
                </a:solidFill>
                <a:latin typeface="Century" panose="02040604050505020304" pitchFamily="18" charset="0"/>
              </a:rPr>
              <a:t>Recommendation:</a:t>
            </a:r>
            <a:r>
              <a:rPr lang="en-US" b="1" dirty="0" smtClean="0">
                <a:solidFill>
                  <a:srgbClr val="00B0F0"/>
                </a:solidFill>
                <a:latin typeface="Century" panose="02040604050505020304" pitchFamily="18" charset="0"/>
              </a:rPr>
              <a:t> 53.90%</a:t>
            </a:r>
          </a:p>
          <a:p>
            <a:pPr marL="0" indent="0">
              <a:buNone/>
            </a:pPr>
            <a:r>
              <a:rPr lang="en-US" sz="2000" b="1" dirty="0">
                <a:solidFill>
                  <a:srgbClr val="00B0F0"/>
                </a:solidFill>
                <a:latin typeface="Century" panose="02040604050505020304" pitchFamily="18" charset="0"/>
              </a:rPr>
              <a:t> </a:t>
            </a:r>
          </a:p>
          <a:p>
            <a:pPr marL="0" indent="0">
              <a:buNone/>
            </a:pPr>
            <a:endParaRPr lang="en-US" sz="2000" b="1" dirty="0" smtClean="0">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pic>
        <p:nvPicPr>
          <p:cNvPr id="2" name="Picture 1" descr="Jen_mexicanGri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431" y="3753653"/>
            <a:ext cx="4487014" cy="2951947"/>
          </a:xfrm>
          <a:prstGeom prst="rect">
            <a:avLst/>
          </a:prstGeom>
        </p:spPr>
      </p:pic>
    </p:spTree>
    <p:extLst>
      <p:ext uri="{BB962C8B-B14F-4D97-AF65-F5344CB8AC3E}">
        <p14:creationId xmlns:p14="http://schemas.microsoft.com/office/powerpoint/2010/main" val="2205246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13</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Obstacles</a:t>
            </a:r>
            <a:endParaRPr lang="en-US" sz="2800" b="1" dirty="0" smtClean="0">
              <a:latin typeface="Century" panose="02040604050505020304" pitchFamily="18" charset="0"/>
            </a:endParaRPr>
          </a:p>
          <a:p>
            <a:pPr>
              <a:buFont typeface="Wingdings" charset="2"/>
              <a:buChar char="§"/>
            </a:pPr>
            <a:r>
              <a:rPr lang="en-US" b="1" dirty="0" smtClean="0">
                <a:solidFill>
                  <a:srgbClr val="000000"/>
                </a:solidFill>
                <a:latin typeface="Century" panose="02040604050505020304" pitchFamily="18" charset="0"/>
              </a:rPr>
              <a:t>Obstacle 1:</a:t>
            </a:r>
            <a:r>
              <a:rPr lang="en-US" b="1" dirty="0" smtClean="0">
                <a:solidFill>
                  <a:srgbClr val="00B0F0"/>
                </a:solidFill>
                <a:latin typeface="Century" panose="02040604050505020304" pitchFamily="18" charset="0"/>
              </a:rPr>
              <a:t> Sentiment analysis of reviews (Used</a:t>
            </a:r>
            <a:r>
              <a:rPr lang="en-US" b="1" dirty="0">
                <a:solidFill>
                  <a:srgbClr val="00B0F0"/>
                </a:solidFill>
                <a:latin typeface="Century" panose="02040604050505020304" pitchFamily="18" charset="0"/>
              </a:rPr>
              <a:t> </a:t>
            </a:r>
            <a:r>
              <a:rPr lang="en-US" b="1" dirty="0" smtClean="0">
                <a:solidFill>
                  <a:srgbClr val="00B0F0"/>
                </a:solidFill>
                <a:latin typeface="Century" panose="02040604050505020304" pitchFamily="18" charset="0"/>
              </a:rPr>
              <a:t>Natural Language Processing</a:t>
            </a:r>
            <a:r>
              <a:rPr lang="en-US" sz="2400" b="1" dirty="0" smtClean="0">
                <a:solidFill>
                  <a:srgbClr val="00B0F0"/>
                </a:solidFill>
                <a:latin typeface="Century" panose="02040604050505020304" pitchFamily="18" charset="0"/>
              </a:rPr>
              <a:t> techniques)</a:t>
            </a:r>
            <a:endParaRPr lang="en-US" b="1" dirty="0" smtClean="0">
              <a:solidFill>
                <a:srgbClr val="00B0F0"/>
              </a:solidFill>
              <a:latin typeface="Century" panose="02040604050505020304" pitchFamily="18" charset="0"/>
            </a:endParaRPr>
          </a:p>
          <a:p>
            <a:pPr>
              <a:buFont typeface="Wingdings" charset="2"/>
              <a:buChar char="§"/>
            </a:pPr>
            <a:r>
              <a:rPr lang="en-US" b="1" dirty="0" smtClean="0">
                <a:solidFill>
                  <a:srgbClr val="000000"/>
                </a:solidFill>
                <a:latin typeface="Century" panose="02040604050505020304" pitchFamily="18" charset="0"/>
              </a:rPr>
              <a:t>Obstacle 2:</a:t>
            </a:r>
            <a:r>
              <a:rPr lang="en-US" b="1" dirty="0" smtClean="0">
                <a:solidFill>
                  <a:srgbClr val="00B0F0"/>
                </a:solidFill>
                <a:latin typeface="Century" panose="02040604050505020304" pitchFamily="18" charset="0"/>
              </a:rPr>
              <a:t> Running resource intensive queries leading to VM (Virtual Machine) crash (Performance tuning by avoiding unnecessary joins and using a system with better hardware resources)</a:t>
            </a: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980007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14</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Conclusion</a:t>
            </a:r>
          </a:p>
          <a:p>
            <a:pPr marL="0" indent="0">
              <a:buNone/>
            </a:pPr>
            <a:r>
              <a:rPr lang="en-US" b="1" dirty="0" smtClean="0">
                <a:solidFill>
                  <a:srgbClr val="000000"/>
                </a:solidFill>
                <a:latin typeface="Century" panose="02040604050505020304" pitchFamily="18" charset="0"/>
              </a:rPr>
              <a:t>Users: </a:t>
            </a:r>
          </a:p>
          <a:p>
            <a:pPr algn="just">
              <a:buFont typeface="Wingdings" charset="2"/>
              <a:buChar char="§"/>
            </a:pPr>
            <a:r>
              <a:rPr lang="en-US" sz="2000" b="1" dirty="0" smtClean="0">
                <a:solidFill>
                  <a:srgbClr val="00B0F0"/>
                </a:solidFill>
                <a:latin typeface="Century" panose="02040604050505020304" pitchFamily="18" charset="0"/>
              </a:rPr>
              <a:t>We can run this analytic to predict whether a user will like a restaurant or not. Rather than just relying on star ratings or reading through several textual reviews, this recommendation system can be used to get an overall idea about the likelihood of a user liking a business.</a:t>
            </a:r>
          </a:p>
          <a:p>
            <a:pPr marL="0" indent="0">
              <a:buNone/>
            </a:pPr>
            <a:r>
              <a:rPr lang="en-US" b="1" dirty="0" smtClean="0">
                <a:solidFill>
                  <a:srgbClr val="000000"/>
                </a:solidFill>
                <a:latin typeface="Century" panose="02040604050505020304" pitchFamily="18" charset="0"/>
              </a:rPr>
              <a:t>Businesses:</a:t>
            </a:r>
          </a:p>
          <a:p>
            <a:pPr>
              <a:buFont typeface="Wingdings" charset="2"/>
              <a:buChar char="§"/>
            </a:pPr>
            <a:r>
              <a:rPr lang="en-US" sz="2000" b="1" dirty="0" smtClean="0">
                <a:solidFill>
                  <a:srgbClr val="00B0F0"/>
                </a:solidFill>
                <a:latin typeface="Century" panose="02040604050505020304" pitchFamily="18" charset="0"/>
              </a:rPr>
              <a:t>A business can advertise itself to a set of users who are more likely to like the restaurant. </a:t>
            </a:r>
          </a:p>
          <a:p>
            <a:pPr>
              <a:buFont typeface="Wingdings" charset="2"/>
              <a:buChar char="§"/>
            </a:pPr>
            <a:r>
              <a:rPr lang="en-US" sz="2000" b="1" dirty="0" smtClean="0">
                <a:solidFill>
                  <a:srgbClr val="00B0F0"/>
                </a:solidFill>
                <a:latin typeface="Century" panose="02040604050505020304" pitchFamily="18" charset="0"/>
              </a:rPr>
              <a:t>We can run this analytic for all the users from the area where a business is located and if the prediction is in favor of the business for a user, that user is our target customer. More positive reviews means more revenue.</a:t>
            </a: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p:txBody>
      </p:sp>
    </p:spTree>
    <p:extLst>
      <p:ext uri="{BB962C8B-B14F-4D97-AF65-F5344CB8AC3E}">
        <p14:creationId xmlns:p14="http://schemas.microsoft.com/office/powerpoint/2010/main" val="24229222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15</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endParaRPr lang="en-US" sz="2000" b="1" dirty="0">
              <a:solidFill>
                <a:srgbClr val="00B0F0"/>
              </a:solidFill>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endParaRPr lang="en-US" b="1" u="sng" dirty="0">
              <a:latin typeface="Century" panose="02040604050505020304" pitchFamily="18" charset="0"/>
            </a:endParaRPr>
          </a:p>
          <a:p>
            <a:pPr marL="0" indent="0">
              <a:buNone/>
            </a:pPr>
            <a:r>
              <a:rPr lang="en-US" b="1" u="sng" dirty="0" smtClean="0">
                <a:latin typeface="Century" panose="02040604050505020304" pitchFamily="18" charset="0"/>
              </a:rPr>
              <a:t>Acknowledgements</a:t>
            </a:r>
            <a:endParaRPr lang="en-US" sz="2800" b="1" dirty="0" smtClean="0">
              <a:latin typeface="Century" panose="02040604050505020304" pitchFamily="18" charset="0"/>
            </a:endParaRPr>
          </a:p>
          <a:p>
            <a:pPr>
              <a:buFont typeface="Wingdings" charset="2"/>
              <a:buChar char="§"/>
            </a:pPr>
            <a:r>
              <a:rPr lang="en-US" b="1" dirty="0" smtClean="0">
                <a:solidFill>
                  <a:srgbClr val="00B0F0"/>
                </a:solidFill>
                <a:latin typeface="Century" panose="02040604050505020304" pitchFamily="18" charset="0"/>
              </a:rPr>
              <a:t>Prof. Suzanne Macintosh for her guidance and support during the course of this project</a:t>
            </a:r>
          </a:p>
          <a:p>
            <a:pPr>
              <a:buFont typeface="Wingdings" charset="2"/>
              <a:buChar char="§"/>
            </a:pPr>
            <a:r>
              <a:rPr lang="en-US" b="1" dirty="0" smtClean="0">
                <a:solidFill>
                  <a:srgbClr val="00B0F0"/>
                </a:solidFill>
                <a:latin typeface="Century" panose="02040604050505020304" pitchFamily="18" charset="0"/>
              </a:rPr>
              <a:t>Amazon for AWS voucher for this work.</a:t>
            </a:r>
          </a:p>
          <a:p>
            <a:pPr>
              <a:buFont typeface="Wingdings" charset="2"/>
              <a:buChar char="§"/>
            </a:pPr>
            <a:r>
              <a:rPr lang="en-US" b="1" dirty="0" err="1" smtClean="0">
                <a:solidFill>
                  <a:srgbClr val="00B0F0"/>
                </a:solidFill>
                <a:latin typeface="Century" panose="02040604050505020304" pitchFamily="18" charset="0"/>
              </a:rPr>
              <a:t>Yelp.com</a:t>
            </a:r>
            <a:r>
              <a:rPr lang="en-US" b="1" dirty="0" smtClean="0">
                <a:solidFill>
                  <a:srgbClr val="00B0F0"/>
                </a:solidFill>
                <a:latin typeface="Century" panose="02040604050505020304" pitchFamily="18" charset="0"/>
              </a:rPr>
              <a:t> for putting up their extensive data sets for free online.</a:t>
            </a:r>
            <a:endParaRPr lang="en-US" b="1" dirty="0">
              <a:latin typeface="Century" panose="02040604050505020304" pitchFamily="18" charset="0"/>
            </a:endParaRPr>
          </a:p>
        </p:txBody>
      </p:sp>
    </p:spTree>
    <p:extLst>
      <p:ext uri="{BB962C8B-B14F-4D97-AF65-F5344CB8AC3E}">
        <p14:creationId xmlns:p14="http://schemas.microsoft.com/office/powerpoint/2010/main" val="25513515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16</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References</a:t>
            </a:r>
          </a:p>
          <a:p>
            <a:pPr lvl="0">
              <a:buFont typeface="Wingdings" charset="2"/>
              <a:buChar char="§"/>
            </a:pPr>
            <a:r>
              <a:rPr lang="en-US" sz="1800" dirty="0" smtClean="0">
                <a:solidFill>
                  <a:srgbClr val="15A9FD"/>
                </a:solidFill>
                <a:latin typeface="Century"/>
                <a:cs typeface="Century"/>
              </a:rPr>
              <a:t>[1] Hive </a:t>
            </a:r>
            <a:r>
              <a:rPr lang="en-US" sz="1800" dirty="0">
                <a:solidFill>
                  <a:srgbClr val="15A9FD"/>
                </a:solidFill>
                <a:latin typeface="Century"/>
                <a:cs typeface="Century"/>
              </a:rPr>
              <a:t>- A Warehousing Solution Over a Map-Reduce Framework Authors: </a:t>
            </a:r>
            <a:r>
              <a:rPr lang="en-US" sz="1800" dirty="0" err="1">
                <a:solidFill>
                  <a:srgbClr val="15A9FD"/>
                </a:solidFill>
                <a:latin typeface="Century"/>
                <a:cs typeface="Century"/>
              </a:rPr>
              <a:t>Ashish</a:t>
            </a:r>
            <a:r>
              <a:rPr lang="en-US" sz="1800" dirty="0">
                <a:solidFill>
                  <a:srgbClr val="15A9FD"/>
                </a:solidFill>
                <a:latin typeface="Century"/>
                <a:cs typeface="Century"/>
              </a:rPr>
              <a:t> </a:t>
            </a:r>
            <a:r>
              <a:rPr lang="en-US" sz="1800" dirty="0" err="1">
                <a:solidFill>
                  <a:srgbClr val="15A9FD"/>
                </a:solidFill>
                <a:latin typeface="Century"/>
                <a:cs typeface="Century"/>
              </a:rPr>
              <a:t>Thusoo</a:t>
            </a:r>
            <a:r>
              <a:rPr lang="en-US" sz="1800" dirty="0">
                <a:solidFill>
                  <a:srgbClr val="15A9FD"/>
                </a:solidFill>
                <a:latin typeface="Century"/>
                <a:cs typeface="Century"/>
              </a:rPr>
              <a:t>, </a:t>
            </a:r>
            <a:r>
              <a:rPr lang="en-US" sz="1800" dirty="0" err="1">
                <a:solidFill>
                  <a:srgbClr val="15A9FD"/>
                </a:solidFill>
                <a:latin typeface="Century"/>
                <a:cs typeface="Century"/>
              </a:rPr>
              <a:t>Joydeep</a:t>
            </a:r>
            <a:r>
              <a:rPr lang="en-US" sz="1800" dirty="0">
                <a:solidFill>
                  <a:srgbClr val="15A9FD"/>
                </a:solidFill>
                <a:latin typeface="Century"/>
                <a:cs typeface="Century"/>
              </a:rPr>
              <a:t> </a:t>
            </a:r>
            <a:r>
              <a:rPr lang="en-US" sz="1800" dirty="0" err="1">
                <a:solidFill>
                  <a:srgbClr val="15A9FD"/>
                </a:solidFill>
                <a:latin typeface="Century"/>
                <a:cs typeface="Century"/>
              </a:rPr>
              <a:t>Sen</a:t>
            </a:r>
            <a:r>
              <a:rPr lang="en-US" sz="1800" dirty="0">
                <a:solidFill>
                  <a:srgbClr val="15A9FD"/>
                </a:solidFill>
                <a:latin typeface="Century"/>
                <a:cs typeface="Century"/>
              </a:rPr>
              <a:t> </a:t>
            </a:r>
            <a:r>
              <a:rPr lang="en-US" sz="1800" dirty="0" err="1">
                <a:solidFill>
                  <a:srgbClr val="15A9FD"/>
                </a:solidFill>
                <a:latin typeface="Century"/>
                <a:cs typeface="Century"/>
              </a:rPr>
              <a:t>Sarma</a:t>
            </a:r>
            <a:r>
              <a:rPr lang="en-US" sz="1800" dirty="0">
                <a:solidFill>
                  <a:srgbClr val="15A9FD"/>
                </a:solidFill>
                <a:latin typeface="Century"/>
                <a:cs typeface="Century"/>
              </a:rPr>
              <a:t>, </a:t>
            </a:r>
            <a:r>
              <a:rPr lang="en-US" sz="1800" dirty="0" err="1">
                <a:solidFill>
                  <a:srgbClr val="15A9FD"/>
                </a:solidFill>
                <a:latin typeface="Century"/>
                <a:cs typeface="Century"/>
              </a:rPr>
              <a:t>Namit</a:t>
            </a:r>
            <a:r>
              <a:rPr lang="en-US" sz="1800" dirty="0">
                <a:solidFill>
                  <a:srgbClr val="15A9FD"/>
                </a:solidFill>
                <a:latin typeface="Century"/>
                <a:cs typeface="Century"/>
              </a:rPr>
              <a:t> Jain, </a:t>
            </a:r>
            <a:r>
              <a:rPr lang="en-US" sz="1800" dirty="0" err="1">
                <a:solidFill>
                  <a:srgbClr val="15A9FD"/>
                </a:solidFill>
                <a:latin typeface="Century"/>
                <a:cs typeface="Century"/>
              </a:rPr>
              <a:t>Zheng</a:t>
            </a:r>
            <a:r>
              <a:rPr lang="en-US" sz="1800" dirty="0">
                <a:solidFill>
                  <a:srgbClr val="15A9FD"/>
                </a:solidFill>
                <a:latin typeface="Century"/>
                <a:cs typeface="Century"/>
              </a:rPr>
              <a:t> Shao, Prasad </a:t>
            </a:r>
            <a:r>
              <a:rPr lang="en-US" sz="1800" dirty="0" err="1">
                <a:solidFill>
                  <a:srgbClr val="15A9FD"/>
                </a:solidFill>
                <a:latin typeface="Century"/>
                <a:cs typeface="Century"/>
              </a:rPr>
              <a:t>Chakka</a:t>
            </a:r>
            <a:r>
              <a:rPr lang="en-US" sz="1800" dirty="0">
                <a:solidFill>
                  <a:srgbClr val="15A9FD"/>
                </a:solidFill>
                <a:latin typeface="Century"/>
                <a:cs typeface="Century"/>
              </a:rPr>
              <a:t>, Suresh Anthony, </a:t>
            </a:r>
            <a:r>
              <a:rPr lang="en-US" sz="1800" dirty="0" err="1">
                <a:solidFill>
                  <a:srgbClr val="15A9FD"/>
                </a:solidFill>
                <a:latin typeface="Century"/>
                <a:cs typeface="Century"/>
              </a:rPr>
              <a:t>Hao</a:t>
            </a:r>
            <a:r>
              <a:rPr lang="en-US" sz="1800" dirty="0">
                <a:solidFill>
                  <a:srgbClr val="15A9FD"/>
                </a:solidFill>
                <a:latin typeface="Century"/>
                <a:cs typeface="Century"/>
              </a:rPr>
              <a:t> Liu, Pete Wyckoff and </a:t>
            </a:r>
            <a:r>
              <a:rPr lang="en-US" sz="1800" dirty="0" err="1">
                <a:solidFill>
                  <a:srgbClr val="15A9FD"/>
                </a:solidFill>
                <a:latin typeface="Century"/>
                <a:cs typeface="Century"/>
              </a:rPr>
              <a:t>Raghotham</a:t>
            </a:r>
            <a:r>
              <a:rPr lang="en-US" sz="1800" dirty="0">
                <a:solidFill>
                  <a:srgbClr val="15A9FD"/>
                </a:solidFill>
                <a:latin typeface="Century"/>
                <a:cs typeface="Century"/>
              </a:rPr>
              <a:t> Murthy from Facebook Data Infrastructure </a:t>
            </a:r>
            <a:r>
              <a:rPr lang="en-US" sz="1800" dirty="0" smtClean="0">
                <a:solidFill>
                  <a:srgbClr val="15A9FD"/>
                </a:solidFill>
                <a:latin typeface="Century"/>
                <a:cs typeface="Century"/>
              </a:rPr>
              <a:t>Team</a:t>
            </a:r>
            <a:endParaRPr lang="en-US" sz="1800" dirty="0">
              <a:solidFill>
                <a:srgbClr val="15A9FD"/>
              </a:solidFill>
              <a:latin typeface="Century"/>
              <a:cs typeface="Century"/>
            </a:endParaRPr>
          </a:p>
          <a:p>
            <a:pPr>
              <a:buFont typeface="Wingdings" charset="2"/>
              <a:buChar char="§"/>
            </a:pPr>
            <a:r>
              <a:rPr lang="en-US" sz="1800" dirty="0" smtClean="0">
                <a:solidFill>
                  <a:srgbClr val="15A9FD"/>
                </a:solidFill>
                <a:latin typeface="Century"/>
                <a:cs typeface="Century"/>
              </a:rPr>
              <a:t>[</a:t>
            </a:r>
            <a:r>
              <a:rPr lang="en-US" sz="1800" dirty="0">
                <a:solidFill>
                  <a:srgbClr val="15A9FD"/>
                </a:solidFill>
                <a:latin typeface="Century"/>
                <a:cs typeface="Century"/>
              </a:rPr>
              <a:t>2</a:t>
            </a:r>
            <a:r>
              <a:rPr lang="en-US" sz="1800" dirty="0" smtClean="0">
                <a:solidFill>
                  <a:srgbClr val="15A9FD"/>
                </a:solidFill>
                <a:latin typeface="Century"/>
                <a:cs typeface="Century"/>
              </a:rPr>
              <a:t>] </a:t>
            </a:r>
            <a:r>
              <a:rPr lang="en-US" sz="1800" dirty="0" err="1" smtClean="0">
                <a:solidFill>
                  <a:srgbClr val="15A9FD"/>
                </a:solidFill>
                <a:latin typeface="Century"/>
                <a:cs typeface="Century"/>
              </a:rPr>
              <a:t>Amazon.com</a:t>
            </a:r>
            <a:r>
              <a:rPr lang="en-US" sz="1800" dirty="0" smtClean="0">
                <a:solidFill>
                  <a:srgbClr val="15A9FD"/>
                </a:solidFill>
                <a:latin typeface="Century"/>
                <a:cs typeface="Century"/>
              </a:rPr>
              <a:t> recommendations : Item-to-Item Collaborative Filtering by Greg Linden, Brent Smith, and Jeremy York</a:t>
            </a:r>
            <a:r>
              <a:rPr lang="en-US" sz="1800" b="1" dirty="0" smtClean="0">
                <a:solidFill>
                  <a:srgbClr val="15A9FD"/>
                </a:solidFill>
                <a:latin typeface="Century"/>
                <a:cs typeface="Century"/>
              </a:rPr>
              <a:t> </a:t>
            </a:r>
            <a:endParaRPr lang="en-US" sz="1800" dirty="0" smtClean="0">
              <a:solidFill>
                <a:srgbClr val="15A9FD"/>
              </a:solidFill>
              <a:latin typeface="Century"/>
              <a:cs typeface="Century"/>
            </a:endParaRPr>
          </a:p>
          <a:p>
            <a:pPr>
              <a:buFont typeface="Wingdings" charset="2"/>
              <a:buChar char="§"/>
            </a:pPr>
            <a:r>
              <a:rPr lang="en-US" sz="1800" dirty="0" smtClean="0">
                <a:solidFill>
                  <a:srgbClr val="15A9FD"/>
                </a:solidFill>
                <a:latin typeface="Century"/>
                <a:cs typeface="Century"/>
              </a:rPr>
              <a:t>[3] </a:t>
            </a:r>
            <a:r>
              <a:rPr lang="en-US" sz="1800" dirty="0">
                <a:solidFill>
                  <a:srgbClr val="15A9FD"/>
                </a:solidFill>
                <a:latin typeface="Century"/>
                <a:cs typeface="Century"/>
              </a:rPr>
              <a:t>S. </a:t>
            </a:r>
            <a:r>
              <a:rPr lang="en-US" sz="1800" dirty="0" err="1">
                <a:solidFill>
                  <a:srgbClr val="15A9FD"/>
                </a:solidFill>
                <a:latin typeface="Century"/>
                <a:cs typeface="Century"/>
              </a:rPr>
              <a:t>Vinodhini</a:t>
            </a:r>
            <a:r>
              <a:rPr lang="en-US" sz="1800" dirty="0">
                <a:solidFill>
                  <a:srgbClr val="15A9FD"/>
                </a:solidFill>
                <a:latin typeface="Century"/>
                <a:cs typeface="Century"/>
              </a:rPr>
              <a:t>, V. </a:t>
            </a:r>
            <a:r>
              <a:rPr lang="en-US" sz="1800" dirty="0" err="1">
                <a:solidFill>
                  <a:srgbClr val="15A9FD"/>
                </a:solidFill>
                <a:latin typeface="Century"/>
                <a:cs typeface="Century"/>
              </a:rPr>
              <a:t>Rajalakshmi</a:t>
            </a:r>
            <a:r>
              <a:rPr lang="en-US" sz="1800" dirty="0">
                <a:solidFill>
                  <a:srgbClr val="15A9FD"/>
                </a:solidFill>
                <a:latin typeface="Century"/>
                <a:cs typeface="Century"/>
              </a:rPr>
              <a:t>, B. </a:t>
            </a:r>
            <a:r>
              <a:rPr lang="en-US" sz="1800" dirty="0" err="1">
                <a:solidFill>
                  <a:srgbClr val="15A9FD"/>
                </a:solidFill>
                <a:latin typeface="Century"/>
                <a:cs typeface="Century"/>
              </a:rPr>
              <a:t>Govindarajulu</a:t>
            </a:r>
            <a:r>
              <a:rPr lang="en-US" sz="1800" dirty="0">
                <a:solidFill>
                  <a:srgbClr val="15A9FD"/>
                </a:solidFill>
                <a:latin typeface="Century"/>
                <a:cs typeface="Century"/>
              </a:rPr>
              <a:t>: Building </a:t>
            </a:r>
            <a:r>
              <a:rPr lang="en-US" sz="1800" dirty="0" err="1">
                <a:solidFill>
                  <a:srgbClr val="15A9FD"/>
                </a:solidFill>
                <a:latin typeface="Century"/>
                <a:cs typeface="Century"/>
              </a:rPr>
              <a:t>Personalised</a:t>
            </a:r>
            <a:r>
              <a:rPr lang="en-US" sz="1800" dirty="0">
                <a:solidFill>
                  <a:srgbClr val="15A9FD"/>
                </a:solidFill>
                <a:latin typeface="Century"/>
                <a:cs typeface="Century"/>
              </a:rPr>
              <a:t> Recommendation System With Big Data and </a:t>
            </a:r>
            <a:r>
              <a:rPr lang="en-US" sz="1800" dirty="0" err="1">
                <a:solidFill>
                  <a:srgbClr val="15A9FD"/>
                </a:solidFill>
                <a:latin typeface="Century"/>
                <a:cs typeface="Century"/>
              </a:rPr>
              <a:t>Hadoop</a:t>
            </a:r>
            <a:r>
              <a:rPr lang="en-US" sz="1800" dirty="0">
                <a:solidFill>
                  <a:srgbClr val="15A9FD"/>
                </a:solidFill>
                <a:latin typeface="Century"/>
                <a:cs typeface="Century"/>
              </a:rPr>
              <a:t> </a:t>
            </a:r>
            <a:r>
              <a:rPr lang="en-US" sz="1800" dirty="0" err="1" smtClean="0">
                <a:solidFill>
                  <a:srgbClr val="15A9FD"/>
                </a:solidFill>
                <a:latin typeface="Century"/>
                <a:cs typeface="Century"/>
              </a:rPr>
              <a:t>Mapreduce</a:t>
            </a:r>
            <a:endParaRPr lang="en-US" sz="1800" dirty="0" smtClean="0">
              <a:solidFill>
                <a:srgbClr val="15A9FD"/>
              </a:solidFill>
              <a:latin typeface="Century"/>
              <a:cs typeface="Century"/>
            </a:endParaRPr>
          </a:p>
          <a:p>
            <a:pPr lvl="0">
              <a:buFont typeface="Wingdings" charset="2"/>
              <a:buChar char="§"/>
            </a:pPr>
            <a:r>
              <a:rPr lang="en-US" sz="1800" dirty="0" smtClean="0">
                <a:solidFill>
                  <a:srgbClr val="15A9FD"/>
                </a:solidFill>
                <a:latin typeface="Century"/>
                <a:cs typeface="Century"/>
              </a:rPr>
              <a:t>[4] T</a:t>
            </a:r>
            <a:r>
              <a:rPr lang="en-US" sz="1800" dirty="0">
                <a:solidFill>
                  <a:srgbClr val="15A9FD"/>
                </a:solidFill>
                <a:latin typeface="Century"/>
                <a:cs typeface="Century"/>
              </a:rPr>
              <a:t>. White. </a:t>
            </a:r>
            <a:r>
              <a:rPr lang="en-US" sz="1800" dirty="0" err="1">
                <a:solidFill>
                  <a:srgbClr val="15A9FD"/>
                </a:solidFill>
                <a:latin typeface="Century"/>
                <a:cs typeface="Century"/>
              </a:rPr>
              <a:t>Hadoop</a:t>
            </a:r>
            <a:r>
              <a:rPr lang="en-US" sz="1800" dirty="0">
                <a:solidFill>
                  <a:srgbClr val="15A9FD"/>
                </a:solidFill>
                <a:latin typeface="Century"/>
                <a:cs typeface="Century"/>
              </a:rPr>
              <a:t>: The Definitive Guide. O’Reilly Media Inc., Sebastopol, CA, May 2012</a:t>
            </a:r>
            <a:r>
              <a:rPr lang="en-US" sz="1800" dirty="0" smtClean="0">
                <a:solidFill>
                  <a:srgbClr val="15A9FD"/>
                </a:solidFill>
              </a:rPr>
              <a:t>.</a:t>
            </a:r>
          </a:p>
          <a:p>
            <a:pPr lvl="0">
              <a:buFont typeface="Wingdings" charset="2"/>
              <a:buChar char="§"/>
            </a:pPr>
            <a:r>
              <a:rPr lang="en-US" sz="1800" dirty="0" smtClean="0">
                <a:solidFill>
                  <a:srgbClr val="15A9FD"/>
                </a:solidFill>
                <a:latin typeface="Century"/>
                <a:cs typeface="Century"/>
              </a:rPr>
              <a:t>[5] </a:t>
            </a:r>
            <a:r>
              <a:rPr lang="en-US" sz="1800" dirty="0">
                <a:solidFill>
                  <a:srgbClr val="15A9FD"/>
                </a:solidFill>
                <a:latin typeface="Century"/>
                <a:cs typeface="Century"/>
              </a:rPr>
              <a:t>J. Dean and S. </a:t>
            </a:r>
            <a:r>
              <a:rPr lang="en-US" sz="1800" dirty="0" err="1">
                <a:solidFill>
                  <a:srgbClr val="15A9FD"/>
                </a:solidFill>
                <a:latin typeface="Century"/>
                <a:cs typeface="Century"/>
              </a:rPr>
              <a:t>Ghemawat</a:t>
            </a:r>
            <a:r>
              <a:rPr lang="en-US" sz="1800" dirty="0">
                <a:solidFill>
                  <a:srgbClr val="15A9FD"/>
                </a:solidFill>
                <a:latin typeface="Century"/>
                <a:cs typeface="Century"/>
              </a:rPr>
              <a:t>. </a:t>
            </a:r>
            <a:r>
              <a:rPr lang="en-US" sz="1800" dirty="0" err="1">
                <a:solidFill>
                  <a:srgbClr val="15A9FD"/>
                </a:solidFill>
                <a:latin typeface="Century"/>
                <a:cs typeface="Century"/>
              </a:rPr>
              <a:t>MapReduce</a:t>
            </a:r>
            <a:r>
              <a:rPr lang="en-US" sz="1800" dirty="0">
                <a:solidFill>
                  <a:srgbClr val="15A9FD"/>
                </a:solidFill>
                <a:latin typeface="Century"/>
                <a:cs typeface="Century"/>
              </a:rPr>
              <a:t>: Simplified data processing on large clusters. In proceedings of 6</a:t>
            </a:r>
            <a:r>
              <a:rPr lang="en-US" sz="1800" baseline="30000" dirty="0">
                <a:solidFill>
                  <a:srgbClr val="15A9FD"/>
                </a:solidFill>
                <a:latin typeface="Century"/>
                <a:cs typeface="Century"/>
              </a:rPr>
              <a:t>th</a:t>
            </a:r>
            <a:r>
              <a:rPr lang="en-US" sz="1800" dirty="0">
                <a:solidFill>
                  <a:srgbClr val="15A9FD"/>
                </a:solidFill>
                <a:latin typeface="Century"/>
                <a:cs typeface="Century"/>
              </a:rPr>
              <a:t> Symposium on Operating Systems Design and </a:t>
            </a:r>
            <a:r>
              <a:rPr lang="en-US" sz="1800" dirty="0" err="1">
                <a:solidFill>
                  <a:srgbClr val="15A9FD"/>
                </a:solidFill>
                <a:latin typeface="Century"/>
                <a:cs typeface="Century"/>
              </a:rPr>
              <a:t>Implemenation</a:t>
            </a:r>
            <a:r>
              <a:rPr lang="en-US" sz="1800" dirty="0">
                <a:solidFill>
                  <a:srgbClr val="15A9FD"/>
                </a:solidFill>
                <a:latin typeface="Century"/>
                <a:cs typeface="Century"/>
              </a:rPr>
              <a:t>, 2004</a:t>
            </a:r>
            <a:r>
              <a:rPr lang="en-US" sz="1800" dirty="0" smtClean="0">
                <a:solidFill>
                  <a:srgbClr val="15A9FD"/>
                </a:solidFill>
                <a:latin typeface="Century"/>
                <a:cs typeface="Century"/>
              </a:rPr>
              <a:t>.</a:t>
            </a:r>
            <a:endParaRPr lang="en-US" sz="1800" dirty="0">
              <a:solidFill>
                <a:srgbClr val="15A9FD"/>
              </a:solidFill>
              <a:latin typeface="Century"/>
              <a:cs typeface="Century"/>
            </a:endParaRPr>
          </a:p>
        </p:txBody>
      </p:sp>
    </p:spTree>
    <p:extLst>
      <p:ext uri="{BB962C8B-B14F-4D97-AF65-F5344CB8AC3E}">
        <p14:creationId xmlns:p14="http://schemas.microsoft.com/office/powerpoint/2010/main" val="38099591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17</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sz="5400" b="1" dirty="0" smtClean="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dirty="0" smtClean="0">
                <a:solidFill>
                  <a:srgbClr val="00B0F0"/>
                </a:solidFill>
                <a:latin typeface="Century" panose="02040604050505020304" pitchFamily="18" charset="0"/>
              </a:rPr>
              <a:t>Thank you!!</a:t>
            </a: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0083780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solidFill>
                  <a:srgbClr val="000000"/>
                </a:solidFill>
                <a:latin typeface="Verdana" pitchFamily="34" charset="0"/>
              </a:rPr>
              <a:pPr eaLnBrk="1" hangingPunct="1">
                <a:spcBef>
                  <a:spcPct val="0"/>
                </a:spcBef>
                <a:buClrTx/>
                <a:buFontTx/>
                <a:buNone/>
              </a:pPr>
              <a:t>2</a:t>
            </a:fld>
            <a:endParaRPr lang="en-US" altLang="en-US" sz="900" smtClean="0">
              <a:solidFill>
                <a:srgbClr val="000000"/>
              </a:solidFill>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panose="02040604050505020304" pitchFamily="18" charset="0"/>
              </a:rPr>
              <a:t>Analytics Project </a:t>
            </a:r>
            <a:r>
              <a:rPr lang="en-US" sz="2800" b="1" dirty="0" smtClean="0">
                <a:solidFill>
                  <a:srgbClr val="3366FF"/>
                </a:solidFill>
                <a:latin typeface="Century" panose="02040604050505020304" pitchFamily="18" charset="0"/>
              </a:rPr>
              <a:t>Presentation </a:t>
            </a:r>
            <a:r>
              <a:rPr lang="en-US" sz="2800" b="1" dirty="0">
                <a:solidFill>
                  <a:srgbClr val="3366FF"/>
                </a:solidFill>
                <a:latin typeface="Century" panose="02040604050505020304" pitchFamily="18" charset="0"/>
              </a:rPr>
              <a:t>- </a:t>
            </a:r>
            <a:r>
              <a:rPr lang="en-US" sz="2800" b="1" dirty="0" smtClean="0">
                <a:solidFill>
                  <a:srgbClr val="3366FF"/>
                </a:solidFill>
                <a:latin typeface="Century" panose="02040604050505020304" pitchFamily="18" charset="0"/>
              </a:rPr>
              <a:t>Spring 2015</a:t>
            </a:r>
            <a:endParaRPr lang="en-US" sz="3600" b="1" dirty="0">
              <a:solidFill>
                <a:srgbClr val="3366FF"/>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endParaRPr lang="en-US" sz="2000" b="1" dirty="0" smtClean="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endParaRPr lang="en-US" b="1" u="sng" dirty="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r>
              <a:rPr lang="en-US" b="1" u="sng" dirty="0" smtClean="0">
                <a:latin typeface="Century" panose="02040604050505020304" pitchFamily="18" charset="0"/>
              </a:rPr>
              <a:t>Analytics Project</a:t>
            </a:r>
            <a:r>
              <a:rPr lang="en-US" b="1" dirty="0" smtClean="0">
                <a:latin typeface="Century" panose="02040604050505020304" pitchFamily="18" charset="0"/>
              </a:rPr>
              <a:t>:  </a:t>
            </a:r>
            <a:r>
              <a:rPr lang="en-US" b="1" dirty="0" smtClean="0">
                <a:solidFill>
                  <a:srgbClr val="15A9FD"/>
                </a:solidFill>
                <a:latin typeface="Century" panose="02040604050505020304" pitchFamily="18" charset="0"/>
              </a:rPr>
              <a:t>Check-it</a:t>
            </a:r>
            <a:r>
              <a:rPr lang="en-US" dirty="0" smtClean="0">
                <a:solidFill>
                  <a:srgbClr val="15A9FD"/>
                </a:solidFill>
                <a:latin typeface="Century"/>
                <a:cs typeface="Century"/>
              </a:rPr>
              <a:t> </a:t>
            </a:r>
            <a:r>
              <a:rPr lang="en-US" b="1" dirty="0" smtClean="0">
                <a:solidFill>
                  <a:srgbClr val="15A9FD"/>
                </a:solidFill>
                <a:latin typeface="Century" panose="02040604050505020304" pitchFamily="18" charset="0"/>
              </a:rPr>
              <a:t>Before Check-in</a:t>
            </a:r>
            <a:endParaRPr lang="en-US" dirty="0" smtClean="0">
              <a:solidFill>
                <a:srgbClr val="15A9FD"/>
              </a:solidFill>
              <a:latin typeface="Century"/>
              <a:cs typeface="Century"/>
            </a:endParaRPr>
          </a:p>
          <a:p>
            <a:pPr marL="0" indent="0">
              <a:buNone/>
            </a:pPr>
            <a:endParaRPr lang="en-US" b="1" dirty="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                   </a:t>
            </a:r>
            <a:r>
              <a:rPr lang="en-US" b="1" u="sng" dirty="0" smtClean="0">
                <a:latin typeface="Century" panose="02040604050505020304" pitchFamily="18" charset="0"/>
              </a:rPr>
              <a:t>Team:</a:t>
            </a:r>
            <a:r>
              <a:rPr lang="en-US" b="1" dirty="0" smtClean="0">
                <a:latin typeface="Century" panose="02040604050505020304" pitchFamily="18" charset="0"/>
              </a:rPr>
              <a:t>  </a:t>
            </a:r>
            <a:r>
              <a:rPr lang="en-US" b="1" dirty="0" smtClean="0">
                <a:solidFill>
                  <a:srgbClr val="15A9FD"/>
                </a:solidFill>
                <a:latin typeface="Century" panose="02040604050505020304" pitchFamily="18" charset="0"/>
              </a:rPr>
              <a:t>Rahul Desai</a:t>
            </a:r>
            <a:endParaRPr lang="en-US" b="1" dirty="0">
              <a:solidFill>
                <a:srgbClr val="15A9FD"/>
              </a:solidFill>
              <a:latin typeface="Century" panose="02040604050505020304" pitchFamily="18" charset="0"/>
            </a:endParaRPr>
          </a:p>
          <a:p>
            <a:pPr marL="0" indent="0">
              <a:buNone/>
            </a:pPr>
            <a:r>
              <a:rPr lang="en-US" b="1" dirty="0" smtClean="0">
                <a:solidFill>
                  <a:srgbClr val="15A9FD"/>
                </a:solidFill>
                <a:latin typeface="Century" panose="02040604050505020304" pitchFamily="18" charset="0"/>
              </a:rPr>
              <a:t>                               </a:t>
            </a:r>
            <a:r>
              <a:rPr lang="en-US" b="1" dirty="0" err="1" smtClean="0">
                <a:solidFill>
                  <a:srgbClr val="15A9FD"/>
                </a:solidFill>
                <a:latin typeface="Century" panose="02040604050505020304" pitchFamily="18" charset="0"/>
              </a:rPr>
              <a:t>Suruchi</a:t>
            </a:r>
            <a:r>
              <a:rPr lang="en-US" b="1" dirty="0" smtClean="0">
                <a:solidFill>
                  <a:srgbClr val="15A9FD"/>
                </a:solidFill>
                <a:latin typeface="Century" panose="02040604050505020304" pitchFamily="18" charset="0"/>
              </a:rPr>
              <a:t> Sharma</a:t>
            </a:r>
            <a:endParaRPr lang="en-US" b="1" dirty="0">
              <a:solidFill>
                <a:srgbClr val="15A9FD"/>
              </a:solidFill>
              <a:latin typeface="Century" panose="02040604050505020304" pitchFamily="18" charset="0"/>
            </a:endParaRPr>
          </a:p>
          <a:p>
            <a:pPr marL="0" indent="0">
              <a:buNone/>
            </a:pPr>
            <a:r>
              <a:rPr lang="en-US" b="1" dirty="0" smtClean="0">
                <a:solidFill>
                  <a:srgbClr val="15A9FD"/>
                </a:solidFill>
                <a:latin typeface="Century" panose="02040604050505020304" pitchFamily="18" charset="0"/>
              </a:rPr>
              <a:t>                               Nikita </a:t>
            </a:r>
            <a:r>
              <a:rPr lang="en-US" b="1" dirty="0" err="1" smtClean="0">
                <a:solidFill>
                  <a:srgbClr val="15A9FD"/>
                </a:solidFill>
                <a:latin typeface="Century" panose="02040604050505020304" pitchFamily="18" charset="0"/>
              </a:rPr>
              <a:t>Amartya</a:t>
            </a:r>
            <a:endParaRPr lang="en-US" b="1" dirty="0">
              <a:solidFill>
                <a:srgbClr val="15A9FD"/>
              </a:solidFill>
              <a:latin typeface="Century" panose="02040604050505020304" pitchFamily="18" charset="0"/>
            </a:endParaRPr>
          </a:p>
        </p:txBody>
      </p:sp>
    </p:spTree>
    <p:extLst>
      <p:ext uri="{BB962C8B-B14F-4D97-AF65-F5344CB8AC3E}">
        <p14:creationId xmlns:p14="http://schemas.microsoft.com/office/powerpoint/2010/main" val="21989817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3366FF"/>
                </a:solidFill>
                <a:latin typeface="Century"/>
                <a:cs typeface="Century"/>
              </a:rPr>
              <a:t>Check-it Before Check-in</a:t>
            </a:r>
            <a:endParaRPr lang="en-US" sz="2800" b="1" dirty="0">
              <a:latin typeface="Century"/>
              <a:cs typeface="Century"/>
            </a:endParaRPr>
          </a:p>
        </p:txBody>
      </p:sp>
      <p:sp>
        <p:nvSpPr>
          <p:cNvPr id="3" name="Content Placeholder 2"/>
          <p:cNvSpPr>
            <a:spLocks noGrp="1"/>
          </p:cNvSpPr>
          <p:nvPr>
            <p:ph idx="1"/>
          </p:nvPr>
        </p:nvSpPr>
        <p:spPr/>
        <p:txBody>
          <a:bodyPr/>
          <a:lstStyle/>
          <a:p>
            <a:pPr marL="0" indent="0">
              <a:buNone/>
            </a:pPr>
            <a:endParaRPr lang="en-US" u="sng" dirty="0" smtClean="0">
              <a:solidFill>
                <a:srgbClr val="000000"/>
              </a:solidFill>
              <a:latin typeface="Century"/>
              <a:cs typeface="Century"/>
            </a:endParaRPr>
          </a:p>
          <a:p>
            <a:pPr marL="0" indent="0">
              <a:buNone/>
            </a:pPr>
            <a:r>
              <a:rPr lang="en-US" u="sng" dirty="0" smtClean="0">
                <a:solidFill>
                  <a:srgbClr val="000000"/>
                </a:solidFill>
                <a:latin typeface="Century"/>
                <a:cs typeface="Century"/>
              </a:rPr>
              <a:t>Abstract</a:t>
            </a:r>
          </a:p>
          <a:p>
            <a:pPr marL="0" indent="0">
              <a:buNone/>
            </a:pPr>
            <a:r>
              <a:rPr lang="en-US" b="1" dirty="0">
                <a:solidFill>
                  <a:srgbClr val="15A9FD"/>
                </a:solidFill>
                <a:latin typeface="Century" panose="02040604050505020304" pitchFamily="18" charset="0"/>
              </a:rPr>
              <a:t>Review rating prediction is one of the most challenging text mining </a:t>
            </a:r>
            <a:r>
              <a:rPr lang="en-US" b="1" dirty="0" smtClean="0">
                <a:solidFill>
                  <a:srgbClr val="15A9FD"/>
                </a:solidFill>
                <a:latin typeface="Century" panose="02040604050505020304" pitchFamily="18" charset="0"/>
              </a:rPr>
              <a:t>problems</a:t>
            </a:r>
            <a:r>
              <a:rPr lang="en-US" b="1" dirty="0">
                <a:solidFill>
                  <a:srgbClr val="15A9FD"/>
                </a:solidFill>
                <a:latin typeface="Century" panose="02040604050505020304" pitchFamily="18" charset="0"/>
              </a:rPr>
              <a:t>. Through our </a:t>
            </a:r>
            <a:r>
              <a:rPr lang="en-US" b="1" dirty="0" smtClean="0">
                <a:solidFill>
                  <a:srgbClr val="15A9FD"/>
                </a:solidFill>
                <a:latin typeface="Century" panose="02040604050505020304" pitchFamily="18" charset="0"/>
              </a:rPr>
              <a:t>analytic, </a:t>
            </a:r>
            <a:r>
              <a:rPr lang="en-US" b="1" dirty="0">
                <a:solidFill>
                  <a:srgbClr val="15A9FD"/>
                </a:solidFill>
                <a:latin typeface="Century" panose="02040604050505020304" pitchFamily="18" charset="0"/>
              </a:rPr>
              <a:t>we want to make more specific recommendation </a:t>
            </a:r>
            <a:r>
              <a:rPr lang="en-US" b="1" dirty="0" smtClean="0">
                <a:solidFill>
                  <a:srgbClr val="15A9FD"/>
                </a:solidFill>
                <a:latin typeface="Century" panose="02040604050505020304" pitchFamily="18" charset="0"/>
              </a:rPr>
              <a:t>for any user based </a:t>
            </a:r>
            <a:r>
              <a:rPr lang="en-US" b="1" dirty="0">
                <a:solidFill>
                  <a:srgbClr val="15A9FD"/>
                </a:solidFill>
                <a:latin typeface="Century" panose="02040604050505020304" pitchFamily="18" charset="0"/>
              </a:rPr>
              <a:t>on </a:t>
            </a:r>
            <a:r>
              <a:rPr lang="en-US" b="1" dirty="0" smtClean="0">
                <a:solidFill>
                  <a:srgbClr val="15A9FD"/>
                </a:solidFill>
                <a:latin typeface="Century" panose="02040604050505020304" pitchFamily="18" charset="0"/>
              </a:rPr>
              <a:t>textual review from similar </a:t>
            </a:r>
            <a:r>
              <a:rPr lang="en-US" b="1" dirty="0" smtClean="0">
                <a:solidFill>
                  <a:srgbClr val="15A9FD"/>
                </a:solidFill>
                <a:latin typeface="Century" panose="02040604050505020304" pitchFamily="18" charset="0"/>
              </a:rPr>
              <a:t>users, </a:t>
            </a:r>
            <a:r>
              <a:rPr lang="en-US" b="1" dirty="0" smtClean="0">
                <a:solidFill>
                  <a:srgbClr val="15A9FD"/>
                </a:solidFill>
                <a:latin typeface="Century" panose="02040604050505020304" pitchFamily="18" charset="0"/>
              </a:rPr>
              <a:t>using </a:t>
            </a:r>
            <a:r>
              <a:rPr lang="en-US" b="1" dirty="0" err="1" smtClean="0">
                <a:solidFill>
                  <a:srgbClr val="15A9FD"/>
                </a:solidFill>
                <a:latin typeface="Century" panose="02040604050505020304" pitchFamily="18" charset="0"/>
              </a:rPr>
              <a:t>Hadoop</a:t>
            </a:r>
            <a:r>
              <a:rPr lang="en-US" b="1" dirty="0" smtClean="0">
                <a:solidFill>
                  <a:srgbClr val="15A9FD"/>
                </a:solidFill>
                <a:latin typeface="Century" panose="02040604050505020304" pitchFamily="18" charset="0"/>
              </a:rPr>
              <a:t> framework.</a:t>
            </a:r>
            <a:endParaRPr lang="en-US" dirty="0" smtClean="0">
              <a:latin typeface="Century"/>
              <a:cs typeface="Century"/>
            </a:endParaRPr>
          </a:p>
          <a:p>
            <a:pPr marL="0" indent="0">
              <a:buNone/>
            </a:pPr>
            <a:endParaRPr lang="en-US" b="1" u="sng" dirty="0" smtClean="0">
              <a:latin typeface="Century" panose="02040604050505020304" pitchFamily="18" charset="0"/>
            </a:endParaRPr>
          </a:p>
          <a:p>
            <a:pPr marL="0" indent="0">
              <a:buNone/>
            </a:pPr>
            <a:r>
              <a:rPr lang="en-US" b="1" u="sng" dirty="0" smtClean="0">
                <a:solidFill>
                  <a:srgbClr val="000000"/>
                </a:solidFill>
                <a:latin typeface="Century" panose="02040604050505020304" pitchFamily="18" charset="0"/>
              </a:rPr>
              <a:t>Analytic</a:t>
            </a:r>
            <a:r>
              <a:rPr lang="en-US" b="1" u="sng" dirty="0" smtClean="0">
                <a:solidFill>
                  <a:srgbClr val="FF0000"/>
                </a:solidFill>
                <a:latin typeface="Century" panose="02040604050505020304" pitchFamily="18" charset="0"/>
              </a:rPr>
              <a:t> </a:t>
            </a:r>
          </a:p>
          <a:p>
            <a:pPr>
              <a:buFont typeface="Wingdings" charset="2"/>
              <a:buChar char="§"/>
            </a:pPr>
            <a:r>
              <a:rPr lang="en-US" b="1" dirty="0" smtClean="0">
                <a:solidFill>
                  <a:srgbClr val="15A9FD"/>
                </a:solidFill>
                <a:latin typeface="Century" panose="02040604050505020304" pitchFamily="18" charset="0"/>
              </a:rPr>
              <a:t>To predict the rating of a restaurant for a given user</a:t>
            </a:r>
          </a:p>
          <a:p>
            <a:pPr>
              <a:buFont typeface="Wingdings" charset="2"/>
              <a:buChar char="§"/>
            </a:pPr>
            <a:r>
              <a:rPr lang="en-US" b="1" dirty="0" smtClean="0">
                <a:solidFill>
                  <a:srgbClr val="15A9FD"/>
                </a:solidFill>
                <a:latin typeface="Century" panose="02040604050505020304" pitchFamily="18" charset="0"/>
              </a:rPr>
              <a:t>The analytic can be extended to allow a restaurant to </a:t>
            </a:r>
            <a:r>
              <a:rPr lang="en-US" b="1" smtClean="0">
                <a:solidFill>
                  <a:srgbClr val="15A9FD"/>
                </a:solidFill>
                <a:latin typeface="Century" panose="02040604050505020304" pitchFamily="18" charset="0"/>
              </a:rPr>
              <a:t>target specific </a:t>
            </a:r>
            <a:r>
              <a:rPr lang="en-US" b="1" dirty="0" smtClean="0">
                <a:solidFill>
                  <a:srgbClr val="15A9FD"/>
                </a:solidFill>
                <a:latin typeface="Century" panose="02040604050505020304" pitchFamily="18" charset="0"/>
              </a:rPr>
              <a:t>customers</a:t>
            </a:r>
            <a:endParaRPr lang="en-US" b="1" dirty="0">
              <a:solidFill>
                <a:srgbClr val="15A9FD"/>
              </a:solidFill>
              <a:latin typeface="Century" panose="02040604050505020304" pitchFamily="18" charset="0"/>
            </a:endParaRPr>
          </a:p>
          <a:p>
            <a:pPr marL="0" indent="0">
              <a:buNone/>
            </a:pPr>
            <a:endParaRPr lang="en-US" dirty="0">
              <a:latin typeface="Century"/>
              <a:cs typeface="Century"/>
            </a:endParaRPr>
          </a:p>
        </p:txBody>
      </p:sp>
      <p:sp>
        <p:nvSpPr>
          <p:cNvPr id="4" name="Slide Number Placeholder 3"/>
          <p:cNvSpPr>
            <a:spLocks noGrp="1"/>
          </p:cNvSpPr>
          <p:nvPr>
            <p:ph type="sldNum" sz="quarter" idx="10"/>
          </p:nvPr>
        </p:nvSpPr>
        <p:spPr/>
        <p:txBody>
          <a:bodyPr/>
          <a:lstStyle/>
          <a:p>
            <a:pPr>
              <a:defRPr/>
            </a:pPr>
            <a:fld id="{DB6F323F-DAA2-405E-899A-169E10043749}" type="slidenum">
              <a:rPr lang="en-US" altLang="en-US" smtClean="0">
                <a:solidFill>
                  <a:srgbClr val="000000"/>
                </a:solidFill>
              </a:rPr>
              <a:pPr>
                <a:defRPr/>
              </a:pPr>
              <a:t>3</a:t>
            </a:fld>
            <a:endParaRPr lang="en-US" altLang="en-US">
              <a:solidFill>
                <a:srgbClr val="000000"/>
              </a:solidFill>
            </a:endParaRPr>
          </a:p>
        </p:txBody>
      </p:sp>
      <p:sp>
        <p:nvSpPr>
          <p:cNvPr id="5" name="TextBox 4"/>
          <p:cNvSpPr txBox="1"/>
          <p:nvPr/>
        </p:nvSpPr>
        <p:spPr>
          <a:xfrm>
            <a:off x="2226229" y="1364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239650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p>
        </p:txBody>
      </p:sp>
      <p:sp>
        <p:nvSpPr>
          <p:cNvPr id="35845" name="Rectangle 3"/>
          <p:cNvSpPr>
            <a:spLocks noGrp="1" noChangeArrowheads="1"/>
          </p:cNvSpPr>
          <p:nvPr>
            <p:ph type="body" idx="1"/>
          </p:nvPr>
        </p:nvSpPr>
        <p:spPr>
          <a:xfrm>
            <a:off x="571499" y="1157596"/>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endParaRPr lang="en-US" b="1" u="sng" dirty="0" smtClean="0">
              <a:solidFill>
                <a:srgbClr val="000000"/>
              </a:solidFill>
              <a:latin typeface="Century" panose="02040604050505020304" pitchFamily="18" charset="0"/>
            </a:endParaRPr>
          </a:p>
          <a:p>
            <a:pPr marL="0" indent="0">
              <a:buNone/>
            </a:pPr>
            <a:endParaRPr lang="en-US" b="1" u="sng" dirty="0">
              <a:solidFill>
                <a:srgbClr val="000000"/>
              </a:solidFill>
              <a:latin typeface="Century" panose="02040604050505020304" pitchFamily="18" charset="0"/>
            </a:endParaRPr>
          </a:p>
          <a:p>
            <a:pPr marL="0" indent="0">
              <a:buNone/>
            </a:pPr>
            <a:r>
              <a:rPr lang="en-US" b="1" u="sng" dirty="0" smtClean="0">
                <a:solidFill>
                  <a:srgbClr val="000000"/>
                </a:solidFill>
                <a:latin typeface="Century" panose="02040604050505020304" pitchFamily="18" charset="0"/>
              </a:rPr>
              <a:t>Background</a:t>
            </a:r>
            <a:endParaRPr lang="en-US" sz="2800" b="1" u="sng" dirty="0" smtClean="0">
              <a:solidFill>
                <a:srgbClr val="FF0000"/>
              </a:solidFill>
              <a:latin typeface="Century" panose="02040604050505020304" pitchFamily="18" charset="0"/>
            </a:endParaRPr>
          </a:p>
          <a:p>
            <a:pPr marL="0" indent="0" algn="just">
              <a:buNone/>
            </a:pPr>
            <a:r>
              <a:rPr lang="en-US" b="1" dirty="0">
                <a:solidFill>
                  <a:srgbClr val="15A9FD"/>
                </a:solidFill>
                <a:latin typeface="Century" panose="02040604050505020304" pitchFamily="18" charset="0"/>
              </a:rPr>
              <a:t>Consumers usually do not make full use of </a:t>
            </a:r>
            <a:r>
              <a:rPr lang="en-US" b="1" dirty="0" smtClean="0">
                <a:solidFill>
                  <a:srgbClr val="15A9FD"/>
                </a:solidFill>
                <a:latin typeface="Century" panose="02040604050505020304" pitchFamily="18" charset="0"/>
              </a:rPr>
              <a:t>information available on websites </a:t>
            </a:r>
            <a:r>
              <a:rPr lang="en-US" b="1" dirty="0">
                <a:solidFill>
                  <a:srgbClr val="15A9FD"/>
                </a:solidFill>
                <a:latin typeface="Century" panose="02040604050505020304" pitchFamily="18" charset="0"/>
              </a:rPr>
              <a:t>and eventually </a:t>
            </a:r>
            <a:r>
              <a:rPr lang="en-US" b="1" dirty="0" smtClean="0">
                <a:solidFill>
                  <a:srgbClr val="15A9FD"/>
                </a:solidFill>
                <a:latin typeface="Century" panose="02040604050505020304" pitchFamily="18" charset="0"/>
              </a:rPr>
              <a:t>overestimate </a:t>
            </a:r>
            <a:r>
              <a:rPr lang="en-US" b="1" dirty="0">
                <a:solidFill>
                  <a:srgbClr val="15A9FD"/>
                </a:solidFill>
                <a:latin typeface="Century" panose="02040604050505020304" pitchFamily="18" charset="0"/>
              </a:rPr>
              <a:t>or </a:t>
            </a:r>
            <a:r>
              <a:rPr lang="en-US" b="1" dirty="0" smtClean="0">
                <a:solidFill>
                  <a:srgbClr val="15A9FD"/>
                </a:solidFill>
                <a:latin typeface="Century" panose="02040604050505020304" pitchFamily="18" charset="0"/>
              </a:rPr>
              <a:t>underestimate </a:t>
            </a:r>
            <a:r>
              <a:rPr lang="en-US" b="1" dirty="0">
                <a:solidFill>
                  <a:srgbClr val="15A9FD"/>
                </a:solidFill>
                <a:latin typeface="Century" panose="02040604050505020304" pitchFamily="18" charset="0"/>
              </a:rPr>
              <a:t>scores compared with </a:t>
            </a:r>
            <a:r>
              <a:rPr lang="en-US" b="1" dirty="0" smtClean="0">
                <a:solidFill>
                  <a:srgbClr val="15A9FD"/>
                </a:solidFill>
                <a:latin typeface="Century" panose="02040604050505020304" pitchFamily="18" charset="0"/>
              </a:rPr>
              <a:t>the </a:t>
            </a:r>
            <a:r>
              <a:rPr lang="en-US" b="1" dirty="0">
                <a:solidFill>
                  <a:srgbClr val="15A9FD"/>
                </a:solidFill>
                <a:latin typeface="Century" panose="02040604050505020304" pitchFamily="18" charset="0"/>
              </a:rPr>
              <a:t>attitudes in review </a:t>
            </a:r>
            <a:r>
              <a:rPr lang="en-US" b="1" dirty="0" smtClean="0">
                <a:solidFill>
                  <a:srgbClr val="15A9FD"/>
                </a:solidFill>
                <a:latin typeface="Century" panose="02040604050505020304" pitchFamily="18" charset="0"/>
              </a:rPr>
              <a:t>text. This </a:t>
            </a:r>
            <a:r>
              <a:rPr lang="en-US" b="1" dirty="0">
                <a:solidFill>
                  <a:srgbClr val="15A9FD"/>
                </a:solidFill>
                <a:latin typeface="Century" panose="02040604050505020304" pitchFamily="18" charset="0"/>
              </a:rPr>
              <a:t>situation often </a:t>
            </a:r>
            <a:r>
              <a:rPr lang="en-US" b="1" dirty="0" smtClean="0">
                <a:solidFill>
                  <a:srgbClr val="15A9FD"/>
                </a:solidFill>
                <a:latin typeface="Century" panose="02040604050505020304" pitchFamily="18" charset="0"/>
              </a:rPr>
              <a:t>occurs </a:t>
            </a:r>
            <a:r>
              <a:rPr lang="en-US" b="1" dirty="0">
                <a:solidFill>
                  <a:srgbClr val="15A9FD"/>
                </a:solidFill>
                <a:latin typeface="Century" panose="02040604050505020304" pitchFamily="18" charset="0"/>
              </a:rPr>
              <a:t>when </a:t>
            </a:r>
            <a:r>
              <a:rPr lang="en-US" b="1" dirty="0" smtClean="0">
                <a:solidFill>
                  <a:srgbClr val="15A9FD"/>
                </a:solidFill>
                <a:latin typeface="Century" panose="02040604050505020304" pitchFamily="18" charset="0"/>
              </a:rPr>
              <a:t>new </a:t>
            </a:r>
            <a:r>
              <a:rPr lang="en-US" b="1" dirty="0">
                <a:solidFill>
                  <a:srgbClr val="15A9FD"/>
                </a:solidFill>
                <a:latin typeface="Century" panose="02040604050505020304" pitchFamily="18" charset="0"/>
              </a:rPr>
              <a:t>users use review </a:t>
            </a:r>
            <a:r>
              <a:rPr lang="en-US" b="1" dirty="0" smtClean="0">
                <a:solidFill>
                  <a:srgbClr val="15A9FD"/>
                </a:solidFill>
                <a:latin typeface="Century" panose="02040604050505020304" pitchFamily="18" charset="0"/>
              </a:rPr>
              <a:t>systems </a:t>
            </a:r>
            <a:r>
              <a:rPr lang="en-US" b="1" dirty="0">
                <a:solidFill>
                  <a:srgbClr val="15A9FD"/>
                </a:solidFill>
                <a:latin typeface="Century" panose="02040604050505020304" pitchFamily="18" charset="0"/>
              </a:rPr>
              <a:t>to make their first </a:t>
            </a:r>
            <a:r>
              <a:rPr lang="en-US" b="1" dirty="0">
                <a:solidFill>
                  <a:srgbClr val="00B0F0"/>
                </a:solidFill>
                <a:latin typeface="Century" panose="02040604050505020304" pitchFamily="18" charset="0"/>
              </a:rPr>
              <a:t>judgment</a:t>
            </a:r>
            <a:r>
              <a:rPr lang="en-US" b="1" dirty="0" smtClean="0">
                <a:solidFill>
                  <a:srgbClr val="15A9FD"/>
                </a:solidFill>
                <a:latin typeface="Century" panose="02040604050505020304" pitchFamily="18" charset="0"/>
              </a:rPr>
              <a:t>.</a:t>
            </a:r>
            <a:endParaRPr lang="en-US" b="1" dirty="0" smtClean="0">
              <a:solidFill>
                <a:srgbClr val="FF0000"/>
              </a:solidFill>
              <a:latin typeface="Century" panose="02040604050505020304" pitchFamily="18" charset="0"/>
            </a:endParaRPr>
          </a:p>
          <a:p>
            <a:pPr marL="0" indent="0">
              <a:buNone/>
            </a:pPr>
            <a:endParaRPr lang="en-US" b="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41191005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endParaRPr lang="en-US" b="1" u="sng" dirty="0" smtClean="0">
              <a:solidFill>
                <a:srgbClr val="000000"/>
              </a:solidFill>
              <a:latin typeface="Century" panose="02040604050505020304" pitchFamily="18" charset="0"/>
            </a:endParaRPr>
          </a:p>
          <a:p>
            <a:pPr marL="0" indent="0">
              <a:buNone/>
            </a:pPr>
            <a:r>
              <a:rPr lang="en-US" b="1" u="sng" dirty="0" smtClean="0">
                <a:solidFill>
                  <a:srgbClr val="000000"/>
                </a:solidFill>
                <a:latin typeface="Century" panose="02040604050505020304" pitchFamily="18" charset="0"/>
              </a:rPr>
              <a:t>Motivation</a:t>
            </a:r>
          </a:p>
          <a:p>
            <a:pPr marL="0" indent="0" algn="just">
              <a:buNone/>
            </a:pPr>
            <a:r>
              <a:rPr lang="en-US" b="1" dirty="0" smtClean="0">
                <a:solidFill>
                  <a:srgbClr val="15A9FD"/>
                </a:solidFill>
                <a:latin typeface="Century" panose="02040604050505020304" pitchFamily="18" charset="0"/>
              </a:rPr>
              <a:t>Yelp </a:t>
            </a:r>
            <a:r>
              <a:rPr lang="en-US" b="1" dirty="0">
                <a:solidFill>
                  <a:srgbClr val="15A9FD"/>
                </a:solidFill>
                <a:latin typeface="Century" panose="02040604050505020304" pitchFamily="18" charset="0"/>
              </a:rPr>
              <a:t>dataset reviews can be used to classify and project the relevance of a user review and make </a:t>
            </a:r>
            <a:r>
              <a:rPr lang="en-US" b="1" dirty="0" smtClean="0">
                <a:solidFill>
                  <a:srgbClr val="15A9FD"/>
                </a:solidFill>
                <a:latin typeface="Century" panose="02040604050505020304" pitchFamily="18" charset="0"/>
              </a:rPr>
              <a:t>recommendations. </a:t>
            </a:r>
            <a:r>
              <a:rPr lang="en-US" b="1" dirty="0">
                <a:solidFill>
                  <a:srgbClr val="15A9FD"/>
                </a:solidFill>
                <a:latin typeface="Century" panose="02040604050505020304" pitchFamily="18" charset="0"/>
              </a:rPr>
              <a:t>Our project aims at analyzing the text of all such reviews and providing recommendations based on reviews by users whose overall taste </a:t>
            </a:r>
            <a:r>
              <a:rPr lang="en-US" b="1" dirty="0" smtClean="0">
                <a:solidFill>
                  <a:srgbClr val="15A9FD"/>
                </a:solidFill>
                <a:latin typeface="Century" panose="02040604050505020304" pitchFamily="18" charset="0"/>
              </a:rPr>
              <a:t>is similar to the given user’s. </a:t>
            </a:r>
            <a:endParaRPr lang="en-US"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b="1" dirty="0" smtClean="0">
                <a:solidFill>
                  <a:srgbClr val="000000"/>
                </a:solidFill>
                <a:latin typeface="Century" panose="02040604050505020304" pitchFamily="18" charset="0"/>
              </a:rPr>
              <a:t>Who will benefit from this analytic?</a:t>
            </a:r>
            <a:r>
              <a:rPr lang="en-US" b="1" dirty="0" smtClean="0">
                <a:solidFill>
                  <a:srgbClr val="FF0000"/>
                </a:solidFill>
                <a:latin typeface="Century" panose="02040604050505020304" pitchFamily="18" charset="0"/>
              </a:rPr>
              <a:t> </a:t>
            </a:r>
          </a:p>
          <a:p>
            <a:pPr marL="0" indent="0">
              <a:buNone/>
            </a:pPr>
            <a:r>
              <a:rPr lang="en-US" b="1" dirty="0" smtClean="0">
                <a:solidFill>
                  <a:srgbClr val="00B0F0"/>
                </a:solidFill>
                <a:latin typeface="Century" panose="02040604050505020304" pitchFamily="18" charset="0"/>
              </a:rPr>
              <a:t>Customers</a:t>
            </a:r>
            <a:r>
              <a:rPr lang="en-US" b="1" dirty="0">
                <a:solidFill>
                  <a:srgbClr val="00B0F0"/>
                </a:solidFill>
                <a:latin typeface="Century" panose="02040604050505020304" pitchFamily="18" charset="0"/>
              </a:rPr>
              <a:t>, Business owners</a:t>
            </a:r>
            <a:endParaRPr lang="en-US" b="1" dirty="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40652942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3366FF"/>
                </a:solidFill>
                <a:latin typeface="Century"/>
                <a:cs typeface="Century"/>
              </a:rPr>
              <a:t>Check-it Before Check-in</a:t>
            </a:r>
            <a:endParaRPr lang="en-US" sz="2800" b="1" dirty="0">
              <a:latin typeface="Century"/>
              <a:cs typeface="Century"/>
            </a:endParaRPr>
          </a:p>
        </p:txBody>
      </p:sp>
      <p:sp>
        <p:nvSpPr>
          <p:cNvPr id="3" name="Content Placeholder 2"/>
          <p:cNvSpPr>
            <a:spLocks noGrp="1"/>
          </p:cNvSpPr>
          <p:nvPr>
            <p:ph idx="1"/>
          </p:nvPr>
        </p:nvSpPr>
        <p:spPr/>
        <p:txBody>
          <a:bodyPr/>
          <a:lstStyle/>
          <a:p>
            <a:pPr marL="0" indent="0">
              <a:buNone/>
            </a:pPr>
            <a:endParaRPr lang="en-US" b="1" u="sng" dirty="0" smtClean="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r>
              <a:rPr lang="en-US" b="1" u="sng" dirty="0" smtClean="0">
                <a:latin typeface="Century" panose="02040604050505020304" pitchFamily="18" charset="0"/>
              </a:rPr>
              <a:t>Why </a:t>
            </a:r>
            <a:r>
              <a:rPr lang="en-US" b="1" u="sng" dirty="0">
                <a:latin typeface="Century" panose="02040604050505020304" pitchFamily="18" charset="0"/>
              </a:rPr>
              <a:t>is this analytic important?         </a:t>
            </a:r>
          </a:p>
          <a:p>
            <a:pPr marL="0" indent="0">
              <a:buNone/>
            </a:pPr>
            <a:r>
              <a:rPr lang="en-US" b="1" dirty="0" smtClean="0">
                <a:solidFill>
                  <a:srgbClr val="00B0F0"/>
                </a:solidFill>
                <a:latin typeface="Century" panose="02040604050505020304" pitchFamily="18" charset="0"/>
              </a:rPr>
              <a:t>Applying</a:t>
            </a:r>
            <a:r>
              <a:rPr lang="en-US" dirty="0" smtClean="0">
                <a:solidFill>
                  <a:srgbClr val="18C3FE"/>
                </a:solidFill>
                <a:latin typeface="Century"/>
                <a:cs typeface="Century"/>
              </a:rPr>
              <a:t> </a:t>
            </a:r>
            <a:r>
              <a:rPr lang="en-US" b="1" dirty="0" smtClean="0">
                <a:solidFill>
                  <a:srgbClr val="00B0F0"/>
                </a:solidFill>
                <a:latin typeface="Century" panose="02040604050505020304" pitchFamily="18" charset="0"/>
              </a:rPr>
              <a:t>sentiment</a:t>
            </a:r>
            <a:r>
              <a:rPr lang="en-US" dirty="0" smtClean="0">
                <a:solidFill>
                  <a:srgbClr val="18C3FE"/>
                </a:solidFill>
                <a:latin typeface="Century"/>
                <a:cs typeface="Century"/>
              </a:rPr>
              <a:t> </a:t>
            </a:r>
            <a:r>
              <a:rPr lang="en-US" b="1" dirty="0">
                <a:solidFill>
                  <a:srgbClr val="00B0F0"/>
                </a:solidFill>
                <a:latin typeface="Century" panose="02040604050505020304" pitchFamily="18" charset="0"/>
              </a:rPr>
              <a:t>analysis</a:t>
            </a:r>
            <a:r>
              <a:rPr lang="en-US" dirty="0">
                <a:solidFill>
                  <a:srgbClr val="18C3FE"/>
                </a:solidFill>
                <a:latin typeface="Century"/>
                <a:cs typeface="Century"/>
              </a:rPr>
              <a:t>, </a:t>
            </a:r>
            <a:r>
              <a:rPr lang="en-US" b="1" dirty="0">
                <a:solidFill>
                  <a:srgbClr val="00B0F0"/>
                </a:solidFill>
                <a:latin typeface="Century" panose="02040604050505020304" pitchFamily="18" charset="0"/>
              </a:rPr>
              <a:t>extracting</a:t>
            </a:r>
            <a:r>
              <a:rPr lang="en-US" dirty="0">
                <a:solidFill>
                  <a:srgbClr val="18C3FE"/>
                </a:solidFill>
                <a:latin typeface="Century"/>
                <a:cs typeface="Century"/>
              </a:rPr>
              <a:t> </a:t>
            </a:r>
            <a:r>
              <a:rPr lang="en-US" b="1" dirty="0">
                <a:solidFill>
                  <a:srgbClr val="00B0F0"/>
                </a:solidFill>
                <a:latin typeface="Century" panose="02040604050505020304" pitchFamily="18" charset="0"/>
              </a:rPr>
              <a:t>attitude</a:t>
            </a:r>
            <a:r>
              <a:rPr lang="en-US" dirty="0">
                <a:solidFill>
                  <a:srgbClr val="18C3FE"/>
                </a:solidFill>
                <a:latin typeface="Century"/>
                <a:cs typeface="Century"/>
              </a:rPr>
              <a:t> </a:t>
            </a:r>
            <a:r>
              <a:rPr lang="en-US" b="1" dirty="0">
                <a:solidFill>
                  <a:srgbClr val="00B0F0"/>
                </a:solidFill>
                <a:latin typeface="Century" panose="02040604050505020304" pitchFamily="18" charset="0"/>
              </a:rPr>
              <a:t>from</a:t>
            </a:r>
            <a:r>
              <a:rPr lang="en-US" dirty="0">
                <a:solidFill>
                  <a:srgbClr val="18C3FE"/>
                </a:solidFill>
                <a:latin typeface="Century"/>
                <a:cs typeface="Century"/>
              </a:rPr>
              <a:t> </a:t>
            </a:r>
            <a:r>
              <a:rPr lang="en-US" b="1" dirty="0">
                <a:solidFill>
                  <a:srgbClr val="00B0F0"/>
                </a:solidFill>
                <a:latin typeface="Century" panose="02040604050505020304" pitchFamily="18" charset="0"/>
              </a:rPr>
              <a:t>review</a:t>
            </a:r>
            <a:r>
              <a:rPr lang="en-US" dirty="0">
                <a:solidFill>
                  <a:srgbClr val="18C3FE"/>
                </a:solidFill>
                <a:latin typeface="Century"/>
                <a:cs typeface="Century"/>
              </a:rPr>
              <a:t> </a:t>
            </a:r>
            <a:r>
              <a:rPr lang="en-US" b="1" dirty="0">
                <a:solidFill>
                  <a:srgbClr val="00B0F0"/>
                </a:solidFill>
                <a:latin typeface="Century" panose="02040604050505020304" pitchFamily="18" charset="0"/>
              </a:rPr>
              <a:t>texts</a:t>
            </a:r>
            <a:r>
              <a:rPr lang="en-US" dirty="0">
                <a:solidFill>
                  <a:srgbClr val="18C3FE"/>
                </a:solidFill>
                <a:latin typeface="Century"/>
                <a:cs typeface="Century"/>
              </a:rPr>
              <a:t> </a:t>
            </a:r>
            <a:r>
              <a:rPr lang="en-US" b="1" dirty="0">
                <a:solidFill>
                  <a:srgbClr val="00B0F0"/>
                </a:solidFill>
                <a:latin typeface="Century" panose="02040604050505020304" pitchFamily="18" charset="0"/>
              </a:rPr>
              <a:t>and</a:t>
            </a:r>
            <a:r>
              <a:rPr lang="en-US" dirty="0">
                <a:solidFill>
                  <a:srgbClr val="18C3FE"/>
                </a:solidFill>
                <a:latin typeface="Century"/>
                <a:cs typeface="Century"/>
              </a:rPr>
              <a:t> </a:t>
            </a:r>
            <a:r>
              <a:rPr lang="en-US" b="1" dirty="0" smtClean="0">
                <a:solidFill>
                  <a:srgbClr val="00B0F0"/>
                </a:solidFill>
                <a:latin typeface="Century" panose="02040604050505020304" pitchFamily="18" charset="0"/>
              </a:rPr>
              <a:t>making prediction on rating score, we can :</a:t>
            </a:r>
          </a:p>
          <a:p>
            <a:pPr lvl="1">
              <a:buFont typeface="Wingdings" charset="2"/>
              <a:buChar char="§"/>
            </a:pPr>
            <a:r>
              <a:rPr lang="en-US" sz="2400" b="1" dirty="0">
                <a:solidFill>
                  <a:srgbClr val="00B0F0"/>
                </a:solidFill>
                <a:latin typeface="Century" panose="02040604050505020304" pitchFamily="18" charset="0"/>
                <a:ea typeface="+mn-ea"/>
              </a:rPr>
              <a:t>Give</a:t>
            </a:r>
            <a:r>
              <a:rPr lang="en-US" dirty="0" smtClean="0">
                <a:solidFill>
                  <a:srgbClr val="18C3FE"/>
                </a:solidFill>
                <a:latin typeface="Century"/>
                <a:cs typeface="Century"/>
              </a:rPr>
              <a:t> </a:t>
            </a:r>
            <a:r>
              <a:rPr lang="en-US" sz="2400" b="1" dirty="0">
                <a:solidFill>
                  <a:srgbClr val="00B0F0"/>
                </a:solidFill>
                <a:latin typeface="Century" panose="02040604050505020304" pitchFamily="18" charset="0"/>
                <a:ea typeface="+mn-ea"/>
              </a:rPr>
              <a:t>suggestions</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to</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users</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and</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help</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them</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make</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correct</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score</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assignment</a:t>
            </a:r>
            <a:r>
              <a:rPr lang="en-US" dirty="0">
                <a:solidFill>
                  <a:srgbClr val="18C3FE"/>
                </a:solidFill>
                <a:latin typeface="Century"/>
                <a:cs typeface="Century"/>
              </a:rPr>
              <a:t> </a:t>
            </a:r>
            <a:endParaRPr lang="en-US" dirty="0" smtClean="0">
              <a:solidFill>
                <a:srgbClr val="18C3FE"/>
              </a:solidFill>
              <a:latin typeface="Century"/>
              <a:cs typeface="Century"/>
            </a:endParaRPr>
          </a:p>
          <a:p>
            <a:pPr lvl="1">
              <a:buFont typeface="Wingdings" charset="2"/>
              <a:buChar char="§"/>
            </a:pPr>
            <a:r>
              <a:rPr lang="en-US" sz="2400" b="1" dirty="0">
                <a:solidFill>
                  <a:srgbClr val="00B0F0"/>
                </a:solidFill>
                <a:latin typeface="Century" panose="02040604050505020304" pitchFamily="18" charset="0"/>
                <a:ea typeface="+mn-ea"/>
              </a:rPr>
              <a:t>Reduce</a:t>
            </a:r>
            <a:r>
              <a:rPr lang="en-US" dirty="0" smtClean="0">
                <a:solidFill>
                  <a:srgbClr val="18C3FE"/>
                </a:solidFill>
                <a:latin typeface="Century"/>
                <a:cs typeface="Century"/>
              </a:rPr>
              <a:t> </a:t>
            </a:r>
            <a:r>
              <a:rPr lang="en-US" sz="2400" b="1" dirty="0">
                <a:solidFill>
                  <a:srgbClr val="00B0F0"/>
                </a:solidFill>
                <a:latin typeface="Century" panose="02040604050505020304" pitchFamily="18" charset="0"/>
                <a:ea typeface="+mn-ea"/>
              </a:rPr>
              <a:t>bias</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of</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recommendation</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system</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based</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on</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the</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prediction</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of</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review</a:t>
            </a:r>
            <a:r>
              <a:rPr lang="en-US" dirty="0">
                <a:solidFill>
                  <a:srgbClr val="18C3FE"/>
                </a:solidFill>
                <a:latin typeface="Century"/>
                <a:cs typeface="Century"/>
              </a:rPr>
              <a:t> </a:t>
            </a:r>
            <a:r>
              <a:rPr lang="en-US" sz="2400" b="1" dirty="0">
                <a:solidFill>
                  <a:srgbClr val="00B0F0"/>
                </a:solidFill>
                <a:latin typeface="Century" panose="02040604050505020304" pitchFamily="18" charset="0"/>
                <a:ea typeface="+mn-ea"/>
              </a:rPr>
              <a:t>score</a:t>
            </a:r>
            <a:r>
              <a:rPr lang="en-US" dirty="0" smtClean="0">
                <a:solidFill>
                  <a:srgbClr val="18C3FE"/>
                </a:solidFill>
                <a:latin typeface="Century"/>
                <a:cs typeface="Century"/>
              </a:rPr>
              <a:t>.</a:t>
            </a:r>
          </a:p>
          <a:p>
            <a:pPr lvl="1">
              <a:buFont typeface="Wingdings" charset="2"/>
              <a:buChar char="§"/>
            </a:pPr>
            <a:r>
              <a:rPr lang="en-US" sz="2400" b="1" dirty="0">
                <a:solidFill>
                  <a:srgbClr val="00B0F0"/>
                </a:solidFill>
                <a:latin typeface="Century" panose="02040604050505020304" pitchFamily="18" charset="0"/>
              </a:rPr>
              <a:t> </a:t>
            </a:r>
            <a:r>
              <a:rPr lang="en-US" sz="2400" b="1" dirty="0" smtClean="0">
                <a:solidFill>
                  <a:srgbClr val="00B0F0"/>
                </a:solidFill>
                <a:latin typeface="Century" panose="02040604050505020304" pitchFamily="18" charset="0"/>
              </a:rPr>
              <a:t>Advertise to targeted group of users.</a:t>
            </a:r>
            <a:endParaRPr lang="en-US" sz="2400" dirty="0">
              <a:solidFill>
                <a:srgbClr val="18C3FE"/>
              </a:solidFill>
              <a:latin typeface="Century"/>
              <a:cs typeface="Century"/>
            </a:endParaRPr>
          </a:p>
          <a:p>
            <a:endParaRPr lang="en-US" dirty="0">
              <a:solidFill>
                <a:srgbClr val="18C3FE"/>
              </a:solidFill>
              <a:latin typeface="Century"/>
              <a:cs typeface="Century"/>
            </a:endParaRPr>
          </a:p>
        </p:txBody>
      </p:sp>
      <p:sp>
        <p:nvSpPr>
          <p:cNvPr id="4" name="Slide Number Placeholder 3"/>
          <p:cNvSpPr>
            <a:spLocks noGrp="1"/>
          </p:cNvSpPr>
          <p:nvPr>
            <p:ph type="sldNum" sz="quarter" idx="10"/>
          </p:nvPr>
        </p:nvSpPr>
        <p:spPr/>
        <p:txBody>
          <a:bodyPr/>
          <a:lstStyle/>
          <a:p>
            <a:pPr>
              <a:defRPr/>
            </a:pPr>
            <a:fld id="{DB6F323F-DAA2-405E-899A-169E10043749}" type="slidenum">
              <a:rPr lang="en-US" altLang="en-US" smtClean="0">
                <a:solidFill>
                  <a:srgbClr val="000000"/>
                </a:solidFill>
              </a:rPr>
              <a:pPr>
                <a:defRPr/>
              </a:pPr>
              <a:t>6</a:t>
            </a:fld>
            <a:endParaRPr lang="en-US" altLang="en-US">
              <a:solidFill>
                <a:srgbClr val="000000"/>
              </a:solidFill>
            </a:endParaRPr>
          </a:p>
        </p:txBody>
      </p:sp>
    </p:spTree>
    <p:extLst>
      <p:ext uri="{BB962C8B-B14F-4D97-AF65-F5344CB8AC3E}">
        <p14:creationId xmlns:p14="http://schemas.microsoft.com/office/powerpoint/2010/main" val="24107317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7</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r>
              <a:rPr lang="en-US" sz="2800" b="1" dirty="0" smtClean="0">
                <a:solidFill>
                  <a:srgbClr val="3366FF"/>
                </a:solidFill>
                <a:latin typeface="Century" panose="02040604050505020304" pitchFamily="18" charset="0"/>
              </a:rPr>
              <a:t>Check</a:t>
            </a:r>
            <a:r>
              <a:rPr lang="en-US" sz="2800" b="1" dirty="0">
                <a:solidFill>
                  <a:srgbClr val="3366FF"/>
                </a:solidFill>
                <a:latin typeface="Century" panose="02040604050505020304" pitchFamily="18" charset="0"/>
              </a:rPr>
              <a:t>-it Before Check-</a:t>
            </a:r>
            <a:r>
              <a:rPr lang="en-US" sz="2800" b="1" dirty="0" smtClean="0">
                <a:solidFill>
                  <a:srgbClr val="3366FF"/>
                </a:solidFill>
                <a:latin typeface="Century" panose="02040604050505020304" pitchFamily="18" charset="0"/>
              </a:rPr>
              <a:t>in</a:t>
            </a:r>
            <a:endParaRPr lang="en-US" sz="2800" b="1" dirty="0">
              <a:solidFill>
                <a:srgbClr val="3366FF"/>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Data Sources</a:t>
            </a:r>
            <a:endParaRPr lang="en-US" sz="2000" b="1" dirty="0" smtClean="0">
              <a:latin typeface="Century" panose="02040604050505020304" pitchFamily="18" charset="0"/>
            </a:endParaRPr>
          </a:p>
          <a:p>
            <a:pPr marL="0" indent="0">
              <a:buNone/>
            </a:pPr>
            <a:r>
              <a:rPr lang="en-US" b="1" dirty="0" smtClean="0">
                <a:latin typeface="Century" panose="02040604050505020304" pitchFamily="18" charset="0"/>
              </a:rPr>
              <a:t>Name:           </a:t>
            </a:r>
            <a:r>
              <a:rPr lang="en-US" b="1" dirty="0" smtClean="0">
                <a:solidFill>
                  <a:srgbClr val="00B0F0"/>
                </a:solidFill>
                <a:latin typeface="Century" panose="02040604050505020304" pitchFamily="18" charset="0"/>
              </a:rPr>
              <a:t>Yelp Dataset Challenge</a:t>
            </a:r>
            <a:endParaRPr lang="en-US" b="1" dirty="0" smtClean="0">
              <a:latin typeface="Century" panose="02040604050505020304" pitchFamily="18" charset="0"/>
            </a:endParaRPr>
          </a:p>
          <a:p>
            <a:pPr marL="0" indent="0">
              <a:buNone/>
            </a:pPr>
            <a:r>
              <a:rPr lang="en-US" b="1" dirty="0" smtClean="0">
                <a:latin typeface="Century" panose="02040604050505020304" pitchFamily="18" charset="0"/>
              </a:rPr>
              <a:t>Description:  </a:t>
            </a:r>
            <a:r>
              <a:rPr lang="en-US" b="1" dirty="0" smtClean="0">
                <a:solidFill>
                  <a:srgbClr val="0000FF"/>
                </a:solidFill>
                <a:latin typeface="Century" panose="02040604050505020304" pitchFamily="18" charset="0"/>
                <a:hlinkClick r:id="rId2"/>
              </a:rPr>
              <a:t>http</a:t>
            </a:r>
            <a:r>
              <a:rPr lang="en-US" b="1" dirty="0">
                <a:solidFill>
                  <a:srgbClr val="0000FF"/>
                </a:solidFill>
                <a:latin typeface="Century" panose="02040604050505020304" pitchFamily="18" charset="0"/>
                <a:hlinkClick r:id="rId2"/>
              </a:rPr>
              <a:t>://www.yelp.com</a:t>
            </a:r>
            <a:r>
              <a:rPr lang="en-US" b="1" dirty="0" smtClean="0">
                <a:solidFill>
                  <a:srgbClr val="0000FF"/>
                </a:solidFill>
                <a:latin typeface="Century" panose="02040604050505020304" pitchFamily="18" charset="0"/>
                <a:hlinkClick r:id="rId2"/>
              </a:rPr>
              <a:t>/dataset_challenge</a:t>
            </a:r>
            <a:endParaRPr lang="en-US" b="1" dirty="0">
              <a:solidFill>
                <a:srgbClr val="0000FF"/>
              </a:solidFill>
              <a:latin typeface="Century" panose="02040604050505020304" pitchFamily="18" charset="0"/>
            </a:endParaRPr>
          </a:p>
          <a:p>
            <a:pPr marL="0" indent="0" algn="just">
              <a:buNone/>
            </a:pPr>
            <a:r>
              <a:rPr lang="en-US" b="1" dirty="0" smtClean="0">
                <a:solidFill>
                  <a:srgbClr val="00B0F0"/>
                </a:solidFill>
                <a:latin typeface="Century" panose="02040604050505020304" pitchFamily="18" charset="0"/>
              </a:rPr>
              <a:t>It </a:t>
            </a:r>
            <a:r>
              <a:rPr lang="en-US" b="1" dirty="0">
                <a:solidFill>
                  <a:srgbClr val="00B0F0"/>
                </a:solidFill>
                <a:latin typeface="Century" panose="02040604050505020304" pitchFamily="18" charset="0"/>
              </a:rPr>
              <a:t>consists of </a:t>
            </a:r>
            <a:r>
              <a:rPr lang="en-US" b="1" dirty="0" smtClean="0">
                <a:solidFill>
                  <a:srgbClr val="00B0F0"/>
                </a:solidFill>
                <a:latin typeface="Century" panose="02040604050505020304" pitchFamily="18" charset="0"/>
              </a:rPr>
              <a:t>6,304,123 </a:t>
            </a:r>
            <a:r>
              <a:rPr lang="en-US" b="1" dirty="0">
                <a:solidFill>
                  <a:srgbClr val="00B0F0"/>
                </a:solidFill>
                <a:latin typeface="Century" panose="02040604050505020304" pitchFamily="18" charset="0"/>
              </a:rPr>
              <a:t>reviews, </a:t>
            </a:r>
            <a:r>
              <a:rPr lang="en-US" b="1" dirty="0" smtClean="0">
                <a:solidFill>
                  <a:srgbClr val="00B0F0"/>
                </a:solidFill>
                <a:latin typeface="Century" panose="02040604050505020304" pitchFamily="18" charset="0"/>
              </a:rPr>
              <a:t>159,030 </a:t>
            </a:r>
            <a:r>
              <a:rPr lang="en-US" b="1" dirty="0">
                <a:solidFill>
                  <a:srgbClr val="00B0F0"/>
                </a:solidFill>
                <a:latin typeface="Century" panose="02040604050505020304" pitchFamily="18" charset="0"/>
              </a:rPr>
              <a:t>business attributes and </a:t>
            </a:r>
            <a:r>
              <a:rPr lang="en-US" b="1" dirty="0" smtClean="0">
                <a:solidFill>
                  <a:srgbClr val="00B0F0"/>
                </a:solidFill>
                <a:latin typeface="Century" panose="02040604050505020304" pitchFamily="18" charset="0"/>
              </a:rPr>
              <a:t>366,716 </a:t>
            </a:r>
            <a:r>
              <a:rPr lang="en-US" b="1" dirty="0">
                <a:solidFill>
                  <a:srgbClr val="00B0F0"/>
                </a:solidFill>
                <a:latin typeface="Century" panose="02040604050505020304" pitchFamily="18" charset="0"/>
              </a:rPr>
              <a:t>users. This data is in JSON format. The dataset contains following information: </a:t>
            </a:r>
          </a:p>
          <a:p>
            <a:pPr marL="0" indent="0" algn="just">
              <a:buNone/>
            </a:pPr>
            <a:r>
              <a:rPr lang="en-US" b="1" u="sng" dirty="0" smtClean="0">
                <a:solidFill>
                  <a:srgbClr val="000000"/>
                </a:solidFill>
                <a:latin typeface="Century" panose="02040604050505020304" pitchFamily="18" charset="0"/>
              </a:rPr>
              <a:t>Business</a:t>
            </a:r>
            <a:r>
              <a:rPr lang="en-US" b="1" dirty="0" smtClean="0">
                <a:solidFill>
                  <a:srgbClr val="000000"/>
                </a:solidFill>
                <a:latin typeface="Century" panose="02040604050505020304" pitchFamily="18" charset="0"/>
              </a:rPr>
              <a:t>:</a:t>
            </a:r>
            <a:r>
              <a:rPr lang="en-US" b="1" dirty="0" smtClean="0">
                <a:solidFill>
                  <a:srgbClr val="00B0F0"/>
                </a:solidFill>
                <a:latin typeface="Century" panose="02040604050505020304" pitchFamily="18" charset="0"/>
              </a:rPr>
              <a:t> Business </a:t>
            </a:r>
            <a:r>
              <a:rPr lang="en-US" b="1" dirty="0">
                <a:solidFill>
                  <a:srgbClr val="00B0F0"/>
                </a:solidFill>
                <a:latin typeface="Century" panose="02040604050505020304" pitchFamily="18" charset="0"/>
              </a:rPr>
              <a:t>Name, Id, Category, Location, etc</a:t>
            </a:r>
            <a:r>
              <a:rPr lang="en-US" b="1" dirty="0" smtClean="0">
                <a:solidFill>
                  <a:srgbClr val="00B0F0"/>
                </a:solidFill>
                <a:latin typeface="Century" panose="02040604050505020304" pitchFamily="18" charset="0"/>
              </a:rPr>
              <a:t>.</a:t>
            </a:r>
          </a:p>
          <a:p>
            <a:pPr marL="0" indent="0" algn="just">
              <a:buNone/>
            </a:pPr>
            <a:r>
              <a:rPr lang="en-US" b="1" u="sng" dirty="0" smtClean="0">
                <a:solidFill>
                  <a:srgbClr val="000000"/>
                </a:solidFill>
                <a:latin typeface="Century" panose="02040604050505020304" pitchFamily="18" charset="0"/>
              </a:rPr>
              <a:t>User</a:t>
            </a:r>
            <a:r>
              <a:rPr lang="en-US" b="1" dirty="0" smtClean="0">
                <a:solidFill>
                  <a:srgbClr val="000000"/>
                </a:solidFill>
                <a:latin typeface="Century" panose="02040604050505020304" pitchFamily="18" charset="0"/>
              </a:rPr>
              <a:t>:</a:t>
            </a:r>
            <a:r>
              <a:rPr lang="en-US" b="1" dirty="0" smtClean="0">
                <a:solidFill>
                  <a:srgbClr val="00B0F0"/>
                </a:solidFill>
                <a:latin typeface="Century" panose="02040604050505020304" pitchFamily="18" charset="0"/>
              </a:rPr>
              <a:t> </a:t>
            </a:r>
            <a:r>
              <a:rPr lang="en-US" b="1" dirty="0">
                <a:solidFill>
                  <a:srgbClr val="00B0F0"/>
                </a:solidFill>
                <a:latin typeface="Century" panose="02040604050505020304" pitchFamily="18" charset="0"/>
              </a:rPr>
              <a:t>Name</a:t>
            </a:r>
            <a:r>
              <a:rPr lang="en-US" b="1" dirty="0" smtClean="0">
                <a:solidFill>
                  <a:srgbClr val="00B0F0"/>
                </a:solidFill>
                <a:latin typeface="Century" panose="02040604050505020304" pitchFamily="18" charset="0"/>
              </a:rPr>
              <a:t>, Id, Review </a:t>
            </a:r>
            <a:r>
              <a:rPr lang="en-US" b="1" dirty="0">
                <a:solidFill>
                  <a:srgbClr val="00B0F0"/>
                </a:solidFill>
                <a:latin typeface="Century" panose="02040604050505020304" pitchFamily="18" charset="0"/>
              </a:rPr>
              <a:t>Count, Friends, Votes, etc. </a:t>
            </a:r>
            <a:endParaRPr lang="en-US" b="1" dirty="0" smtClean="0">
              <a:solidFill>
                <a:srgbClr val="00B0F0"/>
              </a:solidFill>
              <a:latin typeface="Century" panose="02040604050505020304" pitchFamily="18" charset="0"/>
            </a:endParaRPr>
          </a:p>
          <a:p>
            <a:pPr marL="0" indent="0" algn="just">
              <a:buNone/>
            </a:pPr>
            <a:r>
              <a:rPr lang="en-US" b="1" u="sng" dirty="0" smtClean="0">
                <a:solidFill>
                  <a:srgbClr val="000000"/>
                </a:solidFill>
                <a:latin typeface="Century" panose="02040604050505020304" pitchFamily="18" charset="0"/>
              </a:rPr>
              <a:t>Review</a:t>
            </a:r>
            <a:r>
              <a:rPr lang="en-US" b="1" dirty="0" smtClean="0">
                <a:solidFill>
                  <a:srgbClr val="000000"/>
                </a:solidFill>
                <a:latin typeface="Century" panose="02040604050505020304" pitchFamily="18" charset="0"/>
              </a:rPr>
              <a:t>: </a:t>
            </a:r>
            <a:r>
              <a:rPr lang="en-US" b="1" dirty="0" smtClean="0">
                <a:solidFill>
                  <a:srgbClr val="00B0F0"/>
                </a:solidFill>
                <a:latin typeface="Century" panose="02040604050505020304" pitchFamily="18" charset="0"/>
              </a:rPr>
              <a:t>Date, </a:t>
            </a:r>
            <a:r>
              <a:rPr lang="en-US" b="1" dirty="0">
                <a:solidFill>
                  <a:srgbClr val="00B0F0"/>
                </a:solidFill>
                <a:latin typeface="Century" panose="02040604050505020304" pitchFamily="18" charset="0"/>
              </a:rPr>
              <a:t>Business, </a:t>
            </a:r>
            <a:r>
              <a:rPr lang="en-US" b="1" dirty="0" smtClean="0">
                <a:solidFill>
                  <a:srgbClr val="00B0F0"/>
                </a:solidFill>
                <a:latin typeface="Century" panose="02040604050505020304" pitchFamily="18" charset="0"/>
              </a:rPr>
              <a:t>Id, Stars</a:t>
            </a:r>
            <a:r>
              <a:rPr lang="en-US" b="1" dirty="0">
                <a:solidFill>
                  <a:srgbClr val="00B0F0"/>
                </a:solidFill>
                <a:latin typeface="Century" panose="02040604050505020304" pitchFamily="18" charset="0"/>
              </a:rPr>
              <a:t>, Text, etc</a:t>
            </a:r>
            <a:r>
              <a:rPr lang="en-US" b="1" dirty="0" smtClean="0">
                <a:solidFill>
                  <a:srgbClr val="00B0F0"/>
                </a:solidFill>
                <a:latin typeface="Century" panose="02040604050505020304" pitchFamily="18" charset="0"/>
              </a:rPr>
              <a:t>.</a:t>
            </a:r>
          </a:p>
          <a:p>
            <a:pPr marL="0" indent="0" algn="just">
              <a:buNone/>
            </a:pPr>
            <a:r>
              <a:rPr lang="en-US" b="1" dirty="0" smtClean="0">
                <a:solidFill>
                  <a:srgbClr val="00B0F0"/>
                </a:solidFill>
                <a:latin typeface="Century" panose="02040604050505020304" pitchFamily="18" charset="0"/>
              </a:rPr>
              <a:t>However</a:t>
            </a:r>
            <a:r>
              <a:rPr lang="en-US" b="1" dirty="0">
                <a:solidFill>
                  <a:srgbClr val="00B0F0"/>
                </a:solidFill>
                <a:latin typeface="Century" panose="02040604050505020304" pitchFamily="18" charset="0"/>
              </a:rPr>
              <a:t>, we have focused only on restaurant reviews </a:t>
            </a:r>
            <a:r>
              <a:rPr lang="en-US" b="1" dirty="0" smtClean="0">
                <a:solidFill>
                  <a:srgbClr val="00B0F0"/>
                </a:solidFill>
                <a:latin typeface="Century" panose="02040604050505020304" pitchFamily="18" charset="0"/>
              </a:rPr>
              <a:t>which contains ~22,000 </a:t>
            </a:r>
            <a:r>
              <a:rPr lang="en-US" b="1" dirty="0">
                <a:solidFill>
                  <a:srgbClr val="00B0F0"/>
                </a:solidFill>
                <a:latin typeface="Century" panose="02040604050505020304" pitchFamily="18" charset="0"/>
              </a:rPr>
              <a:t>entries </a:t>
            </a:r>
            <a:r>
              <a:rPr lang="en-US" b="1" dirty="0" smtClean="0">
                <a:solidFill>
                  <a:srgbClr val="00B0F0"/>
                </a:solidFill>
                <a:latin typeface="Century" panose="02040604050505020304" pitchFamily="18" charset="0"/>
              </a:rPr>
              <a:t>and amounts </a:t>
            </a:r>
            <a:r>
              <a:rPr lang="en-US" b="1" dirty="0">
                <a:solidFill>
                  <a:srgbClr val="00B0F0"/>
                </a:solidFill>
                <a:latin typeface="Century" panose="02040604050505020304" pitchFamily="18" charset="0"/>
              </a:rPr>
              <a:t>to around 1GB of data.</a:t>
            </a:r>
            <a:endParaRPr lang="en-US" b="1" dirty="0" smtClean="0">
              <a:solidFill>
                <a:srgbClr val="00B0F0"/>
              </a:solidFill>
              <a:latin typeface="Century" panose="02040604050505020304" pitchFamily="18" charset="0"/>
            </a:endParaRPr>
          </a:p>
          <a:p>
            <a:pPr marL="0" indent="0">
              <a:buNone/>
            </a:pPr>
            <a:endParaRPr lang="en-US"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Tree>
    <p:extLst>
      <p:ext uri="{BB962C8B-B14F-4D97-AF65-F5344CB8AC3E}">
        <p14:creationId xmlns:p14="http://schemas.microsoft.com/office/powerpoint/2010/main" val="24189788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8</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Design Diagram</a:t>
            </a:r>
          </a:p>
          <a:p>
            <a:pPr marL="0" indent="0">
              <a:buNone/>
            </a:pPr>
            <a:endParaRPr lang="en-US" b="1" u="sng" dirty="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endParaRPr lang="en-US" b="1" u="sng" dirty="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endParaRPr lang="en-US" b="1" u="sng" dirty="0" smtClean="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08" y="1889252"/>
            <a:ext cx="7492492" cy="4120384"/>
          </a:xfrm>
          <a:prstGeom prst="rect">
            <a:avLst/>
          </a:prstGeom>
        </p:spPr>
      </p:pic>
      <p:sp>
        <p:nvSpPr>
          <p:cNvPr id="3" name="TextBox 2"/>
          <p:cNvSpPr txBox="1"/>
          <p:nvPr/>
        </p:nvSpPr>
        <p:spPr>
          <a:xfrm>
            <a:off x="3525854" y="2559309"/>
            <a:ext cx="4208278" cy="292388"/>
          </a:xfrm>
          <a:prstGeom prst="rect">
            <a:avLst/>
          </a:prstGeom>
          <a:solidFill>
            <a:schemeClr val="bg1"/>
          </a:solidFill>
        </p:spPr>
        <p:txBody>
          <a:bodyPr wrap="square" rtlCol="0">
            <a:spAutoFit/>
          </a:bodyPr>
          <a:lstStyle/>
          <a:p>
            <a:r>
              <a:rPr lang="en-US" sz="1300" dirty="0" smtClean="0"/>
              <a:t>    Convert data from </a:t>
            </a:r>
            <a:r>
              <a:rPr lang="en-US" sz="1300" dirty="0" err="1" smtClean="0"/>
              <a:t>json</a:t>
            </a:r>
            <a:r>
              <a:rPr lang="en-US" sz="1300" dirty="0" smtClean="0"/>
              <a:t> to pipe delimited format</a:t>
            </a:r>
            <a:endParaRPr lang="en-US" sz="1300" dirty="0"/>
          </a:p>
        </p:txBody>
      </p:sp>
    </p:spTree>
    <p:extLst>
      <p:ext uri="{BB962C8B-B14F-4D97-AF65-F5344CB8AC3E}">
        <p14:creationId xmlns:p14="http://schemas.microsoft.com/office/powerpoint/2010/main" val="1240120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smtClean="0">
                <a:latin typeface="Verdana" pitchFamily="34" charset="0"/>
              </a:rPr>
              <a:pPr eaLnBrk="1" hangingPunct="1">
                <a:spcBef>
                  <a:spcPct val="0"/>
                </a:spcBef>
                <a:buClrTx/>
                <a:buFontTx/>
                <a:buNone/>
              </a:pPr>
              <a:t>9</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marL="0" indent="0"/>
            <a:r>
              <a:rPr lang="en-US" sz="2800" b="1" dirty="0">
                <a:solidFill>
                  <a:srgbClr val="3366FF"/>
                </a:solidFill>
                <a:latin typeface="Century"/>
                <a:cs typeface="Century"/>
              </a:rPr>
              <a:t>Check-it Before Check-in</a:t>
            </a:r>
            <a:endParaRPr lang="en-US" sz="2800" b="1" dirty="0">
              <a:solidFill>
                <a:srgbClr val="00B0F0"/>
              </a:solidFill>
              <a:latin typeface="Century" panose="02040604050505020304" pitchFamily="18" charset="0"/>
            </a:endParaRPr>
          </a:p>
        </p:txBody>
      </p:sp>
      <p:sp>
        <p:nvSpPr>
          <p:cNvPr id="35845" name="Rectangle 3"/>
          <p:cNvSpPr>
            <a:spLocks noGrp="1" noChangeArrowheads="1"/>
          </p:cNvSpPr>
          <p:nvPr>
            <p:ph type="body" idx="1"/>
          </p:nvPr>
        </p:nvSpPr>
        <p:spPr>
          <a:xfrm>
            <a:off x="571499"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u="sng" dirty="0" smtClean="0">
                <a:latin typeface="Century" panose="02040604050505020304" pitchFamily="18" charset="0"/>
              </a:rPr>
              <a:t>Design Diagram</a:t>
            </a: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endParaRPr lang="en-US" sz="2000" b="1" dirty="0" smtClean="0">
              <a:latin typeface="Century" panose="02040604050505020304" pitchFamily="18" charset="0"/>
            </a:endParaRPr>
          </a:p>
          <a:p>
            <a:pPr marL="0" indent="0">
              <a:buNone/>
            </a:pPr>
            <a:r>
              <a:rPr lang="en-US" b="1" dirty="0" smtClean="0">
                <a:latin typeface="Century" panose="02040604050505020304" pitchFamily="18" charset="0"/>
              </a:rPr>
              <a:t>Platform(s) on which the analytic ran:</a:t>
            </a:r>
          </a:p>
          <a:p>
            <a:pPr marL="0" indent="0">
              <a:buNone/>
            </a:pPr>
            <a:r>
              <a:rPr lang="en-US" b="1" dirty="0" err="1" smtClean="0">
                <a:solidFill>
                  <a:srgbClr val="00B0F0"/>
                </a:solidFill>
                <a:latin typeface="Century" panose="02040604050505020304" pitchFamily="18" charset="0"/>
              </a:rPr>
              <a:t>Cloudera</a:t>
            </a:r>
            <a:r>
              <a:rPr lang="en-US" b="1" dirty="0" smtClean="0">
                <a:solidFill>
                  <a:srgbClr val="00B0F0"/>
                </a:solidFill>
                <a:latin typeface="Century" panose="02040604050505020304" pitchFamily="18" charset="0"/>
              </a:rPr>
              <a:t> </a:t>
            </a:r>
            <a:r>
              <a:rPr lang="en-US" b="1" dirty="0" err="1" smtClean="0">
                <a:solidFill>
                  <a:srgbClr val="00B0F0"/>
                </a:solidFill>
                <a:latin typeface="Century" panose="02040604050505020304" pitchFamily="18" charset="0"/>
              </a:rPr>
              <a:t>Quickstart</a:t>
            </a:r>
            <a:r>
              <a:rPr lang="en-US" b="1" dirty="0" smtClean="0">
                <a:solidFill>
                  <a:srgbClr val="00B0F0"/>
                </a:solidFill>
                <a:latin typeface="Century" panose="02040604050505020304" pitchFamily="18" charset="0"/>
              </a:rPr>
              <a:t> VM</a:t>
            </a:r>
          </a:p>
          <a:p>
            <a:pPr marL="0" indent="0">
              <a:buNone/>
            </a:pPr>
            <a:endParaRPr lang="en-US" sz="2000" b="1" dirty="0" smtClean="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69" y="1824122"/>
            <a:ext cx="5353877" cy="3863000"/>
          </a:xfrm>
          <a:prstGeom prst="rect">
            <a:avLst/>
          </a:prstGeom>
        </p:spPr>
      </p:pic>
    </p:spTree>
    <p:extLst>
      <p:ext uri="{BB962C8B-B14F-4D97-AF65-F5344CB8AC3E}">
        <p14:creationId xmlns:p14="http://schemas.microsoft.com/office/powerpoint/2010/main" val="24517100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1119</TotalTime>
  <Words>897</Words>
  <Application>Microsoft Macintosh PowerPoint</Application>
  <PresentationFormat>On-screen Show (4:3)</PresentationFormat>
  <Paragraphs>176</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Level</vt:lpstr>
      <vt:lpstr>Check-it Before Check-in</vt:lpstr>
      <vt:lpstr>Analytics Project Presentation - Spring 2015</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lpstr>Check-it Before Check-in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Check-it Before Check-in</dc:title>
  <dc:creator>Nikita Nikita</dc:creator>
  <cp:lastModifiedBy>Nikita Nikita</cp:lastModifiedBy>
  <cp:revision>140</cp:revision>
  <dcterms:created xsi:type="dcterms:W3CDTF">2015-04-27T00:41:21Z</dcterms:created>
  <dcterms:modified xsi:type="dcterms:W3CDTF">2015-05-07T22:07:56Z</dcterms:modified>
</cp:coreProperties>
</file>