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modernComment_137_98D95BD7.xml" ContentType="application/vnd.ms-powerpoint.comments+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8" r:id="rId2"/>
    <p:sldId id="281" r:id="rId3"/>
    <p:sldId id="282" r:id="rId4"/>
    <p:sldId id="284" r:id="rId5"/>
    <p:sldId id="285" r:id="rId6"/>
    <p:sldId id="286" r:id="rId7"/>
    <p:sldId id="287" r:id="rId8"/>
    <p:sldId id="312" r:id="rId9"/>
    <p:sldId id="288" r:id="rId10"/>
    <p:sldId id="291" r:id="rId11"/>
    <p:sldId id="292" r:id="rId12"/>
    <p:sldId id="289" r:id="rId13"/>
    <p:sldId id="290" r:id="rId14"/>
    <p:sldId id="293" r:id="rId15"/>
    <p:sldId id="294" r:id="rId16"/>
    <p:sldId id="296" r:id="rId17"/>
    <p:sldId id="297" r:id="rId18"/>
    <p:sldId id="298" r:id="rId19"/>
    <p:sldId id="295" r:id="rId20"/>
    <p:sldId id="301" r:id="rId21"/>
    <p:sldId id="299" r:id="rId22"/>
    <p:sldId id="300" r:id="rId23"/>
    <p:sldId id="303" r:id="rId24"/>
    <p:sldId id="305" r:id="rId25"/>
    <p:sldId id="304" r:id="rId26"/>
    <p:sldId id="307" r:id="rId27"/>
    <p:sldId id="306" r:id="rId28"/>
    <p:sldId id="308" r:id="rId29"/>
    <p:sldId id="309" r:id="rId30"/>
    <p:sldId id="310" r:id="rId31"/>
    <p:sldId id="311" r:id="rId32"/>
    <p:sldId id="3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3D75F3-9B70-99D1-3538-C32EF8B19D5C}" name="Carlos González Lavín" initials="CGL" userId="Carlos González Lavín"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0" autoAdjust="0"/>
    <p:restoredTop sz="89467" autoAdjust="0"/>
  </p:normalViewPr>
  <p:slideViewPr>
    <p:cSldViewPr snapToGrid="0">
      <p:cViewPr varScale="1">
        <p:scale>
          <a:sx n="99" d="100"/>
          <a:sy n="99" d="100"/>
        </p:scale>
        <p:origin x="672" y="7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0.xml" Id="rId21" /><Relationship Type="http://schemas.openxmlformats.org/officeDocument/2006/relationships/notesMaster" Target="notesMasters/notesMaster1.xml" Id="rId34"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32.xml" Id="rId33" /><Relationship Type="http://schemas.openxmlformats.org/officeDocument/2006/relationships/tableStyles" Target="tableStyles.xml" Id="rId38"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theme" Target="theme/theme1.xml" Id="rId37" /><Relationship Type="http://schemas.microsoft.com/office/2018/10/relationships/authors" Target="authors.xml" Id="rId40"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viewProps" Target="viewProps.xml" Id="rId36"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presProps" Target="presProps.xml" Id="rId35" /><Relationship Type="http://schemas.openxmlformats.org/officeDocument/2006/relationships/slide" Target="slides/slide7.xml" Id="rId8" /><Relationship Type="http://schemas.openxmlformats.org/officeDocument/2006/relationships/slide" Target="slides/slide2.xml" Id="rId3" /></Relationships>
</file>

<file path=ppt/comments/modernComment_137_98D95BD7.xml><?xml version="1.0" encoding="utf-8"?>
<p188:cmLst xmlns:a="http://schemas.openxmlformats.org/drawingml/2006/main" xmlns:r="http://schemas.openxmlformats.org/officeDocument/2006/relationships" xmlns:p188="http://schemas.microsoft.com/office/powerpoint/2018/8/main">
  <p188:cm id="{5E9CB506-79B4-4D72-BA7A-642C10CAC3A5}" authorId="{EA3D75F3-9B70-99D1-3538-C32EF8B19D5C}" created="2023-02-28T16:24:59.028">
    <pc:sldMkLst xmlns:pc="http://schemas.microsoft.com/office/powerpoint/2013/main/command">
      <pc:docMk/>
      <pc:sldMk cId="2564381655" sldId="311"/>
    </pc:sldMkLst>
    <p188:txBody>
      <a:bodyPr/>
      <a:lstStyle/>
      <a:p>
        <a:r>
          <a:rPr lang="en-US"/>
          <a:t>[@Jossune Jacqueline Gonzalez Puente] [@Franklin Ramón Manzanilla Urdaneta] Quedó agregado lo que vimos ayer en el slide 30</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0EAF6-DB26-4B1D-B15D-A791A6CAFE59}"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1C939-2589-4D53-AA92-6E649ACD2468}" type="slidenum">
              <a:rPr lang="en-US" smtClean="0"/>
              <a:t>‹#›</a:t>
            </a:fld>
            <a:endParaRPr lang="en-US"/>
          </a:p>
        </p:txBody>
      </p:sp>
    </p:spTree>
    <p:extLst>
      <p:ext uri="{BB962C8B-B14F-4D97-AF65-F5344CB8AC3E}">
        <p14:creationId xmlns:p14="http://schemas.microsoft.com/office/powerpoint/2010/main" val="338037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1FD85B89-FC57-354E-9D8D-5371057A5E4D}" type="slidenum">
              <a:rPr lang="en-MX" smtClean="0"/>
              <a:t>2</a:t>
            </a:fld>
            <a:endParaRPr lang="en-MX"/>
          </a:p>
        </p:txBody>
      </p:sp>
    </p:spTree>
    <p:extLst>
      <p:ext uri="{BB962C8B-B14F-4D97-AF65-F5344CB8AC3E}">
        <p14:creationId xmlns:p14="http://schemas.microsoft.com/office/powerpoint/2010/main" val="2168065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11</a:t>
            </a:fld>
            <a:endParaRPr lang="en-US"/>
          </a:p>
        </p:txBody>
      </p:sp>
    </p:spTree>
    <p:extLst>
      <p:ext uri="{BB962C8B-B14F-4D97-AF65-F5344CB8AC3E}">
        <p14:creationId xmlns:p14="http://schemas.microsoft.com/office/powerpoint/2010/main" val="246925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12</a:t>
            </a:fld>
            <a:endParaRPr lang="en-US"/>
          </a:p>
        </p:txBody>
      </p:sp>
    </p:spTree>
    <p:extLst>
      <p:ext uri="{BB962C8B-B14F-4D97-AF65-F5344CB8AC3E}">
        <p14:creationId xmlns:p14="http://schemas.microsoft.com/office/powerpoint/2010/main" val="3460792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13</a:t>
            </a:fld>
            <a:endParaRPr lang="en-US"/>
          </a:p>
        </p:txBody>
      </p:sp>
    </p:spTree>
    <p:extLst>
      <p:ext uri="{BB962C8B-B14F-4D97-AF65-F5344CB8AC3E}">
        <p14:creationId xmlns:p14="http://schemas.microsoft.com/office/powerpoint/2010/main" val="4216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14</a:t>
            </a:fld>
            <a:endParaRPr lang="en-US"/>
          </a:p>
        </p:txBody>
      </p:sp>
    </p:spTree>
    <p:extLst>
      <p:ext uri="{BB962C8B-B14F-4D97-AF65-F5344CB8AC3E}">
        <p14:creationId xmlns:p14="http://schemas.microsoft.com/office/powerpoint/2010/main" val="2056471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15</a:t>
            </a:fld>
            <a:endParaRPr lang="en-US"/>
          </a:p>
        </p:txBody>
      </p:sp>
    </p:spTree>
    <p:extLst>
      <p:ext uri="{BB962C8B-B14F-4D97-AF65-F5344CB8AC3E}">
        <p14:creationId xmlns:p14="http://schemas.microsoft.com/office/powerpoint/2010/main" val="3658554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18</a:t>
            </a:fld>
            <a:endParaRPr lang="en-US"/>
          </a:p>
        </p:txBody>
      </p:sp>
    </p:spTree>
    <p:extLst>
      <p:ext uri="{BB962C8B-B14F-4D97-AF65-F5344CB8AC3E}">
        <p14:creationId xmlns:p14="http://schemas.microsoft.com/office/powerpoint/2010/main" val="209909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19</a:t>
            </a:fld>
            <a:endParaRPr lang="en-US"/>
          </a:p>
        </p:txBody>
      </p:sp>
    </p:spTree>
    <p:extLst>
      <p:ext uri="{BB962C8B-B14F-4D97-AF65-F5344CB8AC3E}">
        <p14:creationId xmlns:p14="http://schemas.microsoft.com/office/powerpoint/2010/main" val="3803052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20</a:t>
            </a:fld>
            <a:endParaRPr lang="en-US"/>
          </a:p>
        </p:txBody>
      </p:sp>
    </p:spTree>
    <p:extLst>
      <p:ext uri="{BB962C8B-B14F-4D97-AF65-F5344CB8AC3E}">
        <p14:creationId xmlns:p14="http://schemas.microsoft.com/office/powerpoint/2010/main" val="327017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21</a:t>
            </a:fld>
            <a:endParaRPr lang="en-US"/>
          </a:p>
        </p:txBody>
      </p:sp>
    </p:spTree>
    <p:extLst>
      <p:ext uri="{BB962C8B-B14F-4D97-AF65-F5344CB8AC3E}">
        <p14:creationId xmlns:p14="http://schemas.microsoft.com/office/powerpoint/2010/main" val="4046115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22</a:t>
            </a:fld>
            <a:endParaRPr lang="en-US"/>
          </a:p>
        </p:txBody>
      </p:sp>
    </p:spTree>
    <p:extLst>
      <p:ext uri="{BB962C8B-B14F-4D97-AF65-F5344CB8AC3E}">
        <p14:creationId xmlns:p14="http://schemas.microsoft.com/office/powerpoint/2010/main" val="389718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Simple </a:t>
            </a:r>
            <a:r>
              <a:rPr lang="es-MX" dirty="0" err="1"/>
              <a:t>explanation</a:t>
            </a:r>
            <a:r>
              <a:rPr lang="es-MX" dirty="0"/>
              <a:t> </a:t>
            </a:r>
            <a:r>
              <a:rPr lang="es-MX" dirty="0" err="1"/>
              <a:t>of</a:t>
            </a:r>
            <a:r>
              <a:rPr lang="es-MX" dirty="0"/>
              <a:t> </a:t>
            </a:r>
            <a:r>
              <a:rPr lang="es-MX" dirty="0" err="1"/>
              <a:t>what</a:t>
            </a:r>
            <a:r>
              <a:rPr lang="es-MX" dirty="0"/>
              <a:t> </a:t>
            </a:r>
            <a:r>
              <a:rPr lang="es-MX" dirty="0" err="1"/>
              <a:t>the</a:t>
            </a:r>
            <a:r>
              <a:rPr lang="es-MX" dirty="0"/>
              <a:t> </a:t>
            </a:r>
            <a:r>
              <a:rPr lang="es-MX" dirty="0" err="1"/>
              <a:t>tool</a:t>
            </a:r>
            <a:r>
              <a:rPr lang="es-MX" dirty="0"/>
              <a:t> </a:t>
            </a:r>
            <a:r>
              <a:rPr lang="es-MX" dirty="0" err="1"/>
              <a:t>is</a:t>
            </a:r>
            <a:r>
              <a:rPr lang="es-MX" dirty="0"/>
              <a:t> </a:t>
            </a:r>
            <a:r>
              <a:rPr lang="es-MX" dirty="0" err="1"/>
              <a:t>meant</a:t>
            </a:r>
            <a:r>
              <a:rPr lang="es-MX" dirty="0"/>
              <a:t> </a:t>
            </a:r>
            <a:r>
              <a:rPr lang="es-MX" dirty="0" err="1"/>
              <a:t>to</a:t>
            </a:r>
            <a:r>
              <a:rPr lang="es-MX" dirty="0"/>
              <a:t> do</a:t>
            </a:r>
            <a:endParaRPr lang="en-US" dirty="0"/>
          </a:p>
          <a:p>
            <a:endParaRPr lang="en-US" dirty="0"/>
          </a:p>
        </p:txBody>
      </p:sp>
      <p:sp>
        <p:nvSpPr>
          <p:cNvPr id="4" name="Slide Number Placeholder 3"/>
          <p:cNvSpPr>
            <a:spLocks noGrp="1"/>
          </p:cNvSpPr>
          <p:nvPr>
            <p:ph type="sldNum" sz="quarter" idx="5"/>
          </p:nvPr>
        </p:nvSpPr>
        <p:spPr/>
        <p:txBody>
          <a:bodyPr/>
          <a:lstStyle/>
          <a:p>
            <a:fld id="{5731C939-2589-4D53-AA92-6E649ACD2468}" type="slidenum">
              <a:rPr lang="en-US" smtClean="0"/>
              <a:t>3</a:t>
            </a:fld>
            <a:endParaRPr lang="en-US"/>
          </a:p>
        </p:txBody>
      </p:sp>
    </p:spTree>
    <p:extLst>
      <p:ext uri="{BB962C8B-B14F-4D97-AF65-F5344CB8AC3E}">
        <p14:creationId xmlns:p14="http://schemas.microsoft.com/office/powerpoint/2010/main" val="377394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23</a:t>
            </a:fld>
            <a:endParaRPr lang="en-US"/>
          </a:p>
        </p:txBody>
      </p:sp>
    </p:spTree>
    <p:extLst>
      <p:ext uri="{BB962C8B-B14F-4D97-AF65-F5344CB8AC3E}">
        <p14:creationId xmlns:p14="http://schemas.microsoft.com/office/powerpoint/2010/main" val="471781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24</a:t>
            </a:fld>
            <a:endParaRPr lang="en-US"/>
          </a:p>
        </p:txBody>
      </p:sp>
    </p:spTree>
    <p:extLst>
      <p:ext uri="{BB962C8B-B14F-4D97-AF65-F5344CB8AC3E}">
        <p14:creationId xmlns:p14="http://schemas.microsoft.com/office/powerpoint/2010/main" val="1247380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25</a:t>
            </a:fld>
            <a:endParaRPr lang="en-US"/>
          </a:p>
        </p:txBody>
      </p:sp>
    </p:spTree>
    <p:extLst>
      <p:ext uri="{BB962C8B-B14F-4D97-AF65-F5344CB8AC3E}">
        <p14:creationId xmlns:p14="http://schemas.microsoft.com/office/powerpoint/2010/main" val="3569979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26</a:t>
            </a:fld>
            <a:endParaRPr lang="en-US"/>
          </a:p>
        </p:txBody>
      </p:sp>
    </p:spTree>
    <p:extLst>
      <p:ext uri="{BB962C8B-B14F-4D97-AF65-F5344CB8AC3E}">
        <p14:creationId xmlns:p14="http://schemas.microsoft.com/office/powerpoint/2010/main" val="1231342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27</a:t>
            </a:fld>
            <a:endParaRPr lang="en-US"/>
          </a:p>
        </p:txBody>
      </p:sp>
    </p:spTree>
    <p:extLst>
      <p:ext uri="{BB962C8B-B14F-4D97-AF65-F5344CB8AC3E}">
        <p14:creationId xmlns:p14="http://schemas.microsoft.com/office/powerpoint/2010/main" val="2795800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28</a:t>
            </a:fld>
            <a:endParaRPr lang="en-US"/>
          </a:p>
        </p:txBody>
      </p:sp>
    </p:spTree>
    <p:extLst>
      <p:ext uri="{BB962C8B-B14F-4D97-AF65-F5344CB8AC3E}">
        <p14:creationId xmlns:p14="http://schemas.microsoft.com/office/powerpoint/2010/main" val="4289643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29</a:t>
            </a:fld>
            <a:endParaRPr lang="en-US"/>
          </a:p>
        </p:txBody>
      </p:sp>
    </p:spTree>
    <p:extLst>
      <p:ext uri="{BB962C8B-B14F-4D97-AF65-F5344CB8AC3E}">
        <p14:creationId xmlns:p14="http://schemas.microsoft.com/office/powerpoint/2010/main" val="702690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30</a:t>
            </a:fld>
            <a:endParaRPr lang="en-US"/>
          </a:p>
        </p:txBody>
      </p:sp>
    </p:spTree>
    <p:extLst>
      <p:ext uri="{BB962C8B-B14F-4D97-AF65-F5344CB8AC3E}">
        <p14:creationId xmlns:p14="http://schemas.microsoft.com/office/powerpoint/2010/main" val="216220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31</a:t>
            </a:fld>
            <a:endParaRPr lang="en-US"/>
          </a:p>
        </p:txBody>
      </p:sp>
    </p:spTree>
    <p:extLst>
      <p:ext uri="{BB962C8B-B14F-4D97-AF65-F5344CB8AC3E}">
        <p14:creationId xmlns:p14="http://schemas.microsoft.com/office/powerpoint/2010/main" val="4158631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32</a:t>
            </a:fld>
            <a:endParaRPr lang="en-US"/>
          </a:p>
        </p:txBody>
      </p:sp>
    </p:spTree>
    <p:extLst>
      <p:ext uri="{BB962C8B-B14F-4D97-AF65-F5344CB8AC3E}">
        <p14:creationId xmlns:p14="http://schemas.microsoft.com/office/powerpoint/2010/main" val="41145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MX" dirty="0" err="1"/>
              <a:t>Pushing</a:t>
            </a:r>
            <a:r>
              <a:rPr lang="es-MX" dirty="0"/>
              <a:t> </a:t>
            </a:r>
            <a:r>
              <a:rPr lang="es-MX" dirty="0" err="1"/>
              <a:t>computation</a:t>
            </a:r>
            <a:r>
              <a:rPr lang="es-MX" dirty="0"/>
              <a:t> </a:t>
            </a:r>
            <a:r>
              <a:rPr lang="es-MX" dirty="0" err="1"/>
              <a:t>work</a:t>
            </a:r>
            <a:r>
              <a:rPr lang="es-MX" dirty="0"/>
              <a:t> </a:t>
            </a:r>
            <a:r>
              <a:rPr lang="es-MX" dirty="0" err="1"/>
              <a:t>to</a:t>
            </a:r>
            <a:r>
              <a:rPr lang="es-MX" dirty="0"/>
              <a:t> </a:t>
            </a:r>
            <a:r>
              <a:rPr lang="es-MX" dirty="0" err="1"/>
              <a:t>the</a:t>
            </a:r>
            <a:r>
              <a:rPr lang="es-MX" dirty="0"/>
              <a:t> DW </a:t>
            </a:r>
            <a:r>
              <a:rPr lang="en-US" sz="1200" b="0" i="0" dirty="0">
                <a:solidFill>
                  <a:srgbClr val="292929"/>
                </a:solidFill>
                <a:effectLst/>
                <a:latin typeface="charter"/>
              </a:rPr>
              <a:t>allows </a:t>
            </a:r>
            <a:r>
              <a:rPr lang="en-US" sz="1200" b="1" i="0" dirty="0">
                <a:solidFill>
                  <a:srgbClr val="292929"/>
                </a:solidFill>
                <a:effectLst/>
                <a:latin typeface="charter"/>
              </a:rPr>
              <a:t>high performance</a:t>
            </a:r>
            <a:r>
              <a:rPr lang="en-US" sz="1200" b="0" i="0" dirty="0">
                <a:solidFill>
                  <a:srgbClr val="292929"/>
                </a:solidFill>
                <a:effectLst/>
                <a:latin typeface="charter"/>
              </a:rPr>
              <a:t> when using a technology similar to </a:t>
            </a:r>
            <a:r>
              <a:rPr lang="en-US" sz="1200" b="0" i="0" dirty="0" err="1">
                <a:solidFill>
                  <a:srgbClr val="292929"/>
                </a:solidFill>
                <a:effectLst/>
                <a:latin typeface="charter"/>
              </a:rPr>
              <a:t>BigQuery</a:t>
            </a:r>
            <a:r>
              <a:rPr lang="en-US" sz="1200" b="0" i="0" dirty="0">
                <a:solidFill>
                  <a:srgbClr val="292929"/>
                </a:solidFill>
                <a:effectLst/>
                <a:latin typeface="charter"/>
              </a:rPr>
              <a:t> or Snowflake.</a:t>
            </a:r>
          </a:p>
          <a:p>
            <a:pPr marL="228600" indent="-228600">
              <a:buFont typeface="+mj-lt"/>
              <a:buAutoNum type="arabicPeriod"/>
            </a:pPr>
            <a:r>
              <a:rPr lang="en-US" sz="1200" b="0" i="0" dirty="0">
                <a:solidFill>
                  <a:srgbClr val="292929"/>
                </a:solidFill>
                <a:effectLst/>
                <a:latin typeface="charter"/>
              </a:rPr>
              <a:t>Tests can be built along with transformations. These tests can be both standard (uniqueness, referential integrity) as well as custom</a:t>
            </a:r>
          </a:p>
          <a:p>
            <a:pPr marL="228600" indent="-228600">
              <a:buFont typeface="+mj-lt"/>
              <a:buAutoNum type="arabicPeriod"/>
            </a:pPr>
            <a:r>
              <a:rPr lang="en-US" sz="1200" b="0" i="0" dirty="0">
                <a:solidFill>
                  <a:srgbClr val="292929"/>
                </a:solidFill>
                <a:effectLst/>
                <a:latin typeface="charter"/>
              </a:rPr>
              <a:t>Most of the code is based on SQL-writing. It also uses a python-similar language, which can be easily understood by engineers with programming language experience</a:t>
            </a:r>
          </a:p>
          <a:p>
            <a:pPr marL="228600" indent="-228600">
              <a:buFont typeface="+mj-lt"/>
              <a:buAutoNum type="arabicPeriod"/>
            </a:pPr>
            <a:r>
              <a:rPr lang="en-US" sz="1200" b="0" i="0" dirty="0">
                <a:solidFill>
                  <a:srgbClr val="292929"/>
                </a:solidFill>
                <a:effectLst/>
                <a:latin typeface="charter"/>
              </a:rPr>
              <a:t>Version control is built in with </a:t>
            </a:r>
            <a:r>
              <a:rPr lang="en-US" sz="1200" b="0" i="0" dirty="0" err="1">
                <a:solidFill>
                  <a:srgbClr val="292929"/>
                </a:solidFill>
                <a:effectLst/>
                <a:latin typeface="charter"/>
              </a:rPr>
              <a:t>Github</a:t>
            </a:r>
            <a:endParaRPr lang="en-US" sz="1200" b="0" i="0" dirty="0">
              <a:solidFill>
                <a:srgbClr val="292929"/>
              </a:solidFill>
              <a:effectLst/>
              <a:latin typeface="charter"/>
            </a:endParaRPr>
          </a:p>
          <a:p>
            <a:pPr marL="228600" indent="-228600">
              <a:buFont typeface="+mj-lt"/>
              <a:buAutoNum type="arabicPeriod"/>
            </a:pPr>
            <a:r>
              <a:rPr lang="en-US" sz="1200" b="0" i="0" dirty="0">
                <a:solidFill>
                  <a:srgbClr val="292929"/>
                </a:solidFill>
                <a:effectLst/>
                <a:latin typeface="charter"/>
              </a:rPr>
              <a:t>There’s an active DBT community. Packages and custom macros are constantly being shared. Talk about the cost-analysis package</a:t>
            </a:r>
          </a:p>
          <a:p>
            <a:pPr marL="228600" indent="-228600">
              <a:buFont typeface="+mj-lt"/>
              <a:buAutoNum type="arabicPeriod"/>
            </a:pPr>
            <a:r>
              <a:rPr lang="en-US" sz="1200" b="0" i="0" dirty="0">
                <a:solidFill>
                  <a:srgbClr val="292929"/>
                </a:solidFill>
                <a:effectLst/>
                <a:latin typeface="charter"/>
              </a:rPr>
              <a:t>Documentation (table and column comments) and table-level dependencies are generated by the tool</a:t>
            </a:r>
          </a:p>
          <a:p>
            <a:pPr marL="228600" indent="-228600">
              <a:buFont typeface="+mj-lt"/>
              <a:buAutoNum type="arabicPeriod"/>
            </a:pPr>
            <a:r>
              <a:rPr lang="en-US" sz="1200" b="0" i="0" dirty="0">
                <a:solidFill>
                  <a:srgbClr val="292929"/>
                </a:solidFill>
                <a:effectLst/>
                <a:latin typeface="charter"/>
              </a:rPr>
              <a:t>Orchestration can be done as easily as a </a:t>
            </a:r>
            <a:r>
              <a:rPr lang="en-US" sz="1200" b="0" i="0" dirty="0" err="1">
                <a:solidFill>
                  <a:srgbClr val="292929"/>
                </a:solidFill>
                <a:effectLst/>
                <a:latin typeface="charter"/>
              </a:rPr>
              <a:t>cron</a:t>
            </a:r>
            <a:r>
              <a:rPr lang="en-US" sz="1200" b="0" i="0" dirty="0">
                <a:solidFill>
                  <a:srgbClr val="292929"/>
                </a:solidFill>
                <a:effectLst/>
                <a:latin typeface="charter"/>
              </a:rPr>
              <a:t> tab, also has hooks to allow integration with tools like Ctrl-M</a:t>
            </a:r>
          </a:p>
          <a:p>
            <a:pPr marL="228600" indent="-228600">
              <a:buFont typeface="+mj-lt"/>
              <a:buAutoNum type="arabicPeriod"/>
            </a:pPr>
            <a:r>
              <a:rPr lang="en-US" dirty="0"/>
              <a:t>Along with the active community, official documentation is good. Also, at it’s core, it’s simple</a:t>
            </a:r>
          </a:p>
          <a:p>
            <a:endParaRPr lang="en-US" dirty="0"/>
          </a:p>
        </p:txBody>
      </p:sp>
      <p:sp>
        <p:nvSpPr>
          <p:cNvPr id="4" name="Slide Number Placeholder 3"/>
          <p:cNvSpPr>
            <a:spLocks noGrp="1"/>
          </p:cNvSpPr>
          <p:nvPr>
            <p:ph type="sldNum" sz="quarter" idx="5"/>
          </p:nvPr>
        </p:nvSpPr>
        <p:spPr/>
        <p:txBody>
          <a:bodyPr/>
          <a:lstStyle/>
          <a:p>
            <a:fld id="{5731C939-2589-4D53-AA92-6E649ACD2468}" type="slidenum">
              <a:rPr lang="en-US" smtClean="0"/>
              <a:t>4</a:t>
            </a:fld>
            <a:endParaRPr lang="en-US"/>
          </a:p>
        </p:txBody>
      </p:sp>
    </p:spTree>
    <p:extLst>
      <p:ext uri="{BB962C8B-B14F-4D97-AF65-F5344CB8AC3E}">
        <p14:creationId xmlns:p14="http://schemas.microsoft.com/office/powerpoint/2010/main" val="2667046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MX" dirty="0" err="1"/>
              <a:t>Specify</a:t>
            </a:r>
            <a:r>
              <a:rPr lang="es-MX" dirty="0"/>
              <a:t> </a:t>
            </a:r>
            <a:r>
              <a:rPr lang="es-MX" dirty="0" err="1"/>
              <a:t>that</a:t>
            </a:r>
            <a:r>
              <a:rPr lang="es-MX" dirty="0"/>
              <a:t> DBT </a:t>
            </a:r>
            <a:r>
              <a:rPr lang="es-MX" dirty="0" err="1"/>
              <a:t>is</a:t>
            </a:r>
            <a:r>
              <a:rPr lang="es-MX" dirty="0"/>
              <a:t> </a:t>
            </a:r>
            <a:r>
              <a:rPr lang="es-MX" dirty="0" err="1"/>
              <a:t>only</a:t>
            </a:r>
            <a:r>
              <a:rPr lang="es-MX" dirty="0"/>
              <a:t> </a:t>
            </a:r>
            <a:r>
              <a:rPr lang="es-MX" dirty="0" err="1"/>
              <a:t>the</a:t>
            </a:r>
            <a:r>
              <a:rPr lang="es-MX" dirty="0"/>
              <a:t> </a:t>
            </a:r>
            <a:r>
              <a:rPr lang="es-MX" dirty="0" err="1"/>
              <a:t>transformation</a:t>
            </a:r>
            <a:r>
              <a:rPr lang="es-MX" dirty="0"/>
              <a:t> </a:t>
            </a:r>
            <a:r>
              <a:rPr lang="es-MX" dirty="0" err="1"/>
              <a:t>layer</a:t>
            </a:r>
            <a:endParaRPr lang="es-MX" dirty="0"/>
          </a:p>
          <a:p>
            <a:pPr marL="228600" indent="-228600">
              <a:buFont typeface="+mj-lt"/>
              <a:buAutoNum type="arabicPeriod"/>
            </a:pPr>
            <a:r>
              <a:rPr lang="es-MX" b="1" dirty="0" err="1"/>
              <a:t>Ingestion</a:t>
            </a:r>
            <a:r>
              <a:rPr lang="es-MX" b="1" dirty="0"/>
              <a:t> </a:t>
            </a:r>
            <a:r>
              <a:rPr lang="es-MX" dirty="0" err="1"/>
              <a:t>is</a:t>
            </a:r>
            <a:r>
              <a:rPr lang="es-MX" dirty="0"/>
              <a:t> </a:t>
            </a:r>
            <a:r>
              <a:rPr lang="es-MX" dirty="0" err="1"/>
              <a:t>still</a:t>
            </a:r>
            <a:r>
              <a:rPr lang="es-MX" dirty="0"/>
              <a:t> </a:t>
            </a:r>
            <a:r>
              <a:rPr lang="es-MX" dirty="0" err="1"/>
              <a:t>needed</a:t>
            </a:r>
            <a:r>
              <a:rPr lang="es-MX" dirty="0"/>
              <a:t> </a:t>
            </a:r>
            <a:r>
              <a:rPr lang="es-MX" dirty="0" err="1"/>
              <a:t>by</a:t>
            </a:r>
            <a:r>
              <a:rPr lang="es-MX" dirty="0"/>
              <a:t> </a:t>
            </a:r>
            <a:r>
              <a:rPr lang="es-MX" dirty="0" err="1"/>
              <a:t>tools</a:t>
            </a:r>
            <a:r>
              <a:rPr lang="es-MX" dirty="0"/>
              <a:t> </a:t>
            </a:r>
            <a:r>
              <a:rPr lang="es-MX" dirty="0" err="1"/>
              <a:t>like</a:t>
            </a:r>
            <a:r>
              <a:rPr lang="es-MX" dirty="0"/>
              <a:t> </a:t>
            </a:r>
            <a:r>
              <a:rPr lang="es-MX" dirty="0" err="1"/>
              <a:t>Matillion</a:t>
            </a:r>
            <a:r>
              <a:rPr lang="es-MX" dirty="0"/>
              <a:t> IICS </a:t>
            </a:r>
            <a:r>
              <a:rPr lang="es-MX" dirty="0" err="1"/>
              <a:t>or</a:t>
            </a:r>
            <a:r>
              <a:rPr lang="es-MX" dirty="0"/>
              <a:t> </a:t>
            </a:r>
            <a:r>
              <a:rPr lang="es-MX" dirty="0" err="1"/>
              <a:t>Fivetran</a:t>
            </a:r>
            <a:endParaRPr lang="es-MX" dirty="0"/>
          </a:p>
          <a:p>
            <a:pPr marL="228600" indent="-228600">
              <a:buFont typeface="+mj-lt"/>
              <a:buAutoNum type="arabicPeriod"/>
            </a:pPr>
            <a:r>
              <a:rPr lang="es-MX" dirty="0" err="1"/>
              <a:t>Staging</a:t>
            </a:r>
            <a:r>
              <a:rPr lang="es-MX" dirty="0"/>
              <a:t> </a:t>
            </a:r>
            <a:r>
              <a:rPr lang="es-MX" dirty="0" err="1"/>
              <a:t>layer</a:t>
            </a:r>
            <a:r>
              <a:rPr lang="es-MX" dirty="0"/>
              <a:t> </a:t>
            </a:r>
            <a:r>
              <a:rPr lang="es-MX" dirty="0" err="1"/>
              <a:t>includes</a:t>
            </a:r>
            <a:r>
              <a:rPr lang="es-MX" dirty="0"/>
              <a:t> CDC </a:t>
            </a:r>
            <a:r>
              <a:rPr lang="es-MX" dirty="0" err="1"/>
              <a:t>management</a:t>
            </a:r>
            <a:r>
              <a:rPr lang="es-MX" dirty="0"/>
              <a:t>, </a:t>
            </a:r>
            <a:r>
              <a:rPr lang="es-MX" dirty="0" err="1"/>
              <a:t>which</a:t>
            </a:r>
            <a:r>
              <a:rPr lang="es-MX" dirty="0"/>
              <a:t> can be </a:t>
            </a:r>
            <a:r>
              <a:rPr lang="es-MX" dirty="0" err="1"/>
              <a:t>either</a:t>
            </a:r>
            <a:r>
              <a:rPr lang="es-MX" dirty="0"/>
              <a:t> </a:t>
            </a:r>
            <a:r>
              <a:rPr lang="es-MX" dirty="0" err="1"/>
              <a:t>transaction</a:t>
            </a:r>
            <a:r>
              <a:rPr lang="es-MX" dirty="0"/>
              <a:t> </a:t>
            </a:r>
            <a:r>
              <a:rPr lang="es-MX" dirty="0" err="1"/>
              <a:t>timestamp</a:t>
            </a:r>
            <a:r>
              <a:rPr lang="es-MX" dirty="0"/>
              <a:t> </a:t>
            </a:r>
            <a:r>
              <a:rPr lang="es-MX" dirty="0" err="1"/>
              <a:t>based</a:t>
            </a:r>
            <a:r>
              <a:rPr lang="es-MX" dirty="0"/>
              <a:t> </a:t>
            </a:r>
            <a:r>
              <a:rPr lang="es-MX" dirty="0" err="1"/>
              <a:t>or</a:t>
            </a:r>
            <a:r>
              <a:rPr lang="es-MX" dirty="0"/>
              <a:t> hash-</a:t>
            </a:r>
            <a:r>
              <a:rPr lang="es-MX" dirty="0" err="1"/>
              <a:t>based</a:t>
            </a:r>
            <a:r>
              <a:rPr lang="es-MX" dirty="0"/>
              <a:t> </a:t>
            </a:r>
            <a:r>
              <a:rPr lang="es-MX" dirty="0" err="1"/>
              <a:t>for</a:t>
            </a:r>
            <a:r>
              <a:rPr lang="es-MX" dirty="0"/>
              <a:t> </a:t>
            </a:r>
            <a:r>
              <a:rPr lang="es-MX" dirty="0" err="1"/>
              <a:t>entities</a:t>
            </a:r>
            <a:r>
              <a:rPr lang="es-MX" dirty="0"/>
              <a:t> </a:t>
            </a:r>
            <a:r>
              <a:rPr lang="es-MX" dirty="0" err="1"/>
              <a:t>without</a:t>
            </a:r>
            <a:r>
              <a:rPr lang="es-MX" dirty="0"/>
              <a:t> </a:t>
            </a:r>
            <a:r>
              <a:rPr lang="es-MX" dirty="0" err="1"/>
              <a:t>timestamps</a:t>
            </a:r>
            <a:r>
              <a:rPr lang="es-MX" dirty="0"/>
              <a:t>. </a:t>
            </a:r>
            <a:r>
              <a:rPr lang="es-MX" dirty="0" err="1"/>
              <a:t>Both</a:t>
            </a:r>
            <a:r>
              <a:rPr lang="es-MX" dirty="0"/>
              <a:t> </a:t>
            </a:r>
            <a:r>
              <a:rPr lang="es-MX" dirty="0" err="1"/>
              <a:t>built</a:t>
            </a:r>
            <a:r>
              <a:rPr lang="es-MX" dirty="0"/>
              <a:t> </a:t>
            </a:r>
            <a:r>
              <a:rPr lang="es-MX" dirty="0" err="1"/>
              <a:t>into</a:t>
            </a:r>
            <a:r>
              <a:rPr lang="es-MX" dirty="0"/>
              <a:t> DBT</a:t>
            </a:r>
          </a:p>
          <a:p>
            <a:pPr marL="228600" indent="-228600">
              <a:buFont typeface="+mj-lt"/>
              <a:buAutoNum type="arabicPeriod"/>
            </a:pPr>
            <a:r>
              <a:rPr lang="es-MX" dirty="0" err="1"/>
              <a:t>Transformation</a:t>
            </a:r>
            <a:r>
              <a:rPr lang="es-MX" dirty="0"/>
              <a:t> </a:t>
            </a:r>
            <a:r>
              <a:rPr lang="es-MX" dirty="0" err="1"/>
              <a:t>layer</a:t>
            </a:r>
            <a:r>
              <a:rPr lang="es-MX" dirty="0"/>
              <a:t> </a:t>
            </a:r>
            <a:r>
              <a:rPr lang="es-MX" dirty="0" err="1"/>
              <a:t>transforms</a:t>
            </a:r>
            <a:r>
              <a:rPr lang="es-MX" dirty="0"/>
              <a:t> data </a:t>
            </a:r>
            <a:r>
              <a:rPr lang="es-MX" dirty="0" err="1"/>
              <a:t>into</a:t>
            </a:r>
            <a:r>
              <a:rPr lang="es-MX" dirty="0"/>
              <a:t> </a:t>
            </a:r>
            <a:r>
              <a:rPr lang="es-MX" dirty="0" err="1"/>
              <a:t>facts</a:t>
            </a:r>
            <a:r>
              <a:rPr lang="es-MX" dirty="0"/>
              <a:t> and </a:t>
            </a:r>
            <a:r>
              <a:rPr lang="es-MX" dirty="0" err="1"/>
              <a:t>dims</a:t>
            </a:r>
            <a:r>
              <a:rPr lang="es-MX" dirty="0"/>
              <a:t>, dimensional </a:t>
            </a:r>
            <a:r>
              <a:rPr lang="es-MX" dirty="0" err="1"/>
              <a:t>model</a:t>
            </a:r>
            <a:endParaRPr lang="es-MX" dirty="0"/>
          </a:p>
          <a:p>
            <a:pPr marL="228600" indent="-228600">
              <a:buFont typeface="+mj-lt"/>
              <a:buAutoNum type="arabicPeriod"/>
            </a:pPr>
            <a:r>
              <a:rPr lang="es-MX" dirty="0" err="1"/>
              <a:t>Semantic</a:t>
            </a:r>
            <a:r>
              <a:rPr lang="es-MX" dirty="0"/>
              <a:t> </a:t>
            </a:r>
            <a:r>
              <a:rPr lang="es-MX" dirty="0" err="1"/>
              <a:t>layer</a:t>
            </a:r>
            <a:r>
              <a:rPr lang="es-MX" dirty="0"/>
              <a:t> can be </a:t>
            </a:r>
            <a:r>
              <a:rPr lang="es-MX" dirty="0" err="1"/>
              <a:t>an</a:t>
            </a:r>
            <a:r>
              <a:rPr lang="es-MX" dirty="0"/>
              <a:t> </a:t>
            </a:r>
            <a:r>
              <a:rPr lang="es-MX" dirty="0" err="1"/>
              <a:t>additional</a:t>
            </a:r>
            <a:r>
              <a:rPr lang="es-MX" dirty="0"/>
              <a:t> </a:t>
            </a:r>
            <a:r>
              <a:rPr lang="es-MX" dirty="0" err="1"/>
              <a:t>component</a:t>
            </a:r>
            <a:r>
              <a:rPr lang="es-MX" dirty="0"/>
              <a:t> </a:t>
            </a:r>
            <a:r>
              <a:rPr lang="es-MX" dirty="0" err="1"/>
              <a:t>of</a:t>
            </a:r>
            <a:r>
              <a:rPr lang="es-MX" dirty="0"/>
              <a:t> data </a:t>
            </a:r>
            <a:r>
              <a:rPr lang="es-MX" dirty="0" err="1"/>
              <a:t>warehouses</a:t>
            </a:r>
            <a:r>
              <a:rPr lang="es-MX" dirty="0"/>
              <a:t>. </a:t>
            </a:r>
            <a:r>
              <a:rPr lang="es-MX" dirty="0" err="1"/>
              <a:t>Includes</a:t>
            </a:r>
            <a:r>
              <a:rPr lang="es-MX" dirty="0"/>
              <a:t> more </a:t>
            </a:r>
            <a:r>
              <a:rPr lang="es-MX" dirty="0" err="1"/>
              <a:t>business</a:t>
            </a:r>
            <a:r>
              <a:rPr lang="es-MX" dirty="0"/>
              <a:t> </a:t>
            </a:r>
            <a:r>
              <a:rPr lang="es-MX" dirty="0" err="1"/>
              <a:t>logic</a:t>
            </a:r>
            <a:r>
              <a:rPr lang="es-MX" dirty="0"/>
              <a:t> and </a:t>
            </a:r>
            <a:r>
              <a:rPr lang="es-MX" dirty="0" err="1"/>
              <a:t>preparation</a:t>
            </a:r>
            <a:r>
              <a:rPr lang="es-MX" dirty="0"/>
              <a:t> </a:t>
            </a:r>
            <a:r>
              <a:rPr lang="es-MX" dirty="0" err="1"/>
              <a:t>of</a:t>
            </a:r>
            <a:r>
              <a:rPr lang="es-MX" dirty="0"/>
              <a:t> </a:t>
            </a:r>
            <a:r>
              <a:rPr lang="es-MX" dirty="0" err="1"/>
              <a:t>the</a:t>
            </a:r>
            <a:r>
              <a:rPr lang="es-MX" dirty="0"/>
              <a:t> data </a:t>
            </a:r>
            <a:r>
              <a:rPr lang="es-MX" dirty="0" err="1"/>
              <a:t>to</a:t>
            </a:r>
            <a:r>
              <a:rPr lang="es-MX" dirty="0"/>
              <a:t> be </a:t>
            </a:r>
            <a:r>
              <a:rPr lang="es-MX" dirty="0" err="1"/>
              <a:t>consumed</a:t>
            </a:r>
            <a:r>
              <a:rPr lang="es-MX" dirty="0"/>
              <a:t> </a:t>
            </a:r>
            <a:r>
              <a:rPr lang="es-MX" dirty="0" err="1"/>
              <a:t>by</a:t>
            </a:r>
            <a:r>
              <a:rPr lang="es-MX" dirty="0"/>
              <a:t> </a:t>
            </a:r>
            <a:r>
              <a:rPr lang="es-MX" dirty="0" err="1"/>
              <a:t>the</a:t>
            </a:r>
            <a:r>
              <a:rPr lang="es-MX" dirty="0"/>
              <a:t> </a:t>
            </a:r>
            <a:r>
              <a:rPr lang="es-MX" dirty="0" err="1"/>
              <a:t>consumption</a:t>
            </a:r>
            <a:r>
              <a:rPr lang="es-MX" dirty="0"/>
              <a:t> </a:t>
            </a:r>
            <a:r>
              <a:rPr lang="es-MX" dirty="0" err="1"/>
              <a:t>layer</a:t>
            </a:r>
            <a:endParaRPr lang="es-MX" dirty="0"/>
          </a:p>
          <a:p>
            <a:pPr marL="685800" lvl="1" indent="-228600">
              <a:buFont typeface="+mj-lt"/>
              <a:buAutoNum type="arabicPeriod"/>
            </a:pPr>
            <a:r>
              <a:rPr lang="es-MX" dirty="0" err="1"/>
              <a:t>Provides</a:t>
            </a:r>
            <a:r>
              <a:rPr lang="es-MX" dirty="0"/>
              <a:t> a more </a:t>
            </a:r>
            <a:r>
              <a:rPr lang="es-MX" dirty="0" err="1"/>
              <a:t>consistent</a:t>
            </a:r>
            <a:r>
              <a:rPr lang="es-MX" dirty="0"/>
              <a:t> </a:t>
            </a:r>
            <a:r>
              <a:rPr lang="es-MX" dirty="0" err="1"/>
              <a:t>way</a:t>
            </a:r>
            <a:r>
              <a:rPr lang="es-MX" dirty="0"/>
              <a:t> </a:t>
            </a:r>
            <a:r>
              <a:rPr lang="es-MX" dirty="0" err="1"/>
              <a:t>of</a:t>
            </a:r>
            <a:r>
              <a:rPr lang="es-MX" dirty="0"/>
              <a:t> </a:t>
            </a:r>
            <a:r>
              <a:rPr lang="es-MX" dirty="0" err="1"/>
              <a:t>consuming</a:t>
            </a:r>
            <a:r>
              <a:rPr lang="es-MX" dirty="0"/>
              <a:t> and </a:t>
            </a:r>
            <a:r>
              <a:rPr lang="es-MX" dirty="0" err="1"/>
              <a:t>interpreting</a:t>
            </a:r>
            <a:r>
              <a:rPr lang="es-MX" dirty="0"/>
              <a:t> data</a:t>
            </a:r>
          </a:p>
          <a:p>
            <a:pPr marL="685800" lvl="1" indent="-228600">
              <a:buFont typeface="+mj-lt"/>
              <a:buAutoNum type="arabicPeriod"/>
            </a:pPr>
            <a:r>
              <a:rPr lang="es-MX" dirty="0" err="1"/>
              <a:t>Should</a:t>
            </a:r>
            <a:r>
              <a:rPr lang="es-MX" dirty="0"/>
              <a:t> reduce Reporting </a:t>
            </a:r>
            <a:r>
              <a:rPr lang="es-MX" dirty="0" err="1"/>
              <a:t>layer</a:t>
            </a:r>
            <a:r>
              <a:rPr lang="es-MX" dirty="0"/>
              <a:t> </a:t>
            </a:r>
            <a:r>
              <a:rPr lang="es-MX" dirty="0" err="1"/>
              <a:t>complexity</a:t>
            </a:r>
            <a:endParaRPr lang="es-MX" dirty="0"/>
          </a:p>
          <a:p>
            <a:pPr marL="228600" indent="-228600">
              <a:buFont typeface="+mj-lt"/>
              <a:buAutoNum type="arabicPeriod"/>
            </a:pPr>
            <a:r>
              <a:rPr lang="es-MX" b="1" dirty="0" err="1"/>
              <a:t>Consumption</a:t>
            </a:r>
            <a:r>
              <a:rPr lang="es-MX" b="1" dirty="0"/>
              <a:t> </a:t>
            </a:r>
            <a:r>
              <a:rPr lang="es-MX" dirty="0"/>
              <a:t>can be done with </a:t>
            </a:r>
            <a:r>
              <a:rPr lang="es-MX" dirty="0" err="1"/>
              <a:t>any</a:t>
            </a:r>
            <a:r>
              <a:rPr lang="es-MX" dirty="0"/>
              <a:t> </a:t>
            </a:r>
            <a:r>
              <a:rPr lang="es-MX" dirty="0" err="1"/>
              <a:t>tool</a:t>
            </a:r>
            <a:r>
              <a:rPr lang="es-MX" dirty="0"/>
              <a:t> </a:t>
            </a:r>
            <a:r>
              <a:rPr lang="es-MX" dirty="0" err="1"/>
              <a:t>that</a:t>
            </a:r>
            <a:r>
              <a:rPr lang="es-MX" dirty="0"/>
              <a:t> can </a:t>
            </a:r>
            <a:r>
              <a:rPr lang="es-MX" dirty="0" err="1"/>
              <a:t>connect</a:t>
            </a:r>
            <a:r>
              <a:rPr lang="es-MX" dirty="0"/>
              <a:t> </a:t>
            </a:r>
            <a:r>
              <a:rPr lang="es-MX" dirty="0" err="1"/>
              <a:t>to</a:t>
            </a:r>
            <a:r>
              <a:rPr lang="es-MX" dirty="0"/>
              <a:t> </a:t>
            </a:r>
            <a:r>
              <a:rPr lang="es-MX" dirty="0" err="1"/>
              <a:t>Snowflake</a:t>
            </a:r>
            <a:r>
              <a:rPr lang="es-MX" dirty="0"/>
              <a:t>, </a:t>
            </a:r>
            <a:r>
              <a:rPr lang="es-MX" dirty="0" err="1"/>
              <a:t>like</a:t>
            </a:r>
            <a:r>
              <a:rPr lang="es-MX" dirty="0"/>
              <a:t> </a:t>
            </a:r>
            <a:r>
              <a:rPr lang="es-MX" dirty="0" err="1"/>
              <a:t>PowerBI</a:t>
            </a:r>
            <a:r>
              <a:rPr lang="es-MX" dirty="0"/>
              <a:t> </a:t>
            </a:r>
            <a:r>
              <a:rPr lang="es-MX" dirty="0" err="1"/>
              <a:t>or</a:t>
            </a:r>
            <a:r>
              <a:rPr lang="es-MX" dirty="0"/>
              <a:t> </a:t>
            </a:r>
            <a:r>
              <a:rPr lang="es-MX" dirty="0" err="1"/>
              <a:t>Tableau</a:t>
            </a:r>
            <a:endParaRPr lang="es-MX" dirty="0"/>
          </a:p>
        </p:txBody>
      </p:sp>
      <p:sp>
        <p:nvSpPr>
          <p:cNvPr id="4" name="Slide Number Placeholder 3"/>
          <p:cNvSpPr>
            <a:spLocks noGrp="1"/>
          </p:cNvSpPr>
          <p:nvPr>
            <p:ph type="sldNum" sz="quarter" idx="5"/>
          </p:nvPr>
        </p:nvSpPr>
        <p:spPr/>
        <p:txBody>
          <a:bodyPr/>
          <a:lstStyle/>
          <a:p>
            <a:fld id="{5731C939-2589-4D53-AA92-6E649ACD2468}" type="slidenum">
              <a:rPr lang="en-US" smtClean="0"/>
              <a:t>5</a:t>
            </a:fld>
            <a:endParaRPr lang="en-US"/>
          </a:p>
        </p:txBody>
      </p:sp>
    </p:spTree>
    <p:extLst>
      <p:ext uri="{BB962C8B-B14F-4D97-AF65-F5344CB8AC3E}">
        <p14:creationId xmlns:p14="http://schemas.microsoft.com/office/powerpoint/2010/main" val="177647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MX" dirty="0" err="1"/>
              <a:t>Extraction</a:t>
            </a:r>
            <a:r>
              <a:rPr lang="es-MX" dirty="0"/>
              <a:t> and load </a:t>
            </a:r>
            <a:r>
              <a:rPr lang="es-MX" dirty="0" err="1"/>
              <a:t>still</a:t>
            </a:r>
            <a:r>
              <a:rPr lang="es-MX" dirty="0"/>
              <a:t> </a:t>
            </a:r>
            <a:r>
              <a:rPr lang="es-MX" dirty="0" err="1"/>
              <a:t>need</a:t>
            </a:r>
            <a:r>
              <a:rPr lang="es-MX" dirty="0"/>
              <a:t> </a:t>
            </a:r>
            <a:r>
              <a:rPr lang="es-MX" dirty="0" err="1"/>
              <a:t>to</a:t>
            </a:r>
            <a:r>
              <a:rPr lang="es-MX" dirty="0"/>
              <a:t> be </a:t>
            </a:r>
            <a:r>
              <a:rPr lang="es-MX" dirty="0" err="1"/>
              <a:t>covered</a:t>
            </a:r>
            <a:r>
              <a:rPr lang="es-MX" dirty="0"/>
              <a:t> </a:t>
            </a:r>
            <a:r>
              <a:rPr lang="es-MX" dirty="0" err="1"/>
              <a:t>by</a:t>
            </a:r>
            <a:r>
              <a:rPr lang="es-MX" dirty="0"/>
              <a:t> </a:t>
            </a:r>
            <a:r>
              <a:rPr lang="es-MX" dirty="0" err="1"/>
              <a:t>another</a:t>
            </a:r>
            <a:r>
              <a:rPr lang="es-MX" dirty="0"/>
              <a:t> </a:t>
            </a:r>
            <a:r>
              <a:rPr lang="es-MX" dirty="0" err="1"/>
              <a:t>application</a:t>
            </a:r>
            <a:r>
              <a:rPr lang="es-MX" dirty="0"/>
              <a:t>, </a:t>
            </a:r>
            <a:r>
              <a:rPr lang="es-MX" dirty="0" err="1"/>
              <a:t>like</a:t>
            </a:r>
            <a:r>
              <a:rPr lang="es-MX" dirty="0"/>
              <a:t> </a:t>
            </a:r>
            <a:r>
              <a:rPr lang="es-MX" dirty="0" err="1"/>
              <a:t>Matillion</a:t>
            </a:r>
            <a:r>
              <a:rPr lang="es-MX" dirty="0"/>
              <a:t>, </a:t>
            </a:r>
            <a:r>
              <a:rPr lang="es-MX" dirty="0" err="1"/>
              <a:t>Fivetran</a:t>
            </a:r>
            <a:r>
              <a:rPr lang="es-MX" dirty="0"/>
              <a:t>, IICS</a:t>
            </a:r>
          </a:p>
          <a:p>
            <a:pPr marL="228600" indent="-228600">
              <a:buFont typeface="+mj-lt"/>
              <a:buAutoNum type="arabicPeriod"/>
            </a:pPr>
            <a:r>
              <a:rPr lang="es-MX" dirty="0"/>
              <a:t>As </a:t>
            </a:r>
            <a:r>
              <a:rPr lang="es-MX" dirty="0" err="1"/>
              <a:t>it</a:t>
            </a:r>
            <a:r>
              <a:rPr lang="es-MX" dirty="0"/>
              <a:t> </a:t>
            </a:r>
            <a:r>
              <a:rPr lang="es-MX" dirty="0" err="1"/>
              <a:t>is</a:t>
            </a:r>
            <a:r>
              <a:rPr lang="es-MX" dirty="0"/>
              <a:t> </a:t>
            </a:r>
            <a:r>
              <a:rPr lang="es-MX" dirty="0" err="1"/>
              <a:t>mostly</a:t>
            </a:r>
            <a:r>
              <a:rPr lang="es-MX" dirty="0"/>
              <a:t> </a:t>
            </a:r>
            <a:r>
              <a:rPr lang="es-MX" dirty="0" err="1"/>
              <a:t>sql-based</a:t>
            </a:r>
            <a:r>
              <a:rPr lang="es-MX" dirty="0"/>
              <a:t>, </a:t>
            </a:r>
            <a:r>
              <a:rPr lang="es-MX" dirty="0" err="1"/>
              <a:t>good</a:t>
            </a:r>
            <a:r>
              <a:rPr lang="es-MX" dirty="0"/>
              <a:t> SQL </a:t>
            </a:r>
            <a:r>
              <a:rPr lang="es-MX" dirty="0" err="1"/>
              <a:t>skills</a:t>
            </a:r>
            <a:r>
              <a:rPr lang="es-MX" dirty="0"/>
              <a:t> are </a:t>
            </a:r>
            <a:r>
              <a:rPr lang="es-MX" dirty="0" err="1"/>
              <a:t>required</a:t>
            </a:r>
            <a:r>
              <a:rPr lang="es-MX" dirty="0"/>
              <a:t> </a:t>
            </a:r>
            <a:r>
              <a:rPr lang="es-MX" dirty="0" err="1"/>
              <a:t>to</a:t>
            </a:r>
            <a:r>
              <a:rPr lang="es-MX" dirty="0"/>
              <a:t> </a:t>
            </a:r>
            <a:r>
              <a:rPr lang="es-MX" dirty="0" err="1"/>
              <a:t>understand</a:t>
            </a:r>
            <a:r>
              <a:rPr lang="es-MX" dirty="0"/>
              <a:t> </a:t>
            </a:r>
            <a:r>
              <a:rPr lang="es-MX" dirty="0" err="1"/>
              <a:t>code</a:t>
            </a:r>
            <a:r>
              <a:rPr lang="es-MX" dirty="0"/>
              <a:t>. </a:t>
            </a:r>
          </a:p>
          <a:p>
            <a:pPr marL="685800" lvl="1" indent="-228600">
              <a:buFont typeface="+mj-lt"/>
              <a:buAutoNum type="arabicPeriod"/>
            </a:pPr>
            <a:r>
              <a:rPr lang="es-MX" dirty="0" err="1"/>
              <a:t>Also</a:t>
            </a:r>
            <a:r>
              <a:rPr lang="es-MX" dirty="0"/>
              <a:t>, </a:t>
            </a:r>
            <a:r>
              <a:rPr lang="es-MX" dirty="0" err="1"/>
              <a:t>if</a:t>
            </a:r>
            <a:r>
              <a:rPr lang="es-MX" dirty="0"/>
              <a:t> </a:t>
            </a:r>
            <a:r>
              <a:rPr lang="es-MX" dirty="0" err="1"/>
              <a:t>relying</a:t>
            </a:r>
            <a:r>
              <a:rPr lang="es-MX" dirty="0"/>
              <a:t> </a:t>
            </a:r>
            <a:r>
              <a:rPr lang="es-MX" dirty="0" err="1"/>
              <a:t>heavily</a:t>
            </a:r>
            <a:r>
              <a:rPr lang="es-MX" dirty="0"/>
              <a:t> </a:t>
            </a:r>
            <a:r>
              <a:rPr lang="es-MX" dirty="0" err="1"/>
              <a:t>on</a:t>
            </a:r>
            <a:r>
              <a:rPr lang="es-MX" dirty="0"/>
              <a:t> </a:t>
            </a:r>
            <a:r>
              <a:rPr lang="es-MX" dirty="0" err="1"/>
              <a:t>the</a:t>
            </a:r>
            <a:r>
              <a:rPr lang="es-MX" dirty="0"/>
              <a:t> Python-</a:t>
            </a:r>
            <a:r>
              <a:rPr lang="es-MX" dirty="0" err="1"/>
              <a:t>like</a:t>
            </a:r>
            <a:r>
              <a:rPr lang="es-MX" dirty="0"/>
              <a:t> scripts, </a:t>
            </a:r>
            <a:r>
              <a:rPr lang="es-MX" dirty="0" err="1"/>
              <a:t>programming</a:t>
            </a:r>
            <a:r>
              <a:rPr lang="es-MX" dirty="0"/>
              <a:t> </a:t>
            </a:r>
            <a:r>
              <a:rPr lang="es-MX" dirty="0" err="1"/>
              <a:t>language</a:t>
            </a:r>
            <a:r>
              <a:rPr lang="es-MX" dirty="0"/>
              <a:t> </a:t>
            </a:r>
            <a:r>
              <a:rPr lang="es-MX" dirty="0" err="1"/>
              <a:t>understanding</a:t>
            </a:r>
            <a:r>
              <a:rPr lang="es-MX" dirty="0"/>
              <a:t> </a:t>
            </a:r>
            <a:r>
              <a:rPr lang="es-MX" dirty="0" err="1"/>
              <a:t>would</a:t>
            </a:r>
            <a:r>
              <a:rPr lang="es-MX" dirty="0"/>
              <a:t> be </a:t>
            </a:r>
            <a:r>
              <a:rPr lang="es-MX" dirty="0" err="1"/>
              <a:t>needed</a:t>
            </a:r>
            <a:r>
              <a:rPr lang="es-MX" dirty="0"/>
              <a:t>.</a:t>
            </a:r>
          </a:p>
          <a:p>
            <a:pPr marL="685800" lvl="1" indent="-228600">
              <a:buFont typeface="+mj-lt"/>
              <a:buAutoNum type="arabicPeriod"/>
            </a:pPr>
            <a:r>
              <a:rPr lang="es-MX" dirty="0" err="1"/>
              <a:t>There’s</a:t>
            </a:r>
            <a:r>
              <a:rPr lang="es-MX" dirty="0"/>
              <a:t> no </a:t>
            </a:r>
            <a:r>
              <a:rPr lang="es-MX" dirty="0" err="1"/>
              <a:t>graphic</a:t>
            </a:r>
            <a:r>
              <a:rPr lang="es-MX" dirty="0"/>
              <a:t> </a:t>
            </a:r>
            <a:r>
              <a:rPr lang="es-MX" dirty="0" err="1"/>
              <a:t>representation</a:t>
            </a:r>
            <a:r>
              <a:rPr lang="es-MX" dirty="0"/>
              <a:t> </a:t>
            </a:r>
            <a:r>
              <a:rPr lang="es-MX" dirty="0" err="1"/>
              <a:t>of</a:t>
            </a:r>
            <a:r>
              <a:rPr lang="es-MX" dirty="0"/>
              <a:t> </a:t>
            </a:r>
            <a:r>
              <a:rPr lang="es-MX" dirty="0" err="1"/>
              <a:t>the</a:t>
            </a:r>
            <a:r>
              <a:rPr lang="es-MX" dirty="0"/>
              <a:t> </a:t>
            </a:r>
            <a:r>
              <a:rPr lang="es-MX" dirty="0" err="1"/>
              <a:t>transformation</a:t>
            </a:r>
            <a:r>
              <a:rPr lang="es-MX" dirty="0"/>
              <a:t> </a:t>
            </a:r>
            <a:r>
              <a:rPr lang="es-MX" dirty="0" err="1"/>
              <a:t>logic</a:t>
            </a:r>
            <a:r>
              <a:rPr lang="es-MX" dirty="0"/>
              <a:t>. </a:t>
            </a:r>
            <a:r>
              <a:rPr lang="es-MX" dirty="0" err="1"/>
              <a:t>If</a:t>
            </a:r>
            <a:r>
              <a:rPr lang="es-MX" dirty="0"/>
              <a:t> </a:t>
            </a:r>
            <a:r>
              <a:rPr lang="es-MX" dirty="0" err="1"/>
              <a:t>you</a:t>
            </a:r>
            <a:r>
              <a:rPr lang="es-MX" dirty="0"/>
              <a:t> open </a:t>
            </a:r>
            <a:r>
              <a:rPr lang="es-MX" dirty="0" err="1"/>
              <a:t>an</a:t>
            </a:r>
            <a:r>
              <a:rPr lang="es-MX" dirty="0"/>
              <a:t> </a:t>
            </a:r>
            <a:r>
              <a:rPr lang="es-MX" dirty="0" err="1"/>
              <a:t>Informatica</a:t>
            </a:r>
            <a:r>
              <a:rPr lang="es-MX" dirty="0"/>
              <a:t> </a:t>
            </a:r>
            <a:r>
              <a:rPr lang="es-MX" dirty="0" err="1"/>
              <a:t>mapping</a:t>
            </a:r>
            <a:r>
              <a:rPr lang="es-MX" dirty="0"/>
              <a:t>, </a:t>
            </a:r>
            <a:r>
              <a:rPr lang="es-MX" dirty="0" err="1"/>
              <a:t>you</a:t>
            </a:r>
            <a:r>
              <a:rPr lang="es-MX" dirty="0"/>
              <a:t> </a:t>
            </a:r>
            <a:r>
              <a:rPr lang="es-MX" dirty="0" err="1"/>
              <a:t>get</a:t>
            </a:r>
            <a:r>
              <a:rPr lang="es-MX" dirty="0"/>
              <a:t> </a:t>
            </a:r>
            <a:r>
              <a:rPr lang="es-MX" dirty="0" err="1"/>
              <a:t>the</a:t>
            </a:r>
            <a:r>
              <a:rPr lang="es-MX" dirty="0"/>
              <a:t> </a:t>
            </a:r>
            <a:r>
              <a:rPr lang="es-MX" dirty="0" err="1"/>
              <a:t>gist</a:t>
            </a:r>
            <a:r>
              <a:rPr lang="es-MX" dirty="0"/>
              <a:t> </a:t>
            </a:r>
            <a:r>
              <a:rPr lang="es-MX" dirty="0" err="1"/>
              <a:t>of</a:t>
            </a:r>
            <a:r>
              <a:rPr lang="es-MX" dirty="0"/>
              <a:t> </a:t>
            </a:r>
            <a:r>
              <a:rPr lang="es-MX" dirty="0" err="1"/>
              <a:t>how</a:t>
            </a:r>
            <a:r>
              <a:rPr lang="es-MX" dirty="0"/>
              <a:t> </a:t>
            </a:r>
            <a:r>
              <a:rPr lang="es-MX" dirty="0" err="1"/>
              <a:t>columns</a:t>
            </a:r>
            <a:r>
              <a:rPr lang="es-MX" dirty="0"/>
              <a:t> are </a:t>
            </a:r>
            <a:r>
              <a:rPr lang="es-MX" dirty="0" err="1"/>
              <a:t>being</a:t>
            </a:r>
            <a:r>
              <a:rPr lang="es-MX" dirty="0"/>
              <a:t> </a:t>
            </a:r>
            <a:r>
              <a:rPr lang="es-MX" dirty="0" err="1"/>
              <a:t>transformed</a:t>
            </a:r>
            <a:endParaRPr lang="es-MX" dirty="0"/>
          </a:p>
          <a:p>
            <a:pPr marL="228600" indent="-228600">
              <a:buFont typeface="+mj-lt"/>
              <a:buAutoNum type="arabicPeriod"/>
            </a:pPr>
            <a:r>
              <a:rPr lang="es-MX" dirty="0" err="1"/>
              <a:t>Since</a:t>
            </a:r>
            <a:r>
              <a:rPr lang="es-MX" dirty="0"/>
              <a:t> </a:t>
            </a:r>
            <a:r>
              <a:rPr lang="es-MX" dirty="0" err="1"/>
              <a:t>most</a:t>
            </a:r>
            <a:r>
              <a:rPr lang="es-MX" dirty="0"/>
              <a:t> </a:t>
            </a:r>
            <a:r>
              <a:rPr lang="es-MX" dirty="0" err="1"/>
              <a:t>of</a:t>
            </a:r>
            <a:r>
              <a:rPr lang="es-MX" dirty="0"/>
              <a:t> </a:t>
            </a:r>
            <a:r>
              <a:rPr lang="es-MX" dirty="0" err="1"/>
              <a:t>what</a:t>
            </a:r>
            <a:r>
              <a:rPr lang="es-MX" dirty="0"/>
              <a:t> DBT </a:t>
            </a:r>
            <a:r>
              <a:rPr lang="es-MX" dirty="0" err="1"/>
              <a:t>does</a:t>
            </a:r>
            <a:r>
              <a:rPr lang="es-MX" dirty="0"/>
              <a:t> </a:t>
            </a:r>
            <a:r>
              <a:rPr lang="es-MX" dirty="0" err="1"/>
              <a:t>is</a:t>
            </a:r>
            <a:r>
              <a:rPr lang="es-MX" dirty="0"/>
              <a:t> </a:t>
            </a:r>
            <a:r>
              <a:rPr lang="es-MX" dirty="0" err="1"/>
              <a:t>push</a:t>
            </a:r>
            <a:r>
              <a:rPr lang="es-MX" dirty="0"/>
              <a:t> </a:t>
            </a:r>
            <a:r>
              <a:rPr lang="es-MX" dirty="0" err="1"/>
              <a:t>queries</a:t>
            </a:r>
            <a:r>
              <a:rPr lang="es-MX" dirty="0"/>
              <a:t> </a:t>
            </a:r>
            <a:r>
              <a:rPr lang="es-MX" dirty="0" err="1"/>
              <a:t>against</a:t>
            </a:r>
            <a:r>
              <a:rPr lang="es-MX" dirty="0"/>
              <a:t> </a:t>
            </a:r>
            <a:r>
              <a:rPr lang="es-MX" dirty="0" err="1"/>
              <a:t>the</a:t>
            </a:r>
            <a:r>
              <a:rPr lang="es-MX" dirty="0"/>
              <a:t> </a:t>
            </a:r>
            <a:r>
              <a:rPr lang="es-MX" dirty="0" err="1"/>
              <a:t>database</a:t>
            </a:r>
            <a:r>
              <a:rPr lang="es-MX" dirty="0"/>
              <a:t>, </a:t>
            </a:r>
            <a:r>
              <a:rPr lang="es-MX" dirty="0" err="1"/>
              <a:t>debugging</a:t>
            </a:r>
            <a:r>
              <a:rPr lang="es-MX" dirty="0"/>
              <a:t> </a:t>
            </a:r>
            <a:r>
              <a:rPr lang="es-MX" dirty="0" err="1"/>
              <a:t>is</a:t>
            </a:r>
            <a:r>
              <a:rPr lang="es-MX" dirty="0"/>
              <a:t> </a:t>
            </a:r>
            <a:r>
              <a:rPr lang="es-MX" dirty="0" err="1"/>
              <a:t>limited</a:t>
            </a:r>
            <a:r>
              <a:rPr lang="es-MX" dirty="0"/>
              <a:t> </a:t>
            </a:r>
            <a:r>
              <a:rPr lang="es-MX" dirty="0" err="1"/>
              <a:t>to</a:t>
            </a:r>
            <a:r>
              <a:rPr lang="es-MX" dirty="0"/>
              <a:t> </a:t>
            </a:r>
            <a:r>
              <a:rPr lang="es-MX" dirty="0" err="1"/>
              <a:t>the</a:t>
            </a:r>
            <a:r>
              <a:rPr lang="es-MX" dirty="0"/>
              <a:t> </a:t>
            </a:r>
            <a:r>
              <a:rPr lang="es-MX" dirty="0" err="1"/>
              <a:t>what</a:t>
            </a:r>
            <a:r>
              <a:rPr lang="es-MX" dirty="0"/>
              <a:t> can be </a:t>
            </a:r>
            <a:r>
              <a:rPr lang="es-MX" dirty="0" err="1"/>
              <a:t>seen</a:t>
            </a:r>
            <a:r>
              <a:rPr lang="es-MX" dirty="0"/>
              <a:t> in </a:t>
            </a:r>
            <a:r>
              <a:rPr lang="es-MX" dirty="0" err="1"/>
              <a:t>the</a:t>
            </a:r>
            <a:r>
              <a:rPr lang="es-MX" dirty="0"/>
              <a:t> </a:t>
            </a:r>
            <a:r>
              <a:rPr lang="es-MX" dirty="0" err="1"/>
              <a:t>db</a:t>
            </a:r>
            <a:r>
              <a:rPr lang="es-MX" dirty="0"/>
              <a:t>.</a:t>
            </a:r>
          </a:p>
          <a:p>
            <a:pPr marL="685800" lvl="1" indent="-228600">
              <a:buFont typeface="+mj-lt"/>
              <a:buAutoNum type="arabicPeriod"/>
            </a:pPr>
            <a:r>
              <a:rPr lang="es-MX" dirty="0" err="1"/>
              <a:t>There’s</a:t>
            </a:r>
            <a:r>
              <a:rPr lang="es-MX" dirty="0"/>
              <a:t> no </a:t>
            </a:r>
            <a:r>
              <a:rPr lang="es-MX" dirty="0" err="1"/>
              <a:t>breakpoints</a:t>
            </a:r>
            <a:r>
              <a:rPr lang="es-MX" dirty="0"/>
              <a:t> </a:t>
            </a:r>
            <a:r>
              <a:rPr lang="es-MX" dirty="0" err="1"/>
              <a:t>like</a:t>
            </a:r>
            <a:r>
              <a:rPr lang="es-MX" dirty="0"/>
              <a:t> in </a:t>
            </a:r>
            <a:r>
              <a:rPr lang="es-MX" dirty="0" err="1"/>
              <a:t>other</a:t>
            </a:r>
            <a:r>
              <a:rPr lang="es-MX" dirty="0"/>
              <a:t> </a:t>
            </a:r>
            <a:r>
              <a:rPr lang="es-MX" dirty="0" err="1"/>
              <a:t>programming</a:t>
            </a:r>
            <a:r>
              <a:rPr lang="es-MX" dirty="0"/>
              <a:t> </a:t>
            </a:r>
            <a:r>
              <a:rPr lang="es-MX" dirty="0" err="1"/>
              <a:t>languages</a:t>
            </a:r>
            <a:r>
              <a:rPr lang="es-MX" dirty="0"/>
              <a:t>. </a:t>
            </a:r>
            <a:r>
              <a:rPr lang="es-MX" dirty="0" err="1"/>
              <a:t>This</a:t>
            </a:r>
            <a:r>
              <a:rPr lang="es-MX" dirty="0"/>
              <a:t> </a:t>
            </a:r>
            <a:r>
              <a:rPr lang="es-MX" dirty="0" err="1"/>
              <a:t>is</a:t>
            </a:r>
            <a:r>
              <a:rPr lang="es-MX" dirty="0"/>
              <a:t> </a:t>
            </a:r>
            <a:r>
              <a:rPr lang="es-MX" dirty="0" err="1"/>
              <a:t>especially</a:t>
            </a:r>
            <a:r>
              <a:rPr lang="es-MX" dirty="0"/>
              <a:t> a </a:t>
            </a:r>
            <a:r>
              <a:rPr lang="es-MX" dirty="0" err="1"/>
              <a:t>problem</a:t>
            </a:r>
            <a:r>
              <a:rPr lang="es-MX" dirty="0"/>
              <a:t> with </a:t>
            </a:r>
            <a:r>
              <a:rPr lang="es-MX" dirty="0" err="1"/>
              <a:t>complex</a:t>
            </a:r>
            <a:r>
              <a:rPr lang="es-MX" dirty="0"/>
              <a:t> macros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292929"/>
                </a:solidFill>
                <a:effectLst/>
                <a:latin typeface="charter"/>
              </a:rPr>
              <a:t>Sometimes you will find yourself overriding DBT standard behavior, rewriting macros that are used behind the scenes. This requires an understanding of the source code.</a:t>
            </a:r>
          </a:p>
        </p:txBody>
      </p:sp>
      <p:sp>
        <p:nvSpPr>
          <p:cNvPr id="4" name="Slide Number Placeholder 3"/>
          <p:cNvSpPr>
            <a:spLocks noGrp="1"/>
          </p:cNvSpPr>
          <p:nvPr>
            <p:ph type="sldNum" sz="quarter" idx="5"/>
          </p:nvPr>
        </p:nvSpPr>
        <p:spPr/>
        <p:txBody>
          <a:bodyPr/>
          <a:lstStyle/>
          <a:p>
            <a:fld id="{5731C939-2589-4D53-AA92-6E649ACD2468}" type="slidenum">
              <a:rPr lang="en-US" smtClean="0"/>
              <a:t>6</a:t>
            </a:fld>
            <a:endParaRPr lang="en-US"/>
          </a:p>
        </p:txBody>
      </p:sp>
    </p:spTree>
    <p:extLst>
      <p:ext uri="{BB962C8B-B14F-4D97-AF65-F5344CB8AC3E}">
        <p14:creationId xmlns:p14="http://schemas.microsoft.com/office/powerpoint/2010/main" val="1515876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7</a:t>
            </a:fld>
            <a:endParaRPr lang="en-US"/>
          </a:p>
        </p:txBody>
      </p:sp>
    </p:spTree>
    <p:extLst>
      <p:ext uri="{BB962C8B-B14F-4D97-AF65-F5344CB8AC3E}">
        <p14:creationId xmlns:p14="http://schemas.microsoft.com/office/powerpoint/2010/main" val="2281006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8</a:t>
            </a:fld>
            <a:endParaRPr lang="en-US"/>
          </a:p>
        </p:txBody>
      </p:sp>
    </p:spTree>
    <p:extLst>
      <p:ext uri="{BB962C8B-B14F-4D97-AF65-F5344CB8AC3E}">
        <p14:creationId xmlns:p14="http://schemas.microsoft.com/office/powerpoint/2010/main" val="271281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9</a:t>
            </a:fld>
            <a:endParaRPr lang="en-US"/>
          </a:p>
        </p:txBody>
      </p:sp>
    </p:spTree>
    <p:extLst>
      <p:ext uri="{BB962C8B-B14F-4D97-AF65-F5344CB8AC3E}">
        <p14:creationId xmlns:p14="http://schemas.microsoft.com/office/powerpoint/2010/main" val="89363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5731C939-2589-4D53-AA92-6E649ACD2468}" type="slidenum">
              <a:rPr lang="en-US" smtClean="0"/>
              <a:t>10</a:t>
            </a:fld>
            <a:endParaRPr lang="en-US"/>
          </a:p>
        </p:txBody>
      </p:sp>
    </p:spTree>
    <p:extLst>
      <p:ext uri="{BB962C8B-B14F-4D97-AF65-F5344CB8AC3E}">
        <p14:creationId xmlns:p14="http://schemas.microsoft.com/office/powerpoint/2010/main" val="198177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E356-D74B-4293-BB29-9FF666AD0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3B867-D277-48D8-8AAB-BD3366028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BB7EF-A272-4E91-97C2-58C695DE13D2}"/>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5" name="Footer Placeholder 4">
            <a:extLst>
              <a:ext uri="{FF2B5EF4-FFF2-40B4-BE49-F238E27FC236}">
                <a16:creationId xmlns:a16="http://schemas.microsoft.com/office/drawing/2014/main" id="{5B2613D9-552E-4139-BF0E-D0CFF547D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8BB90-3140-4DBD-B73E-2BCFA96B3990}"/>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350829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7A10-F397-41B8-8A26-FD4E109CF6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2F5905-B3B6-4368-8AEA-F9213AEDB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EC84-AEC8-4F9C-A25D-FF0F7B8AF0D4}"/>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5" name="Footer Placeholder 4">
            <a:extLst>
              <a:ext uri="{FF2B5EF4-FFF2-40B4-BE49-F238E27FC236}">
                <a16:creationId xmlns:a16="http://schemas.microsoft.com/office/drawing/2014/main" id="{C2FA0356-9FBE-4642-AD97-F51E79B20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23D73-1243-494D-A4E0-FA139E5FFD8B}"/>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66989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EDCD6-CC00-44C2-85E0-DD8D75D3C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B60FE7-0A51-475B-840D-3CD3B3966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068ED-E0B1-462C-A324-FCD24AE1DC64}"/>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5" name="Footer Placeholder 4">
            <a:extLst>
              <a:ext uri="{FF2B5EF4-FFF2-40B4-BE49-F238E27FC236}">
                <a16:creationId xmlns:a16="http://schemas.microsoft.com/office/drawing/2014/main" id="{21B1EB99-1CC6-4D3B-A2CC-4285C086B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DA804-31B8-4E86-AD32-9C18EADDD902}"/>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08901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ght Cov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0" name="Graphic 18">
            <a:extLst>
              <a:ext uri="{FF2B5EF4-FFF2-40B4-BE49-F238E27FC236}">
                <a16:creationId xmlns:a16="http://schemas.microsoft.com/office/drawing/2014/main" id="{67331BE4-2F06-F946-A568-32D717E7061B}"/>
              </a:ext>
            </a:extLst>
          </p:cNvPr>
          <p:cNvGrpSpPr>
            <a:grpSpLocks noChangeAspect="1"/>
          </p:cNvGrpSpPr>
          <p:nvPr/>
        </p:nvGrpSpPr>
        <p:grpSpPr>
          <a:xfrm>
            <a:off x="10512863" y="362076"/>
            <a:ext cx="1405586" cy="720000"/>
            <a:chOff x="3450865" y="2069096"/>
            <a:chExt cx="5293045" cy="2711319"/>
          </a:xfrm>
          <a:solidFill>
            <a:schemeClr val="tx1"/>
          </a:solidFill>
        </p:grpSpPr>
        <p:grpSp>
          <p:nvGrpSpPr>
            <p:cNvPr id="21" name="Graphic 18">
              <a:extLst>
                <a:ext uri="{FF2B5EF4-FFF2-40B4-BE49-F238E27FC236}">
                  <a16:creationId xmlns:a16="http://schemas.microsoft.com/office/drawing/2014/main" id="{67331BE4-2F06-F946-A568-32D717E7061B}"/>
                </a:ext>
              </a:extLst>
            </p:cNvPr>
            <p:cNvGrpSpPr/>
            <p:nvPr/>
          </p:nvGrpSpPr>
          <p:grpSpPr>
            <a:xfrm>
              <a:off x="8407050" y="3697100"/>
              <a:ext cx="336860" cy="336861"/>
              <a:chOff x="8407050" y="3697100"/>
              <a:chExt cx="336860" cy="336861"/>
            </a:xfrm>
            <a:grpFill/>
          </p:grpSpPr>
          <p:sp>
            <p:nvSpPr>
              <p:cNvPr id="22" name="Freeform 21">
                <a:extLst>
                  <a:ext uri="{FF2B5EF4-FFF2-40B4-BE49-F238E27FC236}">
                    <a16:creationId xmlns:a16="http://schemas.microsoft.com/office/drawing/2014/main" id="{E84E25DA-77D0-5441-A1C7-3C0E1168E06A}"/>
                  </a:ext>
                </a:extLst>
              </p:cNvPr>
              <p:cNvSpPr/>
              <p:nvPr/>
            </p:nvSpPr>
            <p:spPr>
              <a:xfrm>
                <a:off x="8407050" y="3697100"/>
                <a:ext cx="336860" cy="336861"/>
              </a:xfrm>
              <a:custGeom>
                <a:avLst/>
                <a:gdLst>
                  <a:gd name="connsiteX0" fmla="*/ 168507 w 336860"/>
                  <a:gd name="connsiteY0" fmla="*/ 0 h 336861"/>
                  <a:gd name="connsiteX1" fmla="*/ 0 w 336860"/>
                  <a:gd name="connsiteY1" fmla="*/ 168345 h 336861"/>
                  <a:gd name="connsiteX2" fmla="*/ 168507 w 336860"/>
                  <a:gd name="connsiteY2" fmla="*/ 336861 h 336861"/>
                  <a:gd name="connsiteX3" fmla="*/ 336861 w 336860"/>
                  <a:gd name="connsiteY3" fmla="*/ 168345 h 336861"/>
                  <a:gd name="connsiteX4" fmla="*/ 168507 w 336860"/>
                  <a:gd name="connsiteY4" fmla="*/ 0 h 336861"/>
                  <a:gd name="connsiteX5" fmla="*/ 168507 w 336860"/>
                  <a:gd name="connsiteY5" fmla="*/ 305819 h 336861"/>
                  <a:gd name="connsiteX6" fmla="*/ 31013 w 336860"/>
                  <a:gd name="connsiteY6" fmla="*/ 168345 h 336861"/>
                  <a:gd name="connsiteX7" fmla="*/ 168507 w 336860"/>
                  <a:gd name="connsiteY7" fmla="*/ 30909 h 336861"/>
                  <a:gd name="connsiteX8" fmla="*/ 305934 w 336860"/>
                  <a:gd name="connsiteY8" fmla="*/ 168345 h 336861"/>
                  <a:gd name="connsiteX9" fmla="*/ 168507 w 336860"/>
                  <a:gd name="connsiteY9" fmla="*/ 305819 h 33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860" h="336861">
                    <a:moveTo>
                      <a:pt x="168507" y="0"/>
                    </a:moveTo>
                    <a:cubicBezTo>
                      <a:pt x="75352" y="0"/>
                      <a:pt x="0" y="75333"/>
                      <a:pt x="0" y="168345"/>
                    </a:cubicBezTo>
                    <a:cubicBezTo>
                      <a:pt x="0" y="261499"/>
                      <a:pt x="75352" y="336861"/>
                      <a:pt x="168507" y="336861"/>
                    </a:cubicBezTo>
                    <a:cubicBezTo>
                      <a:pt x="261538" y="336861"/>
                      <a:pt x="336861" y="261499"/>
                      <a:pt x="336861" y="168345"/>
                    </a:cubicBezTo>
                    <a:cubicBezTo>
                      <a:pt x="336861" y="75343"/>
                      <a:pt x="261538" y="0"/>
                      <a:pt x="168507" y="0"/>
                    </a:cubicBezTo>
                    <a:close/>
                    <a:moveTo>
                      <a:pt x="168507" y="305819"/>
                    </a:moveTo>
                    <a:cubicBezTo>
                      <a:pt x="92602" y="305819"/>
                      <a:pt x="31013" y="244250"/>
                      <a:pt x="31013" y="168345"/>
                    </a:cubicBezTo>
                    <a:cubicBezTo>
                      <a:pt x="31013" y="92516"/>
                      <a:pt x="92602" y="30909"/>
                      <a:pt x="168507" y="30909"/>
                    </a:cubicBezTo>
                    <a:cubicBezTo>
                      <a:pt x="244478" y="30909"/>
                      <a:pt x="305934" y="92516"/>
                      <a:pt x="305934" y="168345"/>
                    </a:cubicBezTo>
                    <a:cubicBezTo>
                      <a:pt x="305934" y="244250"/>
                      <a:pt x="244478" y="305819"/>
                      <a:pt x="168507" y="305819"/>
                    </a:cubicBezTo>
                    <a:close/>
                  </a:path>
                </a:pathLst>
              </a:custGeom>
              <a:grpFill/>
              <a:ln w="9525" cap="flat">
                <a:noFill/>
                <a:prstDash val="solid"/>
                <a:miter/>
              </a:ln>
            </p:spPr>
            <p:txBody>
              <a:bodyPr rtlCol="0" anchor="ctr"/>
              <a:lstStyle/>
              <a:p>
                <a:endParaRPr lang="en-MX"/>
              </a:p>
            </p:txBody>
          </p:sp>
          <p:sp>
            <p:nvSpPr>
              <p:cNvPr id="23" name="Freeform 22">
                <a:extLst>
                  <a:ext uri="{FF2B5EF4-FFF2-40B4-BE49-F238E27FC236}">
                    <a16:creationId xmlns:a16="http://schemas.microsoft.com/office/drawing/2014/main" id="{B707DAD3-57A3-A14F-A326-5C12E4997F22}"/>
                  </a:ext>
                </a:extLst>
              </p:cNvPr>
              <p:cNvSpPr/>
              <p:nvPr/>
            </p:nvSpPr>
            <p:spPr>
              <a:xfrm>
                <a:off x="8516445" y="3789102"/>
                <a:ext cx="133759" cy="149656"/>
              </a:xfrm>
              <a:custGeom>
                <a:avLst/>
                <a:gdLst>
                  <a:gd name="connsiteX0" fmla="*/ 30156 w 133759"/>
                  <a:gd name="connsiteY0" fmla="*/ 63484 h 149656"/>
                  <a:gd name="connsiteX1" fmla="*/ 52464 w 133759"/>
                  <a:gd name="connsiteY1" fmla="*/ 63484 h 149656"/>
                  <a:gd name="connsiteX2" fmla="*/ 79372 w 133759"/>
                  <a:gd name="connsiteY2" fmla="*/ 61503 h 149656"/>
                  <a:gd name="connsiteX3" fmla="*/ 87668 w 133759"/>
                  <a:gd name="connsiteY3" fmla="*/ 55340 h 149656"/>
                  <a:gd name="connsiteX4" fmla="*/ 90916 w 133759"/>
                  <a:gd name="connsiteY4" fmla="*/ 43901 h 149656"/>
                  <a:gd name="connsiteX5" fmla="*/ 86896 w 133759"/>
                  <a:gd name="connsiteY5" fmla="*/ 31918 h 149656"/>
                  <a:gd name="connsiteX6" fmla="*/ 75476 w 133759"/>
                  <a:gd name="connsiteY6" fmla="*/ 25746 h 149656"/>
                  <a:gd name="connsiteX7" fmla="*/ 53521 w 133759"/>
                  <a:gd name="connsiteY7" fmla="*/ 25365 h 149656"/>
                  <a:gd name="connsiteX8" fmla="*/ 30156 w 133759"/>
                  <a:gd name="connsiteY8" fmla="*/ 25365 h 149656"/>
                  <a:gd name="connsiteX9" fmla="*/ 30156 w 133759"/>
                  <a:gd name="connsiteY9" fmla="*/ 63484 h 149656"/>
                  <a:gd name="connsiteX10" fmla="*/ 30156 w 133759"/>
                  <a:gd name="connsiteY10" fmla="*/ 63484 h 149656"/>
                  <a:gd name="connsiteX11" fmla="*/ 0 w 133759"/>
                  <a:gd name="connsiteY11" fmla="*/ 149657 h 149656"/>
                  <a:gd name="connsiteX12" fmla="*/ 0 w 133759"/>
                  <a:gd name="connsiteY12" fmla="*/ 0 h 149656"/>
                  <a:gd name="connsiteX13" fmla="*/ 63465 w 133759"/>
                  <a:gd name="connsiteY13" fmla="*/ 0 h 149656"/>
                  <a:gd name="connsiteX14" fmla="*/ 97927 w 133759"/>
                  <a:gd name="connsiteY14" fmla="*/ 4172 h 149656"/>
                  <a:gd name="connsiteX15" fmla="*/ 115129 w 133759"/>
                  <a:gd name="connsiteY15" fmla="*/ 18488 h 149656"/>
                  <a:gd name="connsiteX16" fmla="*/ 121711 w 133759"/>
                  <a:gd name="connsiteY16" fmla="*/ 42034 h 149656"/>
                  <a:gd name="connsiteX17" fmla="*/ 111976 w 133759"/>
                  <a:gd name="connsiteY17" fmla="*/ 69866 h 149656"/>
                  <a:gd name="connsiteX18" fmla="*/ 82753 w 133759"/>
                  <a:gd name="connsiteY18" fmla="*/ 83658 h 149656"/>
                  <a:gd name="connsiteX19" fmla="*/ 98708 w 133759"/>
                  <a:gd name="connsiteY19" fmla="*/ 96203 h 149656"/>
                  <a:gd name="connsiteX20" fmla="*/ 115567 w 133759"/>
                  <a:gd name="connsiteY20" fmla="*/ 120472 h 149656"/>
                  <a:gd name="connsiteX21" fmla="*/ 133760 w 133759"/>
                  <a:gd name="connsiteY21" fmla="*/ 149647 h 149656"/>
                  <a:gd name="connsiteX22" fmla="*/ 97841 w 133759"/>
                  <a:gd name="connsiteY22" fmla="*/ 149647 h 149656"/>
                  <a:gd name="connsiteX23" fmla="*/ 76210 w 133759"/>
                  <a:gd name="connsiteY23" fmla="*/ 117024 h 149656"/>
                  <a:gd name="connsiteX24" fmla="*/ 60417 w 133759"/>
                  <a:gd name="connsiteY24" fmla="*/ 95088 h 149656"/>
                  <a:gd name="connsiteX25" fmla="*/ 51254 w 133759"/>
                  <a:gd name="connsiteY25" fmla="*/ 88878 h 149656"/>
                  <a:gd name="connsiteX26" fmla="*/ 36071 w 133759"/>
                  <a:gd name="connsiteY26" fmla="*/ 87401 h 149656"/>
                  <a:gd name="connsiteX27" fmla="*/ 30156 w 133759"/>
                  <a:gd name="connsiteY27" fmla="*/ 87401 h 149656"/>
                  <a:gd name="connsiteX28" fmla="*/ 30156 w 133759"/>
                  <a:gd name="connsiteY28" fmla="*/ 149647 h 149656"/>
                  <a:gd name="connsiteX29" fmla="*/ 0 w 133759"/>
                  <a:gd name="connsiteY29" fmla="*/ 149647 h 149656"/>
                  <a:gd name="connsiteX30" fmla="*/ 0 w 133759"/>
                  <a:gd name="connsiteY30" fmla="*/ 149657 h 14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3759" h="149656">
                    <a:moveTo>
                      <a:pt x="30156" y="63484"/>
                    </a:moveTo>
                    <a:lnTo>
                      <a:pt x="52464" y="63484"/>
                    </a:lnTo>
                    <a:cubicBezTo>
                      <a:pt x="66732" y="63484"/>
                      <a:pt x="75638" y="62627"/>
                      <a:pt x="79372" y="61503"/>
                    </a:cubicBezTo>
                    <a:cubicBezTo>
                      <a:pt x="82925" y="60388"/>
                      <a:pt x="85554" y="58321"/>
                      <a:pt x="87668" y="55340"/>
                    </a:cubicBezTo>
                    <a:cubicBezTo>
                      <a:pt x="89878" y="52130"/>
                      <a:pt x="90916" y="48578"/>
                      <a:pt x="90916" y="43901"/>
                    </a:cubicBezTo>
                    <a:cubicBezTo>
                      <a:pt x="90916" y="38929"/>
                      <a:pt x="89488" y="34709"/>
                      <a:pt x="86896" y="31918"/>
                    </a:cubicBezTo>
                    <a:cubicBezTo>
                      <a:pt x="83954" y="28603"/>
                      <a:pt x="80315" y="26841"/>
                      <a:pt x="75476" y="25746"/>
                    </a:cubicBezTo>
                    <a:cubicBezTo>
                      <a:pt x="73095" y="25556"/>
                      <a:pt x="65827" y="25365"/>
                      <a:pt x="53521" y="25365"/>
                    </a:cubicBezTo>
                    <a:lnTo>
                      <a:pt x="30156" y="25365"/>
                    </a:lnTo>
                    <a:lnTo>
                      <a:pt x="30156" y="63484"/>
                    </a:lnTo>
                    <a:lnTo>
                      <a:pt x="30156" y="63484"/>
                    </a:lnTo>
                    <a:close/>
                    <a:moveTo>
                      <a:pt x="0" y="149657"/>
                    </a:moveTo>
                    <a:lnTo>
                      <a:pt x="0" y="0"/>
                    </a:lnTo>
                    <a:lnTo>
                      <a:pt x="63465" y="0"/>
                    </a:lnTo>
                    <a:cubicBezTo>
                      <a:pt x="79039" y="0"/>
                      <a:pt x="90640" y="1324"/>
                      <a:pt x="97927" y="4172"/>
                    </a:cubicBezTo>
                    <a:cubicBezTo>
                      <a:pt x="105261" y="6839"/>
                      <a:pt x="111043" y="11744"/>
                      <a:pt x="115129" y="18488"/>
                    </a:cubicBezTo>
                    <a:cubicBezTo>
                      <a:pt x="119701" y="25355"/>
                      <a:pt x="121711" y="33214"/>
                      <a:pt x="121711" y="42034"/>
                    </a:cubicBezTo>
                    <a:cubicBezTo>
                      <a:pt x="121711" y="53283"/>
                      <a:pt x="118396" y="62446"/>
                      <a:pt x="111976" y="69866"/>
                    </a:cubicBezTo>
                    <a:cubicBezTo>
                      <a:pt x="105451" y="77286"/>
                      <a:pt x="95698" y="81848"/>
                      <a:pt x="82753" y="83658"/>
                    </a:cubicBezTo>
                    <a:cubicBezTo>
                      <a:pt x="88935" y="87411"/>
                      <a:pt x="94459" y="91678"/>
                      <a:pt x="98708" y="96203"/>
                    </a:cubicBezTo>
                    <a:cubicBezTo>
                      <a:pt x="102822" y="100879"/>
                      <a:pt x="108338" y="108766"/>
                      <a:pt x="115567" y="120472"/>
                    </a:cubicBezTo>
                    <a:lnTo>
                      <a:pt x="133760" y="149647"/>
                    </a:lnTo>
                    <a:lnTo>
                      <a:pt x="97841" y="149647"/>
                    </a:lnTo>
                    <a:lnTo>
                      <a:pt x="76210" y="117024"/>
                    </a:lnTo>
                    <a:cubicBezTo>
                      <a:pt x="68704" y="105585"/>
                      <a:pt x="63465" y="98260"/>
                      <a:pt x="60417" y="95088"/>
                    </a:cubicBezTo>
                    <a:cubicBezTo>
                      <a:pt x="57636" y="91992"/>
                      <a:pt x="54436" y="90002"/>
                      <a:pt x="51254" y="88878"/>
                    </a:cubicBezTo>
                    <a:cubicBezTo>
                      <a:pt x="48263" y="87944"/>
                      <a:pt x="43206" y="87401"/>
                      <a:pt x="36071" y="87401"/>
                    </a:cubicBezTo>
                    <a:lnTo>
                      <a:pt x="30156" y="87401"/>
                    </a:lnTo>
                    <a:lnTo>
                      <a:pt x="30156" y="149647"/>
                    </a:lnTo>
                    <a:lnTo>
                      <a:pt x="0" y="149647"/>
                    </a:lnTo>
                    <a:lnTo>
                      <a:pt x="0" y="149657"/>
                    </a:lnTo>
                    <a:close/>
                  </a:path>
                </a:pathLst>
              </a:custGeom>
              <a:grpFill/>
              <a:ln w="9525" cap="flat">
                <a:noFill/>
                <a:prstDash val="solid"/>
                <a:miter/>
              </a:ln>
            </p:spPr>
            <p:txBody>
              <a:bodyPr rtlCol="0" anchor="ctr"/>
              <a:lstStyle/>
              <a:p>
                <a:endParaRPr lang="en-MX"/>
              </a:p>
            </p:txBody>
          </p:sp>
        </p:grpSp>
        <p:grpSp>
          <p:nvGrpSpPr>
            <p:cNvPr id="24" name="Graphic 18">
              <a:extLst>
                <a:ext uri="{FF2B5EF4-FFF2-40B4-BE49-F238E27FC236}">
                  <a16:creationId xmlns:a16="http://schemas.microsoft.com/office/drawing/2014/main" id="{67331BE4-2F06-F946-A568-32D717E7061B}"/>
                </a:ext>
              </a:extLst>
            </p:cNvPr>
            <p:cNvGrpSpPr/>
            <p:nvPr/>
          </p:nvGrpSpPr>
          <p:grpSpPr>
            <a:xfrm>
              <a:off x="6830834" y="2079517"/>
              <a:ext cx="434958" cy="1577701"/>
              <a:chOff x="6830834" y="2079517"/>
              <a:chExt cx="434958" cy="1577701"/>
            </a:xfrm>
            <a:grpFill/>
          </p:grpSpPr>
          <p:sp>
            <p:nvSpPr>
              <p:cNvPr id="25" name="Freeform 24">
                <a:extLst>
                  <a:ext uri="{FF2B5EF4-FFF2-40B4-BE49-F238E27FC236}">
                    <a16:creationId xmlns:a16="http://schemas.microsoft.com/office/drawing/2014/main" id="{80AE4D98-EFFE-EE4C-AD2E-31D66AA450E1}"/>
                  </a:ext>
                </a:extLst>
              </p:cNvPr>
              <p:cNvSpPr/>
              <p:nvPr/>
            </p:nvSpPr>
            <p:spPr>
              <a:xfrm>
                <a:off x="6976252" y="2079517"/>
                <a:ext cx="141293" cy="142074"/>
              </a:xfrm>
              <a:custGeom>
                <a:avLst/>
                <a:gdLst>
                  <a:gd name="connsiteX0" fmla="*/ 70685 w 141293"/>
                  <a:gd name="connsiteY0" fmla="*/ 0 h 142074"/>
                  <a:gd name="connsiteX1" fmla="*/ 141294 w 141293"/>
                  <a:gd name="connsiteY1" fmla="*/ 71037 h 142074"/>
                  <a:gd name="connsiteX2" fmla="*/ 70685 w 141293"/>
                  <a:gd name="connsiteY2" fmla="*/ 142075 h 142074"/>
                  <a:gd name="connsiteX3" fmla="*/ 0 w 141293"/>
                  <a:gd name="connsiteY3" fmla="*/ 71037 h 142074"/>
                  <a:gd name="connsiteX4" fmla="*/ 70685 w 141293"/>
                  <a:gd name="connsiteY4" fmla="*/ 0 h 142074"/>
                  <a:gd name="connsiteX5" fmla="*/ 70685 w 141293"/>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93" h="142074">
                    <a:moveTo>
                      <a:pt x="70685" y="0"/>
                    </a:moveTo>
                    <a:cubicBezTo>
                      <a:pt x="109566" y="0"/>
                      <a:pt x="141294" y="31737"/>
                      <a:pt x="141294" y="71037"/>
                    </a:cubicBezTo>
                    <a:cubicBezTo>
                      <a:pt x="141294" y="110338"/>
                      <a:pt x="109566" y="142075"/>
                      <a:pt x="70685" y="142075"/>
                    </a:cubicBezTo>
                    <a:cubicBezTo>
                      <a:pt x="31566" y="142075"/>
                      <a:pt x="0" y="110338"/>
                      <a:pt x="0" y="71037"/>
                    </a:cubicBezTo>
                    <a:cubicBezTo>
                      <a:pt x="0" y="31737"/>
                      <a:pt x="31566" y="0"/>
                      <a:pt x="70685" y="0"/>
                    </a:cubicBezTo>
                    <a:lnTo>
                      <a:pt x="70685" y="0"/>
                    </a:lnTo>
                    <a:close/>
                  </a:path>
                </a:pathLst>
              </a:custGeom>
              <a:grpFill/>
              <a:ln w="9525" cap="flat">
                <a:noFill/>
                <a:prstDash val="solid"/>
                <a:miter/>
              </a:ln>
            </p:spPr>
            <p:txBody>
              <a:bodyPr rtlCol="0" anchor="ctr"/>
              <a:lstStyle/>
              <a:p>
                <a:endParaRPr lang="en-MX"/>
              </a:p>
            </p:txBody>
          </p:sp>
          <p:sp>
            <p:nvSpPr>
              <p:cNvPr id="26" name="Freeform 25">
                <a:extLst>
                  <a:ext uri="{FF2B5EF4-FFF2-40B4-BE49-F238E27FC236}">
                    <a16:creationId xmlns:a16="http://schemas.microsoft.com/office/drawing/2014/main" id="{847ECBB6-274F-EF44-825D-CB783B20C527}"/>
                  </a:ext>
                </a:extLst>
              </p:cNvPr>
              <p:cNvSpPr/>
              <p:nvPr/>
            </p:nvSpPr>
            <p:spPr>
              <a:xfrm>
                <a:off x="6963708" y="3515153"/>
                <a:ext cx="141236" cy="142065"/>
              </a:xfrm>
              <a:custGeom>
                <a:avLst/>
                <a:gdLst>
                  <a:gd name="connsiteX0" fmla="*/ 70618 w 141236"/>
                  <a:gd name="connsiteY0" fmla="*/ 0 h 142065"/>
                  <a:gd name="connsiteX1" fmla="*/ 141237 w 141236"/>
                  <a:gd name="connsiteY1" fmla="*/ 71018 h 142065"/>
                  <a:gd name="connsiteX2" fmla="*/ 70618 w 141236"/>
                  <a:gd name="connsiteY2" fmla="*/ 142065 h 142065"/>
                  <a:gd name="connsiteX3" fmla="*/ 0 w 141236"/>
                  <a:gd name="connsiteY3" fmla="*/ 71018 h 142065"/>
                  <a:gd name="connsiteX4" fmla="*/ 70618 w 141236"/>
                  <a:gd name="connsiteY4" fmla="*/ 0 h 142065"/>
                  <a:gd name="connsiteX5" fmla="*/ 70618 w 141236"/>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36" h="142065">
                    <a:moveTo>
                      <a:pt x="70618" y="0"/>
                    </a:moveTo>
                    <a:cubicBezTo>
                      <a:pt x="109737" y="0"/>
                      <a:pt x="141237" y="31756"/>
                      <a:pt x="141237" y="71018"/>
                    </a:cubicBezTo>
                    <a:cubicBezTo>
                      <a:pt x="141237" y="110366"/>
                      <a:pt x="109737" y="142065"/>
                      <a:pt x="70618" y="142065"/>
                    </a:cubicBezTo>
                    <a:cubicBezTo>
                      <a:pt x="31737" y="142065"/>
                      <a:pt x="0" y="110366"/>
                      <a:pt x="0" y="71018"/>
                    </a:cubicBezTo>
                    <a:cubicBezTo>
                      <a:pt x="0" y="31756"/>
                      <a:pt x="31737" y="0"/>
                      <a:pt x="70618" y="0"/>
                    </a:cubicBezTo>
                    <a:lnTo>
                      <a:pt x="70618" y="0"/>
                    </a:lnTo>
                    <a:close/>
                  </a:path>
                </a:pathLst>
              </a:custGeom>
              <a:grpFill/>
              <a:ln w="9525" cap="flat">
                <a:noFill/>
                <a:prstDash val="solid"/>
                <a:miter/>
              </a:ln>
            </p:spPr>
            <p:txBody>
              <a:bodyPr rtlCol="0" anchor="ctr"/>
              <a:lstStyle/>
              <a:p>
                <a:endParaRPr lang="en-MX"/>
              </a:p>
            </p:txBody>
          </p:sp>
          <p:sp>
            <p:nvSpPr>
              <p:cNvPr id="27" name="Freeform 26">
                <a:extLst>
                  <a:ext uri="{FF2B5EF4-FFF2-40B4-BE49-F238E27FC236}">
                    <a16:creationId xmlns:a16="http://schemas.microsoft.com/office/drawing/2014/main" id="{42044C2D-1FFF-E047-84C4-C5E07F91B4DD}"/>
                  </a:ext>
                </a:extLst>
              </p:cNvPr>
              <p:cNvSpPr/>
              <p:nvPr/>
            </p:nvSpPr>
            <p:spPr>
              <a:xfrm>
                <a:off x="7124500" y="3157032"/>
                <a:ext cx="141293" cy="142065"/>
              </a:xfrm>
              <a:custGeom>
                <a:avLst/>
                <a:gdLst>
                  <a:gd name="connsiteX0" fmla="*/ 70647 w 141293"/>
                  <a:gd name="connsiteY0" fmla="*/ 0 h 142065"/>
                  <a:gd name="connsiteX1" fmla="*/ 141294 w 141293"/>
                  <a:gd name="connsiteY1" fmla="*/ 70999 h 142065"/>
                  <a:gd name="connsiteX2" fmla="*/ 70647 w 141293"/>
                  <a:gd name="connsiteY2" fmla="*/ 142065 h 142065"/>
                  <a:gd name="connsiteX3" fmla="*/ 0 w 141293"/>
                  <a:gd name="connsiteY3" fmla="*/ 70999 h 142065"/>
                  <a:gd name="connsiteX4" fmla="*/ 70647 w 141293"/>
                  <a:gd name="connsiteY4" fmla="*/ 0 h 142065"/>
                  <a:gd name="connsiteX5" fmla="*/ 70647 w 141293"/>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93" h="142065">
                    <a:moveTo>
                      <a:pt x="70647" y="0"/>
                    </a:moveTo>
                    <a:cubicBezTo>
                      <a:pt x="109766" y="0"/>
                      <a:pt x="141294" y="31861"/>
                      <a:pt x="141294" y="70999"/>
                    </a:cubicBezTo>
                    <a:cubicBezTo>
                      <a:pt x="141294" y="110300"/>
                      <a:pt x="109766" y="142065"/>
                      <a:pt x="70647" y="142065"/>
                    </a:cubicBezTo>
                    <a:cubicBezTo>
                      <a:pt x="31766" y="142065"/>
                      <a:pt x="0" y="110300"/>
                      <a:pt x="0" y="70999"/>
                    </a:cubicBezTo>
                    <a:cubicBezTo>
                      <a:pt x="0" y="31861"/>
                      <a:pt x="31766" y="0"/>
                      <a:pt x="70647" y="0"/>
                    </a:cubicBezTo>
                    <a:lnTo>
                      <a:pt x="70647" y="0"/>
                    </a:lnTo>
                    <a:close/>
                  </a:path>
                </a:pathLst>
              </a:custGeom>
              <a:grpFill/>
              <a:ln w="9525" cap="flat">
                <a:noFill/>
                <a:prstDash val="solid"/>
                <a:miter/>
              </a:ln>
            </p:spPr>
            <p:txBody>
              <a:bodyPr rtlCol="0" anchor="ctr"/>
              <a:lstStyle/>
              <a:p>
                <a:endParaRPr lang="en-MX"/>
              </a:p>
            </p:txBody>
          </p:sp>
          <p:sp>
            <p:nvSpPr>
              <p:cNvPr id="28" name="Freeform 27">
                <a:extLst>
                  <a:ext uri="{FF2B5EF4-FFF2-40B4-BE49-F238E27FC236}">
                    <a16:creationId xmlns:a16="http://schemas.microsoft.com/office/drawing/2014/main" id="{1EF33643-52F4-D440-B6BB-F6E7B0321D18}"/>
                  </a:ext>
                </a:extLst>
              </p:cNvPr>
              <p:cNvSpPr/>
              <p:nvPr/>
            </p:nvSpPr>
            <p:spPr>
              <a:xfrm>
                <a:off x="7075455" y="3336188"/>
                <a:ext cx="141198" cy="142074"/>
              </a:xfrm>
              <a:custGeom>
                <a:avLst/>
                <a:gdLst>
                  <a:gd name="connsiteX0" fmla="*/ 70647 w 141198"/>
                  <a:gd name="connsiteY0" fmla="*/ 0 h 142074"/>
                  <a:gd name="connsiteX1" fmla="*/ 141199 w 141198"/>
                  <a:gd name="connsiteY1" fmla="*/ 71037 h 142074"/>
                  <a:gd name="connsiteX2" fmla="*/ 70647 w 141198"/>
                  <a:gd name="connsiteY2" fmla="*/ 142075 h 142074"/>
                  <a:gd name="connsiteX3" fmla="*/ 0 w 141198"/>
                  <a:gd name="connsiteY3" fmla="*/ 71037 h 142074"/>
                  <a:gd name="connsiteX4" fmla="*/ 70647 w 141198"/>
                  <a:gd name="connsiteY4" fmla="*/ 0 h 142074"/>
                  <a:gd name="connsiteX5" fmla="*/ 70647 w 141198"/>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98" h="142074">
                    <a:moveTo>
                      <a:pt x="70647" y="0"/>
                    </a:moveTo>
                    <a:cubicBezTo>
                      <a:pt x="109528" y="0"/>
                      <a:pt x="141199" y="31709"/>
                      <a:pt x="141199" y="71037"/>
                    </a:cubicBezTo>
                    <a:cubicBezTo>
                      <a:pt x="141199" y="110157"/>
                      <a:pt x="109528" y="142075"/>
                      <a:pt x="70647" y="142075"/>
                    </a:cubicBezTo>
                    <a:cubicBezTo>
                      <a:pt x="31699" y="142075"/>
                      <a:pt x="0" y="110157"/>
                      <a:pt x="0" y="71037"/>
                    </a:cubicBezTo>
                    <a:cubicBezTo>
                      <a:pt x="0" y="31699"/>
                      <a:pt x="31699" y="0"/>
                      <a:pt x="70647" y="0"/>
                    </a:cubicBezTo>
                    <a:lnTo>
                      <a:pt x="70647" y="0"/>
                    </a:lnTo>
                    <a:close/>
                  </a:path>
                </a:pathLst>
              </a:custGeom>
              <a:grpFill/>
              <a:ln w="9525" cap="flat">
                <a:noFill/>
                <a:prstDash val="solid"/>
                <a:miter/>
              </a:ln>
            </p:spPr>
            <p:txBody>
              <a:bodyPr rtlCol="0" anchor="ctr"/>
              <a:lstStyle/>
              <a:p>
                <a:endParaRPr lang="en-MX"/>
              </a:p>
            </p:txBody>
          </p:sp>
          <p:sp>
            <p:nvSpPr>
              <p:cNvPr id="29" name="Freeform 28">
                <a:extLst>
                  <a:ext uri="{FF2B5EF4-FFF2-40B4-BE49-F238E27FC236}">
                    <a16:creationId xmlns:a16="http://schemas.microsoft.com/office/drawing/2014/main" id="{13441D44-AF19-BF46-A50F-F7F2E97F55A9}"/>
                  </a:ext>
                </a:extLst>
              </p:cNvPr>
              <p:cNvSpPr/>
              <p:nvPr/>
            </p:nvSpPr>
            <p:spPr>
              <a:xfrm>
                <a:off x="6984711" y="2797835"/>
                <a:ext cx="141198" cy="142065"/>
              </a:xfrm>
              <a:custGeom>
                <a:avLst/>
                <a:gdLst>
                  <a:gd name="connsiteX0" fmla="*/ 70580 w 141198"/>
                  <a:gd name="connsiteY0" fmla="*/ 0 h 142065"/>
                  <a:gd name="connsiteX1" fmla="*/ 141199 w 141198"/>
                  <a:gd name="connsiteY1" fmla="*/ 71018 h 142065"/>
                  <a:gd name="connsiteX2" fmla="*/ 70580 w 141198"/>
                  <a:gd name="connsiteY2" fmla="*/ 142065 h 142065"/>
                  <a:gd name="connsiteX3" fmla="*/ 0 w 141198"/>
                  <a:gd name="connsiteY3" fmla="*/ 71018 h 142065"/>
                  <a:gd name="connsiteX4" fmla="*/ 70580 w 141198"/>
                  <a:gd name="connsiteY4" fmla="*/ 0 h 142065"/>
                  <a:gd name="connsiteX5" fmla="*/ 70580 w 141198"/>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98" h="142065">
                    <a:moveTo>
                      <a:pt x="70580" y="0"/>
                    </a:moveTo>
                    <a:cubicBezTo>
                      <a:pt x="109699" y="0"/>
                      <a:pt x="141199" y="31747"/>
                      <a:pt x="141199" y="71018"/>
                    </a:cubicBezTo>
                    <a:cubicBezTo>
                      <a:pt x="141199" y="110395"/>
                      <a:pt x="109699" y="142065"/>
                      <a:pt x="70580" y="142065"/>
                    </a:cubicBezTo>
                    <a:cubicBezTo>
                      <a:pt x="31699" y="142065"/>
                      <a:pt x="0" y="110385"/>
                      <a:pt x="0" y="71018"/>
                    </a:cubicBezTo>
                    <a:cubicBezTo>
                      <a:pt x="0" y="31747"/>
                      <a:pt x="31699" y="0"/>
                      <a:pt x="70580" y="0"/>
                    </a:cubicBezTo>
                    <a:lnTo>
                      <a:pt x="70580" y="0"/>
                    </a:lnTo>
                    <a:close/>
                  </a:path>
                </a:pathLst>
              </a:custGeom>
              <a:grpFill/>
              <a:ln w="9525" cap="flat">
                <a:noFill/>
                <a:prstDash val="solid"/>
                <a:miter/>
              </a:ln>
            </p:spPr>
            <p:txBody>
              <a:bodyPr rtlCol="0" anchor="ctr"/>
              <a:lstStyle/>
              <a:p>
                <a:endParaRPr lang="en-MX"/>
              </a:p>
            </p:txBody>
          </p:sp>
          <p:sp>
            <p:nvSpPr>
              <p:cNvPr id="30" name="Freeform 29">
                <a:extLst>
                  <a:ext uri="{FF2B5EF4-FFF2-40B4-BE49-F238E27FC236}">
                    <a16:creationId xmlns:a16="http://schemas.microsoft.com/office/drawing/2014/main" id="{3D23F757-22F2-7F4C-AE87-734F88251D4C}"/>
                  </a:ext>
                </a:extLst>
              </p:cNvPr>
              <p:cNvSpPr/>
              <p:nvPr/>
            </p:nvSpPr>
            <p:spPr>
              <a:xfrm>
                <a:off x="7092438" y="2976829"/>
                <a:ext cx="141188" cy="142074"/>
              </a:xfrm>
              <a:custGeom>
                <a:avLst/>
                <a:gdLst>
                  <a:gd name="connsiteX0" fmla="*/ 70580 w 141188"/>
                  <a:gd name="connsiteY0" fmla="*/ 0 h 142074"/>
                  <a:gd name="connsiteX1" fmla="*/ 141189 w 141188"/>
                  <a:gd name="connsiteY1" fmla="*/ 71037 h 142074"/>
                  <a:gd name="connsiteX2" fmla="*/ 70580 w 141188"/>
                  <a:gd name="connsiteY2" fmla="*/ 142075 h 142074"/>
                  <a:gd name="connsiteX3" fmla="*/ 0 w 141188"/>
                  <a:gd name="connsiteY3" fmla="*/ 71037 h 142074"/>
                  <a:gd name="connsiteX4" fmla="*/ 70580 w 141188"/>
                  <a:gd name="connsiteY4" fmla="*/ 0 h 142074"/>
                  <a:gd name="connsiteX5" fmla="*/ 70580 w 141188"/>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88" h="142074">
                    <a:moveTo>
                      <a:pt x="70580" y="0"/>
                    </a:moveTo>
                    <a:cubicBezTo>
                      <a:pt x="109699" y="0"/>
                      <a:pt x="141189" y="31918"/>
                      <a:pt x="141189" y="71037"/>
                    </a:cubicBezTo>
                    <a:cubicBezTo>
                      <a:pt x="141189" y="110328"/>
                      <a:pt x="109699" y="142075"/>
                      <a:pt x="70580" y="142075"/>
                    </a:cubicBezTo>
                    <a:cubicBezTo>
                      <a:pt x="31699" y="142075"/>
                      <a:pt x="0" y="110328"/>
                      <a:pt x="0" y="71037"/>
                    </a:cubicBezTo>
                    <a:cubicBezTo>
                      <a:pt x="0" y="31918"/>
                      <a:pt x="31699" y="0"/>
                      <a:pt x="70580" y="0"/>
                    </a:cubicBezTo>
                    <a:lnTo>
                      <a:pt x="70580" y="0"/>
                    </a:lnTo>
                    <a:close/>
                  </a:path>
                </a:pathLst>
              </a:custGeom>
              <a:grpFill/>
              <a:ln w="9525" cap="flat">
                <a:noFill/>
                <a:prstDash val="solid"/>
                <a:miter/>
              </a:ln>
            </p:spPr>
            <p:txBody>
              <a:bodyPr rtlCol="0" anchor="ctr"/>
              <a:lstStyle/>
              <a:p>
                <a:endParaRPr lang="en-MX"/>
              </a:p>
            </p:txBody>
          </p:sp>
          <p:sp>
            <p:nvSpPr>
              <p:cNvPr id="31" name="Freeform 30">
                <a:extLst>
                  <a:ext uri="{FF2B5EF4-FFF2-40B4-BE49-F238E27FC236}">
                    <a16:creationId xmlns:a16="http://schemas.microsoft.com/office/drawing/2014/main" id="{41F4F205-B479-AF4E-8C0D-686399D159AF}"/>
                  </a:ext>
                </a:extLst>
              </p:cNvPr>
              <p:cNvSpPr/>
              <p:nvPr/>
            </p:nvSpPr>
            <p:spPr>
              <a:xfrm>
                <a:off x="6830834" y="2438695"/>
                <a:ext cx="141065" cy="142074"/>
              </a:xfrm>
              <a:custGeom>
                <a:avLst/>
                <a:gdLst>
                  <a:gd name="connsiteX0" fmla="*/ 70618 w 141065"/>
                  <a:gd name="connsiteY0" fmla="*/ 0 h 142074"/>
                  <a:gd name="connsiteX1" fmla="*/ 141065 w 141065"/>
                  <a:gd name="connsiteY1" fmla="*/ 71018 h 142074"/>
                  <a:gd name="connsiteX2" fmla="*/ 70618 w 141065"/>
                  <a:gd name="connsiteY2" fmla="*/ 142075 h 142074"/>
                  <a:gd name="connsiteX3" fmla="*/ 0 w 141065"/>
                  <a:gd name="connsiteY3" fmla="*/ 71018 h 142074"/>
                  <a:gd name="connsiteX4" fmla="*/ 70618 w 141065"/>
                  <a:gd name="connsiteY4" fmla="*/ 0 h 142074"/>
                  <a:gd name="connsiteX5" fmla="*/ 70618 w 141065"/>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65" h="142074">
                    <a:moveTo>
                      <a:pt x="70618" y="0"/>
                    </a:moveTo>
                    <a:cubicBezTo>
                      <a:pt x="109518" y="0"/>
                      <a:pt x="141065" y="31737"/>
                      <a:pt x="141065" y="71018"/>
                    </a:cubicBezTo>
                    <a:cubicBezTo>
                      <a:pt x="141065" y="110347"/>
                      <a:pt x="109518" y="142075"/>
                      <a:pt x="70618" y="142075"/>
                    </a:cubicBezTo>
                    <a:cubicBezTo>
                      <a:pt x="31518" y="142075"/>
                      <a:pt x="0" y="110347"/>
                      <a:pt x="0" y="71018"/>
                    </a:cubicBezTo>
                    <a:cubicBezTo>
                      <a:pt x="-10" y="31728"/>
                      <a:pt x="31509" y="0"/>
                      <a:pt x="70618" y="0"/>
                    </a:cubicBezTo>
                    <a:lnTo>
                      <a:pt x="70618" y="0"/>
                    </a:lnTo>
                    <a:close/>
                  </a:path>
                </a:pathLst>
              </a:custGeom>
              <a:grpFill/>
              <a:ln w="9525" cap="flat">
                <a:noFill/>
                <a:prstDash val="solid"/>
                <a:miter/>
              </a:ln>
            </p:spPr>
            <p:txBody>
              <a:bodyPr rtlCol="0" anchor="ctr"/>
              <a:lstStyle/>
              <a:p>
                <a:endParaRPr lang="en-MX"/>
              </a:p>
            </p:txBody>
          </p:sp>
          <p:sp>
            <p:nvSpPr>
              <p:cNvPr id="32" name="Freeform 31">
                <a:extLst>
                  <a:ext uri="{FF2B5EF4-FFF2-40B4-BE49-F238E27FC236}">
                    <a16:creationId xmlns:a16="http://schemas.microsoft.com/office/drawing/2014/main" id="{1AEDBDCF-2EA5-5342-AF5D-AAC7D20B6306}"/>
                  </a:ext>
                </a:extLst>
              </p:cNvPr>
              <p:cNvSpPr/>
              <p:nvPr/>
            </p:nvSpPr>
            <p:spPr>
              <a:xfrm>
                <a:off x="6875707" y="2258910"/>
                <a:ext cx="141255" cy="142065"/>
              </a:xfrm>
              <a:custGeom>
                <a:avLst/>
                <a:gdLst>
                  <a:gd name="connsiteX0" fmla="*/ 70609 w 141255"/>
                  <a:gd name="connsiteY0" fmla="*/ 0 h 142065"/>
                  <a:gd name="connsiteX1" fmla="*/ 141256 w 141255"/>
                  <a:gd name="connsiteY1" fmla="*/ 71047 h 142065"/>
                  <a:gd name="connsiteX2" fmla="*/ 70609 w 141255"/>
                  <a:gd name="connsiteY2" fmla="*/ 142065 h 142065"/>
                  <a:gd name="connsiteX3" fmla="*/ 0 w 141255"/>
                  <a:gd name="connsiteY3" fmla="*/ 71047 h 142065"/>
                  <a:gd name="connsiteX4" fmla="*/ 70609 w 141255"/>
                  <a:gd name="connsiteY4" fmla="*/ 0 h 142065"/>
                  <a:gd name="connsiteX5" fmla="*/ 70609 w 141255"/>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55" h="142065">
                    <a:moveTo>
                      <a:pt x="70609" y="0"/>
                    </a:moveTo>
                    <a:cubicBezTo>
                      <a:pt x="109766" y="0"/>
                      <a:pt x="141256" y="31737"/>
                      <a:pt x="141256" y="71047"/>
                    </a:cubicBezTo>
                    <a:cubicBezTo>
                      <a:pt x="141256" y="110328"/>
                      <a:pt x="109766" y="142065"/>
                      <a:pt x="70609" y="142065"/>
                    </a:cubicBezTo>
                    <a:cubicBezTo>
                      <a:pt x="31728" y="142065"/>
                      <a:pt x="0" y="110328"/>
                      <a:pt x="0" y="71047"/>
                    </a:cubicBezTo>
                    <a:cubicBezTo>
                      <a:pt x="0" y="31728"/>
                      <a:pt x="31728" y="0"/>
                      <a:pt x="70609" y="0"/>
                    </a:cubicBezTo>
                    <a:lnTo>
                      <a:pt x="70609" y="0"/>
                    </a:lnTo>
                    <a:close/>
                  </a:path>
                </a:pathLst>
              </a:custGeom>
              <a:grpFill/>
              <a:ln w="9525" cap="flat">
                <a:noFill/>
                <a:prstDash val="solid"/>
                <a:miter/>
              </a:ln>
            </p:spPr>
            <p:txBody>
              <a:bodyPr rtlCol="0" anchor="ctr"/>
              <a:lstStyle/>
              <a:p>
                <a:endParaRPr lang="en-MX"/>
              </a:p>
            </p:txBody>
          </p:sp>
          <p:sp>
            <p:nvSpPr>
              <p:cNvPr id="33" name="Freeform 32">
                <a:extLst>
                  <a:ext uri="{FF2B5EF4-FFF2-40B4-BE49-F238E27FC236}">
                    <a16:creationId xmlns:a16="http://schemas.microsoft.com/office/drawing/2014/main" id="{86BBB76E-8116-9741-B1BB-99CFC2C959F2}"/>
                  </a:ext>
                </a:extLst>
              </p:cNvPr>
              <p:cNvSpPr/>
              <p:nvPr/>
            </p:nvSpPr>
            <p:spPr>
              <a:xfrm>
                <a:off x="6857552" y="2618841"/>
                <a:ext cx="141103" cy="142074"/>
              </a:xfrm>
              <a:custGeom>
                <a:avLst/>
                <a:gdLst>
                  <a:gd name="connsiteX0" fmla="*/ 70428 w 141103"/>
                  <a:gd name="connsiteY0" fmla="*/ 0 h 142074"/>
                  <a:gd name="connsiteX1" fmla="*/ 141103 w 141103"/>
                  <a:gd name="connsiteY1" fmla="*/ 71047 h 142074"/>
                  <a:gd name="connsiteX2" fmla="*/ 70428 w 141103"/>
                  <a:gd name="connsiteY2" fmla="*/ 142075 h 142074"/>
                  <a:gd name="connsiteX3" fmla="*/ 0 w 141103"/>
                  <a:gd name="connsiteY3" fmla="*/ 71047 h 142074"/>
                  <a:gd name="connsiteX4" fmla="*/ 70428 w 141103"/>
                  <a:gd name="connsiteY4" fmla="*/ 0 h 142074"/>
                  <a:gd name="connsiteX5" fmla="*/ 70428 w 141103"/>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03" h="142074">
                    <a:moveTo>
                      <a:pt x="70428" y="0"/>
                    </a:moveTo>
                    <a:cubicBezTo>
                      <a:pt x="109528" y="0"/>
                      <a:pt x="141103" y="31737"/>
                      <a:pt x="141103" y="71047"/>
                    </a:cubicBezTo>
                    <a:cubicBezTo>
                      <a:pt x="141103" y="110166"/>
                      <a:pt x="109538" y="142075"/>
                      <a:pt x="70428" y="142075"/>
                    </a:cubicBezTo>
                    <a:cubicBezTo>
                      <a:pt x="31528" y="142075"/>
                      <a:pt x="0" y="110166"/>
                      <a:pt x="0" y="71047"/>
                    </a:cubicBezTo>
                    <a:cubicBezTo>
                      <a:pt x="0" y="31737"/>
                      <a:pt x="31528" y="0"/>
                      <a:pt x="70428" y="0"/>
                    </a:cubicBezTo>
                    <a:lnTo>
                      <a:pt x="70428" y="0"/>
                    </a:lnTo>
                    <a:close/>
                  </a:path>
                </a:pathLst>
              </a:custGeom>
              <a:grpFill/>
              <a:ln w="9525" cap="flat">
                <a:noFill/>
                <a:prstDash val="solid"/>
                <a:miter/>
              </a:ln>
            </p:spPr>
            <p:txBody>
              <a:bodyPr rtlCol="0" anchor="ctr"/>
              <a:lstStyle/>
              <a:p>
                <a:endParaRPr lang="en-MX"/>
              </a:p>
            </p:txBody>
          </p:sp>
        </p:grpSp>
        <p:grpSp>
          <p:nvGrpSpPr>
            <p:cNvPr id="34" name="Graphic 18">
              <a:extLst>
                <a:ext uri="{FF2B5EF4-FFF2-40B4-BE49-F238E27FC236}">
                  <a16:creationId xmlns:a16="http://schemas.microsoft.com/office/drawing/2014/main" id="{67331BE4-2F06-F946-A568-32D717E7061B}"/>
                </a:ext>
              </a:extLst>
            </p:cNvPr>
            <p:cNvGrpSpPr/>
            <p:nvPr/>
          </p:nvGrpSpPr>
          <p:grpSpPr>
            <a:xfrm>
              <a:off x="6223434" y="2069096"/>
              <a:ext cx="1644386" cy="1598552"/>
              <a:chOff x="6223434" y="2069096"/>
              <a:chExt cx="1644386" cy="1598552"/>
            </a:xfrm>
            <a:grpFill/>
          </p:grpSpPr>
          <p:sp>
            <p:nvSpPr>
              <p:cNvPr id="35" name="Freeform 34">
                <a:extLst>
                  <a:ext uri="{FF2B5EF4-FFF2-40B4-BE49-F238E27FC236}">
                    <a16:creationId xmlns:a16="http://schemas.microsoft.com/office/drawing/2014/main" id="{C8FF7CFC-94A9-7842-916C-CF43F4A9BDC2}"/>
                  </a:ext>
                </a:extLst>
              </p:cNvPr>
              <p:cNvSpPr/>
              <p:nvPr/>
            </p:nvSpPr>
            <p:spPr>
              <a:xfrm>
                <a:off x="6757920" y="2069096"/>
                <a:ext cx="162153" cy="162934"/>
              </a:xfrm>
              <a:custGeom>
                <a:avLst/>
                <a:gdLst>
                  <a:gd name="connsiteX0" fmla="*/ 0 w 162153"/>
                  <a:gd name="connsiteY0" fmla="*/ 81467 h 162934"/>
                  <a:gd name="connsiteX1" fmla="*/ 81077 w 162153"/>
                  <a:gd name="connsiteY1" fmla="*/ 162935 h 162934"/>
                  <a:gd name="connsiteX2" fmla="*/ 162153 w 162153"/>
                  <a:gd name="connsiteY2" fmla="*/ 81467 h 162934"/>
                  <a:gd name="connsiteX3" fmla="*/ 81077 w 162153"/>
                  <a:gd name="connsiteY3" fmla="*/ 0 h 162934"/>
                  <a:gd name="connsiteX4" fmla="*/ 0 w 162153"/>
                  <a:gd name="connsiteY4" fmla="*/ 81467 h 162934"/>
                  <a:gd name="connsiteX5" fmla="*/ 20860 w 162153"/>
                  <a:gd name="connsiteY5" fmla="*/ 81467 h 162934"/>
                  <a:gd name="connsiteX6" fmla="*/ 81077 w 162153"/>
                  <a:gd name="connsiteY6" fmla="*/ 20860 h 162934"/>
                  <a:gd name="connsiteX7" fmla="*/ 141294 w 162153"/>
                  <a:gd name="connsiteY7" fmla="*/ 81467 h 162934"/>
                  <a:gd name="connsiteX8" fmla="*/ 81077 w 162153"/>
                  <a:gd name="connsiteY8" fmla="*/ 142065 h 162934"/>
                  <a:gd name="connsiteX9" fmla="*/ 20860 w 162153"/>
                  <a:gd name="connsiteY9" fmla="*/ 8146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53" h="162934">
                    <a:moveTo>
                      <a:pt x="0" y="81467"/>
                    </a:moveTo>
                    <a:cubicBezTo>
                      <a:pt x="0" y="126378"/>
                      <a:pt x="36376" y="162935"/>
                      <a:pt x="81077" y="162935"/>
                    </a:cubicBezTo>
                    <a:cubicBezTo>
                      <a:pt x="125778" y="162935"/>
                      <a:pt x="162153" y="126378"/>
                      <a:pt x="162153" y="81467"/>
                    </a:cubicBezTo>
                    <a:cubicBezTo>
                      <a:pt x="162153" y="36547"/>
                      <a:pt x="125778" y="0"/>
                      <a:pt x="81077" y="0"/>
                    </a:cubicBezTo>
                    <a:cubicBezTo>
                      <a:pt x="36376" y="0"/>
                      <a:pt x="0" y="36538"/>
                      <a:pt x="0" y="81467"/>
                    </a:cubicBezTo>
                    <a:close/>
                    <a:moveTo>
                      <a:pt x="20860" y="81467"/>
                    </a:moveTo>
                    <a:cubicBezTo>
                      <a:pt x="20860" y="48044"/>
                      <a:pt x="47882" y="20860"/>
                      <a:pt x="81077" y="20860"/>
                    </a:cubicBezTo>
                    <a:cubicBezTo>
                      <a:pt x="114271" y="20860"/>
                      <a:pt x="141294" y="48044"/>
                      <a:pt x="141294" y="81467"/>
                    </a:cubicBezTo>
                    <a:cubicBezTo>
                      <a:pt x="141294" y="114881"/>
                      <a:pt x="114271" y="142065"/>
                      <a:pt x="81077" y="142065"/>
                    </a:cubicBezTo>
                    <a:cubicBezTo>
                      <a:pt x="47882" y="142065"/>
                      <a:pt x="20860" y="114881"/>
                      <a:pt x="20860" y="81467"/>
                    </a:cubicBezTo>
                    <a:close/>
                  </a:path>
                </a:pathLst>
              </a:custGeom>
              <a:grpFill/>
              <a:ln w="9525" cap="flat">
                <a:noFill/>
                <a:prstDash val="solid"/>
                <a:miter/>
              </a:ln>
            </p:spPr>
            <p:txBody>
              <a:bodyPr rtlCol="0" anchor="ctr"/>
              <a:lstStyle/>
              <a:p>
                <a:endParaRPr lang="en-MX"/>
              </a:p>
            </p:txBody>
          </p:sp>
          <p:sp>
            <p:nvSpPr>
              <p:cNvPr id="36" name="Freeform 35">
                <a:extLst>
                  <a:ext uri="{FF2B5EF4-FFF2-40B4-BE49-F238E27FC236}">
                    <a16:creationId xmlns:a16="http://schemas.microsoft.com/office/drawing/2014/main" id="{5AC128AB-22C1-A141-AE6B-82CBAFD4E398}"/>
                  </a:ext>
                </a:extLst>
              </p:cNvPr>
              <p:cNvSpPr/>
              <p:nvPr/>
            </p:nvSpPr>
            <p:spPr>
              <a:xfrm>
                <a:off x="6745614" y="3504742"/>
                <a:ext cx="161858" cy="162906"/>
              </a:xfrm>
              <a:custGeom>
                <a:avLst/>
                <a:gdLst>
                  <a:gd name="connsiteX0" fmla="*/ 0 w 161858"/>
                  <a:gd name="connsiteY0" fmla="*/ 81429 h 162906"/>
                  <a:gd name="connsiteX1" fmla="*/ 80848 w 161858"/>
                  <a:gd name="connsiteY1" fmla="*/ 162906 h 162906"/>
                  <a:gd name="connsiteX2" fmla="*/ 161858 w 161858"/>
                  <a:gd name="connsiteY2" fmla="*/ 81429 h 162906"/>
                  <a:gd name="connsiteX3" fmla="*/ 80848 w 161858"/>
                  <a:gd name="connsiteY3" fmla="*/ 0 h 162906"/>
                  <a:gd name="connsiteX4" fmla="*/ 0 w 161858"/>
                  <a:gd name="connsiteY4" fmla="*/ 81429 h 162906"/>
                  <a:gd name="connsiteX5" fmla="*/ 20860 w 161858"/>
                  <a:gd name="connsiteY5" fmla="*/ 81429 h 162906"/>
                  <a:gd name="connsiteX6" fmla="*/ 80858 w 161858"/>
                  <a:gd name="connsiteY6" fmla="*/ 20860 h 162906"/>
                  <a:gd name="connsiteX7" fmla="*/ 140989 w 161858"/>
                  <a:gd name="connsiteY7" fmla="*/ 81429 h 162906"/>
                  <a:gd name="connsiteX8" fmla="*/ 80858 w 161858"/>
                  <a:gd name="connsiteY8" fmla="*/ 142037 h 162906"/>
                  <a:gd name="connsiteX9" fmla="*/ 20860 w 161858"/>
                  <a:gd name="connsiteY9" fmla="*/ 81429 h 16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58" h="162906">
                    <a:moveTo>
                      <a:pt x="0" y="81429"/>
                    </a:moveTo>
                    <a:cubicBezTo>
                      <a:pt x="0" y="126359"/>
                      <a:pt x="36281" y="162906"/>
                      <a:pt x="80848" y="162906"/>
                    </a:cubicBezTo>
                    <a:cubicBezTo>
                      <a:pt x="125511" y="162906"/>
                      <a:pt x="161858" y="126359"/>
                      <a:pt x="161858" y="81429"/>
                    </a:cubicBezTo>
                    <a:cubicBezTo>
                      <a:pt x="161858" y="36538"/>
                      <a:pt x="125521" y="0"/>
                      <a:pt x="80848" y="0"/>
                    </a:cubicBezTo>
                    <a:cubicBezTo>
                      <a:pt x="36281" y="0"/>
                      <a:pt x="0" y="36538"/>
                      <a:pt x="0" y="81429"/>
                    </a:cubicBezTo>
                    <a:close/>
                    <a:moveTo>
                      <a:pt x="20860" y="81429"/>
                    </a:moveTo>
                    <a:cubicBezTo>
                      <a:pt x="20860" y="48044"/>
                      <a:pt x="47787" y="20860"/>
                      <a:pt x="80858" y="20860"/>
                    </a:cubicBezTo>
                    <a:cubicBezTo>
                      <a:pt x="114014" y="20860"/>
                      <a:pt x="140989" y="48044"/>
                      <a:pt x="140989" y="81429"/>
                    </a:cubicBezTo>
                    <a:cubicBezTo>
                      <a:pt x="140989" y="114853"/>
                      <a:pt x="114014" y="142037"/>
                      <a:pt x="80858" y="142037"/>
                    </a:cubicBezTo>
                    <a:cubicBezTo>
                      <a:pt x="47787" y="142037"/>
                      <a:pt x="20860" y="114853"/>
                      <a:pt x="20860" y="81429"/>
                    </a:cubicBezTo>
                    <a:close/>
                  </a:path>
                </a:pathLst>
              </a:custGeom>
              <a:grpFill/>
              <a:ln w="9525" cap="flat">
                <a:noFill/>
                <a:prstDash val="solid"/>
                <a:miter/>
              </a:ln>
            </p:spPr>
            <p:txBody>
              <a:bodyPr rtlCol="0" anchor="ctr"/>
              <a:lstStyle/>
              <a:p>
                <a:endParaRPr lang="en-MX"/>
              </a:p>
            </p:txBody>
          </p:sp>
          <p:sp>
            <p:nvSpPr>
              <p:cNvPr id="37" name="Freeform 36">
                <a:extLst>
                  <a:ext uri="{FF2B5EF4-FFF2-40B4-BE49-F238E27FC236}">
                    <a16:creationId xmlns:a16="http://schemas.microsoft.com/office/drawing/2014/main" id="{E2F650B1-F74D-584F-9D25-485BFE3004B2}"/>
                  </a:ext>
                </a:extLst>
              </p:cNvPr>
              <p:cNvSpPr/>
              <p:nvPr/>
            </p:nvSpPr>
            <p:spPr>
              <a:xfrm>
                <a:off x="7161152" y="3504742"/>
                <a:ext cx="162143" cy="162906"/>
              </a:xfrm>
              <a:custGeom>
                <a:avLst/>
                <a:gdLst>
                  <a:gd name="connsiteX0" fmla="*/ 0 w 162143"/>
                  <a:gd name="connsiteY0" fmla="*/ 81429 h 162906"/>
                  <a:gd name="connsiteX1" fmla="*/ 81077 w 162143"/>
                  <a:gd name="connsiteY1" fmla="*/ 162906 h 162906"/>
                  <a:gd name="connsiteX2" fmla="*/ 162144 w 162143"/>
                  <a:gd name="connsiteY2" fmla="*/ 81429 h 162906"/>
                  <a:gd name="connsiteX3" fmla="*/ 81077 w 162143"/>
                  <a:gd name="connsiteY3" fmla="*/ 0 h 162906"/>
                  <a:gd name="connsiteX4" fmla="*/ 0 w 162143"/>
                  <a:gd name="connsiteY4" fmla="*/ 81429 h 162906"/>
                  <a:gd name="connsiteX5" fmla="*/ 20860 w 162143"/>
                  <a:gd name="connsiteY5" fmla="*/ 81429 h 162906"/>
                  <a:gd name="connsiteX6" fmla="*/ 81077 w 162143"/>
                  <a:gd name="connsiteY6" fmla="*/ 20860 h 162906"/>
                  <a:gd name="connsiteX7" fmla="*/ 141266 w 162143"/>
                  <a:gd name="connsiteY7" fmla="*/ 81429 h 162906"/>
                  <a:gd name="connsiteX8" fmla="*/ 81077 w 162143"/>
                  <a:gd name="connsiteY8" fmla="*/ 142037 h 162906"/>
                  <a:gd name="connsiteX9" fmla="*/ 20860 w 162143"/>
                  <a:gd name="connsiteY9" fmla="*/ 81429 h 16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3" h="162906">
                    <a:moveTo>
                      <a:pt x="0" y="81429"/>
                    </a:moveTo>
                    <a:cubicBezTo>
                      <a:pt x="0" y="126359"/>
                      <a:pt x="36376" y="162906"/>
                      <a:pt x="81077" y="162906"/>
                    </a:cubicBezTo>
                    <a:cubicBezTo>
                      <a:pt x="125797" y="162906"/>
                      <a:pt x="162144" y="126359"/>
                      <a:pt x="162144" y="81429"/>
                    </a:cubicBezTo>
                    <a:cubicBezTo>
                      <a:pt x="162144" y="36538"/>
                      <a:pt x="125806" y="0"/>
                      <a:pt x="81077" y="0"/>
                    </a:cubicBezTo>
                    <a:cubicBezTo>
                      <a:pt x="36376" y="0"/>
                      <a:pt x="0" y="36538"/>
                      <a:pt x="0" y="81429"/>
                    </a:cubicBezTo>
                    <a:close/>
                    <a:moveTo>
                      <a:pt x="20860" y="81429"/>
                    </a:moveTo>
                    <a:cubicBezTo>
                      <a:pt x="20860" y="48044"/>
                      <a:pt x="47892" y="20860"/>
                      <a:pt x="81077" y="20860"/>
                    </a:cubicBezTo>
                    <a:cubicBezTo>
                      <a:pt x="114290" y="20860"/>
                      <a:pt x="141266" y="48044"/>
                      <a:pt x="141266" y="81429"/>
                    </a:cubicBezTo>
                    <a:cubicBezTo>
                      <a:pt x="141266" y="114853"/>
                      <a:pt x="114290" y="142037"/>
                      <a:pt x="81077" y="142037"/>
                    </a:cubicBezTo>
                    <a:cubicBezTo>
                      <a:pt x="47882" y="142037"/>
                      <a:pt x="20860" y="114853"/>
                      <a:pt x="20860" y="81429"/>
                    </a:cubicBezTo>
                    <a:close/>
                  </a:path>
                </a:pathLst>
              </a:custGeom>
              <a:grpFill/>
              <a:ln w="9525" cap="flat">
                <a:noFill/>
                <a:prstDash val="solid"/>
                <a:miter/>
              </a:ln>
            </p:spPr>
            <p:txBody>
              <a:bodyPr rtlCol="0" anchor="ctr"/>
              <a:lstStyle/>
              <a:p>
                <a:endParaRPr lang="en-MX"/>
              </a:p>
            </p:txBody>
          </p:sp>
          <p:sp>
            <p:nvSpPr>
              <p:cNvPr id="38" name="Freeform 37">
                <a:extLst>
                  <a:ext uri="{FF2B5EF4-FFF2-40B4-BE49-F238E27FC236}">
                    <a16:creationId xmlns:a16="http://schemas.microsoft.com/office/drawing/2014/main" id="{386424A1-5EDB-AC4D-9923-2B6220353A34}"/>
                  </a:ext>
                </a:extLst>
              </p:cNvPr>
              <p:cNvSpPr/>
              <p:nvPr/>
            </p:nvSpPr>
            <p:spPr>
              <a:xfrm>
                <a:off x="7173782" y="2069096"/>
                <a:ext cx="161877" cy="162934"/>
              </a:xfrm>
              <a:custGeom>
                <a:avLst/>
                <a:gdLst>
                  <a:gd name="connsiteX0" fmla="*/ 0 w 161877"/>
                  <a:gd name="connsiteY0" fmla="*/ 81467 h 162934"/>
                  <a:gd name="connsiteX1" fmla="*/ 81029 w 161877"/>
                  <a:gd name="connsiteY1" fmla="*/ 162935 h 162934"/>
                  <a:gd name="connsiteX2" fmla="*/ 161877 w 161877"/>
                  <a:gd name="connsiteY2" fmla="*/ 81467 h 162934"/>
                  <a:gd name="connsiteX3" fmla="*/ 81029 w 161877"/>
                  <a:gd name="connsiteY3" fmla="*/ 0 h 162934"/>
                  <a:gd name="connsiteX4" fmla="*/ 0 w 161877"/>
                  <a:gd name="connsiteY4" fmla="*/ 81467 h 162934"/>
                  <a:gd name="connsiteX5" fmla="*/ 20879 w 161877"/>
                  <a:gd name="connsiteY5" fmla="*/ 81467 h 162934"/>
                  <a:gd name="connsiteX6" fmla="*/ 81029 w 161877"/>
                  <a:gd name="connsiteY6" fmla="*/ 20860 h 162934"/>
                  <a:gd name="connsiteX7" fmla="*/ 141008 w 161877"/>
                  <a:gd name="connsiteY7" fmla="*/ 81467 h 162934"/>
                  <a:gd name="connsiteX8" fmla="*/ 81029 w 161877"/>
                  <a:gd name="connsiteY8" fmla="*/ 142065 h 162934"/>
                  <a:gd name="connsiteX9" fmla="*/ 20879 w 161877"/>
                  <a:gd name="connsiteY9" fmla="*/ 8146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77" h="162934">
                    <a:moveTo>
                      <a:pt x="0" y="81467"/>
                    </a:moveTo>
                    <a:cubicBezTo>
                      <a:pt x="0" y="126378"/>
                      <a:pt x="36338" y="162935"/>
                      <a:pt x="81029" y="162935"/>
                    </a:cubicBezTo>
                    <a:cubicBezTo>
                      <a:pt x="125606" y="162935"/>
                      <a:pt x="161877" y="126378"/>
                      <a:pt x="161877" y="81467"/>
                    </a:cubicBezTo>
                    <a:cubicBezTo>
                      <a:pt x="161877" y="36547"/>
                      <a:pt x="125596" y="0"/>
                      <a:pt x="81029" y="0"/>
                    </a:cubicBezTo>
                    <a:cubicBezTo>
                      <a:pt x="36347" y="0"/>
                      <a:pt x="0" y="36538"/>
                      <a:pt x="0" y="81467"/>
                    </a:cubicBezTo>
                    <a:close/>
                    <a:moveTo>
                      <a:pt x="20879" y="81467"/>
                    </a:moveTo>
                    <a:cubicBezTo>
                      <a:pt x="20879" y="48044"/>
                      <a:pt x="47853" y="20860"/>
                      <a:pt x="81029" y="20860"/>
                    </a:cubicBezTo>
                    <a:cubicBezTo>
                      <a:pt x="114100" y="20860"/>
                      <a:pt x="141008" y="48044"/>
                      <a:pt x="141008" y="81467"/>
                    </a:cubicBezTo>
                    <a:cubicBezTo>
                      <a:pt x="141008" y="114881"/>
                      <a:pt x="114100" y="142065"/>
                      <a:pt x="81029" y="142065"/>
                    </a:cubicBezTo>
                    <a:cubicBezTo>
                      <a:pt x="47853" y="142065"/>
                      <a:pt x="20879" y="114881"/>
                      <a:pt x="20879" y="81467"/>
                    </a:cubicBezTo>
                    <a:close/>
                  </a:path>
                </a:pathLst>
              </a:custGeom>
              <a:grpFill/>
              <a:ln w="9525" cap="flat">
                <a:noFill/>
                <a:prstDash val="solid"/>
                <a:miter/>
              </a:ln>
            </p:spPr>
            <p:txBody>
              <a:bodyPr rtlCol="0" anchor="ctr"/>
              <a:lstStyle/>
              <a:p>
                <a:endParaRPr lang="en-MX"/>
              </a:p>
            </p:txBody>
          </p:sp>
          <p:sp>
            <p:nvSpPr>
              <p:cNvPr id="39" name="Freeform 38">
                <a:extLst>
                  <a:ext uri="{FF2B5EF4-FFF2-40B4-BE49-F238E27FC236}">
                    <a16:creationId xmlns:a16="http://schemas.microsoft.com/office/drawing/2014/main" id="{906A56A4-F9B8-C040-A392-D29F40187EB3}"/>
                  </a:ext>
                </a:extLst>
              </p:cNvPr>
              <p:cNvSpPr/>
              <p:nvPr/>
            </p:nvSpPr>
            <p:spPr>
              <a:xfrm>
                <a:off x="6282661" y="3146602"/>
                <a:ext cx="161925" cy="162934"/>
              </a:xfrm>
              <a:custGeom>
                <a:avLst/>
                <a:gdLst>
                  <a:gd name="connsiteX0" fmla="*/ 0 w 161925"/>
                  <a:gd name="connsiteY0" fmla="*/ 81429 h 162934"/>
                  <a:gd name="connsiteX1" fmla="*/ 81106 w 161925"/>
                  <a:gd name="connsiteY1" fmla="*/ 162935 h 162934"/>
                  <a:gd name="connsiteX2" fmla="*/ 161925 w 161925"/>
                  <a:gd name="connsiteY2" fmla="*/ 81429 h 162934"/>
                  <a:gd name="connsiteX3" fmla="*/ 81106 w 161925"/>
                  <a:gd name="connsiteY3" fmla="*/ 0 h 162934"/>
                  <a:gd name="connsiteX4" fmla="*/ 0 w 161925"/>
                  <a:gd name="connsiteY4" fmla="*/ 81429 h 162934"/>
                  <a:gd name="connsiteX5" fmla="*/ 20850 w 161925"/>
                  <a:gd name="connsiteY5" fmla="*/ 81429 h 162934"/>
                  <a:gd name="connsiteX6" fmla="*/ 81096 w 161925"/>
                  <a:gd name="connsiteY6" fmla="*/ 20860 h 162934"/>
                  <a:gd name="connsiteX7" fmla="*/ 141066 w 161925"/>
                  <a:gd name="connsiteY7" fmla="*/ 81429 h 162934"/>
                  <a:gd name="connsiteX8" fmla="*/ 81096 w 161925"/>
                  <a:gd name="connsiteY8" fmla="*/ 142056 h 162934"/>
                  <a:gd name="connsiteX9" fmla="*/ 20850 w 161925"/>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29"/>
                    </a:moveTo>
                    <a:cubicBezTo>
                      <a:pt x="0" y="126359"/>
                      <a:pt x="36386" y="162935"/>
                      <a:pt x="81106" y="162935"/>
                    </a:cubicBezTo>
                    <a:cubicBezTo>
                      <a:pt x="125682" y="162935"/>
                      <a:pt x="161925" y="126368"/>
                      <a:pt x="161925" y="81429"/>
                    </a:cubicBezTo>
                    <a:cubicBezTo>
                      <a:pt x="161925" y="36529"/>
                      <a:pt x="125673" y="0"/>
                      <a:pt x="81106" y="0"/>
                    </a:cubicBezTo>
                    <a:cubicBezTo>
                      <a:pt x="36386" y="0"/>
                      <a:pt x="0" y="36529"/>
                      <a:pt x="0" y="81429"/>
                    </a:cubicBezTo>
                    <a:close/>
                    <a:moveTo>
                      <a:pt x="20850" y="81429"/>
                    </a:moveTo>
                    <a:cubicBezTo>
                      <a:pt x="20850" y="48025"/>
                      <a:pt x="47911" y="20860"/>
                      <a:pt x="81096" y="20860"/>
                    </a:cubicBezTo>
                    <a:cubicBezTo>
                      <a:pt x="114186" y="20860"/>
                      <a:pt x="141066" y="48035"/>
                      <a:pt x="141066" y="81429"/>
                    </a:cubicBezTo>
                    <a:cubicBezTo>
                      <a:pt x="141066" y="114871"/>
                      <a:pt x="114186" y="142056"/>
                      <a:pt x="81096" y="142056"/>
                    </a:cubicBezTo>
                    <a:cubicBezTo>
                      <a:pt x="47911" y="142065"/>
                      <a:pt x="20850" y="114871"/>
                      <a:pt x="20850" y="81429"/>
                    </a:cubicBezTo>
                    <a:close/>
                  </a:path>
                </a:pathLst>
              </a:custGeom>
              <a:grpFill/>
              <a:ln w="9525" cap="flat">
                <a:noFill/>
                <a:prstDash val="solid"/>
                <a:miter/>
              </a:ln>
            </p:spPr>
            <p:txBody>
              <a:bodyPr rtlCol="0" anchor="ctr"/>
              <a:lstStyle/>
              <a:p>
                <a:endParaRPr lang="en-MX"/>
              </a:p>
            </p:txBody>
          </p:sp>
          <p:sp>
            <p:nvSpPr>
              <p:cNvPr id="40" name="Freeform 39">
                <a:extLst>
                  <a:ext uri="{FF2B5EF4-FFF2-40B4-BE49-F238E27FC236}">
                    <a16:creationId xmlns:a16="http://schemas.microsoft.com/office/drawing/2014/main" id="{06F99A93-C90E-AB45-AF6E-D2B5C849BD69}"/>
                  </a:ext>
                </a:extLst>
              </p:cNvPr>
              <p:cNvSpPr/>
              <p:nvPr/>
            </p:nvSpPr>
            <p:spPr>
              <a:xfrm>
                <a:off x="6490563" y="3146602"/>
                <a:ext cx="161925" cy="162934"/>
              </a:xfrm>
              <a:custGeom>
                <a:avLst/>
                <a:gdLst>
                  <a:gd name="connsiteX0" fmla="*/ 0 w 161925"/>
                  <a:gd name="connsiteY0" fmla="*/ 81429 h 162934"/>
                  <a:gd name="connsiteX1" fmla="*/ 81115 w 161925"/>
                  <a:gd name="connsiteY1" fmla="*/ 162935 h 162934"/>
                  <a:gd name="connsiteX2" fmla="*/ 161925 w 161925"/>
                  <a:gd name="connsiteY2" fmla="*/ 81429 h 162934"/>
                  <a:gd name="connsiteX3" fmla="*/ 81115 w 161925"/>
                  <a:gd name="connsiteY3" fmla="*/ 0 h 162934"/>
                  <a:gd name="connsiteX4" fmla="*/ 0 w 161925"/>
                  <a:gd name="connsiteY4" fmla="*/ 81429 h 162934"/>
                  <a:gd name="connsiteX5" fmla="*/ 20850 w 161925"/>
                  <a:gd name="connsiteY5" fmla="*/ 81429 h 162934"/>
                  <a:gd name="connsiteX6" fmla="*/ 81105 w 161925"/>
                  <a:gd name="connsiteY6" fmla="*/ 20860 h 162934"/>
                  <a:gd name="connsiteX7" fmla="*/ 141065 w 161925"/>
                  <a:gd name="connsiteY7" fmla="*/ 81429 h 162934"/>
                  <a:gd name="connsiteX8" fmla="*/ 81105 w 161925"/>
                  <a:gd name="connsiteY8" fmla="*/ 142056 h 162934"/>
                  <a:gd name="connsiteX9" fmla="*/ 20850 w 161925"/>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29"/>
                    </a:moveTo>
                    <a:cubicBezTo>
                      <a:pt x="0" y="126359"/>
                      <a:pt x="36395" y="162935"/>
                      <a:pt x="81115" y="162935"/>
                    </a:cubicBezTo>
                    <a:cubicBezTo>
                      <a:pt x="125682" y="162935"/>
                      <a:pt x="161925" y="126368"/>
                      <a:pt x="161925" y="81429"/>
                    </a:cubicBezTo>
                    <a:cubicBezTo>
                      <a:pt x="161925" y="36529"/>
                      <a:pt x="125673" y="0"/>
                      <a:pt x="81115" y="0"/>
                    </a:cubicBezTo>
                    <a:cubicBezTo>
                      <a:pt x="36395" y="0"/>
                      <a:pt x="0" y="36529"/>
                      <a:pt x="0" y="81429"/>
                    </a:cubicBezTo>
                    <a:close/>
                    <a:moveTo>
                      <a:pt x="20850" y="81429"/>
                    </a:moveTo>
                    <a:cubicBezTo>
                      <a:pt x="20850" y="48025"/>
                      <a:pt x="47911" y="20860"/>
                      <a:pt x="81105" y="20860"/>
                    </a:cubicBezTo>
                    <a:cubicBezTo>
                      <a:pt x="114176" y="20860"/>
                      <a:pt x="141065" y="48035"/>
                      <a:pt x="141065" y="81429"/>
                    </a:cubicBezTo>
                    <a:cubicBezTo>
                      <a:pt x="141065" y="114871"/>
                      <a:pt x="114176" y="142056"/>
                      <a:pt x="81105" y="142056"/>
                    </a:cubicBezTo>
                    <a:cubicBezTo>
                      <a:pt x="47911" y="142065"/>
                      <a:pt x="20850" y="114871"/>
                      <a:pt x="20850" y="81429"/>
                    </a:cubicBezTo>
                    <a:close/>
                  </a:path>
                </a:pathLst>
              </a:custGeom>
              <a:grpFill/>
              <a:ln w="9525" cap="flat">
                <a:noFill/>
                <a:prstDash val="solid"/>
                <a:miter/>
              </a:ln>
            </p:spPr>
            <p:txBody>
              <a:bodyPr rtlCol="0" anchor="ctr"/>
              <a:lstStyle/>
              <a:p>
                <a:endParaRPr lang="en-MX"/>
              </a:p>
            </p:txBody>
          </p:sp>
          <p:sp>
            <p:nvSpPr>
              <p:cNvPr id="41" name="Freeform 40">
                <a:extLst>
                  <a:ext uri="{FF2B5EF4-FFF2-40B4-BE49-F238E27FC236}">
                    <a16:creationId xmlns:a16="http://schemas.microsoft.com/office/drawing/2014/main" id="{E9A83D03-6B6F-694F-9D5C-2B4F498A5B40}"/>
                  </a:ext>
                </a:extLst>
              </p:cNvPr>
              <p:cNvSpPr/>
              <p:nvPr/>
            </p:nvSpPr>
            <p:spPr>
              <a:xfrm>
                <a:off x="6698475" y="3146602"/>
                <a:ext cx="161953" cy="162934"/>
              </a:xfrm>
              <a:custGeom>
                <a:avLst/>
                <a:gdLst>
                  <a:gd name="connsiteX0" fmla="*/ 0 w 161953"/>
                  <a:gd name="connsiteY0" fmla="*/ 81429 h 162934"/>
                  <a:gd name="connsiteX1" fmla="*/ 80877 w 161953"/>
                  <a:gd name="connsiteY1" fmla="*/ 162935 h 162934"/>
                  <a:gd name="connsiteX2" fmla="*/ 161953 w 161953"/>
                  <a:gd name="connsiteY2" fmla="*/ 81429 h 162934"/>
                  <a:gd name="connsiteX3" fmla="*/ 80877 w 161953"/>
                  <a:gd name="connsiteY3" fmla="*/ 0 h 162934"/>
                  <a:gd name="connsiteX4" fmla="*/ 0 w 161953"/>
                  <a:gd name="connsiteY4" fmla="*/ 81429 h 162934"/>
                  <a:gd name="connsiteX5" fmla="*/ 20850 w 161953"/>
                  <a:gd name="connsiteY5" fmla="*/ 81429 h 162934"/>
                  <a:gd name="connsiteX6" fmla="*/ 80877 w 161953"/>
                  <a:gd name="connsiteY6" fmla="*/ 20860 h 162934"/>
                  <a:gd name="connsiteX7" fmla="*/ 141075 w 161953"/>
                  <a:gd name="connsiteY7" fmla="*/ 81429 h 162934"/>
                  <a:gd name="connsiteX8" fmla="*/ 80877 w 161953"/>
                  <a:gd name="connsiteY8" fmla="*/ 142056 h 162934"/>
                  <a:gd name="connsiteX9" fmla="*/ 20850 w 161953"/>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53" h="162934">
                    <a:moveTo>
                      <a:pt x="0" y="81429"/>
                    </a:moveTo>
                    <a:cubicBezTo>
                      <a:pt x="0" y="126359"/>
                      <a:pt x="36261" y="162935"/>
                      <a:pt x="80877" y="162935"/>
                    </a:cubicBezTo>
                    <a:cubicBezTo>
                      <a:pt x="125568" y="162935"/>
                      <a:pt x="161953" y="126368"/>
                      <a:pt x="161953" y="81429"/>
                    </a:cubicBezTo>
                    <a:cubicBezTo>
                      <a:pt x="161953" y="36529"/>
                      <a:pt x="125578" y="0"/>
                      <a:pt x="80877" y="0"/>
                    </a:cubicBezTo>
                    <a:cubicBezTo>
                      <a:pt x="36261" y="0"/>
                      <a:pt x="0" y="36529"/>
                      <a:pt x="0" y="81429"/>
                    </a:cubicBezTo>
                    <a:close/>
                    <a:moveTo>
                      <a:pt x="20850" y="81429"/>
                    </a:moveTo>
                    <a:cubicBezTo>
                      <a:pt x="20850" y="48025"/>
                      <a:pt x="47758" y="20860"/>
                      <a:pt x="80877" y="20860"/>
                    </a:cubicBezTo>
                    <a:cubicBezTo>
                      <a:pt x="114071" y="20860"/>
                      <a:pt x="141075" y="48035"/>
                      <a:pt x="141075" y="81429"/>
                    </a:cubicBezTo>
                    <a:cubicBezTo>
                      <a:pt x="141075" y="114871"/>
                      <a:pt x="114071" y="142056"/>
                      <a:pt x="80877" y="142056"/>
                    </a:cubicBezTo>
                    <a:cubicBezTo>
                      <a:pt x="47768" y="142065"/>
                      <a:pt x="20850" y="114871"/>
                      <a:pt x="20850" y="81429"/>
                    </a:cubicBezTo>
                    <a:close/>
                  </a:path>
                </a:pathLst>
              </a:custGeom>
              <a:grpFill/>
              <a:ln w="9525" cap="flat">
                <a:noFill/>
                <a:prstDash val="solid"/>
                <a:miter/>
              </a:ln>
            </p:spPr>
            <p:txBody>
              <a:bodyPr rtlCol="0" anchor="ctr"/>
              <a:lstStyle/>
              <a:p>
                <a:endParaRPr lang="en-MX"/>
              </a:p>
            </p:txBody>
          </p:sp>
          <p:sp>
            <p:nvSpPr>
              <p:cNvPr id="42" name="Freeform 41">
                <a:extLst>
                  <a:ext uri="{FF2B5EF4-FFF2-40B4-BE49-F238E27FC236}">
                    <a16:creationId xmlns:a16="http://schemas.microsoft.com/office/drawing/2014/main" id="{DBFFEE2A-1891-0A4B-ABF4-C1A290CB1F2D}"/>
                  </a:ext>
                </a:extLst>
              </p:cNvPr>
              <p:cNvSpPr/>
              <p:nvPr/>
            </p:nvSpPr>
            <p:spPr>
              <a:xfrm>
                <a:off x="6906367" y="3146602"/>
                <a:ext cx="161934" cy="162934"/>
              </a:xfrm>
              <a:custGeom>
                <a:avLst/>
                <a:gdLst>
                  <a:gd name="connsiteX0" fmla="*/ 0 w 161934"/>
                  <a:gd name="connsiteY0" fmla="*/ 81429 h 162934"/>
                  <a:gd name="connsiteX1" fmla="*/ 80905 w 161934"/>
                  <a:gd name="connsiteY1" fmla="*/ 162935 h 162934"/>
                  <a:gd name="connsiteX2" fmla="*/ 161935 w 161934"/>
                  <a:gd name="connsiteY2" fmla="*/ 81429 h 162934"/>
                  <a:gd name="connsiteX3" fmla="*/ 80905 w 161934"/>
                  <a:gd name="connsiteY3" fmla="*/ 0 h 162934"/>
                  <a:gd name="connsiteX4" fmla="*/ 0 w 161934"/>
                  <a:gd name="connsiteY4" fmla="*/ 81429 h 162934"/>
                  <a:gd name="connsiteX5" fmla="*/ 20869 w 161934"/>
                  <a:gd name="connsiteY5" fmla="*/ 81429 h 162934"/>
                  <a:gd name="connsiteX6" fmla="*/ 80915 w 161934"/>
                  <a:gd name="connsiteY6" fmla="*/ 20860 h 162934"/>
                  <a:gd name="connsiteX7" fmla="*/ 141065 w 161934"/>
                  <a:gd name="connsiteY7" fmla="*/ 81429 h 162934"/>
                  <a:gd name="connsiteX8" fmla="*/ 80915 w 161934"/>
                  <a:gd name="connsiteY8" fmla="*/ 142056 h 162934"/>
                  <a:gd name="connsiteX9" fmla="*/ 20869 w 161934"/>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34" h="162934">
                    <a:moveTo>
                      <a:pt x="0" y="81429"/>
                    </a:moveTo>
                    <a:cubicBezTo>
                      <a:pt x="0" y="126359"/>
                      <a:pt x="36309" y="162935"/>
                      <a:pt x="80905" y="162935"/>
                    </a:cubicBezTo>
                    <a:cubicBezTo>
                      <a:pt x="125587" y="162935"/>
                      <a:pt x="161935" y="126368"/>
                      <a:pt x="161935" y="81429"/>
                    </a:cubicBezTo>
                    <a:cubicBezTo>
                      <a:pt x="161935" y="36529"/>
                      <a:pt x="125597" y="0"/>
                      <a:pt x="80905" y="0"/>
                    </a:cubicBezTo>
                    <a:cubicBezTo>
                      <a:pt x="36309" y="0"/>
                      <a:pt x="0" y="36529"/>
                      <a:pt x="0" y="81429"/>
                    </a:cubicBezTo>
                    <a:close/>
                    <a:moveTo>
                      <a:pt x="20869" y="81429"/>
                    </a:moveTo>
                    <a:cubicBezTo>
                      <a:pt x="20869" y="48025"/>
                      <a:pt x="47815" y="20860"/>
                      <a:pt x="80915" y="20860"/>
                    </a:cubicBezTo>
                    <a:cubicBezTo>
                      <a:pt x="114090" y="20860"/>
                      <a:pt x="141065" y="48035"/>
                      <a:pt x="141065" y="81429"/>
                    </a:cubicBezTo>
                    <a:cubicBezTo>
                      <a:pt x="141065" y="114871"/>
                      <a:pt x="114090" y="142056"/>
                      <a:pt x="80915" y="142056"/>
                    </a:cubicBezTo>
                    <a:cubicBezTo>
                      <a:pt x="47815" y="142065"/>
                      <a:pt x="20869" y="114871"/>
                      <a:pt x="20869" y="81429"/>
                    </a:cubicBezTo>
                    <a:close/>
                  </a:path>
                </a:pathLst>
              </a:custGeom>
              <a:grpFill/>
              <a:ln w="9525" cap="flat">
                <a:noFill/>
                <a:prstDash val="solid"/>
                <a:miter/>
              </a:ln>
            </p:spPr>
            <p:txBody>
              <a:bodyPr rtlCol="0" anchor="ctr"/>
              <a:lstStyle/>
              <a:p>
                <a:endParaRPr lang="en-MX"/>
              </a:p>
            </p:txBody>
          </p:sp>
          <p:sp>
            <p:nvSpPr>
              <p:cNvPr id="43" name="Freeform 42">
                <a:extLst>
                  <a:ext uri="{FF2B5EF4-FFF2-40B4-BE49-F238E27FC236}">
                    <a16:creationId xmlns:a16="http://schemas.microsoft.com/office/drawing/2014/main" id="{667D1F24-3F2A-E742-9656-5AB7D54C292E}"/>
                  </a:ext>
                </a:extLst>
              </p:cNvPr>
              <p:cNvSpPr/>
              <p:nvPr/>
            </p:nvSpPr>
            <p:spPr>
              <a:xfrm>
                <a:off x="7321972" y="3146602"/>
                <a:ext cx="162144" cy="162934"/>
              </a:xfrm>
              <a:custGeom>
                <a:avLst/>
                <a:gdLst>
                  <a:gd name="connsiteX0" fmla="*/ 0 w 162144"/>
                  <a:gd name="connsiteY0" fmla="*/ 81429 h 162934"/>
                  <a:gd name="connsiteX1" fmla="*/ 81125 w 162144"/>
                  <a:gd name="connsiteY1" fmla="*/ 162935 h 162934"/>
                  <a:gd name="connsiteX2" fmla="*/ 162144 w 162144"/>
                  <a:gd name="connsiteY2" fmla="*/ 81429 h 162934"/>
                  <a:gd name="connsiteX3" fmla="*/ 81125 w 162144"/>
                  <a:gd name="connsiteY3" fmla="*/ 0 h 162934"/>
                  <a:gd name="connsiteX4" fmla="*/ 0 w 162144"/>
                  <a:gd name="connsiteY4" fmla="*/ 81429 h 162934"/>
                  <a:gd name="connsiteX5" fmla="*/ 20869 w 162144"/>
                  <a:gd name="connsiteY5" fmla="*/ 81429 h 162934"/>
                  <a:gd name="connsiteX6" fmla="*/ 81115 w 162144"/>
                  <a:gd name="connsiteY6" fmla="*/ 20860 h 162934"/>
                  <a:gd name="connsiteX7" fmla="*/ 141265 w 162144"/>
                  <a:gd name="connsiteY7" fmla="*/ 81429 h 162934"/>
                  <a:gd name="connsiteX8" fmla="*/ 81115 w 162144"/>
                  <a:gd name="connsiteY8" fmla="*/ 142056 h 162934"/>
                  <a:gd name="connsiteX9" fmla="*/ 20869 w 162144"/>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4" h="162934">
                    <a:moveTo>
                      <a:pt x="0" y="81429"/>
                    </a:moveTo>
                    <a:cubicBezTo>
                      <a:pt x="0" y="126359"/>
                      <a:pt x="36405" y="162935"/>
                      <a:pt x="81125" y="162935"/>
                    </a:cubicBezTo>
                    <a:cubicBezTo>
                      <a:pt x="125787" y="162935"/>
                      <a:pt x="162144" y="126368"/>
                      <a:pt x="162144" y="81429"/>
                    </a:cubicBezTo>
                    <a:cubicBezTo>
                      <a:pt x="162144" y="36529"/>
                      <a:pt x="125797" y="0"/>
                      <a:pt x="81125" y="0"/>
                    </a:cubicBezTo>
                    <a:cubicBezTo>
                      <a:pt x="36405" y="0"/>
                      <a:pt x="0" y="36529"/>
                      <a:pt x="0" y="81429"/>
                    </a:cubicBezTo>
                    <a:close/>
                    <a:moveTo>
                      <a:pt x="20869" y="81429"/>
                    </a:moveTo>
                    <a:cubicBezTo>
                      <a:pt x="20869" y="48025"/>
                      <a:pt x="47911" y="20860"/>
                      <a:pt x="81115" y="20860"/>
                    </a:cubicBezTo>
                    <a:cubicBezTo>
                      <a:pt x="114281" y="20860"/>
                      <a:pt x="141265" y="48035"/>
                      <a:pt x="141265" y="81429"/>
                    </a:cubicBezTo>
                    <a:cubicBezTo>
                      <a:pt x="141265" y="114871"/>
                      <a:pt x="114281" y="142056"/>
                      <a:pt x="81115" y="142056"/>
                    </a:cubicBezTo>
                    <a:cubicBezTo>
                      <a:pt x="47911" y="142065"/>
                      <a:pt x="20869" y="114871"/>
                      <a:pt x="20869" y="81429"/>
                    </a:cubicBezTo>
                    <a:close/>
                  </a:path>
                </a:pathLst>
              </a:custGeom>
              <a:grpFill/>
              <a:ln w="9525" cap="flat">
                <a:noFill/>
                <a:prstDash val="solid"/>
                <a:miter/>
              </a:ln>
            </p:spPr>
            <p:txBody>
              <a:bodyPr rtlCol="0" anchor="ctr"/>
              <a:lstStyle/>
              <a:p>
                <a:endParaRPr lang="en-MX"/>
              </a:p>
            </p:txBody>
          </p:sp>
          <p:sp>
            <p:nvSpPr>
              <p:cNvPr id="44" name="Freeform 43">
                <a:extLst>
                  <a:ext uri="{FF2B5EF4-FFF2-40B4-BE49-F238E27FC236}">
                    <a16:creationId xmlns:a16="http://schemas.microsoft.com/office/drawing/2014/main" id="{909798C3-60FF-684B-91B6-A431C80137B3}"/>
                  </a:ext>
                </a:extLst>
              </p:cNvPr>
              <p:cNvSpPr/>
              <p:nvPr/>
            </p:nvSpPr>
            <p:spPr>
              <a:xfrm>
                <a:off x="7529883" y="3146602"/>
                <a:ext cx="162172" cy="162934"/>
              </a:xfrm>
              <a:custGeom>
                <a:avLst/>
                <a:gdLst>
                  <a:gd name="connsiteX0" fmla="*/ 0 w 162172"/>
                  <a:gd name="connsiteY0" fmla="*/ 81429 h 162934"/>
                  <a:gd name="connsiteX1" fmla="*/ 81086 w 162172"/>
                  <a:gd name="connsiteY1" fmla="*/ 162935 h 162934"/>
                  <a:gd name="connsiteX2" fmla="*/ 162173 w 162172"/>
                  <a:gd name="connsiteY2" fmla="*/ 81429 h 162934"/>
                  <a:gd name="connsiteX3" fmla="*/ 81086 w 162172"/>
                  <a:gd name="connsiteY3" fmla="*/ 0 h 162934"/>
                  <a:gd name="connsiteX4" fmla="*/ 0 w 162172"/>
                  <a:gd name="connsiteY4" fmla="*/ 81429 h 162934"/>
                  <a:gd name="connsiteX5" fmla="*/ 20860 w 162172"/>
                  <a:gd name="connsiteY5" fmla="*/ 81429 h 162934"/>
                  <a:gd name="connsiteX6" fmla="*/ 81077 w 162172"/>
                  <a:gd name="connsiteY6" fmla="*/ 20860 h 162934"/>
                  <a:gd name="connsiteX7" fmla="*/ 141294 w 162172"/>
                  <a:gd name="connsiteY7" fmla="*/ 81429 h 162934"/>
                  <a:gd name="connsiteX8" fmla="*/ 81077 w 162172"/>
                  <a:gd name="connsiteY8" fmla="*/ 142056 h 162934"/>
                  <a:gd name="connsiteX9" fmla="*/ 20860 w 162172"/>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29"/>
                    </a:moveTo>
                    <a:cubicBezTo>
                      <a:pt x="0" y="126359"/>
                      <a:pt x="36366" y="162935"/>
                      <a:pt x="81086" y="162935"/>
                    </a:cubicBezTo>
                    <a:cubicBezTo>
                      <a:pt x="125787" y="162935"/>
                      <a:pt x="162173" y="126368"/>
                      <a:pt x="162173" y="81429"/>
                    </a:cubicBezTo>
                    <a:cubicBezTo>
                      <a:pt x="162173" y="36529"/>
                      <a:pt x="125796" y="0"/>
                      <a:pt x="81086" y="0"/>
                    </a:cubicBezTo>
                    <a:cubicBezTo>
                      <a:pt x="36366" y="0"/>
                      <a:pt x="0" y="36529"/>
                      <a:pt x="0" y="81429"/>
                    </a:cubicBezTo>
                    <a:close/>
                    <a:moveTo>
                      <a:pt x="20860" y="81429"/>
                    </a:moveTo>
                    <a:cubicBezTo>
                      <a:pt x="20860" y="48025"/>
                      <a:pt x="47873" y="20860"/>
                      <a:pt x="81077" y="20860"/>
                    </a:cubicBezTo>
                    <a:cubicBezTo>
                      <a:pt x="114272" y="20860"/>
                      <a:pt x="141294" y="48035"/>
                      <a:pt x="141294" y="81429"/>
                    </a:cubicBezTo>
                    <a:cubicBezTo>
                      <a:pt x="141294" y="114871"/>
                      <a:pt x="114272" y="142056"/>
                      <a:pt x="81077" y="142056"/>
                    </a:cubicBezTo>
                    <a:cubicBezTo>
                      <a:pt x="47873" y="142065"/>
                      <a:pt x="20860" y="114871"/>
                      <a:pt x="20860" y="81429"/>
                    </a:cubicBezTo>
                    <a:close/>
                  </a:path>
                </a:pathLst>
              </a:custGeom>
              <a:grpFill/>
              <a:ln w="9525" cap="flat">
                <a:noFill/>
                <a:prstDash val="solid"/>
                <a:miter/>
              </a:ln>
            </p:spPr>
            <p:txBody>
              <a:bodyPr rtlCol="0" anchor="ctr"/>
              <a:lstStyle/>
              <a:p>
                <a:endParaRPr lang="en-MX"/>
              </a:p>
            </p:txBody>
          </p:sp>
          <p:sp>
            <p:nvSpPr>
              <p:cNvPr id="45" name="Freeform 44">
                <a:extLst>
                  <a:ext uri="{FF2B5EF4-FFF2-40B4-BE49-F238E27FC236}">
                    <a16:creationId xmlns:a16="http://schemas.microsoft.com/office/drawing/2014/main" id="{FFE15BD4-FB22-1548-9C23-32E18DCED812}"/>
                  </a:ext>
                </a:extLst>
              </p:cNvPr>
              <p:cNvSpPr/>
              <p:nvPr/>
            </p:nvSpPr>
            <p:spPr>
              <a:xfrm>
                <a:off x="6441509" y="3325749"/>
                <a:ext cx="161925" cy="162925"/>
              </a:xfrm>
              <a:custGeom>
                <a:avLst/>
                <a:gdLst>
                  <a:gd name="connsiteX0" fmla="*/ 0 w 161925"/>
                  <a:gd name="connsiteY0" fmla="*/ 81467 h 162925"/>
                  <a:gd name="connsiteX1" fmla="*/ 80877 w 161925"/>
                  <a:gd name="connsiteY1" fmla="*/ 162925 h 162925"/>
                  <a:gd name="connsiteX2" fmla="*/ 161925 w 161925"/>
                  <a:gd name="connsiteY2" fmla="*/ 81467 h 162925"/>
                  <a:gd name="connsiteX3" fmla="*/ 80877 w 161925"/>
                  <a:gd name="connsiteY3" fmla="*/ 0 h 162925"/>
                  <a:gd name="connsiteX4" fmla="*/ 0 w 161925"/>
                  <a:gd name="connsiteY4" fmla="*/ 81467 h 162925"/>
                  <a:gd name="connsiteX5" fmla="*/ 20860 w 161925"/>
                  <a:gd name="connsiteY5" fmla="*/ 81467 h 162925"/>
                  <a:gd name="connsiteX6" fmla="*/ 80886 w 161925"/>
                  <a:gd name="connsiteY6" fmla="*/ 20860 h 162925"/>
                  <a:gd name="connsiteX7" fmla="*/ 141075 w 161925"/>
                  <a:gd name="connsiteY7" fmla="*/ 81467 h 162925"/>
                  <a:gd name="connsiteX8" fmla="*/ 80886 w 161925"/>
                  <a:gd name="connsiteY8" fmla="*/ 142075 h 162925"/>
                  <a:gd name="connsiteX9" fmla="*/ 20860 w 161925"/>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25">
                    <a:moveTo>
                      <a:pt x="0" y="81467"/>
                    </a:moveTo>
                    <a:cubicBezTo>
                      <a:pt x="0" y="126387"/>
                      <a:pt x="36281" y="162925"/>
                      <a:pt x="80877" y="162925"/>
                    </a:cubicBezTo>
                    <a:cubicBezTo>
                      <a:pt x="125568" y="162925"/>
                      <a:pt x="161925" y="126387"/>
                      <a:pt x="161925" y="81467"/>
                    </a:cubicBezTo>
                    <a:cubicBezTo>
                      <a:pt x="161925" y="36538"/>
                      <a:pt x="125578" y="0"/>
                      <a:pt x="80877" y="0"/>
                    </a:cubicBezTo>
                    <a:cubicBezTo>
                      <a:pt x="36281" y="0"/>
                      <a:pt x="0" y="36547"/>
                      <a:pt x="0" y="81467"/>
                    </a:cubicBezTo>
                    <a:close/>
                    <a:moveTo>
                      <a:pt x="20860" y="81467"/>
                    </a:moveTo>
                    <a:cubicBezTo>
                      <a:pt x="20860" y="48044"/>
                      <a:pt x="47787" y="20860"/>
                      <a:pt x="80886" y="20860"/>
                    </a:cubicBezTo>
                    <a:cubicBezTo>
                      <a:pt x="114062" y="20860"/>
                      <a:pt x="141075" y="48044"/>
                      <a:pt x="141075" y="81467"/>
                    </a:cubicBezTo>
                    <a:cubicBezTo>
                      <a:pt x="141075" y="114881"/>
                      <a:pt x="114062" y="142075"/>
                      <a:pt x="80886" y="142075"/>
                    </a:cubicBezTo>
                    <a:cubicBezTo>
                      <a:pt x="47787" y="142075"/>
                      <a:pt x="20860" y="114890"/>
                      <a:pt x="20860" y="81467"/>
                    </a:cubicBezTo>
                    <a:close/>
                  </a:path>
                </a:pathLst>
              </a:custGeom>
              <a:grpFill/>
              <a:ln w="9525" cap="flat">
                <a:noFill/>
                <a:prstDash val="solid"/>
                <a:miter/>
              </a:ln>
            </p:spPr>
            <p:txBody>
              <a:bodyPr rtlCol="0" anchor="ctr"/>
              <a:lstStyle/>
              <a:p>
                <a:endParaRPr lang="en-MX"/>
              </a:p>
            </p:txBody>
          </p:sp>
          <p:sp>
            <p:nvSpPr>
              <p:cNvPr id="46" name="Freeform 45">
                <a:extLst>
                  <a:ext uri="{FF2B5EF4-FFF2-40B4-BE49-F238E27FC236}">
                    <a16:creationId xmlns:a16="http://schemas.microsoft.com/office/drawing/2014/main" id="{B80E85DC-DC5F-AC4F-8F01-4954FAE7ABBF}"/>
                  </a:ext>
                </a:extLst>
              </p:cNvPr>
              <p:cNvSpPr/>
              <p:nvPr/>
            </p:nvSpPr>
            <p:spPr>
              <a:xfrm>
                <a:off x="6649211" y="3325749"/>
                <a:ext cx="162106" cy="162925"/>
              </a:xfrm>
              <a:custGeom>
                <a:avLst/>
                <a:gdLst>
                  <a:gd name="connsiteX0" fmla="*/ 0 w 162106"/>
                  <a:gd name="connsiteY0" fmla="*/ 81467 h 162925"/>
                  <a:gd name="connsiteX1" fmla="*/ 81096 w 162106"/>
                  <a:gd name="connsiteY1" fmla="*/ 162925 h 162925"/>
                  <a:gd name="connsiteX2" fmla="*/ 162106 w 162106"/>
                  <a:gd name="connsiteY2" fmla="*/ 81467 h 162925"/>
                  <a:gd name="connsiteX3" fmla="*/ 81096 w 162106"/>
                  <a:gd name="connsiteY3" fmla="*/ 0 h 162925"/>
                  <a:gd name="connsiteX4" fmla="*/ 0 w 162106"/>
                  <a:gd name="connsiteY4" fmla="*/ 81467 h 162925"/>
                  <a:gd name="connsiteX5" fmla="*/ 20869 w 162106"/>
                  <a:gd name="connsiteY5" fmla="*/ 81467 h 162925"/>
                  <a:gd name="connsiteX6" fmla="*/ 81086 w 162106"/>
                  <a:gd name="connsiteY6" fmla="*/ 20860 h 162925"/>
                  <a:gd name="connsiteX7" fmla="*/ 141218 w 162106"/>
                  <a:gd name="connsiteY7" fmla="*/ 81467 h 162925"/>
                  <a:gd name="connsiteX8" fmla="*/ 81086 w 162106"/>
                  <a:gd name="connsiteY8" fmla="*/ 142075 h 162925"/>
                  <a:gd name="connsiteX9" fmla="*/ 20869 w 162106"/>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06" h="162925">
                    <a:moveTo>
                      <a:pt x="0" y="81467"/>
                    </a:moveTo>
                    <a:cubicBezTo>
                      <a:pt x="0" y="126387"/>
                      <a:pt x="36367" y="162925"/>
                      <a:pt x="81096" y="162925"/>
                    </a:cubicBezTo>
                    <a:cubicBezTo>
                      <a:pt x="125759" y="162925"/>
                      <a:pt x="162106" y="126387"/>
                      <a:pt x="162106" y="81467"/>
                    </a:cubicBezTo>
                    <a:cubicBezTo>
                      <a:pt x="162106" y="36538"/>
                      <a:pt x="125768" y="0"/>
                      <a:pt x="81096" y="0"/>
                    </a:cubicBezTo>
                    <a:cubicBezTo>
                      <a:pt x="36367" y="0"/>
                      <a:pt x="0" y="36547"/>
                      <a:pt x="0" y="81467"/>
                    </a:cubicBezTo>
                    <a:close/>
                    <a:moveTo>
                      <a:pt x="20869" y="81467"/>
                    </a:moveTo>
                    <a:cubicBezTo>
                      <a:pt x="20869" y="48044"/>
                      <a:pt x="47873" y="20860"/>
                      <a:pt x="81086" y="20860"/>
                    </a:cubicBezTo>
                    <a:cubicBezTo>
                      <a:pt x="114243" y="20860"/>
                      <a:pt x="141218" y="48044"/>
                      <a:pt x="141218" y="81467"/>
                    </a:cubicBezTo>
                    <a:cubicBezTo>
                      <a:pt x="141218" y="114881"/>
                      <a:pt x="114243" y="142075"/>
                      <a:pt x="81086" y="142075"/>
                    </a:cubicBezTo>
                    <a:cubicBezTo>
                      <a:pt x="47873" y="142075"/>
                      <a:pt x="20869" y="114890"/>
                      <a:pt x="20869" y="81467"/>
                    </a:cubicBezTo>
                    <a:close/>
                  </a:path>
                </a:pathLst>
              </a:custGeom>
              <a:grpFill/>
              <a:ln w="9525" cap="flat">
                <a:noFill/>
                <a:prstDash val="solid"/>
                <a:miter/>
              </a:ln>
            </p:spPr>
            <p:txBody>
              <a:bodyPr rtlCol="0" anchor="ctr"/>
              <a:lstStyle/>
              <a:p>
                <a:endParaRPr lang="en-MX"/>
              </a:p>
            </p:txBody>
          </p:sp>
          <p:sp>
            <p:nvSpPr>
              <p:cNvPr id="47" name="Freeform 46">
                <a:extLst>
                  <a:ext uri="{FF2B5EF4-FFF2-40B4-BE49-F238E27FC236}">
                    <a16:creationId xmlns:a16="http://schemas.microsoft.com/office/drawing/2014/main" id="{6F5C9E5D-30F3-5B45-803B-B4AEB8D0345B}"/>
                  </a:ext>
                </a:extLst>
              </p:cNvPr>
              <p:cNvSpPr/>
              <p:nvPr/>
            </p:nvSpPr>
            <p:spPr>
              <a:xfrm>
                <a:off x="6857114" y="3325749"/>
                <a:ext cx="162143" cy="162925"/>
              </a:xfrm>
              <a:custGeom>
                <a:avLst/>
                <a:gdLst>
                  <a:gd name="connsiteX0" fmla="*/ 0 w 162143"/>
                  <a:gd name="connsiteY0" fmla="*/ 81467 h 162925"/>
                  <a:gd name="connsiteX1" fmla="*/ 81010 w 162143"/>
                  <a:gd name="connsiteY1" fmla="*/ 162925 h 162925"/>
                  <a:gd name="connsiteX2" fmla="*/ 162144 w 162143"/>
                  <a:gd name="connsiteY2" fmla="*/ 81467 h 162925"/>
                  <a:gd name="connsiteX3" fmla="*/ 81010 w 162143"/>
                  <a:gd name="connsiteY3" fmla="*/ 0 h 162925"/>
                  <a:gd name="connsiteX4" fmla="*/ 0 w 162143"/>
                  <a:gd name="connsiteY4" fmla="*/ 81467 h 162925"/>
                  <a:gd name="connsiteX5" fmla="*/ 20859 w 162143"/>
                  <a:gd name="connsiteY5" fmla="*/ 81467 h 162925"/>
                  <a:gd name="connsiteX6" fmla="*/ 81010 w 162143"/>
                  <a:gd name="connsiteY6" fmla="*/ 20860 h 162925"/>
                  <a:gd name="connsiteX7" fmla="*/ 141265 w 162143"/>
                  <a:gd name="connsiteY7" fmla="*/ 81467 h 162925"/>
                  <a:gd name="connsiteX8" fmla="*/ 81010 w 162143"/>
                  <a:gd name="connsiteY8" fmla="*/ 142075 h 162925"/>
                  <a:gd name="connsiteX9" fmla="*/ 20859 w 162143"/>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3" h="162925">
                    <a:moveTo>
                      <a:pt x="0" y="81467"/>
                    </a:moveTo>
                    <a:cubicBezTo>
                      <a:pt x="0" y="126387"/>
                      <a:pt x="36338" y="162925"/>
                      <a:pt x="81010" y="162925"/>
                    </a:cubicBezTo>
                    <a:cubicBezTo>
                      <a:pt x="125758" y="162925"/>
                      <a:pt x="162144" y="126387"/>
                      <a:pt x="162144" y="81467"/>
                    </a:cubicBezTo>
                    <a:cubicBezTo>
                      <a:pt x="162144" y="36538"/>
                      <a:pt x="125768" y="0"/>
                      <a:pt x="81010" y="0"/>
                    </a:cubicBezTo>
                    <a:cubicBezTo>
                      <a:pt x="36347" y="0"/>
                      <a:pt x="0" y="36547"/>
                      <a:pt x="0" y="81467"/>
                    </a:cubicBezTo>
                    <a:close/>
                    <a:moveTo>
                      <a:pt x="20859" y="81467"/>
                    </a:moveTo>
                    <a:cubicBezTo>
                      <a:pt x="20859" y="48044"/>
                      <a:pt x="47853" y="20860"/>
                      <a:pt x="81010" y="20860"/>
                    </a:cubicBezTo>
                    <a:cubicBezTo>
                      <a:pt x="114252" y="20860"/>
                      <a:pt x="141265" y="48044"/>
                      <a:pt x="141265" y="81467"/>
                    </a:cubicBezTo>
                    <a:cubicBezTo>
                      <a:pt x="141265" y="114881"/>
                      <a:pt x="114252" y="142075"/>
                      <a:pt x="81010" y="142075"/>
                    </a:cubicBezTo>
                    <a:cubicBezTo>
                      <a:pt x="47853" y="142075"/>
                      <a:pt x="20859" y="114890"/>
                      <a:pt x="20859" y="81467"/>
                    </a:cubicBezTo>
                    <a:close/>
                  </a:path>
                </a:pathLst>
              </a:custGeom>
              <a:grpFill/>
              <a:ln w="9525" cap="flat">
                <a:noFill/>
                <a:prstDash val="solid"/>
                <a:miter/>
              </a:ln>
            </p:spPr>
            <p:txBody>
              <a:bodyPr rtlCol="0" anchor="ctr"/>
              <a:lstStyle/>
              <a:p>
                <a:endParaRPr lang="en-MX"/>
              </a:p>
            </p:txBody>
          </p:sp>
          <p:sp>
            <p:nvSpPr>
              <p:cNvPr id="48" name="Freeform 47">
                <a:extLst>
                  <a:ext uri="{FF2B5EF4-FFF2-40B4-BE49-F238E27FC236}">
                    <a16:creationId xmlns:a16="http://schemas.microsoft.com/office/drawing/2014/main" id="{C31A8AFB-9E1A-A14A-9DA2-0425FC4F45F9}"/>
                  </a:ext>
                </a:extLst>
              </p:cNvPr>
              <p:cNvSpPr/>
              <p:nvPr/>
            </p:nvSpPr>
            <p:spPr>
              <a:xfrm>
                <a:off x="7272928" y="3325749"/>
                <a:ext cx="162124" cy="162925"/>
              </a:xfrm>
              <a:custGeom>
                <a:avLst/>
                <a:gdLst>
                  <a:gd name="connsiteX0" fmla="*/ 0 w 162124"/>
                  <a:gd name="connsiteY0" fmla="*/ 81467 h 162925"/>
                  <a:gd name="connsiteX1" fmla="*/ 81076 w 162124"/>
                  <a:gd name="connsiteY1" fmla="*/ 162925 h 162925"/>
                  <a:gd name="connsiteX2" fmla="*/ 162125 w 162124"/>
                  <a:gd name="connsiteY2" fmla="*/ 81467 h 162925"/>
                  <a:gd name="connsiteX3" fmla="*/ 81076 w 162124"/>
                  <a:gd name="connsiteY3" fmla="*/ 0 h 162925"/>
                  <a:gd name="connsiteX4" fmla="*/ 0 w 162124"/>
                  <a:gd name="connsiteY4" fmla="*/ 81467 h 162925"/>
                  <a:gd name="connsiteX5" fmla="*/ 20860 w 162124"/>
                  <a:gd name="connsiteY5" fmla="*/ 81467 h 162925"/>
                  <a:gd name="connsiteX6" fmla="*/ 81076 w 162124"/>
                  <a:gd name="connsiteY6" fmla="*/ 20860 h 162925"/>
                  <a:gd name="connsiteX7" fmla="*/ 141265 w 162124"/>
                  <a:gd name="connsiteY7" fmla="*/ 81467 h 162925"/>
                  <a:gd name="connsiteX8" fmla="*/ 81076 w 162124"/>
                  <a:gd name="connsiteY8" fmla="*/ 142075 h 162925"/>
                  <a:gd name="connsiteX9" fmla="*/ 20860 w 162124"/>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24" h="162925">
                    <a:moveTo>
                      <a:pt x="0" y="81467"/>
                    </a:moveTo>
                    <a:cubicBezTo>
                      <a:pt x="0" y="126387"/>
                      <a:pt x="36376" y="162925"/>
                      <a:pt x="81076" y="162925"/>
                    </a:cubicBezTo>
                    <a:cubicBezTo>
                      <a:pt x="125778" y="162925"/>
                      <a:pt x="162125" y="126387"/>
                      <a:pt x="162125" y="81467"/>
                    </a:cubicBezTo>
                    <a:cubicBezTo>
                      <a:pt x="162125" y="36538"/>
                      <a:pt x="125787" y="0"/>
                      <a:pt x="81076" y="0"/>
                    </a:cubicBezTo>
                    <a:cubicBezTo>
                      <a:pt x="36386" y="0"/>
                      <a:pt x="0" y="36547"/>
                      <a:pt x="0" y="81467"/>
                    </a:cubicBezTo>
                    <a:close/>
                    <a:moveTo>
                      <a:pt x="20860" y="81467"/>
                    </a:moveTo>
                    <a:cubicBezTo>
                      <a:pt x="20860" y="48044"/>
                      <a:pt x="47892" y="20860"/>
                      <a:pt x="81076" y="20860"/>
                    </a:cubicBezTo>
                    <a:cubicBezTo>
                      <a:pt x="114272" y="20860"/>
                      <a:pt x="141265" y="48044"/>
                      <a:pt x="141265" y="81467"/>
                    </a:cubicBezTo>
                    <a:cubicBezTo>
                      <a:pt x="141265" y="114881"/>
                      <a:pt x="114272" y="142075"/>
                      <a:pt x="81076" y="142075"/>
                    </a:cubicBezTo>
                    <a:cubicBezTo>
                      <a:pt x="47892" y="142075"/>
                      <a:pt x="20860" y="114890"/>
                      <a:pt x="20860" y="81467"/>
                    </a:cubicBezTo>
                    <a:close/>
                  </a:path>
                </a:pathLst>
              </a:custGeom>
              <a:grpFill/>
              <a:ln w="9525" cap="flat">
                <a:noFill/>
                <a:prstDash val="solid"/>
                <a:miter/>
              </a:ln>
            </p:spPr>
            <p:txBody>
              <a:bodyPr rtlCol="0" anchor="ctr"/>
              <a:lstStyle/>
              <a:p>
                <a:endParaRPr lang="en-MX"/>
              </a:p>
            </p:txBody>
          </p:sp>
          <p:sp>
            <p:nvSpPr>
              <p:cNvPr id="49" name="Freeform 48">
                <a:extLst>
                  <a:ext uri="{FF2B5EF4-FFF2-40B4-BE49-F238E27FC236}">
                    <a16:creationId xmlns:a16="http://schemas.microsoft.com/office/drawing/2014/main" id="{CF0FB097-2F57-6D44-AAE2-160A12C4E3FD}"/>
                  </a:ext>
                </a:extLst>
              </p:cNvPr>
              <p:cNvSpPr/>
              <p:nvPr/>
            </p:nvSpPr>
            <p:spPr>
              <a:xfrm>
                <a:off x="7480830" y="3325749"/>
                <a:ext cx="162077" cy="162925"/>
              </a:xfrm>
              <a:custGeom>
                <a:avLst/>
                <a:gdLst>
                  <a:gd name="connsiteX0" fmla="*/ 0 w 162077"/>
                  <a:gd name="connsiteY0" fmla="*/ 81467 h 162925"/>
                  <a:gd name="connsiteX1" fmla="*/ 81096 w 162077"/>
                  <a:gd name="connsiteY1" fmla="*/ 162925 h 162925"/>
                  <a:gd name="connsiteX2" fmla="*/ 162078 w 162077"/>
                  <a:gd name="connsiteY2" fmla="*/ 81467 h 162925"/>
                  <a:gd name="connsiteX3" fmla="*/ 81096 w 162077"/>
                  <a:gd name="connsiteY3" fmla="*/ 0 h 162925"/>
                  <a:gd name="connsiteX4" fmla="*/ 0 w 162077"/>
                  <a:gd name="connsiteY4" fmla="*/ 81467 h 162925"/>
                  <a:gd name="connsiteX5" fmla="*/ 20870 w 162077"/>
                  <a:gd name="connsiteY5" fmla="*/ 81467 h 162925"/>
                  <a:gd name="connsiteX6" fmla="*/ 81086 w 162077"/>
                  <a:gd name="connsiteY6" fmla="*/ 20860 h 162925"/>
                  <a:gd name="connsiteX7" fmla="*/ 141208 w 162077"/>
                  <a:gd name="connsiteY7" fmla="*/ 81467 h 162925"/>
                  <a:gd name="connsiteX8" fmla="*/ 81086 w 162077"/>
                  <a:gd name="connsiteY8" fmla="*/ 142075 h 162925"/>
                  <a:gd name="connsiteX9" fmla="*/ 20870 w 162077"/>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77" h="162925">
                    <a:moveTo>
                      <a:pt x="0" y="81467"/>
                    </a:moveTo>
                    <a:cubicBezTo>
                      <a:pt x="0" y="126387"/>
                      <a:pt x="36395" y="162925"/>
                      <a:pt x="81096" y="162925"/>
                    </a:cubicBezTo>
                    <a:cubicBezTo>
                      <a:pt x="125749" y="162925"/>
                      <a:pt x="162078" y="126387"/>
                      <a:pt x="162078" y="81467"/>
                    </a:cubicBezTo>
                    <a:cubicBezTo>
                      <a:pt x="162078" y="36538"/>
                      <a:pt x="125749" y="0"/>
                      <a:pt x="81096" y="0"/>
                    </a:cubicBezTo>
                    <a:cubicBezTo>
                      <a:pt x="36395" y="0"/>
                      <a:pt x="0" y="36547"/>
                      <a:pt x="0" y="81467"/>
                    </a:cubicBezTo>
                    <a:close/>
                    <a:moveTo>
                      <a:pt x="20870" y="81467"/>
                    </a:moveTo>
                    <a:cubicBezTo>
                      <a:pt x="20870" y="48044"/>
                      <a:pt x="47883" y="20860"/>
                      <a:pt x="81086" y="20860"/>
                    </a:cubicBezTo>
                    <a:cubicBezTo>
                      <a:pt x="114224" y="20860"/>
                      <a:pt x="141208" y="48044"/>
                      <a:pt x="141208" y="81467"/>
                    </a:cubicBezTo>
                    <a:cubicBezTo>
                      <a:pt x="141208" y="114881"/>
                      <a:pt x="114224" y="142075"/>
                      <a:pt x="81086" y="142075"/>
                    </a:cubicBezTo>
                    <a:cubicBezTo>
                      <a:pt x="47883" y="142075"/>
                      <a:pt x="20870" y="114890"/>
                      <a:pt x="20870" y="81467"/>
                    </a:cubicBezTo>
                    <a:close/>
                  </a:path>
                </a:pathLst>
              </a:custGeom>
              <a:grpFill/>
              <a:ln w="9525" cap="flat">
                <a:noFill/>
                <a:prstDash val="solid"/>
                <a:miter/>
              </a:ln>
            </p:spPr>
            <p:txBody>
              <a:bodyPr rtlCol="0" anchor="ctr"/>
              <a:lstStyle/>
              <a:p>
                <a:endParaRPr lang="en-MX"/>
              </a:p>
            </p:txBody>
          </p:sp>
          <p:sp>
            <p:nvSpPr>
              <p:cNvPr id="50" name="Freeform 49">
                <a:extLst>
                  <a:ext uri="{FF2B5EF4-FFF2-40B4-BE49-F238E27FC236}">
                    <a16:creationId xmlns:a16="http://schemas.microsoft.com/office/drawing/2014/main" id="{1ED2C131-B260-2945-B52F-20D2D5EB6442}"/>
                  </a:ext>
                </a:extLst>
              </p:cNvPr>
              <p:cNvSpPr/>
              <p:nvPr/>
            </p:nvSpPr>
            <p:spPr>
              <a:xfrm>
                <a:off x="6350698" y="2787395"/>
                <a:ext cx="162172" cy="162934"/>
              </a:xfrm>
              <a:custGeom>
                <a:avLst/>
                <a:gdLst>
                  <a:gd name="connsiteX0" fmla="*/ 0 w 162172"/>
                  <a:gd name="connsiteY0" fmla="*/ 81448 h 162934"/>
                  <a:gd name="connsiteX1" fmla="*/ 81039 w 162172"/>
                  <a:gd name="connsiteY1" fmla="*/ 162935 h 162934"/>
                  <a:gd name="connsiteX2" fmla="*/ 162173 w 162172"/>
                  <a:gd name="connsiteY2" fmla="*/ 81448 h 162934"/>
                  <a:gd name="connsiteX3" fmla="*/ 81039 w 162172"/>
                  <a:gd name="connsiteY3" fmla="*/ 0 h 162934"/>
                  <a:gd name="connsiteX4" fmla="*/ 0 w 162172"/>
                  <a:gd name="connsiteY4" fmla="*/ 81448 h 162934"/>
                  <a:gd name="connsiteX5" fmla="*/ 20860 w 162172"/>
                  <a:gd name="connsiteY5" fmla="*/ 81448 h 162934"/>
                  <a:gd name="connsiteX6" fmla="*/ 81039 w 162172"/>
                  <a:gd name="connsiteY6" fmla="*/ 20860 h 162934"/>
                  <a:gd name="connsiteX7" fmla="*/ 141294 w 162172"/>
                  <a:gd name="connsiteY7" fmla="*/ 81448 h 162934"/>
                  <a:gd name="connsiteX8" fmla="*/ 81039 w 162172"/>
                  <a:gd name="connsiteY8" fmla="*/ 142075 h 162934"/>
                  <a:gd name="connsiteX9" fmla="*/ 20860 w 162172"/>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48"/>
                    </a:moveTo>
                    <a:cubicBezTo>
                      <a:pt x="0" y="126387"/>
                      <a:pt x="36376" y="162935"/>
                      <a:pt x="81039" y="162935"/>
                    </a:cubicBezTo>
                    <a:cubicBezTo>
                      <a:pt x="125787" y="162935"/>
                      <a:pt x="162173" y="126397"/>
                      <a:pt x="162173" y="81448"/>
                    </a:cubicBezTo>
                    <a:cubicBezTo>
                      <a:pt x="162173" y="36538"/>
                      <a:pt x="125797" y="0"/>
                      <a:pt x="81039" y="0"/>
                    </a:cubicBezTo>
                    <a:cubicBezTo>
                      <a:pt x="36386" y="0"/>
                      <a:pt x="0" y="36547"/>
                      <a:pt x="0" y="81448"/>
                    </a:cubicBezTo>
                    <a:close/>
                    <a:moveTo>
                      <a:pt x="20860" y="81448"/>
                    </a:moveTo>
                    <a:cubicBezTo>
                      <a:pt x="20860" y="48044"/>
                      <a:pt x="47882" y="20860"/>
                      <a:pt x="81039" y="20860"/>
                    </a:cubicBezTo>
                    <a:cubicBezTo>
                      <a:pt x="114281" y="20860"/>
                      <a:pt x="141294" y="48044"/>
                      <a:pt x="141294" y="81448"/>
                    </a:cubicBezTo>
                    <a:cubicBezTo>
                      <a:pt x="141294" y="114871"/>
                      <a:pt x="114281" y="142075"/>
                      <a:pt x="81039" y="142075"/>
                    </a:cubicBezTo>
                    <a:cubicBezTo>
                      <a:pt x="47882" y="142075"/>
                      <a:pt x="20860" y="114871"/>
                      <a:pt x="20860" y="81448"/>
                    </a:cubicBezTo>
                    <a:close/>
                  </a:path>
                </a:pathLst>
              </a:custGeom>
              <a:grpFill/>
              <a:ln w="9525" cap="flat">
                <a:noFill/>
                <a:prstDash val="solid"/>
                <a:miter/>
              </a:ln>
            </p:spPr>
            <p:txBody>
              <a:bodyPr rtlCol="0" anchor="ctr"/>
              <a:lstStyle/>
              <a:p>
                <a:endParaRPr lang="en-MX"/>
              </a:p>
            </p:txBody>
          </p:sp>
          <p:sp>
            <p:nvSpPr>
              <p:cNvPr id="51" name="Freeform 50">
                <a:extLst>
                  <a:ext uri="{FF2B5EF4-FFF2-40B4-BE49-F238E27FC236}">
                    <a16:creationId xmlns:a16="http://schemas.microsoft.com/office/drawing/2014/main" id="{A19F0F6F-BEDE-5D4D-AB44-CC18FCDAF82C}"/>
                  </a:ext>
                </a:extLst>
              </p:cNvPr>
              <p:cNvSpPr/>
              <p:nvPr/>
            </p:nvSpPr>
            <p:spPr>
              <a:xfrm>
                <a:off x="6558600" y="2787395"/>
                <a:ext cx="161963" cy="162934"/>
              </a:xfrm>
              <a:custGeom>
                <a:avLst/>
                <a:gdLst>
                  <a:gd name="connsiteX0" fmla="*/ 0 w 161963"/>
                  <a:gd name="connsiteY0" fmla="*/ 81448 h 162934"/>
                  <a:gd name="connsiteX1" fmla="*/ 81048 w 161963"/>
                  <a:gd name="connsiteY1" fmla="*/ 162935 h 162934"/>
                  <a:gd name="connsiteX2" fmla="*/ 161963 w 161963"/>
                  <a:gd name="connsiteY2" fmla="*/ 81448 h 162934"/>
                  <a:gd name="connsiteX3" fmla="*/ 81048 w 161963"/>
                  <a:gd name="connsiteY3" fmla="*/ 0 h 162934"/>
                  <a:gd name="connsiteX4" fmla="*/ 0 w 161963"/>
                  <a:gd name="connsiteY4" fmla="*/ 81448 h 162934"/>
                  <a:gd name="connsiteX5" fmla="*/ 20869 w 161963"/>
                  <a:gd name="connsiteY5" fmla="*/ 81448 h 162934"/>
                  <a:gd name="connsiteX6" fmla="*/ 81048 w 161963"/>
                  <a:gd name="connsiteY6" fmla="*/ 20860 h 162934"/>
                  <a:gd name="connsiteX7" fmla="*/ 141094 w 161963"/>
                  <a:gd name="connsiteY7" fmla="*/ 81448 h 162934"/>
                  <a:gd name="connsiteX8" fmla="*/ 81048 w 161963"/>
                  <a:gd name="connsiteY8" fmla="*/ 142075 h 162934"/>
                  <a:gd name="connsiteX9" fmla="*/ 20869 w 161963"/>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63" h="162934">
                    <a:moveTo>
                      <a:pt x="0" y="81448"/>
                    </a:moveTo>
                    <a:cubicBezTo>
                      <a:pt x="0" y="126387"/>
                      <a:pt x="36376" y="162935"/>
                      <a:pt x="81048" y="162935"/>
                    </a:cubicBezTo>
                    <a:cubicBezTo>
                      <a:pt x="125682" y="162935"/>
                      <a:pt x="161963" y="126397"/>
                      <a:pt x="161963" y="81448"/>
                    </a:cubicBezTo>
                    <a:cubicBezTo>
                      <a:pt x="161963" y="36538"/>
                      <a:pt x="125673" y="0"/>
                      <a:pt x="81048" y="0"/>
                    </a:cubicBezTo>
                    <a:cubicBezTo>
                      <a:pt x="36386" y="0"/>
                      <a:pt x="0" y="36547"/>
                      <a:pt x="0" y="81448"/>
                    </a:cubicBezTo>
                    <a:close/>
                    <a:moveTo>
                      <a:pt x="20869" y="81448"/>
                    </a:moveTo>
                    <a:cubicBezTo>
                      <a:pt x="20869" y="48044"/>
                      <a:pt x="47892" y="20860"/>
                      <a:pt x="81048" y="20860"/>
                    </a:cubicBezTo>
                    <a:cubicBezTo>
                      <a:pt x="114167" y="20860"/>
                      <a:pt x="141094" y="48044"/>
                      <a:pt x="141094" y="81448"/>
                    </a:cubicBezTo>
                    <a:cubicBezTo>
                      <a:pt x="141094" y="114871"/>
                      <a:pt x="114167" y="142075"/>
                      <a:pt x="81048" y="142075"/>
                    </a:cubicBezTo>
                    <a:cubicBezTo>
                      <a:pt x="47892" y="142075"/>
                      <a:pt x="20869" y="114871"/>
                      <a:pt x="20869" y="81448"/>
                    </a:cubicBezTo>
                    <a:close/>
                  </a:path>
                </a:pathLst>
              </a:custGeom>
              <a:grpFill/>
              <a:ln w="9525" cap="flat">
                <a:noFill/>
                <a:prstDash val="solid"/>
                <a:miter/>
              </a:ln>
            </p:spPr>
            <p:txBody>
              <a:bodyPr rtlCol="0" anchor="ctr"/>
              <a:lstStyle/>
              <a:p>
                <a:endParaRPr lang="en-MX"/>
              </a:p>
            </p:txBody>
          </p:sp>
          <p:sp>
            <p:nvSpPr>
              <p:cNvPr id="52" name="Freeform 51">
                <a:extLst>
                  <a:ext uri="{FF2B5EF4-FFF2-40B4-BE49-F238E27FC236}">
                    <a16:creationId xmlns:a16="http://schemas.microsoft.com/office/drawing/2014/main" id="{C4AEFBA7-EC52-3A49-9862-7C5D840D3061}"/>
                  </a:ext>
                </a:extLst>
              </p:cNvPr>
              <p:cNvSpPr/>
              <p:nvPr/>
            </p:nvSpPr>
            <p:spPr>
              <a:xfrm>
                <a:off x="6766502" y="2787395"/>
                <a:ext cx="161972" cy="162934"/>
              </a:xfrm>
              <a:custGeom>
                <a:avLst/>
                <a:gdLst>
                  <a:gd name="connsiteX0" fmla="*/ 0 w 161972"/>
                  <a:gd name="connsiteY0" fmla="*/ 81448 h 162934"/>
                  <a:gd name="connsiteX1" fmla="*/ 80915 w 161972"/>
                  <a:gd name="connsiteY1" fmla="*/ 162935 h 162934"/>
                  <a:gd name="connsiteX2" fmla="*/ 161972 w 161972"/>
                  <a:gd name="connsiteY2" fmla="*/ 81448 h 162934"/>
                  <a:gd name="connsiteX3" fmla="*/ 80915 w 161972"/>
                  <a:gd name="connsiteY3" fmla="*/ 0 h 162934"/>
                  <a:gd name="connsiteX4" fmla="*/ 0 w 161972"/>
                  <a:gd name="connsiteY4" fmla="*/ 81448 h 162934"/>
                  <a:gd name="connsiteX5" fmla="*/ 20869 w 161972"/>
                  <a:gd name="connsiteY5" fmla="*/ 81448 h 162934"/>
                  <a:gd name="connsiteX6" fmla="*/ 80915 w 161972"/>
                  <a:gd name="connsiteY6" fmla="*/ 20860 h 162934"/>
                  <a:gd name="connsiteX7" fmla="*/ 141103 w 161972"/>
                  <a:gd name="connsiteY7" fmla="*/ 81448 h 162934"/>
                  <a:gd name="connsiteX8" fmla="*/ 80915 w 161972"/>
                  <a:gd name="connsiteY8" fmla="*/ 142075 h 162934"/>
                  <a:gd name="connsiteX9" fmla="*/ 20869 w 161972"/>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72" h="162934">
                    <a:moveTo>
                      <a:pt x="0" y="81448"/>
                    </a:moveTo>
                    <a:cubicBezTo>
                      <a:pt x="0" y="126387"/>
                      <a:pt x="36309" y="162935"/>
                      <a:pt x="80915" y="162935"/>
                    </a:cubicBezTo>
                    <a:cubicBezTo>
                      <a:pt x="125625" y="162935"/>
                      <a:pt x="161972" y="126397"/>
                      <a:pt x="161972" y="81448"/>
                    </a:cubicBezTo>
                    <a:cubicBezTo>
                      <a:pt x="161972" y="36538"/>
                      <a:pt x="125635" y="0"/>
                      <a:pt x="80915" y="0"/>
                    </a:cubicBezTo>
                    <a:cubicBezTo>
                      <a:pt x="36309" y="0"/>
                      <a:pt x="0" y="36547"/>
                      <a:pt x="0" y="81448"/>
                    </a:cubicBezTo>
                    <a:close/>
                    <a:moveTo>
                      <a:pt x="20869" y="81448"/>
                    </a:moveTo>
                    <a:cubicBezTo>
                      <a:pt x="20869" y="48044"/>
                      <a:pt x="47815" y="20860"/>
                      <a:pt x="80915" y="20860"/>
                    </a:cubicBezTo>
                    <a:cubicBezTo>
                      <a:pt x="114119" y="20860"/>
                      <a:pt x="141103" y="48044"/>
                      <a:pt x="141103" y="81448"/>
                    </a:cubicBezTo>
                    <a:cubicBezTo>
                      <a:pt x="141103" y="114871"/>
                      <a:pt x="114119" y="142075"/>
                      <a:pt x="80915" y="142075"/>
                    </a:cubicBezTo>
                    <a:cubicBezTo>
                      <a:pt x="47815" y="142075"/>
                      <a:pt x="20869" y="114871"/>
                      <a:pt x="20869" y="81448"/>
                    </a:cubicBezTo>
                    <a:close/>
                  </a:path>
                </a:pathLst>
              </a:custGeom>
              <a:grpFill/>
              <a:ln w="9525" cap="flat">
                <a:noFill/>
                <a:prstDash val="solid"/>
                <a:miter/>
              </a:ln>
            </p:spPr>
            <p:txBody>
              <a:bodyPr rtlCol="0" anchor="ctr"/>
              <a:lstStyle/>
              <a:p>
                <a:endParaRPr lang="en-MX"/>
              </a:p>
            </p:txBody>
          </p:sp>
          <p:sp>
            <p:nvSpPr>
              <p:cNvPr id="53" name="Freeform 52">
                <a:extLst>
                  <a:ext uri="{FF2B5EF4-FFF2-40B4-BE49-F238E27FC236}">
                    <a16:creationId xmlns:a16="http://schemas.microsoft.com/office/drawing/2014/main" id="{C283C304-7B04-B44A-B95B-F0A3271FB517}"/>
                  </a:ext>
                </a:extLst>
              </p:cNvPr>
              <p:cNvSpPr/>
              <p:nvPr/>
            </p:nvSpPr>
            <p:spPr>
              <a:xfrm>
                <a:off x="7182126" y="2787395"/>
                <a:ext cx="162115" cy="162934"/>
              </a:xfrm>
              <a:custGeom>
                <a:avLst/>
                <a:gdLst>
                  <a:gd name="connsiteX0" fmla="*/ 0 w 162115"/>
                  <a:gd name="connsiteY0" fmla="*/ 81448 h 162934"/>
                  <a:gd name="connsiteX1" fmla="*/ 81106 w 162115"/>
                  <a:gd name="connsiteY1" fmla="*/ 162935 h 162934"/>
                  <a:gd name="connsiteX2" fmla="*/ 162116 w 162115"/>
                  <a:gd name="connsiteY2" fmla="*/ 81448 h 162934"/>
                  <a:gd name="connsiteX3" fmla="*/ 81106 w 162115"/>
                  <a:gd name="connsiteY3" fmla="*/ 0 h 162934"/>
                  <a:gd name="connsiteX4" fmla="*/ 0 w 162115"/>
                  <a:gd name="connsiteY4" fmla="*/ 81448 h 162934"/>
                  <a:gd name="connsiteX5" fmla="*/ 20860 w 162115"/>
                  <a:gd name="connsiteY5" fmla="*/ 81448 h 162934"/>
                  <a:gd name="connsiteX6" fmla="*/ 81106 w 162115"/>
                  <a:gd name="connsiteY6" fmla="*/ 20860 h 162934"/>
                  <a:gd name="connsiteX7" fmla="*/ 141256 w 162115"/>
                  <a:gd name="connsiteY7" fmla="*/ 81448 h 162934"/>
                  <a:gd name="connsiteX8" fmla="*/ 81106 w 162115"/>
                  <a:gd name="connsiteY8" fmla="*/ 142075 h 162934"/>
                  <a:gd name="connsiteX9" fmla="*/ 20860 w 162115"/>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15" h="162934">
                    <a:moveTo>
                      <a:pt x="0" y="81448"/>
                    </a:moveTo>
                    <a:cubicBezTo>
                      <a:pt x="0" y="126387"/>
                      <a:pt x="36386" y="162935"/>
                      <a:pt x="81106" y="162935"/>
                    </a:cubicBezTo>
                    <a:cubicBezTo>
                      <a:pt x="125768" y="162935"/>
                      <a:pt x="162116" y="126397"/>
                      <a:pt x="162116" y="81448"/>
                    </a:cubicBezTo>
                    <a:cubicBezTo>
                      <a:pt x="162116" y="36538"/>
                      <a:pt x="125778" y="0"/>
                      <a:pt x="81106" y="0"/>
                    </a:cubicBezTo>
                    <a:cubicBezTo>
                      <a:pt x="36395" y="0"/>
                      <a:pt x="0" y="36547"/>
                      <a:pt x="0" y="81448"/>
                    </a:cubicBezTo>
                    <a:close/>
                    <a:moveTo>
                      <a:pt x="20860" y="81448"/>
                    </a:moveTo>
                    <a:cubicBezTo>
                      <a:pt x="20860" y="48044"/>
                      <a:pt x="47911" y="20860"/>
                      <a:pt x="81106" y="20860"/>
                    </a:cubicBezTo>
                    <a:cubicBezTo>
                      <a:pt x="114262" y="20860"/>
                      <a:pt x="141256" y="48044"/>
                      <a:pt x="141256" y="81448"/>
                    </a:cubicBezTo>
                    <a:cubicBezTo>
                      <a:pt x="141256" y="114871"/>
                      <a:pt x="114262" y="142075"/>
                      <a:pt x="81106" y="142075"/>
                    </a:cubicBezTo>
                    <a:cubicBezTo>
                      <a:pt x="47911" y="142075"/>
                      <a:pt x="20860" y="114871"/>
                      <a:pt x="20860" y="81448"/>
                    </a:cubicBezTo>
                    <a:close/>
                  </a:path>
                </a:pathLst>
              </a:custGeom>
              <a:grpFill/>
              <a:ln w="9525" cap="flat">
                <a:noFill/>
                <a:prstDash val="solid"/>
                <a:miter/>
              </a:ln>
            </p:spPr>
            <p:txBody>
              <a:bodyPr rtlCol="0" anchor="ctr"/>
              <a:lstStyle/>
              <a:p>
                <a:endParaRPr lang="en-MX"/>
              </a:p>
            </p:txBody>
          </p:sp>
          <p:sp>
            <p:nvSpPr>
              <p:cNvPr id="54" name="Freeform 53">
                <a:extLst>
                  <a:ext uri="{FF2B5EF4-FFF2-40B4-BE49-F238E27FC236}">
                    <a16:creationId xmlns:a16="http://schemas.microsoft.com/office/drawing/2014/main" id="{B669FFB5-E006-A143-9D70-546E3894CC5D}"/>
                  </a:ext>
                </a:extLst>
              </p:cNvPr>
              <p:cNvSpPr/>
              <p:nvPr/>
            </p:nvSpPr>
            <p:spPr>
              <a:xfrm>
                <a:off x="7390094" y="2787395"/>
                <a:ext cx="162087" cy="162934"/>
              </a:xfrm>
              <a:custGeom>
                <a:avLst/>
                <a:gdLst>
                  <a:gd name="connsiteX0" fmla="*/ 0 w 162087"/>
                  <a:gd name="connsiteY0" fmla="*/ 81448 h 162934"/>
                  <a:gd name="connsiteX1" fmla="*/ 80982 w 162087"/>
                  <a:gd name="connsiteY1" fmla="*/ 162935 h 162934"/>
                  <a:gd name="connsiteX2" fmla="*/ 162087 w 162087"/>
                  <a:gd name="connsiteY2" fmla="*/ 81448 h 162934"/>
                  <a:gd name="connsiteX3" fmla="*/ 80982 w 162087"/>
                  <a:gd name="connsiteY3" fmla="*/ 0 h 162934"/>
                  <a:gd name="connsiteX4" fmla="*/ 0 w 162087"/>
                  <a:gd name="connsiteY4" fmla="*/ 81448 h 162934"/>
                  <a:gd name="connsiteX5" fmla="*/ 20860 w 162087"/>
                  <a:gd name="connsiteY5" fmla="*/ 81448 h 162934"/>
                  <a:gd name="connsiteX6" fmla="*/ 80982 w 162087"/>
                  <a:gd name="connsiteY6" fmla="*/ 20860 h 162934"/>
                  <a:gd name="connsiteX7" fmla="*/ 141227 w 162087"/>
                  <a:gd name="connsiteY7" fmla="*/ 81448 h 162934"/>
                  <a:gd name="connsiteX8" fmla="*/ 80982 w 162087"/>
                  <a:gd name="connsiteY8" fmla="*/ 142075 h 162934"/>
                  <a:gd name="connsiteX9" fmla="*/ 20860 w 162087"/>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87" h="162934">
                    <a:moveTo>
                      <a:pt x="0" y="81448"/>
                    </a:moveTo>
                    <a:cubicBezTo>
                      <a:pt x="0" y="126387"/>
                      <a:pt x="36309" y="162935"/>
                      <a:pt x="80982" y="162935"/>
                    </a:cubicBezTo>
                    <a:cubicBezTo>
                      <a:pt x="125711" y="162935"/>
                      <a:pt x="162087" y="126397"/>
                      <a:pt x="162087" y="81448"/>
                    </a:cubicBezTo>
                    <a:cubicBezTo>
                      <a:pt x="162087" y="36538"/>
                      <a:pt x="125721" y="0"/>
                      <a:pt x="80982" y="0"/>
                    </a:cubicBezTo>
                    <a:cubicBezTo>
                      <a:pt x="36319" y="0"/>
                      <a:pt x="0" y="36547"/>
                      <a:pt x="0" y="81448"/>
                    </a:cubicBezTo>
                    <a:close/>
                    <a:moveTo>
                      <a:pt x="20860" y="81448"/>
                    </a:moveTo>
                    <a:cubicBezTo>
                      <a:pt x="20860" y="48044"/>
                      <a:pt x="47816" y="20860"/>
                      <a:pt x="80982" y="20860"/>
                    </a:cubicBezTo>
                    <a:cubicBezTo>
                      <a:pt x="114205" y="20860"/>
                      <a:pt x="141227" y="48044"/>
                      <a:pt x="141227" y="81448"/>
                    </a:cubicBezTo>
                    <a:cubicBezTo>
                      <a:pt x="141227" y="114871"/>
                      <a:pt x="114205" y="142075"/>
                      <a:pt x="80982" y="142075"/>
                    </a:cubicBezTo>
                    <a:cubicBezTo>
                      <a:pt x="47816" y="142075"/>
                      <a:pt x="20860" y="114871"/>
                      <a:pt x="20860" y="81448"/>
                    </a:cubicBezTo>
                    <a:close/>
                  </a:path>
                </a:pathLst>
              </a:custGeom>
              <a:grpFill/>
              <a:ln w="9525" cap="flat">
                <a:noFill/>
                <a:prstDash val="solid"/>
                <a:miter/>
              </a:ln>
            </p:spPr>
            <p:txBody>
              <a:bodyPr rtlCol="0" anchor="ctr"/>
              <a:lstStyle/>
              <a:p>
                <a:endParaRPr lang="en-MX"/>
              </a:p>
            </p:txBody>
          </p:sp>
          <p:sp>
            <p:nvSpPr>
              <p:cNvPr id="55" name="Freeform 54">
                <a:extLst>
                  <a:ext uri="{FF2B5EF4-FFF2-40B4-BE49-F238E27FC236}">
                    <a16:creationId xmlns:a16="http://schemas.microsoft.com/office/drawing/2014/main" id="{F944A919-5902-594D-AD3A-F364C16E8D1B}"/>
                  </a:ext>
                </a:extLst>
              </p:cNvPr>
              <p:cNvSpPr/>
              <p:nvPr/>
            </p:nvSpPr>
            <p:spPr>
              <a:xfrm>
                <a:off x="7597930" y="2787395"/>
                <a:ext cx="162172" cy="162934"/>
              </a:xfrm>
              <a:custGeom>
                <a:avLst/>
                <a:gdLst>
                  <a:gd name="connsiteX0" fmla="*/ 0 w 162172"/>
                  <a:gd name="connsiteY0" fmla="*/ 81448 h 162934"/>
                  <a:gd name="connsiteX1" fmla="*/ 81125 w 162172"/>
                  <a:gd name="connsiteY1" fmla="*/ 162935 h 162934"/>
                  <a:gd name="connsiteX2" fmla="*/ 162173 w 162172"/>
                  <a:gd name="connsiteY2" fmla="*/ 81448 h 162934"/>
                  <a:gd name="connsiteX3" fmla="*/ 81125 w 162172"/>
                  <a:gd name="connsiteY3" fmla="*/ 0 h 162934"/>
                  <a:gd name="connsiteX4" fmla="*/ 0 w 162172"/>
                  <a:gd name="connsiteY4" fmla="*/ 81448 h 162934"/>
                  <a:gd name="connsiteX5" fmla="*/ 20870 w 162172"/>
                  <a:gd name="connsiteY5" fmla="*/ 81448 h 162934"/>
                  <a:gd name="connsiteX6" fmla="*/ 81115 w 162172"/>
                  <a:gd name="connsiteY6" fmla="*/ 20860 h 162934"/>
                  <a:gd name="connsiteX7" fmla="*/ 141304 w 162172"/>
                  <a:gd name="connsiteY7" fmla="*/ 81448 h 162934"/>
                  <a:gd name="connsiteX8" fmla="*/ 81115 w 162172"/>
                  <a:gd name="connsiteY8" fmla="*/ 142075 h 162934"/>
                  <a:gd name="connsiteX9" fmla="*/ 20870 w 162172"/>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48"/>
                    </a:moveTo>
                    <a:cubicBezTo>
                      <a:pt x="0" y="126387"/>
                      <a:pt x="36386" y="162935"/>
                      <a:pt x="81125" y="162935"/>
                    </a:cubicBezTo>
                    <a:cubicBezTo>
                      <a:pt x="125825" y="162935"/>
                      <a:pt x="162173" y="126397"/>
                      <a:pt x="162173" y="81448"/>
                    </a:cubicBezTo>
                    <a:cubicBezTo>
                      <a:pt x="162173" y="36538"/>
                      <a:pt x="125835" y="0"/>
                      <a:pt x="81125" y="0"/>
                    </a:cubicBezTo>
                    <a:cubicBezTo>
                      <a:pt x="36386" y="0"/>
                      <a:pt x="0" y="36547"/>
                      <a:pt x="0" y="81448"/>
                    </a:cubicBezTo>
                    <a:close/>
                    <a:moveTo>
                      <a:pt x="20870" y="81448"/>
                    </a:moveTo>
                    <a:cubicBezTo>
                      <a:pt x="20870" y="48044"/>
                      <a:pt x="47911" y="20860"/>
                      <a:pt x="81115" y="20860"/>
                    </a:cubicBezTo>
                    <a:cubicBezTo>
                      <a:pt x="114310" y="20860"/>
                      <a:pt x="141304" y="48044"/>
                      <a:pt x="141304" y="81448"/>
                    </a:cubicBezTo>
                    <a:cubicBezTo>
                      <a:pt x="141304" y="114871"/>
                      <a:pt x="114310" y="142075"/>
                      <a:pt x="81115" y="142075"/>
                    </a:cubicBezTo>
                    <a:cubicBezTo>
                      <a:pt x="47911" y="142075"/>
                      <a:pt x="20870" y="114871"/>
                      <a:pt x="20870" y="81448"/>
                    </a:cubicBezTo>
                    <a:close/>
                  </a:path>
                </a:pathLst>
              </a:custGeom>
              <a:grpFill/>
              <a:ln w="9525" cap="flat">
                <a:noFill/>
                <a:prstDash val="solid"/>
                <a:miter/>
              </a:ln>
            </p:spPr>
            <p:txBody>
              <a:bodyPr rtlCol="0" anchor="ctr"/>
              <a:lstStyle/>
              <a:p>
                <a:endParaRPr lang="en-MX"/>
              </a:p>
            </p:txBody>
          </p:sp>
          <p:sp>
            <p:nvSpPr>
              <p:cNvPr id="56" name="Freeform 55">
                <a:extLst>
                  <a:ext uri="{FF2B5EF4-FFF2-40B4-BE49-F238E27FC236}">
                    <a16:creationId xmlns:a16="http://schemas.microsoft.com/office/drawing/2014/main" id="{26A5A4B5-75E9-0449-ABD4-DD993A8B23F9}"/>
                  </a:ext>
                </a:extLst>
              </p:cNvPr>
              <p:cNvSpPr/>
              <p:nvPr/>
            </p:nvSpPr>
            <p:spPr>
              <a:xfrm>
                <a:off x="6250590" y="2966389"/>
                <a:ext cx="162105" cy="162934"/>
              </a:xfrm>
              <a:custGeom>
                <a:avLst/>
                <a:gdLst>
                  <a:gd name="connsiteX0" fmla="*/ 23679 w 162105"/>
                  <a:gd name="connsiteY0" fmla="*/ 23946 h 162934"/>
                  <a:gd name="connsiteX1" fmla="*/ 0 w 162105"/>
                  <a:gd name="connsiteY1" fmla="*/ 81467 h 162934"/>
                  <a:gd name="connsiteX2" fmla="*/ 81010 w 162105"/>
                  <a:gd name="connsiteY2" fmla="*/ 162935 h 162934"/>
                  <a:gd name="connsiteX3" fmla="*/ 162106 w 162105"/>
                  <a:gd name="connsiteY3" fmla="*/ 81467 h 162934"/>
                  <a:gd name="connsiteX4" fmla="*/ 138341 w 162105"/>
                  <a:gd name="connsiteY4" fmla="*/ 23927 h 162934"/>
                  <a:gd name="connsiteX5" fmla="*/ 81010 w 162105"/>
                  <a:gd name="connsiteY5" fmla="*/ 0 h 162934"/>
                  <a:gd name="connsiteX6" fmla="*/ 23679 w 162105"/>
                  <a:gd name="connsiteY6" fmla="*/ 23946 h 162934"/>
                  <a:gd name="connsiteX7" fmla="*/ 20869 w 162105"/>
                  <a:gd name="connsiteY7" fmla="*/ 81467 h 162934"/>
                  <a:gd name="connsiteX8" fmla="*/ 38500 w 162105"/>
                  <a:gd name="connsiteY8" fmla="*/ 38624 h 162934"/>
                  <a:gd name="connsiteX9" fmla="*/ 81010 w 162105"/>
                  <a:gd name="connsiteY9" fmla="*/ 20869 h 162934"/>
                  <a:gd name="connsiteX10" fmla="*/ 123558 w 162105"/>
                  <a:gd name="connsiteY10" fmla="*/ 38643 h 162934"/>
                  <a:gd name="connsiteX11" fmla="*/ 141227 w 162105"/>
                  <a:gd name="connsiteY11" fmla="*/ 81467 h 162934"/>
                  <a:gd name="connsiteX12" fmla="*/ 81010 w 162105"/>
                  <a:gd name="connsiteY12" fmla="*/ 142075 h 162934"/>
                  <a:gd name="connsiteX13" fmla="*/ 20869 w 162105"/>
                  <a:gd name="connsiteY13" fmla="*/ 8146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05" h="162934">
                    <a:moveTo>
                      <a:pt x="23679" y="23946"/>
                    </a:moveTo>
                    <a:cubicBezTo>
                      <a:pt x="8411" y="39329"/>
                      <a:pt x="0" y="59750"/>
                      <a:pt x="0" y="81467"/>
                    </a:cubicBezTo>
                    <a:cubicBezTo>
                      <a:pt x="0" y="126387"/>
                      <a:pt x="36338" y="162935"/>
                      <a:pt x="81010" y="162935"/>
                    </a:cubicBezTo>
                    <a:cubicBezTo>
                      <a:pt x="125720" y="162935"/>
                      <a:pt x="162106" y="126387"/>
                      <a:pt x="162106" y="81467"/>
                    </a:cubicBezTo>
                    <a:cubicBezTo>
                      <a:pt x="162106" y="59769"/>
                      <a:pt x="153686" y="39338"/>
                      <a:pt x="138341" y="23927"/>
                    </a:cubicBezTo>
                    <a:cubicBezTo>
                      <a:pt x="123006" y="8496"/>
                      <a:pt x="102641" y="0"/>
                      <a:pt x="81010" y="0"/>
                    </a:cubicBezTo>
                    <a:cubicBezTo>
                      <a:pt x="59331" y="10"/>
                      <a:pt x="38957" y="8506"/>
                      <a:pt x="23679" y="23946"/>
                    </a:cubicBezTo>
                    <a:close/>
                    <a:moveTo>
                      <a:pt x="20869" y="81467"/>
                    </a:moveTo>
                    <a:cubicBezTo>
                      <a:pt x="20869" y="65303"/>
                      <a:pt x="27118" y="50073"/>
                      <a:pt x="38500" y="38624"/>
                    </a:cubicBezTo>
                    <a:cubicBezTo>
                      <a:pt x="49835" y="27165"/>
                      <a:pt x="64941" y="20869"/>
                      <a:pt x="81010" y="20869"/>
                    </a:cubicBezTo>
                    <a:cubicBezTo>
                      <a:pt x="97031" y="20869"/>
                      <a:pt x="112157" y="27184"/>
                      <a:pt x="123558" y="38643"/>
                    </a:cubicBezTo>
                    <a:cubicBezTo>
                      <a:pt x="134950" y="50111"/>
                      <a:pt x="141227" y="65322"/>
                      <a:pt x="141227" y="81467"/>
                    </a:cubicBezTo>
                    <a:cubicBezTo>
                      <a:pt x="141227" y="114890"/>
                      <a:pt x="114214" y="142075"/>
                      <a:pt x="81010" y="142075"/>
                    </a:cubicBezTo>
                    <a:cubicBezTo>
                      <a:pt x="47844" y="142075"/>
                      <a:pt x="20869" y="114890"/>
                      <a:pt x="20869" y="81467"/>
                    </a:cubicBezTo>
                    <a:close/>
                  </a:path>
                </a:pathLst>
              </a:custGeom>
              <a:grpFill/>
              <a:ln w="9525" cap="flat">
                <a:noFill/>
                <a:prstDash val="solid"/>
                <a:miter/>
              </a:ln>
            </p:spPr>
            <p:txBody>
              <a:bodyPr rtlCol="0" anchor="ctr"/>
              <a:lstStyle/>
              <a:p>
                <a:endParaRPr lang="en-MX"/>
              </a:p>
            </p:txBody>
          </p:sp>
          <p:sp>
            <p:nvSpPr>
              <p:cNvPr id="57" name="Freeform 56">
                <a:extLst>
                  <a:ext uri="{FF2B5EF4-FFF2-40B4-BE49-F238E27FC236}">
                    <a16:creationId xmlns:a16="http://schemas.microsoft.com/office/drawing/2014/main" id="{5A830750-B704-6C4E-8B8A-7665B718432F}"/>
                  </a:ext>
                </a:extLst>
              </p:cNvPr>
              <p:cNvSpPr/>
              <p:nvPr/>
            </p:nvSpPr>
            <p:spPr>
              <a:xfrm>
                <a:off x="6458435" y="2966408"/>
                <a:ext cx="161925" cy="162925"/>
              </a:xfrm>
              <a:custGeom>
                <a:avLst/>
                <a:gdLst>
                  <a:gd name="connsiteX0" fmla="*/ 23689 w 161925"/>
                  <a:gd name="connsiteY0" fmla="*/ 23917 h 162925"/>
                  <a:gd name="connsiteX1" fmla="*/ 0 w 161925"/>
                  <a:gd name="connsiteY1" fmla="*/ 81458 h 162925"/>
                  <a:gd name="connsiteX2" fmla="*/ 81106 w 161925"/>
                  <a:gd name="connsiteY2" fmla="*/ 162925 h 162925"/>
                  <a:gd name="connsiteX3" fmla="*/ 161925 w 161925"/>
                  <a:gd name="connsiteY3" fmla="*/ 81458 h 162925"/>
                  <a:gd name="connsiteX4" fmla="*/ 138312 w 161925"/>
                  <a:gd name="connsiteY4" fmla="*/ 23936 h 162925"/>
                  <a:gd name="connsiteX5" fmla="*/ 81096 w 161925"/>
                  <a:gd name="connsiteY5" fmla="*/ 0 h 162925"/>
                  <a:gd name="connsiteX6" fmla="*/ 23689 w 161925"/>
                  <a:gd name="connsiteY6" fmla="*/ 23917 h 162925"/>
                  <a:gd name="connsiteX7" fmla="*/ 20850 w 161925"/>
                  <a:gd name="connsiteY7" fmla="*/ 81448 h 162925"/>
                  <a:gd name="connsiteX8" fmla="*/ 38510 w 161925"/>
                  <a:gd name="connsiteY8" fmla="*/ 38624 h 162925"/>
                  <a:gd name="connsiteX9" fmla="*/ 81106 w 161925"/>
                  <a:gd name="connsiteY9" fmla="*/ 20850 h 162925"/>
                  <a:gd name="connsiteX10" fmla="*/ 123473 w 161925"/>
                  <a:gd name="connsiteY10" fmla="*/ 38605 h 162925"/>
                  <a:gd name="connsiteX11" fmla="*/ 141065 w 161925"/>
                  <a:gd name="connsiteY11" fmla="*/ 81448 h 162925"/>
                  <a:gd name="connsiteX12" fmla="*/ 81106 w 161925"/>
                  <a:gd name="connsiteY12" fmla="*/ 142056 h 162925"/>
                  <a:gd name="connsiteX13" fmla="*/ 20850 w 161925"/>
                  <a:gd name="connsiteY13" fmla="*/ 81448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25" h="162925">
                    <a:moveTo>
                      <a:pt x="23689" y="23917"/>
                    </a:moveTo>
                    <a:cubicBezTo>
                      <a:pt x="8411" y="39310"/>
                      <a:pt x="0" y="59741"/>
                      <a:pt x="0" y="81458"/>
                    </a:cubicBezTo>
                    <a:cubicBezTo>
                      <a:pt x="0" y="126378"/>
                      <a:pt x="36386" y="162925"/>
                      <a:pt x="81106" y="162925"/>
                    </a:cubicBezTo>
                    <a:cubicBezTo>
                      <a:pt x="125682" y="162925"/>
                      <a:pt x="161925" y="126378"/>
                      <a:pt x="161925" y="81458"/>
                    </a:cubicBezTo>
                    <a:cubicBezTo>
                      <a:pt x="161925" y="59760"/>
                      <a:pt x="153534" y="39329"/>
                      <a:pt x="138312" y="23936"/>
                    </a:cubicBezTo>
                    <a:cubicBezTo>
                      <a:pt x="123034" y="8506"/>
                      <a:pt x="102708" y="0"/>
                      <a:pt x="81096" y="0"/>
                    </a:cubicBezTo>
                    <a:cubicBezTo>
                      <a:pt x="59407" y="-9"/>
                      <a:pt x="39033" y="8487"/>
                      <a:pt x="23689" y="23917"/>
                    </a:cubicBezTo>
                    <a:close/>
                    <a:moveTo>
                      <a:pt x="20850" y="81448"/>
                    </a:moveTo>
                    <a:cubicBezTo>
                      <a:pt x="20850" y="65284"/>
                      <a:pt x="27146" y="50073"/>
                      <a:pt x="38510" y="38624"/>
                    </a:cubicBezTo>
                    <a:cubicBezTo>
                      <a:pt x="49882" y="27146"/>
                      <a:pt x="65037" y="20850"/>
                      <a:pt x="81106" y="20850"/>
                    </a:cubicBezTo>
                    <a:cubicBezTo>
                      <a:pt x="97098" y="20850"/>
                      <a:pt x="112148" y="27146"/>
                      <a:pt x="123473" y="38605"/>
                    </a:cubicBezTo>
                    <a:cubicBezTo>
                      <a:pt x="134798" y="50073"/>
                      <a:pt x="141065" y="65284"/>
                      <a:pt x="141065" y="81448"/>
                    </a:cubicBezTo>
                    <a:cubicBezTo>
                      <a:pt x="141065" y="114871"/>
                      <a:pt x="114176" y="142056"/>
                      <a:pt x="81106" y="142056"/>
                    </a:cubicBezTo>
                    <a:cubicBezTo>
                      <a:pt x="47901" y="142056"/>
                      <a:pt x="20850" y="114871"/>
                      <a:pt x="20850" y="81448"/>
                    </a:cubicBezTo>
                    <a:close/>
                  </a:path>
                </a:pathLst>
              </a:custGeom>
              <a:grpFill/>
              <a:ln w="9525" cap="flat">
                <a:noFill/>
                <a:prstDash val="solid"/>
                <a:miter/>
              </a:ln>
            </p:spPr>
            <p:txBody>
              <a:bodyPr rtlCol="0" anchor="ctr"/>
              <a:lstStyle/>
              <a:p>
                <a:endParaRPr lang="en-MX"/>
              </a:p>
            </p:txBody>
          </p:sp>
          <p:sp>
            <p:nvSpPr>
              <p:cNvPr id="58" name="Freeform 57">
                <a:extLst>
                  <a:ext uri="{FF2B5EF4-FFF2-40B4-BE49-F238E27FC236}">
                    <a16:creationId xmlns:a16="http://schemas.microsoft.com/office/drawing/2014/main" id="{827AB3E0-98CF-0845-BA92-77412B8675FE}"/>
                  </a:ext>
                </a:extLst>
              </p:cNvPr>
              <p:cNvSpPr/>
              <p:nvPr/>
            </p:nvSpPr>
            <p:spPr>
              <a:xfrm>
                <a:off x="6666404" y="2966399"/>
                <a:ext cx="161858" cy="162924"/>
              </a:xfrm>
              <a:custGeom>
                <a:avLst/>
                <a:gdLst>
                  <a:gd name="connsiteX0" fmla="*/ 23613 w 161858"/>
                  <a:gd name="connsiteY0" fmla="*/ 23936 h 162924"/>
                  <a:gd name="connsiteX1" fmla="*/ 0 w 161858"/>
                  <a:gd name="connsiteY1" fmla="*/ 81458 h 162924"/>
                  <a:gd name="connsiteX2" fmla="*/ 80810 w 161858"/>
                  <a:gd name="connsiteY2" fmla="*/ 162925 h 162924"/>
                  <a:gd name="connsiteX3" fmla="*/ 161858 w 161858"/>
                  <a:gd name="connsiteY3" fmla="*/ 81458 h 162924"/>
                  <a:gd name="connsiteX4" fmla="*/ 80810 w 161858"/>
                  <a:gd name="connsiteY4" fmla="*/ 0 h 162924"/>
                  <a:gd name="connsiteX5" fmla="*/ 23613 w 161858"/>
                  <a:gd name="connsiteY5" fmla="*/ 23936 h 162924"/>
                  <a:gd name="connsiteX6" fmla="*/ 20850 w 161858"/>
                  <a:gd name="connsiteY6" fmla="*/ 81458 h 162924"/>
                  <a:gd name="connsiteX7" fmla="*/ 38452 w 161858"/>
                  <a:gd name="connsiteY7" fmla="*/ 38614 h 162924"/>
                  <a:gd name="connsiteX8" fmla="*/ 80810 w 161858"/>
                  <a:gd name="connsiteY8" fmla="*/ 20859 h 162924"/>
                  <a:gd name="connsiteX9" fmla="*/ 140998 w 161858"/>
                  <a:gd name="connsiteY9" fmla="*/ 81458 h 162924"/>
                  <a:gd name="connsiteX10" fmla="*/ 80810 w 161858"/>
                  <a:gd name="connsiteY10" fmla="*/ 142065 h 162924"/>
                  <a:gd name="connsiteX11" fmla="*/ 20850 w 161858"/>
                  <a:gd name="connsiteY11" fmla="*/ 81458 h 16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858" h="162924">
                    <a:moveTo>
                      <a:pt x="23613" y="23936"/>
                    </a:moveTo>
                    <a:cubicBezTo>
                      <a:pt x="8382" y="39329"/>
                      <a:pt x="0" y="59760"/>
                      <a:pt x="0" y="81458"/>
                    </a:cubicBezTo>
                    <a:cubicBezTo>
                      <a:pt x="0" y="126377"/>
                      <a:pt x="36252" y="162925"/>
                      <a:pt x="80810" y="162925"/>
                    </a:cubicBezTo>
                    <a:cubicBezTo>
                      <a:pt x="125511" y="162925"/>
                      <a:pt x="161858" y="126377"/>
                      <a:pt x="161858" y="81458"/>
                    </a:cubicBezTo>
                    <a:cubicBezTo>
                      <a:pt x="161858" y="36547"/>
                      <a:pt x="125520" y="0"/>
                      <a:pt x="80810" y="0"/>
                    </a:cubicBezTo>
                    <a:cubicBezTo>
                      <a:pt x="59207" y="0"/>
                      <a:pt x="38919" y="8506"/>
                      <a:pt x="23613" y="23936"/>
                    </a:cubicBezTo>
                    <a:close/>
                    <a:moveTo>
                      <a:pt x="20850" y="81458"/>
                    </a:moveTo>
                    <a:cubicBezTo>
                      <a:pt x="20850" y="65294"/>
                      <a:pt x="27118" y="50082"/>
                      <a:pt x="38452" y="38614"/>
                    </a:cubicBezTo>
                    <a:cubicBezTo>
                      <a:pt x="49768" y="27156"/>
                      <a:pt x="64836" y="20859"/>
                      <a:pt x="80810" y="20859"/>
                    </a:cubicBezTo>
                    <a:cubicBezTo>
                      <a:pt x="114005" y="20859"/>
                      <a:pt x="140998" y="48035"/>
                      <a:pt x="140998" y="81458"/>
                    </a:cubicBezTo>
                    <a:cubicBezTo>
                      <a:pt x="140998" y="114881"/>
                      <a:pt x="114005" y="142065"/>
                      <a:pt x="80810" y="142065"/>
                    </a:cubicBezTo>
                    <a:cubicBezTo>
                      <a:pt x="47749" y="142065"/>
                      <a:pt x="20850" y="114881"/>
                      <a:pt x="20850" y="81458"/>
                    </a:cubicBezTo>
                    <a:close/>
                  </a:path>
                </a:pathLst>
              </a:custGeom>
              <a:grpFill/>
              <a:ln w="9525" cap="flat">
                <a:noFill/>
                <a:prstDash val="solid"/>
                <a:miter/>
              </a:ln>
            </p:spPr>
            <p:txBody>
              <a:bodyPr rtlCol="0" anchor="ctr"/>
              <a:lstStyle/>
              <a:p>
                <a:endParaRPr lang="en-MX"/>
              </a:p>
            </p:txBody>
          </p:sp>
          <p:sp>
            <p:nvSpPr>
              <p:cNvPr id="59" name="Freeform 58">
                <a:extLst>
                  <a:ext uri="{FF2B5EF4-FFF2-40B4-BE49-F238E27FC236}">
                    <a16:creationId xmlns:a16="http://schemas.microsoft.com/office/drawing/2014/main" id="{655C80FD-B4E6-5F48-93D4-3B4B697C570A}"/>
                  </a:ext>
                </a:extLst>
              </p:cNvPr>
              <p:cNvSpPr/>
              <p:nvPr/>
            </p:nvSpPr>
            <p:spPr>
              <a:xfrm>
                <a:off x="6874249" y="2966399"/>
                <a:ext cx="161925" cy="162924"/>
              </a:xfrm>
              <a:custGeom>
                <a:avLst/>
                <a:gdLst>
                  <a:gd name="connsiteX0" fmla="*/ 23660 w 161925"/>
                  <a:gd name="connsiteY0" fmla="*/ 23936 h 162924"/>
                  <a:gd name="connsiteX1" fmla="*/ 0 w 161925"/>
                  <a:gd name="connsiteY1" fmla="*/ 81458 h 162924"/>
                  <a:gd name="connsiteX2" fmla="*/ 80906 w 161925"/>
                  <a:gd name="connsiteY2" fmla="*/ 162925 h 162924"/>
                  <a:gd name="connsiteX3" fmla="*/ 161925 w 161925"/>
                  <a:gd name="connsiteY3" fmla="*/ 81458 h 162924"/>
                  <a:gd name="connsiteX4" fmla="*/ 138274 w 161925"/>
                  <a:gd name="connsiteY4" fmla="*/ 23936 h 162924"/>
                  <a:gd name="connsiteX5" fmla="*/ 80915 w 161925"/>
                  <a:gd name="connsiteY5" fmla="*/ 0 h 162924"/>
                  <a:gd name="connsiteX6" fmla="*/ 23660 w 161925"/>
                  <a:gd name="connsiteY6" fmla="*/ 23936 h 162924"/>
                  <a:gd name="connsiteX7" fmla="*/ 20860 w 161925"/>
                  <a:gd name="connsiteY7" fmla="*/ 81458 h 162924"/>
                  <a:gd name="connsiteX8" fmla="*/ 38491 w 161925"/>
                  <a:gd name="connsiteY8" fmla="*/ 38614 h 162924"/>
                  <a:gd name="connsiteX9" fmla="*/ 80915 w 161925"/>
                  <a:gd name="connsiteY9" fmla="*/ 20859 h 162924"/>
                  <a:gd name="connsiteX10" fmla="*/ 123463 w 161925"/>
                  <a:gd name="connsiteY10" fmla="*/ 38614 h 162924"/>
                  <a:gd name="connsiteX11" fmla="*/ 141065 w 161925"/>
                  <a:gd name="connsiteY11" fmla="*/ 81458 h 162924"/>
                  <a:gd name="connsiteX12" fmla="*/ 80924 w 161925"/>
                  <a:gd name="connsiteY12" fmla="*/ 142065 h 162924"/>
                  <a:gd name="connsiteX13" fmla="*/ 20860 w 161925"/>
                  <a:gd name="connsiteY13" fmla="*/ 81458 h 16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25" h="162924">
                    <a:moveTo>
                      <a:pt x="23660" y="23936"/>
                    </a:moveTo>
                    <a:cubicBezTo>
                      <a:pt x="8392" y="39329"/>
                      <a:pt x="0" y="59760"/>
                      <a:pt x="0" y="81458"/>
                    </a:cubicBezTo>
                    <a:cubicBezTo>
                      <a:pt x="0" y="126377"/>
                      <a:pt x="36309" y="162925"/>
                      <a:pt x="80906" y="162925"/>
                    </a:cubicBezTo>
                    <a:cubicBezTo>
                      <a:pt x="125568" y="162925"/>
                      <a:pt x="161925" y="126377"/>
                      <a:pt x="161925" y="81458"/>
                    </a:cubicBezTo>
                    <a:cubicBezTo>
                      <a:pt x="161925" y="59741"/>
                      <a:pt x="153534" y="39319"/>
                      <a:pt x="138274" y="23936"/>
                    </a:cubicBezTo>
                    <a:cubicBezTo>
                      <a:pt x="122987" y="8487"/>
                      <a:pt x="102603" y="0"/>
                      <a:pt x="80915" y="0"/>
                    </a:cubicBezTo>
                    <a:cubicBezTo>
                      <a:pt x="59303" y="0"/>
                      <a:pt x="38976" y="8496"/>
                      <a:pt x="23660" y="23936"/>
                    </a:cubicBezTo>
                    <a:close/>
                    <a:moveTo>
                      <a:pt x="20860" y="81458"/>
                    </a:moveTo>
                    <a:cubicBezTo>
                      <a:pt x="20860" y="65294"/>
                      <a:pt x="27118" y="50082"/>
                      <a:pt x="38491" y="38614"/>
                    </a:cubicBezTo>
                    <a:cubicBezTo>
                      <a:pt x="49844" y="27156"/>
                      <a:pt x="64913" y="20859"/>
                      <a:pt x="80915" y="20859"/>
                    </a:cubicBezTo>
                    <a:cubicBezTo>
                      <a:pt x="96993" y="20859"/>
                      <a:pt x="112100" y="27156"/>
                      <a:pt x="123463" y="38614"/>
                    </a:cubicBezTo>
                    <a:cubicBezTo>
                      <a:pt x="134807" y="50063"/>
                      <a:pt x="141065" y="65294"/>
                      <a:pt x="141065" y="81458"/>
                    </a:cubicBezTo>
                    <a:cubicBezTo>
                      <a:pt x="141065" y="114881"/>
                      <a:pt x="114090" y="142065"/>
                      <a:pt x="80924" y="142065"/>
                    </a:cubicBezTo>
                    <a:cubicBezTo>
                      <a:pt x="47797" y="142065"/>
                      <a:pt x="20860" y="114881"/>
                      <a:pt x="20860" y="81458"/>
                    </a:cubicBezTo>
                    <a:close/>
                  </a:path>
                </a:pathLst>
              </a:custGeom>
              <a:grpFill/>
              <a:ln w="9525" cap="flat">
                <a:noFill/>
                <a:prstDash val="solid"/>
                <a:miter/>
              </a:ln>
            </p:spPr>
            <p:txBody>
              <a:bodyPr rtlCol="0" anchor="ctr"/>
              <a:lstStyle/>
              <a:p>
                <a:endParaRPr lang="en-MX"/>
              </a:p>
            </p:txBody>
          </p:sp>
          <p:sp>
            <p:nvSpPr>
              <p:cNvPr id="60" name="Freeform 59">
                <a:extLst>
                  <a:ext uri="{FF2B5EF4-FFF2-40B4-BE49-F238E27FC236}">
                    <a16:creationId xmlns:a16="http://schemas.microsoft.com/office/drawing/2014/main" id="{FB67E8CB-46A1-514D-BB9D-197D0E1D24B3}"/>
                  </a:ext>
                </a:extLst>
              </p:cNvPr>
              <p:cNvSpPr/>
              <p:nvPr/>
            </p:nvSpPr>
            <p:spPr>
              <a:xfrm>
                <a:off x="7289844" y="2966399"/>
                <a:ext cx="162134" cy="162934"/>
              </a:xfrm>
              <a:custGeom>
                <a:avLst/>
                <a:gdLst>
                  <a:gd name="connsiteX0" fmla="*/ 23793 w 162134"/>
                  <a:gd name="connsiteY0" fmla="*/ 23927 h 162934"/>
                  <a:gd name="connsiteX1" fmla="*/ 0 w 162134"/>
                  <a:gd name="connsiteY1" fmla="*/ 81467 h 162934"/>
                  <a:gd name="connsiteX2" fmla="*/ 81086 w 162134"/>
                  <a:gd name="connsiteY2" fmla="*/ 162935 h 162934"/>
                  <a:gd name="connsiteX3" fmla="*/ 162134 w 162134"/>
                  <a:gd name="connsiteY3" fmla="*/ 81467 h 162934"/>
                  <a:gd name="connsiteX4" fmla="*/ 138408 w 162134"/>
                  <a:gd name="connsiteY4" fmla="*/ 23927 h 162934"/>
                  <a:gd name="connsiteX5" fmla="*/ 81086 w 162134"/>
                  <a:gd name="connsiteY5" fmla="*/ 0 h 162934"/>
                  <a:gd name="connsiteX6" fmla="*/ 23793 w 162134"/>
                  <a:gd name="connsiteY6" fmla="*/ 23927 h 162934"/>
                  <a:gd name="connsiteX7" fmla="*/ 20860 w 162134"/>
                  <a:gd name="connsiteY7" fmla="*/ 81458 h 162934"/>
                  <a:gd name="connsiteX8" fmla="*/ 38576 w 162134"/>
                  <a:gd name="connsiteY8" fmla="*/ 38633 h 162934"/>
                  <a:gd name="connsiteX9" fmla="*/ 81076 w 162134"/>
                  <a:gd name="connsiteY9" fmla="*/ 20859 h 162934"/>
                  <a:gd name="connsiteX10" fmla="*/ 123597 w 162134"/>
                  <a:gd name="connsiteY10" fmla="*/ 38633 h 162934"/>
                  <a:gd name="connsiteX11" fmla="*/ 141265 w 162134"/>
                  <a:gd name="connsiteY11" fmla="*/ 81458 h 162934"/>
                  <a:gd name="connsiteX12" fmla="*/ 81076 w 162134"/>
                  <a:gd name="connsiteY12" fmla="*/ 142065 h 162934"/>
                  <a:gd name="connsiteX13" fmla="*/ 20860 w 162134"/>
                  <a:gd name="connsiteY13" fmla="*/ 8145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34" h="162934">
                    <a:moveTo>
                      <a:pt x="23793" y="23927"/>
                    </a:moveTo>
                    <a:cubicBezTo>
                      <a:pt x="8468" y="39338"/>
                      <a:pt x="0" y="59769"/>
                      <a:pt x="0" y="81467"/>
                    </a:cubicBezTo>
                    <a:cubicBezTo>
                      <a:pt x="0" y="126387"/>
                      <a:pt x="36386" y="162935"/>
                      <a:pt x="81086" y="162935"/>
                    </a:cubicBezTo>
                    <a:cubicBezTo>
                      <a:pt x="125787" y="162935"/>
                      <a:pt x="162134" y="126387"/>
                      <a:pt x="162134" y="81467"/>
                    </a:cubicBezTo>
                    <a:cubicBezTo>
                      <a:pt x="162134" y="59769"/>
                      <a:pt x="153714" y="39338"/>
                      <a:pt x="138408" y="23927"/>
                    </a:cubicBezTo>
                    <a:cubicBezTo>
                      <a:pt x="123082" y="8496"/>
                      <a:pt x="102737" y="0"/>
                      <a:pt x="81086" y="0"/>
                    </a:cubicBezTo>
                    <a:cubicBezTo>
                      <a:pt x="59493" y="0"/>
                      <a:pt x="39128" y="8496"/>
                      <a:pt x="23793" y="23927"/>
                    </a:cubicBezTo>
                    <a:close/>
                    <a:moveTo>
                      <a:pt x="20860" y="81458"/>
                    </a:moveTo>
                    <a:cubicBezTo>
                      <a:pt x="20860" y="65332"/>
                      <a:pt x="27146" y="50120"/>
                      <a:pt x="38576" y="38633"/>
                    </a:cubicBezTo>
                    <a:cubicBezTo>
                      <a:pt x="49987" y="27175"/>
                      <a:pt x="65056" y="20859"/>
                      <a:pt x="81076" y="20859"/>
                    </a:cubicBezTo>
                    <a:cubicBezTo>
                      <a:pt x="97117" y="20859"/>
                      <a:pt x="112204" y="27175"/>
                      <a:pt x="123597" y="38633"/>
                    </a:cubicBezTo>
                    <a:cubicBezTo>
                      <a:pt x="134998" y="50101"/>
                      <a:pt x="141265" y="65313"/>
                      <a:pt x="141265" y="81458"/>
                    </a:cubicBezTo>
                    <a:cubicBezTo>
                      <a:pt x="141265" y="114881"/>
                      <a:pt x="114290" y="142065"/>
                      <a:pt x="81076" y="142065"/>
                    </a:cubicBezTo>
                    <a:cubicBezTo>
                      <a:pt x="47892" y="142065"/>
                      <a:pt x="20860" y="114881"/>
                      <a:pt x="20860" y="81458"/>
                    </a:cubicBezTo>
                    <a:close/>
                  </a:path>
                </a:pathLst>
              </a:custGeom>
              <a:grpFill/>
              <a:ln w="9525" cap="flat">
                <a:noFill/>
                <a:prstDash val="solid"/>
                <a:miter/>
              </a:ln>
            </p:spPr>
            <p:txBody>
              <a:bodyPr rtlCol="0" anchor="ctr"/>
              <a:lstStyle/>
              <a:p>
                <a:endParaRPr lang="en-MX"/>
              </a:p>
            </p:txBody>
          </p:sp>
          <p:sp>
            <p:nvSpPr>
              <p:cNvPr id="61" name="Freeform 60">
                <a:extLst>
                  <a:ext uri="{FF2B5EF4-FFF2-40B4-BE49-F238E27FC236}">
                    <a16:creationId xmlns:a16="http://schemas.microsoft.com/office/drawing/2014/main" id="{3276E542-DA4B-9D44-AF8F-46FCE2ADE45F}"/>
                  </a:ext>
                </a:extLst>
              </p:cNvPr>
              <p:cNvSpPr/>
              <p:nvPr/>
            </p:nvSpPr>
            <p:spPr>
              <a:xfrm>
                <a:off x="7497746" y="2966399"/>
                <a:ext cx="162134" cy="162934"/>
              </a:xfrm>
              <a:custGeom>
                <a:avLst/>
                <a:gdLst>
                  <a:gd name="connsiteX0" fmla="*/ 23794 w 162134"/>
                  <a:gd name="connsiteY0" fmla="*/ 23927 h 162934"/>
                  <a:gd name="connsiteX1" fmla="*/ 0 w 162134"/>
                  <a:gd name="connsiteY1" fmla="*/ 81467 h 162934"/>
                  <a:gd name="connsiteX2" fmla="*/ 81096 w 162134"/>
                  <a:gd name="connsiteY2" fmla="*/ 162935 h 162934"/>
                  <a:gd name="connsiteX3" fmla="*/ 162135 w 162134"/>
                  <a:gd name="connsiteY3" fmla="*/ 81467 h 162934"/>
                  <a:gd name="connsiteX4" fmla="*/ 138408 w 162134"/>
                  <a:gd name="connsiteY4" fmla="*/ 23927 h 162934"/>
                  <a:gd name="connsiteX5" fmla="*/ 81096 w 162134"/>
                  <a:gd name="connsiteY5" fmla="*/ 0 h 162934"/>
                  <a:gd name="connsiteX6" fmla="*/ 23794 w 162134"/>
                  <a:gd name="connsiteY6" fmla="*/ 23927 h 162934"/>
                  <a:gd name="connsiteX7" fmla="*/ 20870 w 162134"/>
                  <a:gd name="connsiteY7" fmla="*/ 81458 h 162934"/>
                  <a:gd name="connsiteX8" fmla="*/ 38586 w 162134"/>
                  <a:gd name="connsiteY8" fmla="*/ 38633 h 162934"/>
                  <a:gd name="connsiteX9" fmla="*/ 81086 w 162134"/>
                  <a:gd name="connsiteY9" fmla="*/ 20859 h 162934"/>
                  <a:gd name="connsiteX10" fmla="*/ 123597 w 162134"/>
                  <a:gd name="connsiteY10" fmla="*/ 38633 h 162934"/>
                  <a:gd name="connsiteX11" fmla="*/ 141265 w 162134"/>
                  <a:gd name="connsiteY11" fmla="*/ 81458 h 162934"/>
                  <a:gd name="connsiteX12" fmla="*/ 81086 w 162134"/>
                  <a:gd name="connsiteY12" fmla="*/ 142065 h 162934"/>
                  <a:gd name="connsiteX13" fmla="*/ 20870 w 162134"/>
                  <a:gd name="connsiteY13" fmla="*/ 8145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34" h="162934">
                    <a:moveTo>
                      <a:pt x="23794" y="23927"/>
                    </a:moveTo>
                    <a:cubicBezTo>
                      <a:pt x="8468" y="39338"/>
                      <a:pt x="0" y="59769"/>
                      <a:pt x="0" y="81467"/>
                    </a:cubicBezTo>
                    <a:cubicBezTo>
                      <a:pt x="0" y="126387"/>
                      <a:pt x="36376" y="162935"/>
                      <a:pt x="81096" y="162935"/>
                    </a:cubicBezTo>
                    <a:cubicBezTo>
                      <a:pt x="125787" y="162935"/>
                      <a:pt x="162135" y="126387"/>
                      <a:pt x="162135" y="81467"/>
                    </a:cubicBezTo>
                    <a:cubicBezTo>
                      <a:pt x="162135" y="59769"/>
                      <a:pt x="153714" y="39338"/>
                      <a:pt x="138408" y="23927"/>
                    </a:cubicBezTo>
                    <a:cubicBezTo>
                      <a:pt x="123082" y="8496"/>
                      <a:pt x="102727" y="0"/>
                      <a:pt x="81096" y="0"/>
                    </a:cubicBezTo>
                    <a:cubicBezTo>
                      <a:pt x="59484" y="0"/>
                      <a:pt x="39138" y="8496"/>
                      <a:pt x="23794" y="23927"/>
                    </a:cubicBezTo>
                    <a:close/>
                    <a:moveTo>
                      <a:pt x="20870" y="81458"/>
                    </a:moveTo>
                    <a:cubicBezTo>
                      <a:pt x="20870" y="65332"/>
                      <a:pt x="27147" y="50120"/>
                      <a:pt x="38586" y="38633"/>
                    </a:cubicBezTo>
                    <a:cubicBezTo>
                      <a:pt x="49988" y="27175"/>
                      <a:pt x="65065" y="20859"/>
                      <a:pt x="81086" y="20859"/>
                    </a:cubicBezTo>
                    <a:cubicBezTo>
                      <a:pt x="97127" y="20859"/>
                      <a:pt x="112214" y="27175"/>
                      <a:pt x="123597" y="38633"/>
                    </a:cubicBezTo>
                    <a:cubicBezTo>
                      <a:pt x="134988" y="50101"/>
                      <a:pt x="141265" y="65313"/>
                      <a:pt x="141265" y="81458"/>
                    </a:cubicBezTo>
                    <a:cubicBezTo>
                      <a:pt x="141265" y="114881"/>
                      <a:pt x="114272" y="142065"/>
                      <a:pt x="81086" y="142065"/>
                    </a:cubicBezTo>
                    <a:cubicBezTo>
                      <a:pt x="47873" y="142065"/>
                      <a:pt x="20870" y="114881"/>
                      <a:pt x="20870" y="81458"/>
                    </a:cubicBezTo>
                    <a:close/>
                  </a:path>
                </a:pathLst>
              </a:custGeom>
              <a:grpFill/>
              <a:ln w="9525" cap="flat">
                <a:noFill/>
                <a:prstDash val="solid"/>
                <a:miter/>
              </a:ln>
            </p:spPr>
            <p:txBody>
              <a:bodyPr rtlCol="0" anchor="ctr"/>
              <a:lstStyle/>
              <a:p>
                <a:endParaRPr lang="en-MX"/>
              </a:p>
            </p:txBody>
          </p:sp>
          <p:sp>
            <p:nvSpPr>
              <p:cNvPr id="62" name="Freeform 61">
                <a:extLst>
                  <a:ext uri="{FF2B5EF4-FFF2-40B4-BE49-F238E27FC236}">
                    <a16:creationId xmlns:a16="http://schemas.microsoft.com/office/drawing/2014/main" id="{C86C469B-D6ED-D64B-A9C7-782E2DBD183D}"/>
                  </a:ext>
                </a:extLst>
              </p:cNvPr>
              <p:cNvSpPr/>
              <p:nvPr/>
            </p:nvSpPr>
            <p:spPr>
              <a:xfrm>
                <a:off x="7705658" y="2966399"/>
                <a:ext cx="162163" cy="162934"/>
              </a:xfrm>
              <a:custGeom>
                <a:avLst/>
                <a:gdLst>
                  <a:gd name="connsiteX0" fmla="*/ 23708 w 162163"/>
                  <a:gd name="connsiteY0" fmla="*/ 23927 h 162934"/>
                  <a:gd name="connsiteX1" fmla="*/ 0 w 162163"/>
                  <a:gd name="connsiteY1" fmla="*/ 81467 h 162934"/>
                  <a:gd name="connsiteX2" fmla="*/ 81086 w 162163"/>
                  <a:gd name="connsiteY2" fmla="*/ 162935 h 162934"/>
                  <a:gd name="connsiteX3" fmla="*/ 162163 w 162163"/>
                  <a:gd name="connsiteY3" fmla="*/ 81467 h 162934"/>
                  <a:gd name="connsiteX4" fmla="*/ 138408 w 162163"/>
                  <a:gd name="connsiteY4" fmla="*/ 23927 h 162934"/>
                  <a:gd name="connsiteX5" fmla="*/ 81086 w 162163"/>
                  <a:gd name="connsiteY5" fmla="*/ 0 h 162934"/>
                  <a:gd name="connsiteX6" fmla="*/ 23708 w 162163"/>
                  <a:gd name="connsiteY6" fmla="*/ 23927 h 162934"/>
                  <a:gd name="connsiteX7" fmla="*/ 20870 w 162163"/>
                  <a:gd name="connsiteY7" fmla="*/ 81458 h 162934"/>
                  <a:gd name="connsiteX8" fmla="*/ 38529 w 162163"/>
                  <a:gd name="connsiteY8" fmla="*/ 38633 h 162934"/>
                  <a:gd name="connsiteX9" fmla="*/ 81086 w 162163"/>
                  <a:gd name="connsiteY9" fmla="*/ 20859 h 162934"/>
                  <a:gd name="connsiteX10" fmla="*/ 123625 w 162163"/>
                  <a:gd name="connsiteY10" fmla="*/ 38633 h 162934"/>
                  <a:gd name="connsiteX11" fmla="*/ 141294 w 162163"/>
                  <a:gd name="connsiteY11" fmla="*/ 81458 h 162934"/>
                  <a:gd name="connsiteX12" fmla="*/ 81086 w 162163"/>
                  <a:gd name="connsiteY12" fmla="*/ 142065 h 162934"/>
                  <a:gd name="connsiteX13" fmla="*/ 20870 w 162163"/>
                  <a:gd name="connsiteY13" fmla="*/ 8145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 h="162934">
                    <a:moveTo>
                      <a:pt x="23708" y="23927"/>
                    </a:moveTo>
                    <a:cubicBezTo>
                      <a:pt x="8420" y="39319"/>
                      <a:pt x="0" y="59750"/>
                      <a:pt x="0" y="81467"/>
                    </a:cubicBezTo>
                    <a:cubicBezTo>
                      <a:pt x="0" y="126387"/>
                      <a:pt x="36366" y="162935"/>
                      <a:pt x="81086" y="162935"/>
                    </a:cubicBezTo>
                    <a:cubicBezTo>
                      <a:pt x="125787" y="162935"/>
                      <a:pt x="162163" y="126387"/>
                      <a:pt x="162163" y="81467"/>
                    </a:cubicBezTo>
                    <a:cubicBezTo>
                      <a:pt x="162163" y="59769"/>
                      <a:pt x="153743" y="39338"/>
                      <a:pt x="138408" y="23927"/>
                    </a:cubicBezTo>
                    <a:cubicBezTo>
                      <a:pt x="123063" y="8496"/>
                      <a:pt x="102708" y="0"/>
                      <a:pt x="81086" y="0"/>
                    </a:cubicBezTo>
                    <a:cubicBezTo>
                      <a:pt x="59398" y="0"/>
                      <a:pt x="39024" y="8496"/>
                      <a:pt x="23708" y="23927"/>
                    </a:cubicBezTo>
                    <a:close/>
                    <a:moveTo>
                      <a:pt x="20870" y="81458"/>
                    </a:moveTo>
                    <a:cubicBezTo>
                      <a:pt x="20870" y="65294"/>
                      <a:pt x="27137" y="50082"/>
                      <a:pt x="38529" y="38633"/>
                    </a:cubicBezTo>
                    <a:cubicBezTo>
                      <a:pt x="49882" y="27156"/>
                      <a:pt x="64999" y="20859"/>
                      <a:pt x="81086" y="20859"/>
                    </a:cubicBezTo>
                    <a:cubicBezTo>
                      <a:pt x="97098" y="20859"/>
                      <a:pt x="112214" y="27175"/>
                      <a:pt x="123625" y="38633"/>
                    </a:cubicBezTo>
                    <a:cubicBezTo>
                      <a:pt x="135007" y="50101"/>
                      <a:pt x="141294" y="65313"/>
                      <a:pt x="141294" y="81458"/>
                    </a:cubicBezTo>
                    <a:cubicBezTo>
                      <a:pt x="141294" y="114881"/>
                      <a:pt x="114281" y="142065"/>
                      <a:pt x="81086" y="142065"/>
                    </a:cubicBezTo>
                    <a:cubicBezTo>
                      <a:pt x="47883" y="142065"/>
                      <a:pt x="20870" y="114881"/>
                      <a:pt x="20870" y="81458"/>
                    </a:cubicBezTo>
                    <a:close/>
                  </a:path>
                </a:pathLst>
              </a:custGeom>
              <a:grpFill/>
              <a:ln w="9525" cap="flat">
                <a:noFill/>
                <a:prstDash val="solid"/>
                <a:miter/>
              </a:ln>
            </p:spPr>
            <p:txBody>
              <a:bodyPr rtlCol="0" anchor="ctr"/>
              <a:lstStyle/>
              <a:p>
                <a:endParaRPr lang="en-MX"/>
              </a:p>
            </p:txBody>
          </p:sp>
          <p:sp>
            <p:nvSpPr>
              <p:cNvPr id="63" name="Freeform 62">
                <a:extLst>
                  <a:ext uri="{FF2B5EF4-FFF2-40B4-BE49-F238E27FC236}">
                    <a16:creationId xmlns:a16="http://schemas.microsoft.com/office/drawing/2014/main" id="{1745DD15-8175-474B-9BCD-EAD9F6D5976A}"/>
                  </a:ext>
                </a:extLst>
              </p:cNvPr>
              <p:cNvSpPr/>
              <p:nvPr/>
            </p:nvSpPr>
            <p:spPr>
              <a:xfrm>
                <a:off x="6404591" y="2428255"/>
                <a:ext cx="162143" cy="162934"/>
              </a:xfrm>
              <a:custGeom>
                <a:avLst/>
                <a:gdLst>
                  <a:gd name="connsiteX0" fmla="*/ 23679 w 162143"/>
                  <a:gd name="connsiteY0" fmla="*/ 23860 h 162934"/>
                  <a:gd name="connsiteX1" fmla="*/ 0 w 162143"/>
                  <a:gd name="connsiteY1" fmla="*/ 81448 h 162934"/>
                  <a:gd name="connsiteX2" fmla="*/ 81067 w 162143"/>
                  <a:gd name="connsiteY2" fmla="*/ 162935 h 162934"/>
                  <a:gd name="connsiteX3" fmla="*/ 162144 w 162143"/>
                  <a:gd name="connsiteY3" fmla="*/ 81448 h 162934"/>
                  <a:gd name="connsiteX4" fmla="*/ 81067 w 162143"/>
                  <a:gd name="connsiteY4" fmla="*/ 0 h 162934"/>
                  <a:gd name="connsiteX5" fmla="*/ 23679 w 162143"/>
                  <a:gd name="connsiteY5" fmla="*/ 23860 h 162934"/>
                  <a:gd name="connsiteX6" fmla="*/ 20869 w 162143"/>
                  <a:gd name="connsiteY6" fmla="*/ 81448 h 162934"/>
                  <a:gd name="connsiteX7" fmla="*/ 38500 w 162143"/>
                  <a:gd name="connsiteY7" fmla="*/ 38576 h 162934"/>
                  <a:gd name="connsiteX8" fmla="*/ 81067 w 162143"/>
                  <a:gd name="connsiteY8" fmla="*/ 20869 h 162934"/>
                  <a:gd name="connsiteX9" fmla="*/ 141284 w 162143"/>
                  <a:gd name="connsiteY9" fmla="*/ 81448 h 162934"/>
                  <a:gd name="connsiteX10" fmla="*/ 81067 w 162143"/>
                  <a:gd name="connsiteY10" fmla="*/ 142075 h 162934"/>
                  <a:gd name="connsiteX11" fmla="*/ 20869 w 162143"/>
                  <a:gd name="connsiteY11"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143" h="162934">
                    <a:moveTo>
                      <a:pt x="23679" y="23860"/>
                    </a:moveTo>
                    <a:cubicBezTo>
                      <a:pt x="8429" y="39234"/>
                      <a:pt x="0" y="59674"/>
                      <a:pt x="0" y="81448"/>
                    </a:cubicBezTo>
                    <a:cubicBezTo>
                      <a:pt x="0" y="126387"/>
                      <a:pt x="36395" y="162935"/>
                      <a:pt x="81067" y="162935"/>
                    </a:cubicBezTo>
                    <a:cubicBezTo>
                      <a:pt x="125759" y="162935"/>
                      <a:pt x="162144" y="126387"/>
                      <a:pt x="162144" y="81448"/>
                    </a:cubicBezTo>
                    <a:cubicBezTo>
                      <a:pt x="162144" y="36547"/>
                      <a:pt x="125768" y="0"/>
                      <a:pt x="81067" y="0"/>
                    </a:cubicBezTo>
                    <a:cubicBezTo>
                      <a:pt x="59350" y="0"/>
                      <a:pt x="38976" y="8487"/>
                      <a:pt x="23679" y="23860"/>
                    </a:cubicBezTo>
                    <a:close/>
                    <a:moveTo>
                      <a:pt x="20869" y="81448"/>
                    </a:moveTo>
                    <a:cubicBezTo>
                      <a:pt x="20869" y="65218"/>
                      <a:pt x="27118" y="49987"/>
                      <a:pt x="38500" y="38576"/>
                    </a:cubicBezTo>
                    <a:cubicBezTo>
                      <a:pt x="49825" y="27146"/>
                      <a:pt x="64941" y="20869"/>
                      <a:pt x="81067" y="20869"/>
                    </a:cubicBezTo>
                    <a:cubicBezTo>
                      <a:pt x="114252" y="20869"/>
                      <a:pt x="141284" y="48054"/>
                      <a:pt x="141284" y="81448"/>
                    </a:cubicBezTo>
                    <a:cubicBezTo>
                      <a:pt x="141284" y="114871"/>
                      <a:pt x="114252" y="142075"/>
                      <a:pt x="81067" y="142075"/>
                    </a:cubicBezTo>
                    <a:cubicBezTo>
                      <a:pt x="47892" y="142075"/>
                      <a:pt x="20869" y="114871"/>
                      <a:pt x="20869" y="81448"/>
                    </a:cubicBezTo>
                    <a:close/>
                  </a:path>
                </a:pathLst>
              </a:custGeom>
              <a:grpFill/>
              <a:ln w="9525" cap="flat">
                <a:noFill/>
                <a:prstDash val="solid"/>
                <a:miter/>
              </a:ln>
            </p:spPr>
            <p:txBody>
              <a:bodyPr rtlCol="0" anchor="ctr"/>
              <a:lstStyle/>
              <a:p>
                <a:endParaRPr lang="en-MX"/>
              </a:p>
            </p:txBody>
          </p:sp>
          <p:sp>
            <p:nvSpPr>
              <p:cNvPr id="64" name="Freeform 63">
                <a:extLst>
                  <a:ext uri="{FF2B5EF4-FFF2-40B4-BE49-F238E27FC236}">
                    <a16:creationId xmlns:a16="http://schemas.microsoft.com/office/drawing/2014/main" id="{3965EF55-43D4-DF42-AE39-FE1ED77ECF7E}"/>
                  </a:ext>
                </a:extLst>
              </p:cNvPr>
              <p:cNvSpPr/>
              <p:nvPr/>
            </p:nvSpPr>
            <p:spPr>
              <a:xfrm>
                <a:off x="6612502" y="2428255"/>
                <a:ext cx="162134" cy="162934"/>
              </a:xfrm>
              <a:custGeom>
                <a:avLst/>
                <a:gdLst>
                  <a:gd name="connsiteX0" fmla="*/ 23679 w 162134"/>
                  <a:gd name="connsiteY0" fmla="*/ 23860 h 162934"/>
                  <a:gd name="connsiteX1" fmla="*/ 0 w 162134"/>
                  <a:gd name="connsiteY1" fmla="*/ 81448 h 162934"/>
                  <a:gd name="connsiteX2" fmla="*/ 81058 w 162134"/>
                  <a:gd name="connsiteY2" fmla="*/ 162935 h 162934"/>
                  <a:gd name="connsiteX3" fmla="*/ 162134 w 162134"/>
                  <a:gd name="connsiteY3" fmla="*/ 81448 h 162934"/>
                  <a:gd name="connsiteX4" fmla="*/ 81058 w 162134"/>
                  <a:gd name="connsiteY4" fmla="*/ 0 h 162934"/>
                  <a:gd name="connsiteX5" fmla="*/ 23679 w 162134"/>
                  <a:gd name="connsiteY5" fmla="*/ 23860 h 162934"/>
                  <a:gd name="connsiteX6" fmla="*/ 20869 w 162134"/>
                  <a:gd name="connsiteY6" fmla="*/ 81448 h 162934"/>
                  <a:gd name="connsiteX7" fmla="*/ 38481 w 162134"/>
                  <a:gd name="connsiteY7" fmla="*/ 38576 h 162934"/>
                  <a:gd name="connsiteX8" fmla="*/ 81058 w 162134"/>
                  <a:gd name="connsiteY8" fmla="*/ 20869 h 162934"/>
                  <a:gd name="connsiteX9" fmla="*/ 141275 w 162134"/>
                  <a:gd name="connsiteY9" fmla="*/ 81448 h 162934"/>
                  <a:gd name="connsiteX10" fmla="*/ 81058 w 162134"/>
                  <a:gd name="connsiteY10" fmla="*/ 142075 h 162934"/>
                  <a:gd name="connsiteX11" fmla="*/ 20869 w 162134"/>
                  <a:gd name="connsiteY11"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134" h="162934">
                    <a:moveTo>
                      <a:pt x="23679" y="23860"/>
                    </a:moveTo>
                    <a:cubicBezTo>
                      <a:pt x="8429" y="39234"/>
                      <a:pt x="0" y="59674"/>
                      <a:pt x="0" y="81448"/>
                    </a:cubicBezTo>
                    <a:cubicBezTo>
                      <a:pt x="0" y="126387"/>
                      <a:pt x="36376" y="162935"/>
                      <a:pt x="81058" y="162935"/>
                    </a:cubicBezTo>
                    <a:cubicBezTo>
                      <a:pt x="125758" y="162935"/>
                      <a:pt x="162134" y="126387"/>
                      <a:pt x="162134" y="81448"/>
                    </a:cubicBezTo>
                    <a:cubicBezTo>
                      <a:pt x="162134" y="36547"/>
                      <a:pt x="125768" y="0"/>
                      <a:pt x="81058" y="0"/>
                    </a:cubicBezTo>
                    <a:cubicBezTo>
                      <a:pt x="59350" y="0"/>
                      <a:pt x="38967" y="8487"/>
                      <a:pt x="23679" y="23860"/>
                    </a:cubicBezTo>
                    <a:close/>
                    <a:moveTo>
                      <a:pt x="20869" y="81448"/>
                    </a:moveTo>
                    <a:cubicBezTo>
                      <a:pt x="20869" y="65218"/>
                      <a:pt x="27118" y="49987"/>
                      <a:pt x="38481" y="38576"/>
                    </a:cubicBezTo>
                    <a:cubicBezTo>
                      <a:pt x="49816" y="27146"/>
                      <a:pt x="64922" y="20869"/>
                      <a:pt x="81058" y="20869"/>
                    </a:cubicBezTo>
                    <a:cubicBezTo>
                      <a:pt x="114252" y="20869"/>
                      <a:pt x="141275" y="48054"/>
                      <a:pt x="141275" y="81448"/>
                    </a:cubicBezTo>
                    <a:cubicBezTo>
                      <a:pt x="141275" y="114871"/>
                      <a:pt x="114252" y="142075"/>
                      <a:pt x="81058" y="142075"/>
                    </a:cubicBezTo>
                    <a:cubicBezTo>
                      <a:pt x="47873" y="142075"/>
                      <a:pt x="20869" y="114871"/>
                      <a:pt x="20869" y="81448"/>
                    </a:cubicBezTo>
                    <a:close/>
                  </a:path>
                </a:pathLst>
              </a:custGeom>
              <a:grpFill/>
              <a:ln w="9525" cap="flat">
                <a:noFill/>
                <a:prstDash val="solid"/>
                <a:miter/>
              </a:ln>
            </p:spPr>
            <p:txBody>
              <a:bodyPr rtlCol="0" anchor="ctr"/>
              <a:lstStyle/>
              <a:p>
                <a:endParaRPr lang="en-MX"/>
              </a:p>
            </p:txBody>
          </p:sp>
          <p:sp>
            <p:nvSpPr>
              <p:cNvPr id="65" name="Freeform 64">
                <a:extLst>
                  <a:ext uri="{FF2B5EF4-FFF2-40B4-BE49-F238E27FC236}">
                    <a16:creationId xmlns:a16="http://schemas.microsoft.com/office/drawing/2014/main" id="{D53BE00A-A33B-4A49-BBEB-4CE4BF540808}"/>
                  </a:ext>
                </a:extLst>
              </p:cNvPr>
              <p:cNvSpPr/>
              <p:nvPr/>
            </p:nvSpPr>
            <p:spPr>
              <a:xfrm>
                <a:off x="7028316" y="2428255"/>
                <a:ext cx="161925" cy="162934"/>
              </a:xfrm>
              <a:custGeom>
                <a:avLst/>
                <a:gdLst>
                  <a:gd name="connsiteX0" fmla="*/ 0 w 161925"/>
                  <a:gd name="connsiteY0" fmla="*/ 81448 h 162934"/>
                  <a:gd name="connsiteX1" fmla="*/ 80848 w 161925"/>
                  <a:gd name="connsiteY1" fmla="*/ 162935 h 162934"/>
                  <a:gd name="connsiteX2" fmla="*/ 161925 w 161925"/>
                  <a:gd name="connsiteY2" fmla="*/ 81448 h 162934"/>
                  <a:gd name="connsiteX3" fmla="*/ 80848 w 161925"/>
                  <a:gd name="connsiteY3" fmla="*/ 0 h 162934"/>
                  <a:gd name="connsiteX4" fmla="*/ 0 w 161925"/>
                  <a:gd name="connsiteY4" fmla="*/ 81448 h 162934"/>
                  <a:gd name="connsiteX5" fmla="*/ 20850 w 161925"/>
                  <a:gd name="connsiteY5" fmla="*/ 81448 h 162934"/>
                  <a:gd name="connsiteX6" fmla="*/ 80848 w 161925"/>
                  <a:gd name="connsiteY6" fmla="*/ 20869 h 162934"/>
                  <a:gd name="connsiteX7" fmla="*/ 141065 w 161925"/>
                  <a:gd name="connsiteY7" fmla="*/ 81448 h 162934"/>
                  <a:gd name="connsiteX8" fmla="*/ 80848 w 161925"/>
                  <a:gd name="connsiteY8" fmla="*/ 142075 h 162934"/>
                  <a:gd name="connsiteX9" fmla="*/ 20850 w 161925"/>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48"/>
                    </a:moveTo>
                    <a:cubicBezTo>
                      <a:pt x="0" y="126387"/>
                      <a:pt x="36281" y="162935"/>
                      <a:pt x="80848" y="162935"/>
                    </a:cubicBezTo>
                    <a:cubicBezTo>
                      <a:pt x="125539" y="162935"/>
                      <a:pt x="161925" y="126387"/>
                      <a:pt x="161925" y="81448"/>
                    </a:cubicBezTo>
                    <a:cubicBezTo>
                      <a:pt x="161925" y="36547"/>
                      <a:pt x="125549" y="0"/>
                      <a:pt x="80848" y="0"/>
                    </a:cubicBezTo>
                    <a:cubicBezTo>
                      <a:pt x="36271" y="0"/>
                      <a:pt x="0" y="36547"/>
                      <a:pt x="0" y="81448"/>
                    </a:cubicBezTo>
                    <a:close/>
                    <a:moveTo>
                      <a:pt x="20850" y="81448"/>
                    </a:moveTo>
                    <a:cubicBezTo>
                      <a:pt x="20850" y="48054"/>
                      <a:pt x="47777" y="20869"/>
                      <a:pt x="80848" y="20869"/>
                    </a:cubicBezTo>
                    <a:cubicBezTo>
                      <a:pt x="114033" y="20869"/>
                      <a:pt x="141065" y="48054"/>
                      <a:pt x="141065" y="81448"/>
                    </a:cubicBezTo>
                    <a:cubicBezTo>
                      <a:pt x="141065" y="114871"/>
                      <a:pt x="114033" y="142075"/>
                      <a:pt x="80848" y="142075"/>
                    </a:cubicBezTo>
                    <a:cubicBezTo>
                      <a:pt x="47777" y="142075"/>
                      <a:pt x="20850" y="114871"/>
                      <a:pt x="20850" y="81448"/>
                    </a:cubicBezTo>
                    <a:close/>
                  </a:path>
                </a:pathLst>
              </a:custGeom>
              <a:grpFill/>
              <a:ln w="9525" cap="flat">
                <a:noFill/>
                <a:prstDash val="solid"/>
                <a:miter/>
              </a:ln>
            </p:spPr>
            <p:txBody>
              <a:bodyPr rtlCol="0" anchor="ctr"/>
              <a:lstStyle/>
              <a:p>
                <a:endParaRPr lang="en-MX"/>
              </a:p>
            </p:txBody>
          </p:sp>
          <p:sp>
            <p:nvSpPr>
              <p:cNvPr id="66" name="Freeform 65">
                <a:extLst>
                  <a:ext uri="{FF2B5EF4-FFF2-40B4-BE49-F238E27FC236}">
                    <a16:creationId xmlns:a16="http://schemas.microsoft.com/office/drawing/2014/main" id="{9D75F47A-817D-C847-91C8-1C9F60DF1DC8}"/>
                  </a:ext>
                </a:extLst>
              </p:cNvPr>
              <p:cNvSpPr/>
              <p:nvPr/>
            </p:nvSpPr>
            <p:spPr>
              <a:xfrm>
                <a:off x="7236218" y="2428255"/>
                <a:ext cx="161925" cy="162934"/>
              </a:xfrm>
              <a:custGeom>
                <a:avLst/>
                <a:gdLst>
                  <a:gd name="connsiteX0" fmla="*/ 0 w 161925"/>
                  <a:gd name="connsiteY0" fmla="*/ 81448 h 162934"/>
                  <a:gd name="connsiteX1" fmla="*/ 80839 w 161925"/>
                  <a:gd name="connsiteY1" fmla="*/ 162935 h 162934"/>
                  <a:gd name="connsiteX2" fmla="*/ 161925 w 161925"/>
                  <a:gd name="connsiteY2" fmla="*/ 81448 h 162934"/>
                  <a:gd name="connsiteX3" fmla="*/ 80839 w 161925"/>
                  <a:gd name="connsiteY3" fmla="*/ 0 h 162934"/>
                  <a:gd name="connsiteX4" fmla="*/ 0 w 161925"/>
                  <a:gd name="connsiteY4" fmla="*/ 81448 h 162934"/>
                  <a:gd name="connsiteX5" fmla="*/ 20860 w 161925"/>
                  <a:gd name="connsiteY5" fmla="*/ 81448 h 162934"/>
                  <a:gd name="connsiteX6" fmla="*/ 80839 w 161925"/>
                  <a:gd name="connsiteY6" fmla="*/ 20869 h 162934"/>
                  <a:gd name="connsiteX7" fmla="*/ 141056 w 161925"/>
                  <a:gd name="connsiteY7" fmla="*/ 81448 h 162934"/>
                  <a:gd name="connsiteX8" fmla="*/ 80839 w 161925"/>
                  <a:gd name="connsiteY8" fmla="*/ 142075 h 162934"/>
                  <a:gd name="connsiteX9" fmla="*/ 20860 w 161925"/>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48"/>
                    </a:moveTo>
                    <a:cubicBezTo>
                      <a:pt x="0" y="126387"/>
                      <a:pt x="36271" y="162935"/>
                      <a:pt x="80839" y="162935"/>
                    </a:cubicBezTo>
                    <a:cubicBezTo>
                      <a:pt x="125549" y="162935"/>
                      <a:pt x="161925" y="126387"/>
                      <a:pt x="161925" y="81448"/>
                    </a:cubicBezTo>
                    <a:cubicBezTo>
                      <a:pt x="161925" y="36547"/>
                      <a:pt x="125559" y="0"/>
                      <a:pt x="80839" y="0"/>
                    </a:cubicBezTo>
                    <a:cubicBezTo>
                      <a:pt x="36271" y="0"/>
                      <a:pt x="0" y="36547"/>
                      <a:pt x="0" y="81448"/>
                    </a:cubicBezTo>
                    <a:close/>
                    <a:moveTo>
                      <a:pt x="20860" y="81448"/>
                    </a:moveTo>
                    <a:cubicBezTo>
                      <a:pt x="20860" y="48054"/>
                      <a:pt x="47768" y="20869"/>
                      <a:pt x="80839" y="20869"/>
                    </a:cubicBezTo>
                    <a:cubicBezTo>
                      <a:pt x="114043" y="20869"/>
                      <a:pt x="141056" y="48054"/>
                      <a:pt x="141056" y="81448"/>
                    </a:cubicBezTo>
                    <a:cubicBezTo>
                      <a:pt x="141056" y="114871"/>
                      <a:pt x="114043" y="142075"/>
                      <a:pt x="80839" y="142075"/>
                    </a:cubicBezTo>
                    <a:cubicBezTo>
                      <a:pt x="47777" y="142075"/>
                      <a:pt x="20860" y="114871"/>
                      <a:pt x="20860" y="81448"/>
                    </a:cubicBezTo>
                    <a:close/>
                  </a:path>
                </a:pathLst>
              </a:custGeom>
              <a:grpFill/>
              <a:ln w="9525" cap="flat">
                <a:noFill/>
                <a:prstDash val="solid"/>
                <a:miter/>
              </a:ln>
            </p:spPr>
            <p:txBody>
              <a:bodyPr rtlCol="0" anchor="ctr"/>
              <a:lstStyle/>
              <a:p>
                <a:endParaRPr lang="en-MX"/>
              </a:p>
            </p:txBody>
          </p:sp>
          <p:sp>
            <p:nvSpPr>
              <p:cNvPr id="67" name="Freeform 66">
                <a:extLst>
                  <a:ext uri="{FF2B5EF4-FFF2-40B4-BE49-F238E27FC236}">
                    <a16:creationId xmlns:a16="http://schemas.microsoft.com/office/drawing/2014/main" id="{AB2D7A5E-CD19-8743-AEA5-15355E00BADE}"/>
                  </a:ext>
                </a:extLst>
              </p:cNvPr>
              <p:cNvSpPr/>
              <p:nvPr/>
            </p:nvSpPr>
            <p:spPr>
              <a:xfrm>
                <a:off x="7443920" y="2428255"/>
                <a:ext cx="162144" cy="162934"/>
              </a:xfrm>
              <a:custGeom>
                <a:avLst/>
                <a:gdLst>
                  <a:gd name="connsiteX0" fmla="*/ 0 w 162144"/>
                  <a:gd name="connsiteY0" fmla="*/ 81448 h 162934"/>
                  <a:gd name="connsiteX1" fmla="*/ 81049 w 162144"/>
                  <a:gd name="connsiteY1" fmla="*/ 162935 h 162934"/>
                  <a:gd name="connsiteX2" fmla="*/ 162144 w 162144"/>
                  <a:gd name="connsiteY2" fmla="*/ 81448 h 162934"/>
                  <a:gd name="connsiteX3" fmla="*/ 81049 w 162144"/>
                  <a:gd name="connsiteY3" fmla="*/ 0 h 162934"/>
                  <a:gd name="connsiteX4" fmla="*/ 0 w 162144"/>
                  <a:gd name="connsiteY4" fmla="*/ 81448 h 162934"/>
                  <a:gd name="connsiteX5" fmla="*/ 20860 w 162144"/>
                  <a:gd name="connsiteY5" fmla="*/ 81448 h 162934"/>
                  <a:gd name="connsiteX6" fmla="*/ 81039 w 162144"/>
                  <a:gd name="connsiteY6" fmla="*/ 20869 h 162934"/>
                  <a:gd name="connsiteX7" fmla="*/ 141256 w 162144"/>
                  <a:gd name="connsiteY7" fmla="*/ 81448 h 162934"/>
                  <a:gd name="connsiteX8" fmla="*/ 81039 w 162144"/>
                  <a:gd name="connsiteY8" fmla="*/ 142075 h 162934"/>
                  <a:gd name="connsiteX9" fmla="*/ 20860 w 162144"/>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4" h="162934">
                    <a:moveTo>
                      <a:pt x="0" y="81448"/>
                    </a:moveTo>
                    <a:cubicBezTo>
                      <a:pt x="0" y="126387"/>
                      <a:pt x="36376" y="162935"/>
                      <a:pt x="81049" y="162935"/>
                    </a:cubicBezTo>
                    <a:cubicBezTo>
                      <a:pt x="125759" y="162935"/>
                      <a:pt x="162144" y="126387"/>
                      <a:pt x="162144" y="81448"/>
                    </a:cubicBezTo>
                    <a:cubicBezTo>
                      <a:pt x="162144" y="36547"/>
                      <a:pt x="125768" y="0"/>
                      <a:pt x="81049" y="0"/>
                    </a:cubicBezTo>
                    <a:cubicBezTo>
                      <a:pt x="36376" y="0"/>
                      <a:pt x="0" y="36547"/>
                      <a:pt x="0" y="81448"/>
                    </a:cubicBezTo>
                    <a:close/>
                    <a:moveTo>
                      <a:pt x="20860" y="81448"/>
                    </a:moveTo>
                    <a:cubicBezTo>
                      <a:pt x="20860" y="48054"/>
                      <a:pt x="47883" y="20869"/>
                      <a:pt x="81039" y="20869"/>
                    </a:cubicBezTo>
                    <a:cubicBezTo>
                      <a:pt x="114252" y="20869"/>
                      <a:pt x="141256" y="48054"/>
                      <a:pt x="141256" y="81448"/>
                    </a:cubicBezTo>
                    <a:cubicBezTo>
                      <a:pt x="141256" y="114871"/>
                      <a:pt x="114252" y="142075"/>
                      <a:pt x="81039" y="142075"/>
                    </a:cubicBezTo>
                    <a:cubicBezTo>
                      <a:pt x="47883" y="142075"/>
                      <a:pt x="20860" y="114871"/>
                      <a:pt x="20860" y="81448"/>
                    </a:cubicBezTo>
                    <a:close/>
                  </a:path>
                </a:pathLst>
              </a:custGeom>
              <a:grpFill/>
              <a:ln w="9525" cap="flat">
                <a:noFill/>
                <a:prstDash val="solid"/>
                <a:miter/>
              </a:ln>
            </p:spPr>
            <p:txBody>
              <a:bodyPr rtlCol="0" anchor="ctr"/>
              <a:lstStyle/>
              <a:p>
                <a:endParaRPr lang="en-MX"/>
              </a:p>
            </p:txBody>
          </p:sp>
          <p:sp>
            <p:nvSpPr>
              <p:cNvPr id="68" name="Freeform 67">
                <a:extLst>
                  <a:ext uri="{FF2B5EF4-FFF2-40B4-BE49-F238E27FC236}">
                    <a16:creationId xmlns:a16="http://schemas.microsoft.com/office/drawing/2014/main" id="{8FE2B026-990B-3246-B950-905EE4AD8D2D}"/>
                  </a:ext>
                </a:extLst>
              </p:cNvPr>
              <p:cNvSpPr/>
              <p:nvPr/>
            </p:nvSpPr>
            <p:spPr>
              <a:xfrm>
                <a:off x="6449710" y="2248471"/>
                <a:ext cx="161886" cy="162934"/>
              </a:xfrm>
              <a:custGeom>
                <a:avLst/>
                <a:gdLst>
                  <a:gd name="connsiteX0" fmla="*/ 0 w 161886"/>
                  <a:gd name="connsiteY0" fmla="*/ 81486 h 162934"/>
                  <a:gd name="connsiteX1" fmla="*/ 80791 w 161886"/>
                  <a:gd name="connsiteY1" fmla="*/ 162935 h 162934"/>
                  <a:gd name="connsiteX2" fmla="*/ 161887 w 161886"/>
                  <a:gd name="connsiteY2" fmla="*/ 81486 h 162934"/>
                  <a:gd name="connsiteX3" fmla="*/ 80791 w 161886"/>
                  <a:gd name="connsiteY3" fmla="*/ 0 h 162934"/>
                  <a:gd name="connsiteX4" fmla="*/ 0 w 161886"/>
                  <a:gd name="connsiteY4" fmla="*/ 81486 h 162934"/>
                  <a:gd name="connsiteX5" fmla="*/ 20850 w 161886"/>
                  <a:gd name="connsiteY5" fmla="*/ 81486 h 162934"/>
                  <a:gd name="connsiteX6" fmla="*/ 80791 w 161886"/>
                  <a:gd name="connsiteY6" fmla="*/ 20860 h 162934"/>
                  <a:gd name="connsiteX7" fmla="*/ 141008 w 161886"/>
                  <a:gd name="connsiteY7" fmla="*/ 81486 h 162934"/>
                  <a:gd name="connsiteX8" fmla="*/ 80791 w 161886"/>
                  <a:gd name="connsiteY8" fmla="*/ 142075 h 162934"/>
                  <a:gd name="connsiteX9" fmla="*/ 20850 w 161886"/>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86" h="162934">
                    <a:moveTo>
                      <a:pt x="0" y="81486"/>
                    </a:moveTo>
                    <a:cubicBezTo>
                      <a:pt x="0" y="126387"/>
                      <a:pt x="36261" y="162935"/>
                      <a:pt x="80791" y="162935"/>
                    </a:cubicBezTo>
                    <a:cubicBezTo>
                      <a:pt x="125520" y="162935"/>
                      <a:pt x="161887" y="126387"/>
                      <a:pt x="161887" y="81486"/>
                    </a:cubicBezTo>
                    <a:cubicBezTo>
                      <a:pt x="161887" y="36547"/>
                      <a:pt x="125530" y="0"/>
                      <a:pt x="80791" y="0"/>
                    </a:cubicBezTo>
                    <a:cubicBezTo>
                      <a:pt x="36252" y="0"/>
                      <a:pt x="0" y="36547"/>
                      <a:pt x="0" y="81486"/>
                    </a:cubicBezTo>
                    <a:close/>
                    <a:moveTo>
                      <a:pt x="20850" y="81486"/>
                    </a:moveTo>
                    <a:cubicBezTo>
                      <a:pt x="20850" y="48063"/>
                      <a:pt x="47758" y="20860"/>
                      <a:pt x="80791" y="20860"/>
                    </a:cubicBezTo>
                    <a:cubicBezTo>
                      <a:pt x="114005" y="20860"/>
                      <a:pt x="141008" y="48063"/>
                      <a:pt x="141008" y="81486"/>
                    </a:cubicBezTo>
                    <a:cubicBezTo>
                      <a:pt x="141008" y="114891"/>
                      <a:pt x="114005" y="142075"/>
                      <a:pt x="80791" y="142075"/>
                    </a:cubicBezTo>
                    <a:cubicBezTo>
                      <a:pt x="47758" y="142075"/>
                      <a:pt x="20850" y="114891"/>
                      <a:pt x="20850" y="81486"/>
                    </a:cubicBezTo>
                    <a:close/>
                  </a:path>
                </a:pathLst>
              </a:custGeom>
              <a:grpFill/>
              <a:ln w="9525" cap="flat">
                <a:noFill/>
                <a:prstDash val="solid"/>
                <a:miter/>
              </a:ln>
            </p:spPr>
            <p:txBody>
              <a:bodyPr rtlCol="0" anchor="ctr"/>
              <a:lstStyle/>
              <a:p>
                <a:endParaRPr lang="en-MX"/>
              </a:p>
            </p:txBody>
          </p:sp>
          <p:sp>
            <p:nvSpPr>
              <p:cNvPr id="69" name="Freeform 68">
                <a:extLst>
                  <a:ext uri="{FF2B5EF4-FFF2-40B4-BE49-F238E27FC236}">
                    <a16:creationId xmlns:a16="http://schemas.microsoft.com/office/drawing/2014/main" id="{C88B713A-A058-F146-9419-E2878800C085}"/>
                  </a:ext>
                </a:extLst>
              </p:cNvPr>
              <p:cNvSpPr/>
              <p:nvPr/>
            </p:nvSpPr>
            <p:spPr>
              <a:xfrm>
                <a:off x="6657565" y="2248471"/>
                <a:ext cx="161944" cy="162934"/>
              </a:xfrm>
              <a:custGeom>
                <a:avLst/>
                <a:gdLst>
                  <a:gd name="connsiteX0" fmla="*/ 0 w 161944"/>
                  <a:gd name="connsiteY0" fmla="*/ 81486 h 162934"/>
                  <a:gd name="connsiteX1" fmla="*/ 80848 w 161944"/>
                  <a:gd name="connsiteY1" fmla="*/ 162935 h 162934"/>
                  <a:gd name="connsiteX2" fmla="*/ 161944 w 161944"/>
                  <a:gd name="connsiteY2" fmla="*/ 81486 h 162934"/>
                  <a:gd name="connsiteX3" fmla="*/ 80848 w 161944"/>
                  <a:gd name="connsiteY3" fmla="*/ 0 h 162934"/>
                  <a:gd name="connsiteX4" fmla="*/ 0 w 161944"/>
                  <a:gd name="connsiteY4" fmla="*/ 81486 h 162934"/>
                  <a:gd name="connsiteX5" fmla="*/ 20869 w 161944"/>
                  <a:gd name="connsiteY5" fmla="*/ 81486 h 162934"/>
                  <a:gd name="connsiteX6" fmla="*/ 80848 w 161944"/>
                  <a:gd name="connsiteY6" fmla="*/ 20860 h 162934"/>
                  <a:gd name="connsiteX7" fmla="*/ 141065 w 161944"/>
                  <a:gd name="connsiteY7" fmla="*/ 81486 h 162934"/>
                  <a:gd name="connsiteX8" fmla="*/ 80848 w 161944"/>
                  <a:gd name="connsiteY8" fmla="*/ 142075 h 162934"/>
                  <a:gd name="connsiteX9" fmla="*/ 20869 w 161944"/>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44" h="162934">
                    <a:moveTo>
                      <a:pt x="0" y="81486"/>
                    </a:moveTo>
                    <a:cubicBezTo>
                      <a:pt x="0" y="126387"/>
                      <a:pt x="36281" y="162935"/>
                      <a:pt x="80848" y="162935"/>
                    </a:cubicBezTo>
                    <a:cubicBezTo>
                      <a:pt x="125578" y="162935"/>
                      <a:pt x="161944" y="126387"/>
                      <a:pt x="161944" y="81486"/>
                    </a:cubicBezTo>
                    <a:cubicBezTo>
                      <a:pt x="161944" y="36547"/>
                      <a:pt x="125587" y="0"/>
                      <a:pt x="80848" y="0"/>
                    </a:cubicBezTo>
                    <a:cubicBezTo>
                      <a:pt x="36281" y="0"/>
                      <a:pt x="0" y="36547"/>
                      <a:pt x="0" y="81486"/>
                    </a:cubicBezTo>
                    <a:close/>
                    <a:moveTo>
                      <a:pt x="20869" y="81486"/>
                    </a:moveTo>
                    <a:cubicBezTo>
                      <a:pt x="20869" y="48063"/>
                      <a:pt x="47777" y="20860"/>
                      <a:pt x="80848" y="20860"/>
                    </a:cubicBezTo>
                    <a:cubicBezTo>
                      <a:pt x="114052" y="20860"/>
                      <a:pt x="141065" y="48063"/>
                      <a:pt x="141065" y="81486"/>
                    </a:cubicBezTo>
                    <a:cubicBezTo>
                      <a:pt x="141065" y="114891"/>
                      <a:pt x="114052" y="142075"/>
                      <a:pt x="80848" y="142075"/>
                    </a:cubicBezTo>
                    <a:cubicBezTo>
                      <a:pt x="47787" y="142075"/>
                      <a:pt x="20869" y="114891"/>
                      <a:pt x="20869" y="81486"/>
                    </a:cubicBezTo>
                    <a:close/>
                  </a:path>
                </a:pathLst>
              </a:custGeom>
              <a:grpFill/>
              <a:ln w="9525" cap="flat">
                <a:noFill/>
                <a:prstDash val="solid"/>
                <a:miter/>
              </a:ln>
            </p:spPr>
            <p:txBody>
              <a:bodyPr rtlCol="0" anchor="ctr"/>
              <a:lstStyle/>
              <a:p>
                <a:endParaRPr lang="en-MX"/>
              </a:p>
            </p:txBody>
          </p:sp>
          <p:sp>
            <p:nvSpPr>
              <p:cNvPr id="70" name="Freeform 69">
                <a:extLst>
                  <a:ext uri="{FF2B5EF4-FFF2-40B4-BE49-F238E27FC236}">
                    <a16:creationId xmlns:a16="http://schemas.microsoft.com/office/drawing/2014/main" id="{422B0BA1-13BD-124D-A852-5EF95A5B4D97}"/>
                  </a:ext>
                </a:extLst>
              </p:cNvPr>
              <p:cNvSpPr/>
              <p:nvPr/>
            </p:nvSpPr>
            <p:spPr>
              <a:xfrm>
                <a:off x="7073188" y="2248471"/>
                <a:ext cx="162153" cy="162934"/>
              </a:xfrm>
              <a:custGeom>
                <a:avLst/>
                <a:gdLst>
                  <a:gd name="connsiteX0" fmla="*/ 0 w 162153"/>
                  <a:gd name="connsiteY0" fmla="*/ 81486 h 162934"/>
                  <a:gd name="connsiteX1" fmla="*/ 81048 w 162153"/>
                  <a:gd name="connsiteY1" fmla="*/ 162935 h 162934"/>
                  <a:gd name="connsiteX2" fmla="*/ 162154 w 162153"/>
                  <a:gd name="connsiteY2" fmla="*/ 81486 h 162934"/>
                  <a:gd name="connsiteX3" fmla="*/ 81048 w 162153"/>
                  <a:gd name="connsiteY3" fmla="*/ 0 h 162934"/>
                  <a:gd name="connsiteX4" fmla="*/ 0 w 162153"/>
                  <a:gd name="connsiteY4" fmla="*/ 81486 h 162934"/>
                  <a:gd name="connsiteX5" fmla="*/ 20850 w 162153"/>
                  <a:gd name="connsiteY5" fmla="*/ 81486 h 162934"/>
                  <a:gd name="connsiteX6" fmla="*/ 81039 w 162153"/>
                  <a:gd name="connsiteY6" fmla="*/ 20860 h 162934"/>
                  <a:gd name="connsiteX7" fmla="*/ 141284 w 162153"/>
                  <a:gd name="connsiteY7" fmla="*/ 81486 h 162934"/>
                  <a:gd name="connsiteX8" fmla="*/ 81039 w 162153"/>
                  <a:gd name="connsiteY8" fmla="*/ 142075 h 162934"/>
                  <a:gd name="connsiteX9" fmla="*/ 20850 w 162153"/>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53" h="162934">
                    <a:moveTo>
                      <a:pt x="0" y="81486"/>
                    </a:moveTo>
                    <a:cubicBezTo>
                      <a:pt x="0" y="126387"/>
                      <a:pt x="36376" y="162935"/>
                      <a:pt x="81048" y="162935"/>
                    </a:cubicBezTo>
                    <a:cubicBezTo>
                      <a:pt x="125778" y="162935"/>
                      <a:pt x="162154" y="126387"/>
                      <a:pt x="162154" y="81486"/>
                    </a:cubicBezTo>
                    <a:cubicBezTo>
                      <a:pt x="162154" y="36547"/>
                      <a:pt x="125787" y="0"/>
                      <a:pt x="81048" y="0"/>
                    </a:cubicBezTo>
                    <a:cubicBezTo>
                      <a:pt x="36376" y="0"/>
                      <a:pt x="0" y="36547"/>
                      <a:pt x="0" y="81486"/>
                    </a:cubicBezTo>
                    <a:close/>
                    <a:moveTo>
                      <a:pt x="20850" y="81486"/>
                    </a:moveTo>
                    <a:cubicBezTo>
                      <a:pt x="20850" y="48063"/>
                      <a:pt x="47882" y="20860"/>
                      <a:pt x="81039" y="20860"/>
                    </a:cubicBezTo>
                    <a:cubicBezTo>
                      <a:pt x="114262" y="20860"/>
                      <a:pt x="141284" y="48063"/>
                      <a:pt x="141284" y="81486"/>
                    </a:cubicBezTo>
                    <a:cubicBezTo>
                      <a:pt x="141284" y="114891"/>
                      <a:pt x="114262" y="142075"/>
                      <a:pt x="81039" y="142075"/>
                    </a:cubicBezTo>
                    <a:cubicBezTo>
                      <a:pt x="47882" y="142075"/>
                      <a:pt x="20850" y="114891"/>
                      <a:pt x="20850" y="81486"/>
                    </a:cubicBezTo>
                    <a:close/>
                  </a:path>
                </a:pathLst>
              </a:custGeom>
              <a:grpFill/>
              <a:ln w="9525" cap="flat">
                <a:noFill/>
                <a:prstDash val="solid"/>
                <a:miter/>
              </a:ln>
            </p:spPr>
            <p:txBody>
              <a:bodyPr rtlCol="0" anchor="ctr"/>
              <a:lstStyle/>
              <a:p>
                <a:endParaRPr lang="en-MX"/>
              </a:p>
            </p:txBody>
          </p:sp>
          <p:sp>
            <p:nvSpPr>
              <p:cNvPr id="71" name="Freeform 70">
                <a:extLst>
                  <a:ext uri="{FF2B5EF4-FFF2-40B4-BE49-F238E27FC236}">
                    <a16:creationId xmlns:a16="http://schemas.microsoft.com/office/drawing/2014/main" id="{B9118A19-DAFD-374C-A20D-C35334E7AA49}"/>
                  </a:ext>
                </a:extLst>
              </p:cNvPr>
              <p:cNvSpPr/>
              <p:nvPr/>
            </p:nvSpPr>
            <p:spPr>
              <a:xfrm>
                <a:off x="7281081" y="2248471"/>
                <a:ext cx="162172" cy="162934"/>
              </a:xfrm>
              <a:custGeom>
                <a:avLst/>
                <a:gdLst>
                  <a:gd name="connsiteX0" fmla="*/ 0 w 162172"/>
                  <a:gd name="connsiteY0" fmla="*/ 81486 h 162934"/>
                  <a:gd name="connsiteX1" fmla="*/ 81057 w 162172"/>
                  <a:gd name="connsiteY1" fmla="*/ 162935 h 162934"/>
                  <a:gd name="connsiteX2" fmla="*/ 162172 w 162172"/>
                  <a:gd name="connsiteY2" fmla="*/ 81486 h 162934"/>
                  <a:gd name="connsiteX3" fmla="*/ 81057 w 162172"/>
                  <a:gd name="connsiteY3" fmla="*/ 0 h 162934"/>
                  <a:gd name="connsiteX4" fmla="*/ 0 w 162172"/>
                  <a:gd name="connsiteY4" fmla="*/ 81486 h 162934"/>
                  <a:gd name="connsiteX5" fmla="*/ 20869 w 162172"/>
                  <a:gd name="connsiteY5" fmla="*/ 81486 h 162934"/>
                  <a:gd name="connsiteX6" fmla="*/ 81048 w 162172"/>
                  <a:gd name="connsiteY6" fmla="*/ 20860 h 162934"/>
                  <a:gd name="connsiteX7" fmla="*/ 141303 w 162172"/>
                  <a:gd name="connsiteY7" fmla="*/ 81486 h 162934"/>
                  <a:gd name="connsiteX8" fmla="*/ 81048 w 162172"/>
                  <a:gd name="connsiteY8" fmla="*/ 142075 h 162934"/>
                  <a:gd name="connsiteX9" fmla="*/ 20869 w 162172"/>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86"/>
                    </a:moveTo>
                    <a:cubicBezTo>
                      <a:pt x="0" y="126387"/>
                      <a:pt x="36385" y="162935"/>
                      <a:pt x="81057" y="162935"/>
                    </a:cubicBezTo>
                    <a:cubicBezTo>
                      <a:pt x="125787" y="162935"/>
                      <a:pt x="162172" y="126387"/>
                      <a:pt x="162172" y="81486"/>
                    </a:cubicBezTo>
                    <a:cubicBezTo>
                      <a:pt x="162172" y="36547"/>
                      <a:pt x="125796" y="0"/>
                      <a:pt x="81057" y="0"/>
                    </a:cubicBezTo>
                    <a:cubicBezTo>
                      <a:pt x="36385" y="0"/>
                      <a:pt x="0" y="36547"/>
                      <a:pt x="0" y="81486"/>
                    </a:cubicBezTo>
                    <a:close/>
                    <a:moveTo>
                      <a:pt x="20869" y="81486"/>
                    </a:moveTo>
                    <a:cubicBezTo>
                      <a:pt x="20869" y="48063"/>
                      <a:pt x="47882" y="20860"/>
                      <a:pt x="81048" y="20860"/>
                    </a:cubicBezTo>
                    <a:cubicBezTo>
                      <a:pt x="114281" y="20860"/>
                      <a:pt x="141303" y="48063"/>
                      <a:pt x="141303" y="81486"/>
                    </a:cubicBezTo>
                    <a:cubicBezTo>
                      <a:pt x="141303" y="114891"/>
                      <a:pt x="114281" y="142075"/>
                      <a:pt x="81048" y="142075"/>
                    </a:cubicBezTo>
                    <a:cubicBezTo>
                      <a:pt x="47882" y="142075"/>
                      <a:pt x="20869" y="114891"/>
                      <a:pt x="20869" y="81486"/>
                    </a:cubicBezTo>
                    <a:close/>
                  </a:path>
                </a:pathLst>
              </a:custGeom>
              <a:grpFill/>
              <a:ln w="9525" cap="flat">
                <a:noFill/>
                <a:prstDash val="solid"/>
                <a:miter/>
              </a:ln>
            </p:spPr>
            <p:txBody>
              <a:bodyPr rtlCol="0" anchor="ctr"/>
              <a:lstStyle/>
              <a:p>
                <a:endParaRPr lang="en-MX"/>
              </a:p>
            </p:txBody>
          </p:sp>
          <p:sp>
            <p:nvSpPr>
              <p:cNvPr id="72" name="Freeform 71">
                <a:extLst>
                  <a:ext uri="{FF2B5EF4-FFF2-40B4-BE49-F238E27FC236}">
                    <a16:creationId xmlns:a16="http://schemas.microsoft.com/office/drawing/2014/main" id="{1370A769-9A50-0B48-8B62-BBA077E44D63}"/>
                  </a:ext>
                </a:extLst>
              </p:cNvPr>
              <p:cNvSpPr/>
              <p:nvPr/>
            </p:nvSpPr>
            <p:spPr>
              <a:xfrm>
                <a:off x="7488992" y="2248471"/>
                <a:ext cx="162134" cy="162934"/>
              </a:xfrm>
              <a:custGeom>
                <a:avLst/>
                <a:gdLst>
                  <a:gd name="connsiteX0" fmla="*/ 0 w 162134"/>
                  <a:gd name="connsiteY0" fmla="*/ 81486 h 162934"/>
                  <a:gd name="connsiteX1" fmla="*/ 81058 w 162134"/>
                  <a:gd name="connsiteY1" fmla="*/ 162935 h 162934"/>
                  <a:gd name="connsiteX2" fmla="*/ 162135 w 162134"/>
                  <a:gd name="connsiteY2" fmla="*/ 81486 h 162934"/>
                  <a:gd name="connsiteX3" fmla="*/ 81058 w 162134"/>
                  <a:gd name="connsiteY3" fmla="*/ 0 h 162934"/>
                  <a:gd name="connsiteX4" fmla="*/ 0 w 162134"/>
                  <a:gd name="connsiteY4" fmla="*/ 81486 h 162934"/>
                  <a:gd name="connsiteX5" fmla="*/ 20870 w 162134"/>
                  <a:gd name="connsiteY5" fmla="*/ 81486 h 162934"/>
                  <a:gd name="connsiteX6" fmla="*/ 81058 w 162134"/>
                  <a:gd name="connsiteY6" fmla="*/ 20860 h 162934"/>
                  <a:gd name="connsiteX7" fmla="*/ 141256 w 162134"/>
                  <a:gd name="connsiteY7" fmla="*/ 81486 h 162934"/>
                  <a:gd name="connsiteX8" fmla="*/ 81058 w 162134"/>
                  <a:gd name="connsiteY8" fmla="*/ 142075 h 162934"/>
                  <a:gd name="connsiteX9" fmla="*/ 20870 w 162134"/>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34" h="162934">
                    <a:moveTo>
                      <a:pt x="0" y="81486"/>
                    </a:moveTo>
                    <a:cubicBezTo>
                      <a:pt x="0" y="126387"/>
                      <a:pt x="36367" y="162935"/>
                      <a:pt x="81058" y="162935"/>
                    </a:cubicBezTo>
                    <a:cubicBezTo>
                      <a:pt x="125749" y="162935"/>
                      <a:pt x="162135" y="126387"/>
                      <a:pt x="162135" y="81486"/>
                    </a:cubicBezTo>
                    <a:cubicBezTo>
                      <a:pt x="162135" y="36547"/>
                      <a:pt x="125759" y="0"/>
                      <a:pt x="81058" y="0"/>
                    </a:cubicBezTo>
                    <a:cubicBezTo>
                      <a:pt x="36367" y="0"/>
                      <a:pt x="0" y="36547"/>
                      <a:pt x="0" y="81486"/>
                    </a:cubicBezTo>
                    <a:close/>
                    <a:moveTo>
                      <a:pt x="20870" y="81486"/>
                    </a:moveTo>
                    <a:cubicBezTo>
                      <a:pt x="20870" y="48063"/>
                      <a:pt x="47883" y="20860"/>
                      <a:pt x="81058" y="20860"/>
                    </a:cubicBezTo>
                    <a:cubicBezTo>
                      <a:pt x="114253" y="20860"/>
                      <a:pt x="141256" y="48063"/>
                      <a:pt x="141256" y="81486"/>
                    </a:cubicBezTo>
                    <a:cubicBezTo>
                      <a:pt x="141256" y="114891"/>
                      <a:pt x="114253" y="142075"/>
                      <a:pt x="81058" y="142075"/>
                    </a:cubicBezTo>
                    <a:cubicBezTo>
                      <a:pt x="47873" y="142075"/>
                      <a:pt x="20870" y="114891"/>
                      <a:pt x="20870" y="81486"/>
                    </a:cubicBezTo>
                    <a:close/>
                  </a:path>
                </a:pathLst>
              </a:custGeom>
              <a:grpFill/>
              <a:ln w="9525" cap="flat">
                <a:noFill/>
                <a:prstDash val="solid"/>
                <a:miter/>
              </a:ln>
            </p:spPr>
            <p:txBody>
              <a:bodyPr rtlCol="0" anchor="ctr"/>
              <a:lstStyle/>
              <a:p>
                <a:endParaRPr lang="en-MX"/>
              </a:p>
            </p:txBody>
          </p:sp>
          <p:sp>
            <p:nvSpPr>
              <p:cNvPr id="73" name="Freeform 72">
                <a:extLst>
                  <a:ext uri="{FF2B5EF4-FFF2-40B4-BE49-F238E27FC236}">
                    <a16:creationId xmlns:a16="http://schemas.microsoft.com/office/drawing/2014/main" id="{CA861E4C-1C5E-EA45-A68B-B62977397103}"/>
                  </a:ext>
                </a:extLst>
              </p:cNvPr>
              <p:cNvSpPr/>
              <p:nvPr/>
            </p:nvSpPr>
            <p:spPr>
              <a:xfrm>
                <a:off x="6223434" y="2608411"/>
                <a:ext cx="162134" cy="162934"/>
              </a:xfrm>
              <a:custGeom>
                <a:avLst/>
                <a:gdLst>
                  <a:gd name="connsiteX0" fmla="*/ 0 w 162134"/>
                  <a:gd name="connsiteY0" fmla="*/ 81477 h 162934"/>
                  <a:gd name="connsiteX1" fmla="*/ 81029 w 162134"/>
                  <a:gd name="connsiteY1" fmla="*/ 162935 h 162934"/>
                  <a:gd name="connsiteX2" fmla="*/ 162135 w 162134"/>
                  <a:gd name="connsiteY2" fmla="*/ 81477 h 162934"/>
                  <a:gd name="connsiteX3" fmla="*/ 81029 w 162134"/>
                  <a:gd name="connsiteY3" fmla="*/ 0 h 162934"/>
                  <a:gd name="connsiteX4" fmla="*/ 0 w 162134"/>
                  <a:gd name="connsiteY4" fmla="*/ 81477 h 162934"/>
                  <a:gd name="connsiteX5" fmla="*/ 20869 w 162134"/>
                  <a:gd name="connsiteY5" fmla="*/ 81477 h 162934"/>
                  <a:gd name="connsiteX6" fmla="*/ 81020 w 162134"/>
                  <a:gd name="connsiteY6" fmla="*/ 20869 h 162934"/>
                  <a:gd name="connsiteX7" fmla="*/ 141265 w 162134"/>
                  <a:gd name="connsiteY7" fmla="*/ 81477 h 162934"/>
                  <a:gd name="connsiteX8" fmla="*/ 81020 w 162134"/>
                  <a:gd name="connsiteY8" fmla="*/ 142065 h 162934"/>
                  <a:gd name="connsiteX9" fmla="*/ 20869 w 162134"/>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34" h="162934">
                    <a:moveTo>
                      <a:pt x="0" y="81477"/>
                    </a:moveTo>
                    <a:cubicBezTo>
                      <a:pt x="0" y="126387"/>
                      <a:pt x="36338" y="162935"/>
                      <a:pt x="81029" y="162935"/>
                    </a:cubicBezTo>
                    <a:cubicBezTo>
                      <a:pt x="125759" y="162935"/>
                      <a:pt x="162135" y="126387"/>
                      <a:pt x="162135" y="81477"/>
                    </a:cubicBezTo>
                    <a:cubicBezTo>
                      <a:pt x="162135" y="36547"/>
                      <a:pt x="125768" y="0"/>
                      <a:pt x="81029" y="0"/>
                    </a:cubicBezTo>
                    <a:cubicBezTo>
                      <a:pt x="36338" y="10"/>
                      <a:pt x="0" y="36557"/>
                      <a:pt x="0" y="81477"/>
                    </a:cubicBezTo>
                    <a:close/>
                    <a:moveTo>
                      <a:pt x="20869" y="81477"/>
                    </a:moveTo>
                    <a:cubicBezTo>
                      <a:pt x="20869" y="48063"/>
                      <a:pt x="47844" y="20869"/>
                      <a:pt x="81020" y="20869"/>
                    </a:cubicBezTo>
                    <a:cubicBezTo>
                      <a:pt x="114243" y="20869"/>
                      <a:pt x="141265" y="48063"/>
                      <a:pt x="141265" y="81477"/>
                    </a:cubicBezTo>
                    <a:cubicBezTo>
                      <a:pt x="141265" y="114881"/>
                      <a:pt x="114243" y="142065"/>
                      <a:pt x="81020" y="142065"/>
                    </a:cubicBezTo>
                    <a:cubicBezTo>
                      <a:pt x="47844" y="142075"/>
                      <a:pt x="20869" y="114891"/>
                      <a:pt x="20869" y="81477"/>
                    </a:cubicBezTo>
                    <a:close/>
                  </a:path>
                </a:pathLst>
              </a:custGeom>
              <a:grpFill/>
              <a:ln w="9525" cap="flat">
                <a:noFill/>
                <a:prstDash val="solid"/>
                <a:miter/>
              </a:ln>
            </p:spPr>
            <p:txBody>
              <a:bodyPr rtlCol="0" anchor="ctr"/>
              <a:lstStyle/>
              <a:p>
                <a:endParaRPr lang="en-MX"/>
              </a:p>
            </p:txBody>
          </p:sp>
          <p:sp>
            <p:nvSpPr>
              <p:cNvPr id="74" name="Freeform 73">
                <a:extLst>
                  <a:ext uri="{FF2B5EF4-FFF2-40B4-BE49-F238E27FC236}">
                    <a16:creationId xmlns:a16="http://schemas.microsoft.com/office/drawing/2014/main" id="{47B239AD-A64E-CA4C-9C44-BFBE5E5948D4}"/>
                  </a:ext>
                </a:extLst>
              </p:cNvPr>
              <p:cNvSpPr/>
              <p:nvPr/>
            </p:nvSpPr>
            <p:spPr>
              <a:xfrm>
                <a:off x="6431308" y="2608411"/>
                <a:ext cx="161972" cy="162934"/>
              </a:xfrm>
              <a:custGeom>
                <a:avLst/>
                <a:gdLst>
                  <a:gd name="connsiteX0" fmla="*/ 0 w 161972"/>
                  <a:gd name="connsiteY0" fmla="*/ 81477 h 162934"/>
                  <a:gd name="connsiteX1" fmla="*/ 81039 w 161972"/>
                  <a:gd name="connsiteY1" fmla="*/ 162935 h 162934"/>
                  <a:gd name="connsiteX2" fmla="*/ 161973 w 161972"/>
                  <a:gd name="connsiteY2" fmla="*/ 81477 h 162934"/>
                  <a:gd name="connsiteX3" fmla="*/ 81039 w 161972"/>
                  <a:gd name="connsiteY3" fmla="*/ 0 h 162934"/>
                  <a:gd name="connsiteX4" fmla="*/ 0 w 161972"/>
                  <a:gd name="connsiteY4" fmla="*/ 81477 h 162934"/>
                  <a:gd name="connsiteX5" fmla="*/ 20879 w 161972"/>
                  <a:gd name="connsiteY5" fmla="*/ 81477 h 162934"/>
                  <a:gd name="connsiteX6" fmla="*/ 81039 w 161972"/>
                  <a:gd name="connsiteY6" fmla="*/ 20869 h 162934"/>
                  <a:gd name="connsiteX7" fmla="*/ 141103 w 161972"/>
                  <a:gd name="connsiteY7" fmla="*/ 81477 h 162934"/>
                  <a:gd name="connsiteX8" fmla="*/ 81039 w 161972"/>
                  <a:gd name="connsiteY8" fmla="*/ 142065 h 162934"/>
                  <a:gd name="connsiteX9" fmla="*/ 20879 w 161972"/>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72" h="162934">
                    <a:moveTo>
                      <a:pt x="0" y="81477"/>
                    </a:moveTo>
                    <a:cubicBezTo>
                      <a:pt x="0" y="126387"/>
                      <a:pt x="36338" y="162935"/>
                      <a:pt x="81039" y="162935"/>
                    </a:cubicBezTo>
                    <a:cubicBezTo>
                      <a:pt x="125692" y="162935"/>
                      <a:pt x="161973" y="126387"/>
                      <a:pt x="161973" y="81477"/>
                    </a:cubicBezTo>
                    <a:cubicBezTo>
                      <a:pt x="161973" y="36547"/>
                      <a:pt x="125692" y="0"/>
                      <a:pt x="81039" y="0"/>
                    </a:cubicBezTo>
                    <a:cubicBezTo>
                      <a:pt x="36347" y="10"/>
                      <a:pt x="0" y="36557"/>
                      <a:pt x="0" y="81477"/>
                    </a:cubicBezTo>
                    <a:close/>
                    <a:moveTo>
                      <a:pt x="20879" y="81477"/>
                    </a:moveTo>
                    <a:cubicBezTo>
                      <a:pt x="20879" y="48063"/>
                      <a:pt x="47873" y="20869"/>
                      <a:pt x="81039" y="20869"/>
                    </a:cubicBezTo>
                    <a:cubicBezTo>
                      <a:pt x="114176" y="20869"/>
                      <a:pt x="141103" y="48063"/>
                      <a:pt x="141103" y="81477"/>
                    </a:cubicBezTo>
                    <a:cubicBezTo>
                      <a:pt x="141103" y="114881"/>
                      <a:pt x="114176" y="142065"/>
                      <a:pt x="81039" y="142065"/>
                    </a:cubicBezTo>
                    <a:cubicBezTo>
                      <a:pt x="47873" y="142075"/>
                      <a:pt x="20879" y="114891"/>
                      <a:pt x="20879" y="81477"/>
                    </a:cubicBezTo>
                    <a:close/>
                  </a:path>
                </a:pathLst>
              </a:custGeom>
              <a:grpFill/>
              <a:ln w="9525" cap="flat">
                <a:noFill/>
                <a:prstDash val="solid"/>
                <a:miter/>
              </a:ln>
            </p:spPr>
            <p:txBody>
              <a:bodyPr rtlCol="0" anchor="ctr"/>
              <a:lstStyle/>
              <a:p>
                <a:endParaRPr lang="en-MX"/>
              </a:p>
            </p:txBody>
          </p:sp>
          <p:sp>
            <p:nvSpPr>
              <p:cNvPr id="75" name="Freeform 74">
                <a:extLst>
                  <a:ext uri="{FF2B5EF4-FFF2-40B4-BE49-F238E27FC236}">
                    <a16:creationId xmlns:a16="http://schemas.microsoft.com/office/drawing/2014/main" id="{BF8C883F-E01E-EB43-9903-F2C5199FBB33}"/>
                  </a:ext>
                </a:extLst>
              </p:cNvPr>
              <p:cNvSpPr/>
              <p:nvPr/>
            </p:nvSpPr>
            <p:spPr>
              <a:xfrm>
                <a:off x="6639210" y="2608411"/>
                <a:ext cx="161925" cy="162934"/>
              </a:xfrm>
              <a:custGeom>
                <a:avLst/>
                <a:gdLst>
                  <a:gd name="connsiteX0" fmla="*/ 0 w 161925"/>
                  <a:gd name="connsiteY0" fmla="*/ 81477 h 162934"/>
                  <a:gd name="connsiteX1" fmla="*/ 80915 w 161925"/>
                  <a:gd name="connsiteY1" fmla="*/ 162935 h 162934"/>
                  <a:gd name="connsiteX2" fmla="*/ 161925 w 161925"/>
                  <a:gd name="connsiteY2" fmla="*/ 81477 h 162934"/>
                  <a:gd name="connsiteX3" fmla="*/ 80915 w 161925"/>
                  <a:gd name="connsiteY3" fmla="*/ 0 h 162934"/>
                  <a:gd name="connsiteX4" fmla="*/ 0 w 161925"/>
                  <a:gd name="connsiteY4" fmla="*/ 81477 h 162934"/>
                  <a:gd name="connsiteX5" fmla="*/ 20860 w 161925"/>
                  <a:gd name="connsiteY5" fmla="*/ 81477 h 162934"/>
                  <a:gd name="connsiteX6" fmla="*/ 80924 w 161925"/>
                  <a:gd name="connsiteY6" fmla="*/ 20869 h 162934"/>
                  <a:gd name="connsiteX7" fmla="*/ 141075 w 161925"/>
                  <a:gd name="connsiteY7" fmla="*/ 81477 h 162934"/>
                  <a:gd name="connsiteX8" fmla="*/ 80924 w 161925"/>
                  <a:gd name="connsiteY8" fmla="*/ 142065 h 162934"/>
                  <a:gd name="connsiteX9" fmla="*/ 20860 w 161925"/>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77"/>
                    </a:moveTo>
                    <a:cubicBezTo>
                      <a:pt x="0" y="126387"/>
                      <a:pt x="36290" y="162935"/>
                      <a:pt x="80915" y="162935"/>
                    </a:cubicBezTo>
                    <a:cubicBezTo>
                      <a:pt x="125578" y="162935"/>
                      <a:pt x="161925" y="126387"/>
                      <a:pt x="161925" y="81477"/>
                    </a:cubicBezTo>
                    <a:cubicBezTo>
                      <a:pt x="161925" y="36547"/>
                      <a:pt x="125587" y="0"/>
                      <a:pt x="80915" y="0"/>
                    </a:cubicBezTo>
                    <a:cubicBezTo>
                      <a:pt x="36290" y="10"/>
                      <a:pt x="0" y="36557"/>
                      <a:pt x="0" y="81477"/>
                    </a:cubicBezTo>
                    <a:close/>
                    <a:moveTo>
                      <a:pt x="20860" y="81477"/>
                    </a:moveTo>
                    <a:cubicBezTo>
                      <a:pt x="20860" y="48063"/>
                      <a:pt x="47806" y="20869"/>
                      <a:pt x="80924" y="20869"/>
                    </a:cubicBezTo>
                    <a:cubicBezTo>
                      <a:pt x="114081" y="20869"/>
                      <a:pt x="141075" y="48063"/>
                      <a:pt x="141075" y="81477"/>
                    </a:cubicBezTo>
                    <a:cubicBezTo>
                      <a:pt x="141075" y="114881"/>
                      <a:pt x="114081" y="142065"/>
                      <a:pt x="80924" y="142065"/>
                    </a:cubicBezTo>
                    <a:cubicBezTo>
                      <a:pt x="47806" y="142075"/>
                      <a:pt x="20860" y="114891"/>
                      <a:pt x="20860" y="81477"/>
                    </a:cubicBezTo>
                    <a:close/>
                  </a:path>
                </a:pathLst>
              </a:custGeom>
              <a:grpFill/>
              <a:ln w="9525" cap="flat">
                <a:noFill/>
                <a:prstDash val="solid"/>
                <a:miter/>
              </a:ln>
            </p:spPr>
            <p:txBody>
              <a:bodyPr rtlCol="0" anchor="ctr"/>
              <a:lstStyle/>
              <a:p>
                <a:endParaRPr lang="en-MX"/>
              </a:p>
            </p:txBody>
          </p:sp>
          <p:sp>
            <p:nvSpPr>
              <p:cNvPr id="76" name="Freeform 75">
                <a:extLst>
                  <a:ext uri="{FF2B5EF4-FFF2-40B4-BE49-F238E27FC236}">
                    <a16:creationId xmlns:a16="http://schemas.microsoft.com/office/drawing/2014/main" id="{7F5D31F5-D37E-F440-AD8D-9C6AD55ECE91}"/>
                  </a:ext>
                </a:extLst>
              </p:cNvPr>
              <p:cNvSpPr/>
              <p:nvPr/>
            </p:nvSpPr>
            <p:spPr>
              <a:xfrm>
                <a:off x="7054824" y="2608411"/>
                <a:ext cx="162172" cy="162934"/>
              </a:xfrm>
              <a:custGeom>
                <a:avLst/>
                <a:gdLst>
                  <a:gd name="connsiteX0" fmla="*/ 0 w 162172"/>
                  <a:gd name="connsiteY0" fmla="*/ 81477 h 162934"/>
                  <a:gd name="connsiteX1" fmla="*/ 81058 w 162172"/>
                  <a:gd name="connsiteY1" fmla="*/ 162935 h 162934"/>
                  <a:gd name="connsiteX2" fmla="*/ 162173 w 162172"/>
                  <a:gd name="connsiteY2" fmla="*/ 81477 h 162934"/>
                  <a:gd name="connsiteX3" fmla="*/ 138456 w 162172"/>
                  <a:gd name="connsiteY3" fmla="*/ 23851 h 162934"/>
                  <a:gd name="connsiteX4" fmla="*/ 81067 w 162172"/>
                  <a:gd name="connsiteY4" fmla="*/ 0 h 162934"/>
                  <a:gd name="connsiteX5" fmla="*/ 0 w 162172"/>
                  <a:gd name="connsiteY5" fmla="*/ 81477 h 162934"/>
                  <a:gd name="connsiteX6" fmla="*/ 20869 w 162172"/>
                  <a:gd name="connsiteY6" fmla="*/ 81477 h 162934"/>
                  <a:gd name="connsiteX7" fmla="*/ 81048 w 162172"/>
                  <a:gd name="connsiteY7" fmla="*/ 20869 h 162934"/>
                  <a:gd name="connsiteX8" fmla="*/ 123682 w 162172"/>
                  <a:gd name="connsiteY8" fmla="*/ 38567 h 162934"/>
                  <a:gd name="connsiteX9" fmla="*/ 141313 w 162172"/>
                  <a:gd name="connsiteY9" fmla="*/ 81477 h 162934"/>
                  <a:gd name="connsiteX10" fmla="*/ 81058 w 162172"/>
                  <a:gd name="connsiteY10" fmla="*/ 142065 h 162934"/>
                  <a:gd name="connsiteX11" fmla="*/ 20869 w 162172"/>
                  <a:gd name="connsiteY11"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172" h="162934">
                    <a:moveTo>
                      <a:pt x="0" y="81477"/>
                    </a:moveTo>
                    <a:cubicBezTo>
                      <a:pt x="0" y="126387"/>
                      <a:pt x="36376" y="162935"/>
                      <a:pt x="81058" y="162935"/>
                    </a:cubicBezTo>
                    <a:cubicBezTo>
                      <a:pt x="125787" y="162935"/>
                      <a:pt x="162173" y="126387"/>
                      <a:pt x="162173" y="81477"/>
                    </a:cubicBezTo>
                    <a:cubicBezTo>
                      <a:pt x="162173" y="59684"/>
                      <a:pt x="153762" y="39224"/>
                      <a:pt x="138456" y="23851"/>
                    </a:cubicBezTo>
                    <a:cubicBezTo>
                      <a:pt x="123168" y="8477"/>
                      <a:pt x="102794" y="0"/>
                      <a:pt x="81067" y="0"/>
                    </a:cubicBezTo>
                    <a:cubicBezTo>
                      <a:pt x="36376" y="10"/>
                      <a:pt x="0" y="36557"/>
                      <a:pt x="0" y="81477"/>
                    </a:cubicBezTo>
                    <a:close/>
                    <a:moveTo>
                      <a:pt x="20869" y="81477"/>
                    </a:moveTo>
                    <a:cubicBezTo>
                      <a:pt x="20869" y="48063"/>
                      <a:pt x="47873" y="20869"/>
                      <a:pt x="81048" y="20869"/>
                    </a:cubicBezTo>
                    <a:cubicBezTo>
                      <a:pt x="97184" y="20869"/>
                      <a:pt x="112300" y="27156"/>
                      <a:pt x="123682" y="38567"/>
                    </a:cubicBezTo>
                    <a:cubicBezTo>
                      <a:pt x="135036" y="50006"/>
                      <a:pt x="141313" y="65256"/>
                      <a:pt x="141313" y="81477"/>
                    </a:cubicBezTo>
                    <a:cubicBezTo>
                      <a:pt x="141313" y="114881"/>
                      <a:pt x="114281" y="142065"/>
                      <a:pt x="81058" y="142065"/>
                    </a:cubicBezTo>
                    <a:cubicBezTo>
                      <a:pt x="47873" y="142075"/>
                      <a:pt x="20869" y="114891"/>
                      <a:pt x="20869" y="81477"/>
                    </a:cubicBezTo>
                    <a:close/>
                  </a:path>
                </a:pathLst>
              </a:custGeom>
              <a:grpFill/>
              <a:ln w="9525" cap="flat">
                <a:noFill/>
                <a:prstDash val="solid"/>
                <a:miter/>
              </a:ln>
            </p:spPr>
            <p:txBody>
              <a:bodyPr rtlCol="0" anchor="ctr"/>
              <a:lstStyle/>
              <a:p>
                <a:endParaRPr lang="en-MX"/>
              </a:p>
            </p:txBody>
          </p:sp>
          <p:sp>
            <p:nvSpPr>
              <p:cNvPr id="77" name="Freeform 76">
                <a:extLst>
                  <a:ext uri="{FF2B5EF4-FFF2-40B4-BE49-F238E27FC236}">
                    <a16:creationId xmlns:a16="http://schemas.microsoft.com/office/drawing/2014/main" id="{F7AED9D0-75C3-AA42-9B2C-66B96E07F947}"/>
                  </a:ext>
                </a:extLst>
              </p:cNvPr>
              <p:cNvSpPr/>
              <p:nvPr/>
            </p:nvSpPr>
            <p:spPr>
              <a:xfrm>
                <a:off x="7262764" y="2608411"/>
                <a:ext cx="162068" cy="162934"/>
              </a:xfrm>
              <a:custGeom>
                <a:avLst/>
                <a:gdLst>
                  <a:gd name="connsiteX0" fmla="*/ 0 w 162068"/>
                  <a:gd name="connsiteY0" fmla="*/ 81477 h 162934"/>
                  <a:gd name="connsiteX1" fmla="*/ 81077 w 162068"/>
                  <a:gd name="connsiteY1" fmla="*/ 162935 h 162934"/>
                  <a:gd name="connsiteX2" fmla="*/ 162068 w 162068"/>
                  <a:gd name="connsiteY2" fmla="*/ 81477 h 162934"/>
                  <a:gd name="connsiteX3" fmla="*/ 81077 w 162068"/>
                  <a:gd name="connsiteY3" fmla="*/ 0 h 162934"/>
                  <a:gd name="connsiteX4" fmla="*/ 0 w 162068"/>
                  <a:gd name="connsiteY4" fmla="*/ 81477 h 162934"/>
                  <a:gd name="connsiteX5" fmla="*/ 20879 w 162068"/>
                  <a:gd name="connsiteY5" fmla="*/ 81477 h 162934"/>
                  <a:gd name="connsiteX6" fmla="*/ 81077 w 162068"/>
                  <a:gd name="connsiteY6" fmla="*/ 20869 h 162934"/>
                  <a:gd name="connsiteX7" fmla="*/ 141198 w 162068"/>
                  <a:gd name="connsiteY7" fmla="*/ 81477 h 162934"/>
                  <a:gd name="connsiteX8" fmla="*/ 81077 w 162068"/>
                  <a:gd name="connsiteY8" fmla="*/ 142065 h 162934"/>
                  <a:gd name="connsiteX9" fmla="*/ 20879 w 162068"/>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68" h="162934">
                    <a:moveTo>
                      <a:pt x="0" y="81477"/>
                    </a:moveTo>
                    <a:cubicBezTo>
                      <a:pt x="0" y="126387"/>
                      <a:pt x="36376" y="162935"/>
                      <a:pt x="81077" y="162935"/>
                    </a:cubicBezTo>
                    <a:cubicBezTo>
                      <a:pt x="125739" y="162935"/>
                      <a:pt x="162068" y="126387"/>
                      <a:pt x="162068" y="81477"/>
                    </a:cubicBezTo>
                    <a:cubicBezTo>
                      <a:pt x="162068" y="36547"/>
                      <a:pt x="125749" y="0"/>
                      <a:pt x="81077" y="0"/>
                    </a:cubicBezTo>
                    <a:cubicBezTo>
                      <a:pt x="36376" y="10"/>
                      <a:pt x="0" y="36557"/>
                      <a:pt x="0" y="81477"/>
                    </a:cubicBezTo>
                    <a:close/>
                    <a:moveTo>
                      <a:pt x="20879" y="81477"/>
                    </a:moveTo>
                    <a:cubicBezTo>
                      <a:pt x="20879" y="48063"/>
                      <a:pt x="47882" y="20869"/>
                      <a:pt x="81077" y="20869"/>
                    </a:cubicBezTo>
                    <a:cubicBezTo>
                      <a:pt x="114233" y="20869"/>
                      <a:pt x="141198" y="48063"/>
                      <a:pt x="141198" y="81477"/>
                    </a:cubicBezTo>
                    <a:cubicBezTo>
                      <a:pt x="141198" y="114881"/>
                      <a:pt x="114233" y="142065"/>
                      <a:pt x="81077" y="142065"/>
                    </a:cubicBezTo>
                    <a:cubicBezTo>
                      <a:pt x="47873" y="142075"/>
                      <a:pt x="20879" y="114891"/>
                      <a:pt x="20879" y="81477"/>
                    </a:cubicBezTo>
                    <a:close/>
                  </a:path>
                </a:pathLst>
              </a:custGeom>
              <a:grpFill/>
              <a:ln w="9525" cap="flat">
                <a:noFill/>
                <a:prstDash val="solid"/>
                <a:miter/>
              </a:ln>
            </p:spPr>
            <p:txBody>
              <a:bodyPr rtlCol="0" anchor="ctr"/>
              <a:lstStyle/>
              <a:p>
                <a:endParaRPr lang="en-MX"/>
              </a:p>
            </p:txBody>
          </p:sp>
          <p:sp>
            <p:nvSpPr>
              <p:cNvPr id="78" name="Freeform 77">
                <a:extLst>
                  <a:ext uri="{FF2B5EF4-FFF2-40B4-BE49-F238E27FC236}">
                    <a16:creationId xmlns:a16="http://schemas.microsoft.com/office/drawing/2014/main" id="{4A223EA8-D4DE-CE4A-AE7F-D53DEC179DDF}"/>
                  </a:ext>
                </a:extLst>
              </p:cNvPr>
              <p:cNvSpPr/>
              <p:nvPr/>
            </p:nvSpPr>
            <p:spPr>
              <a:xfrm>
                <a:off x="7470667" y="2608411"/>
                <a:ext cx="162143" cy="162934"/>
              </a:xfrm>
              <a:custGeom>
                <a:avLst/>
                <a:gdLst>
                  <a:gd name="connsiteX0" fmla="*/ 0 w 162143"/>
                  <a:gd name="connsiteY0" fmla="*/ 81477 h 162934"/>
                  <a:gd name="connsiteX1" fmla="*/ 81019 w 162143"/>
                  <a:gd name="connsiteY1" fmla="*/ 162935 h 162934"/>
                  <a:gd name="connsiteX2" fmla="*/ 162144 w 162143"/>
                  <a:gd name="connsiteY2" fmla="*/ 81477 h 162934"/>
                  <a:gd name="connsiteX3" fmla="*/ 81019 w 162143"/>
                  <a:gd name="connsiteY3" fmla="*/ 0 h 162934"/>
                  <a:gd name="connsiteX4" fmla="*/ 0 w 162143"/>
                  <a:gd name="connsiteY4" fmla="*/ 81477 h 162934"/>
                  <a:gd name="connsiteX5" fmla="*/ 20869 w 162143"/>
                  <a:gd name="connsiteY5" fmla="*/ 81477 h 162934"/>
                  <a:gd name="connsiteX6" fmla="*/ 81019 w 162143"/>
                  <a:gd name="connsiteY6" fmla="*/ 20869 h 162934"/>
                  <a:gd name="connsiteX7" fmla="*/ 141265 w 162143"/>
                  <a:gd name="connsiteY7" fmla="*/ 81477 h 162934"/>
                  <a:gd name="connsiteX8" fmla="*/ 81019 w 162143"/>
                  <a:gd name="connsiteY8" fmla="*/ 142065 h 162934"/>
                  <a:gd name="connsiteX9" fmla="*/ 20869 w 162143"/>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3" h="162934">
                    <a:moveTo>
                      <a:pt x="0" y="81477"/>
                    </a:moveTo>
                    <a:cubicBezTo>
                      <a:pt x="0" y="126387"/>
                      <a:pt x="36347" y="162935"/>
                      <a:pt x="81019" y="162935"/>
                    </a:cubicBezTo>
                    <a:cubicBezTo>
                      <a:pt x="125739" y="162935"/>
                      <a:pt x="162144" y="126387"/>
                      <a:pt x="162144" y="81477"/>
                    </a:cubicBezTo>
                    <a:cubicBezTo>
                      <a:pt x="162144" y="36547"/>
                      <a:pt x="125749" y="0"/>
                      <a:pt x="81019" y="0"/>
                    </a:cubicBezTo>
                    <a:cubicBezTo>
                      <a:pt x="36357" y="10"/>
                      <a:pt x="0" y="36557"/>
                      <a:pt x="0" y="81477"/>
                    </a:cubicBezTo>
                    <a:close/>
                    <a:moveTo>
                      <a:pt x="20869" y="81477"/>
                    </a:moveTo>
                    <a:cubicBezTo>
                      <a:pt x="20869" y="48063"/>
                      <a:pt x="47853" y="20869"/>
                      <a:pt x="81019" y="20869"/>
                    </a:cubicBezTo>
                    <a:cubicBezTo>
                      <a:pt x="114262" y="20869"/>
                      <a:pt x="141265" y="48063"/>
                      <a:pt x="141265" y="81477"/>
                    </a:cubicBezTo>
                    <a:cubicBezTo>
                      <a:pt x="141265" y="114881"/>
                      <a:pt x="114262" y="142065"/>
                      <a:pt x="81019" y="142065"/>
                    </a:cubicBezTo>
                    <a:cubicBezTo>
                      <a:pt x="47853" y="142075"/>
                      <a:pt x="20869" y="114891"/>
                      <a:pt x="20869" y="81477"/>
                    </a:cubicBezTo>
                    <a:close/>
                  </a:path>
                </a:pathLst>
              </a:custGeom>
              <a:grpFill/>
              <a:ln w="9525" cap="flat">
                <a:noFill/>
                <a:prstDash val="solid"/>
                <a:miter/>
              </a:ln>
            </p:spPr>
            <p:txBody>
              <a:bodyPr rtlCol="0" anchor="ctr"/>
              <a:lstStyle/>
              <a:p>
                <a:endParaRPr lang="en-MX"/>
              </a:p>
            </p:txBody>
          </p:sp>
          <p:sp>
            <p:nvSpPr>
              <p:cNvPr id="79" name="Freeform 78">
                <a:extLst>
                  <a:ext uri="{FF2B5EF4-FFF2-40B4-BE49-F238E27FC236}">
                    <a16:creationId xmlns:a16="http://schemas.microsoft.com/office/drawing/2014/main" id="{2412BA6B-8019-864D-8566-D5A78E801E44}"/>
                  </a:ext>
                </a:extLst>
              </p:cNvPr>
              <p:cNvSpPr/>
              <p:nvPr/>
            </p:nvSpPr>
            <p:spPr>
              <a:xfrm>
                <a:off x="7678569" y="2608421"/>
                <a:ext cx="162134" cy="162934"/>
              </a:xfrm>
              <a:custGeom>
                <a:avLst/>
                <a:gdLst>
                  <a:gd name="connsiteX0" fmla="*/ 23679 w 162134"/>
                  <a:gd name="connsiteY0" fmla="*/ 23851 h 162934"/>
                  <a:gd name="connsiteX1" fmla="*/ 0 w 162134"/>
                  <a:gd name="connsiteY1" fmla="*/ 81477 h 162934"/>
                  <a:gd name="connsiteX2" fmla="*/ 23679 w 162134"/>
                  <a:gd name="connsiteY2" fmla="*/ 139017 h 162934"/>
                  <a:gd name="connsiteX3" fmla="*/ 81058 w 162134"/>
                  <a:gd name="connsiteY3" fmla="*/ 162935 h 162934"/>
                  <a:gd name="connsiteX4" fmla="*/ 162135 w 162134"/>
                  <a:gd name="connsiteY4" fmla="*/ 81477 h 162934"/>
                  <a:gd name="connsiteX5" fmla="*/ 81058 w 162134"/>
                  <a:gd name="connsiteY5" fmla="*/ 0 h 162934"/>
                  <a:gd name="connsiteX6" fmla="*/ 23679 w 162134"/>
                  <a:gd name="connsiteY6" fmla="*/ 23851 h 162934"/>
                  <a:gd name="connsiteX7" fmla="*/ 38491 w 162134"/>
                  <a:gd name="connsiteY7" fmla="*/ 124301 h 162934"/>
                  <a:gd name="connsiteX8" fmla="*/ 20860 w 162134"/>
                  <a:gd name="connsiteY8" fmla="*/ 81467 h 162934"/>
                  <a:gd name="connsiteX9" fmla="*/ 38491 w 162134"/>
                  <a:gd name="connsiteY9" fmla="*/ 38557 h 162934"/>
                  <a:gd name="connsiteX10" fmla="*/ 81058 w 162134"/>
                  <a:gd name="connsiteY10" fmla="*/ 20860 h 162934"/>
                  <a:gd name="connsiteX11" fmla="*/ 141275 w 162134"/>
                  <a:gd name="connsiteY11" fmla="*/ 81467 h 162934"/>
                  <a:gd name="connsiteX12" fmla="*/ 81058 w 162134"/>
                  <a:gd name="connsiteY12" fmla="*/ 142056 h 162934"/>
                  <a:gd name="connsiteX13" fmla="*/ 38491 w 162134"/>
                  <a:gd name="connsiteY13" fmla="*/ 124301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34" h="162934">
                    <a:moveTo>
                      <a:pt x="23679" y="23851"/>
                    </a:moveTo>
                    <a:cubicBezTo>
                      <a:pt x="8411" y="39224"/>
                      <a:pt x="0" y="59684"/>
                      <a:pt x="0" y="81477"/>
                    </a:cubicBezTo>
                    <a:cubicBezTo>
                      <a:pt x="0" y="103203"/>
                      <a:pt x="8420" y="123634"/>
                      <a:pt x="23679" y="139017"/>
                    </a:cubicBezTo>
                    <a:cubicBezTo>
                      <a:pt x="38986" y="154438"/>
                      <a:pt x="59350" y="162935"/>
                      <a:pt x="81058" y="162935"/>
                    </a:cubicBezTo>
                    <a:cubicBezTo>
                      <a:pt x="125768" y="162935"/>
                      <a:pt x="162135" y="126387"/>
                      <a:pt x="162135" y="81477"/>
                    </a:cubicBezTo>
                    <a:cubicBezTo>
                      <a:pt x="162135" y="36547"/>
                      <a:pt x="125778" y="0"/>
                      <a:pt x="81058" y="0"/>
                    </a:cubicBezTo>
                    <a:cubicBezTo>
                      <a:pt x="59350" y="0"/>
                      <a:pt x="38958" y="8468"/>
                      <a:pt x="23679" y="23851"/>
                    </a:cubicBezTo>
                    <a:close/>
                    <a:moveTo>
                      <a:pt x="38491" y="124301"/>
                    </a:moveTo>
                    <a:cubicBezTo>
                      <a:pt x="27118" y="112852"/>
                      <a:pt x="20860" y="97641"/>
                      <a:pt x="20860" y="81467"/>
                    </a:cubicBezTo>
                    <a:cubicBezTo>
                      <a:pt x="20860" y="65227"/>
                      <a:pt x="27108" y="49978"/>
                      <a:pt x="38491" y="38557"/>
                    </a:cubicBezTo>
                    <a:cubicBezTo>
                      <a:pt x="49816" y="27146"/>
                      <a:pt x="64932" y="20860"/>
                      <a:pt x="81058" y="20860"/>
                    </a:cubicBezTo>
                    <a:cubicBezTo>
                      <a:pt x="114243" y="20860"/>
                      <a:pt x="141275" y="48054"/>
                      <a:pt x="141275" y="81467"/>
                    </a:cubicBezTo>
                    <a:cubicBezTo>
                      <a:pt x="141275" y="114871"/>
                      <a:pt x="114243" y="142056"/>
                      <a:pt x="81058" y="142056"/>
                    </a:cubicBezTo>
                    <a:cubicBezTo>
                      <a:pt x="64980" y="142065"/>
                      <a:pt x="49854" y="135769"/>
                      <a:pt x="38491" y="124301"/>
                    </a:cubicBezTo>
                    <a:close/>
                  </a:path>
                </a:pathLst>
              </a:custGeom>
              <a:grpFill/>
              <a:ln w="9525" cap="flat">
                <a:noFill/>
                <a:prstDash val="solid"/>
                <a:miter/>
              </a:ln>
            </p:spPr>
            <p:txBody>
              <a:bodyPr rtlCol="0" anchor="ctr"/>
              <a:lstStyle/>
              <a:p>
                <a:endParaRPr lang="en-MX"/>
              </a:p>
            </p:txBody>
          </p:sp>
        </p:grpSp>
        <p:grpSp>
          <p:nvGrpSpPr>
            <p:cNvPr id="80" name="Graphic 18">
              <a:extLst>
                <a:ext uri="{FF2B5EF4-FFF2-40B4-BE49-F238E27FC236}">
                  <a16:creationId xmlns:a16="http://schemas.microsoft.com/office/drawing/2014/main" id="{67331BE4-2F06-F946-A568-32D717E7061B}"/>
                </a:ext>
              </a:extLst>
            </p:cNvPr>
            <p:cNvGrpSpPr/>
            <p:nvPr/>
          </p:nvGrpSpPr>
          <p:grpSpPr>
            <a:xfrm>
              <a:off x="3450865" y="3696519"/>
              <a:ext cx="4857639" cy="1083897"/>
              <a:chOff x="3450865" y="3696519"/>
              <a:chExt cx="4857639" cy="1083897"/>
            </a:xfrm>
            <a:grpFill/>
          </p:grpSpPr>
          <p:sp>
            <p:nvSpPr>
              <p:cNvPr id="81" name="Freeform 80">
                <a:extLst>
                  <a:ext uri="{FF2B5EF4-FFF2-40B4-BE49-F238E27FC236}">
                    <a16:creationId xmlns:a16="http://schemas.microsoft.com/office/drawing/2014/main" id="{80305B5B-3734-7F4E-92AC-695C88D5CC63}"/>
                  </a:ext>
                </a:extLst>
              </p:cNvPr>
              <p:cNvSpPr/>
              <p:nvPr/>
            </p:nvSpPr>
            <p:spPr>
              <a:xfrm>
                <a:off x="3450865" y="3696757"/>
                <a:ext cx="843985" cy="1083421"/>
              </a:xfrm>
              <a:custGeom>
                <a:avLst/>
                <a:gdLst>
                  <a:gd name="connsiteX0" fmla="*/ 427010 w 843985"/>
                  <a:gd name="connsiteY0" fmla="*/ 162240 h 1083421"/>
                  <a:gd name="connsiteX1" fmla="*/ 261789 w 843985"/>
                  <a:gd name="connsiteY1" fmla="*/ 296485 h 1083421"/>
                  <a:gd name="connsiteX2" fmla="*/ 453727 w 843985"/>
                  <a:gd name="connsiteY2" fmla="*/ 440160 h 1083421"/>
                  <a:gd name="connsiteX3" fmla="*/ 843985 w 843985"/>
                  <a:gd name="connsiteY3" fmla="*/ 734873 h 1083421"/>
                  <a:gd name="connsiteX4" fmla="*/ 397482 w 843985"/>
                  <a:gd name="connsiteY4" fmla="*/ 1083421 h 1083421"/>
                  <a:gd name="connsiteX5" fmla="*/ 223 w 843985"/>
                  <a:gd name="connsiteY5" fmla="*/ 727691 h 1083421"/>
                  <a:gd name="connsiteX6" fmla="*/ 225889 w 843985"/>
                  <a:gd name="connsiteY6" fmla="*/ 727691 h 1083421"/>
                  <a:gd name="connsiteX7" fmla="*/ 399463 w 843985"/>
                  <a:gd name="connsiteY7" fmla="*/ 921258 h 1083421"/>
                  <a:gd name="connsiteX8" fmla="*/ 608175 w 843985"/>
                  <a:gd name="connsiteY8" fmla="*/ 783346 h 1083421"/>
                  <a:gd name="connsiteX9" fmla="*/ 369126 w 843985"/>
                  <a:gd name="connsiteY9" fmla="*/ 629488 h 1083421"/>
                  <a:gd name="connsiteX10" fmla="*/ 25978 w 843985"/>
                  <a:gd name="connsiteY10" fmla="*/ 343386 h 1083421"/>
                  <a:gd name="connsiteX11" fmla="*/ 457337 w 843985"/>
                  <a:gd name="connsiteY11" fmla="*/ 0 h 1083421"/>
                  <a:gd name="connsiteX12" fmla="*/ 815439 w 843985"/>
                  <a:gd name="connsiteY12" fmla="*/ 318840 h 1083421"/>
                  <a:gd name="connsiteX13" fmla="*/ 599403 w 843985"/>
                  <a:gd name="connsiteY13" fmla="*/ 319659 h 1083421"/>
                  <a:gd name="connsiteX14" fmla="*/ 427010 w 843985"/>
                  <a:gd name="connsiteY14" fmla="*/ 162240 h 1083421"/>
                  <a:gd name="connsiteX15" fmla="*/ 427010 w 843985"/>
                  <a:gd name="connsiteY15" fmla="*/ 162240 h 108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3985" h="1083421">
                    <a:moveTo>
                      <a:pt x="427010" y="162240"/>
                    </a:moveTo>
                    <a:cubicBezTo>
                      <a:pt x="345209" y="162240"/>
                      <a:pt x="261789" y="205492"/>
                      <a:pt x="261789" y="296485"/>
                    </a:cubicBezTo>
                    <a:cubicBezTo>
                      <a:pt x="261789" y="409223"/>
                      <a:pt x="362335" y="422205"/>
                      <a:pt x="453727" y="440160"/>
                    </a:cubicBezTo>
                    <a:cubicBezTo>
                      <a:pt x="612376" y="480460"/>
                      <a:pt x="843985" y="525361"/>
                      <a:pt x="843985" y="734873"/>
                    </a:cubicBezTo>
                    <a:cubicBezTo>
                      <a:pt x="843985" y="993648"/>
                      <a:pt x="620938" y="1083421"/>
                      <a:pt x="397482" y="1083421"/>
                    </a:cubicBezTo>
                    <a:cubicBezTo>
                      <a:pt x="160224" y="1083421"/>
                      <a:pt x="-6959" y="990886"/>
                      <a:pt x="223" y="727691"/>
                    </a:cubicBezTo>
                    <a:lnTo>
                      <a:pt x="225889" y="727691"/>
                    </a:lnTo>
                    <a:cubicBezTo>
                      <a:pt x="217288" y="843191"/>
                      <a:pt x="283573" y="921258"/>
                      <a:pt x="399463" y="921258"/>
                    </a:cubicBezTo>
                    <a:cubicBezTo>
                      <a:pt x="489284" y="921258"/>
                      <a:pt x="608175" y="894064"/>
                      <a:pt x="608175" y="783346"/>
                    </a:cubicBezTo>
                    <a:cubicBezTo>
                      <a:pt x="608175" y="661026"/>
                      <a:pt x="458909" y="652453"/>
                      <a:pt x="369126" y="629488"/>
                    </a:cubicBezTo>
                    <a:cubicBezTo>
                      <a:pt x="223279" y="593389"/>
                      <a:pt x="25978" y="527352"/>
                      <a:pt x="25978" y="343386"/>
                    </a:cubicBezTo>
                    <a:cubicBezTo>
                      <a:pt x="25978" y="105756"/>
                      <a:pt x="243244" y="0"/>
                      <a:pt x="457337" y="0"/>
                    </a:cubicBezTo>
                    <a:cubicBezTo>
                      <a:pt x="659658" y="0"/>
                      <a:pt x="815439" y="109909"/>
                      <a:pt x="815439" y="318840"/>
                    </a:cubicBezTo>
                    <a:lnTo>
                      <a:pt x="599403" y="319659"/>
                    </a:lnTo>
                    <a:cubicBezTo>
                      <a:pt x="590811" y="214103"/>
                      <a:pt x="534709" y="162240"/>
                      <a:pt x="427010" y="162240"/>
                    </a:cubicBezTo>
                    <a:lnTo>
                      <a:pt x="427010" y="162240"/>
                    </a:lnTo>
                    <a:close/>
                  </a:path>
                </a:pathLst>
              </a:custGeom>
              <a:grpFill/>
              <a:ln w="9525" cap="flat">
                <a:noFill/>
                <a:prstDash val="solid"/>
                <a:miter/>
              </a:ln>
            </p:spPr>
            <p:txBody>
              <a:bodyPr rtlCol="0" anchor="ctr"/>
              <a:lstStyle/>
              <a:p>
                <a:endParaRPr lang="en-MX"/>
              </a:p>
            </p:txBody>
          </p:sp>
          <p:sp>
            <p:nvSpPr>
              <p:cNvPr id="82" name="Freeform 81">
                <a:extLst>
                  <a:ext uri="{FF2B5EF4-FFF2-40B4-BE49-F238E27FC236}">
                    <a16:creationId xmlns:a16="http://schemas.microsoft.com/office/drawing/2014/main" id="{E834C8FC-7C16-E843-B29A-C9D4AD50E935}"/>
                  </a:ext>
                </a:extLst>
              </p:cNvPr>
              <p:cNvSpPr/>
              <p:nvPr/>
            </p:nvSpPr>
            <p:spPr>
              <a:xfrm>
                <a:off x="4410779" y="4014006"/>
                <a:ext cx="750846" cy="766400"/>
              </a:xfrm>
              <a:custGeom>
                <a:avLst/>
                <a:gdLst>
                  <a:gd name="connsiteX0" fmla="*/ 375275 w 750846"/>
                  <a:gd name="connsiteY0" fmla="*/ 766401 h 766400"/>
                  <a:gd name="connsiteX1" fmla="*/ 0 w 750846"/>
                  <a:gd name="connsiteY1" fmla="*/ 383105 h 766400"/>
                  <a:gd name="connsiteX2" fmla="*/ 375275 w 750846"/>
                  <a:gd name="connsiteY2" fmla="*/ 0 h 766400"/>
                  <a:gd name="connsiteX3" fmla="*/ 750846 w 750846"/>
                  <a:gd name="connsiteY3" fmla="*/ 383105 h 766400"/>
                  <a:gd name="connsiteX4" fmla="*/ 375275 w 750846"/>
                  <a:gd name="connsiteY4" fmla="*/ 766401 h 766400"/>
                  <a:gd name="connsiteX5" fmla="*/ 375275 w 750846"/>
                  <a:gd name="connsiteY5" fmla="*/ 766401 h 766400"/>
                  <a:gd name="connsiteX6" fmla="*/ 375275 w 750846"/>
                  <a:gd name="connsiteY6" fmla="*/ 621925 h 766400"/>
                  <a:gd name="connsiteX7" fmla="*/ 528152 w 750846"/>
                  <a:gd name="connsiteY7" fmla="*/ 383105 h 766400"/>
                  <a:gd name="connsiteX8" fmla="*/ 375275 w 750846"/>
                  <a:gd name="connsiteY8" fmla="*/ 144447 h 766400"/>
                  <a:gd name="connsiteX9" fmla="*/ 222475 w 750846"/>
                  <a:gd name="connsiteY9" fmla="*/ 383105 h 766400"/>
                  <a:gd name="connsiteX10" fmla="*/ 375275 w 750846"/>
                  <a:gd name="connsiteY10" fmla="*/ 621925 h 766400"/>
                  <a:gd name="connsiteX11" fmla="*/ 375275 w 750846"/>
                  <a:gd name="connsiteY11" fmla="*/ 621925 h 7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0846" h="766400">
                    <a:moveTo>
                      <a:pt x="375275" y="766401"/>
                    </a:moveTo>
                    <a:cubicBezTo>
                      <a:pt x="140694" y="766401"/>
                      <a:pt x="0" y="610391"/>
                      <a:pt x="0" y="383105"/>
                    </a:cubicBezTo>
                    <a:cubicBezTo>
                      <a:pt x="0" y="156020"/>
                      <a:pt x="140694" y="0"/>
                      <a:pt x="375275" y="0"/>
                    </a:cubicBezTo>
                    <a:cubicBezTo>
                      <a:pt x="610124" y="0"/>
                      <a:pt x="750846" y="156020"/>
                      <a:pt x="750846" y="383105"/>
                    </a:cubicBezTo>
                    <a:cubicBezTo>
                      <a:pt x="750837" y="610391"/>
                      <a:pt x="610124" y="766401"/>
                      <a:pt x="375275" y="766401"/>
                    </a:cubicBezTo>
                    <a:lnTo>
                      <a:pt x="375275" y="766401"/>
                    </a:lnTo>
                    <a:close/>
                    <a:moveTo>
                      <a:pt x="375275" y="621925"/>
                    </a:moveTo>
                    <a:cubicBezTo>
                      <a:pt x="506816" y="621925"/>
                      <a:pt x="528152" y="498215"/>
                      <a:pt x="528152" y="383105"/>
                    </a:cubicBezTo>
                    <a:cubicBezTo>
                      <a:pt x="528152" y="268186"/>
                      <a:pt x="506816" y="144447"/>
                      <a:pt x="375275" y="144447"/>
                    </a:cubicBezTo>
                    <a:cubicBezTo>
                      <a:pt x="244011" y="144447"/>
                      <a:pt x="222475" y="268176"/>
                      <a:pt x="222475" y="383105"/>
                    </a:cubicBezTo>
                    <a:cubicBezTo>
                      <a:pt x="222475" y="498215"/>
                      <a:pt x="244002" y="621925"/>
                      <a:pt x="375275" y="621925"/>
                    </a:cubicBezTo>
                    <a:lnTo>
                      <a:pt x="375275" y="621925"/>
                    </a:lnTo>
                    <a:close/>
                  </a:path>
                </a:pathLst>
              </a:custGeom>
              <a:grpFill/>
              <a:ln w="9525" cap="flat">
                <a:noFill/>
                <a:prstDash val="solid"/>
                <a:miter/>
              </a:ln>
            </p:spPr>
            <p:txBody>
              <a:bodyPr rtlCol="0" anchor="ctr"/>
              <a:lstStyle/>
              <a:p>
                <a:endParaRPr lang="en-MX"/>
              </a:p>
            </p:txBody>
          </p:sp>
          <p:sp>
            <p:nvSpPr>
              <p:cNvPr id="83" name="Freeform 82">
                <a:extLst>
                  <a:ext uri="{FF2B5EF4-FFF2-40B4-BE49-F238E27FC236}">
                    <a16:creationId xmlns:a16="http://schemas.microsoft.com/office/drawing/2014/main" id="{5A903E92-2D8A-A64D-9EDA-7D389DF0F16E}"/>
                  </a:ext>
                </a:extLst>
              </p:cNvPr>
              <p:cNvSpPr/>
              <p:nvPr/>
            </p:nvSpPr>
            <p:spPr>
              <a:xfrm>
                <a:off x="5175761" y="3696519"/>
                <a:ext cx="472478" cy="1063323"/>
              </a:xfrm>
              <a:custGeom>
                <a:avLst/>
                <a:gdLst>
                  <a:gd name="connsiteX0" fmla="*/ 323250 w 472478"/>
                  <a:gd name="connsiteY0" fmla="*/ 338042 h 1063323"/>
                  <a:gd name="connsiteX1" fmla="*/ 453923 w 472478"/>
                  <a:gd name="connsiteY1" fmla="*/ 338042 h 1063323"/>
                  <a:gd name="connsiteX2" fmla="*/ 453923 w 472478"/>
                  <a:gd name="connsiteY2" fmla="*/ 482660 h 1063323"/>
                  <a:gd name="connsiteX3" fmla="*/ 323250 w 472478"/>
                  <a:gd name="connsiteY3" fmla="*/ 482660 h 1063323"/>
                  <a:gd name="connsiteX4" fmla="*/ 323250 w 472478"/>
                  <a:gd name="connsiteY4" fmla="*/ 1063324 h 1063323"/>
                  <a:gd name="connsiteX5" fmla="*/ 107795 w 472478"/>
                  <a:gd name="connsiteY5" fmla="*/ 1063324 h 1063323"/>
                  <a:gd name="connsiteX6" fmla="*/ 107795 w 472478"/>
                  <a:gd name="connsiteY6" fmla="*/ 482660 h 1063323"/>
                  <a:gd name="connsiteX7" fmla="*/ 0 w 472478"/>
                  <a:gd name="connsiteY7" fmla="*/ 482660 h 1063323"/>
                  <a:gd name="connsiteX8" fmla="*/ 0 w 472478"/>
                  <a:gd name="connsiteY8" fmla="*/ 338042 h 1063323"/>
                  <a:gd name="connsiteX9" fmla="*/ 107795 w 472478"/>
                  <a:gd name="connsiteY9" fmla="*/ 338042 h 1063323"/>
                  <a:gd name="connsiteX10" fmla="*/ 354740 w 472478"/>
                  <a:gd name="connsiteY10" fmla="*/ 0 h 1063323"/>
                  <a:gd name="connsiteX11" fmla="*/ 472478 w 472478"/>
                  <a:gd name="connsiteY11" fmla="*/ 10192 h 1063323"/>
                  <a:gd name="connsiteX12" fmla="*/ 472478 w 472478"/>
                  <a:gd name="connsiteY12" fmla="*/ 144475 h 1063323"/>
                  <a:gd name="connsiteX13" fmla="*/ 323250 w 472478"/>
                  <a:gd name="connsiteY13" fmla="*/ 338042 h 1063323"/>
                  <a:gd name="connsiteX14" fmla="*/ 323250 w 472478"/>
                  <a:gd name="connsiteY14" fmla="*/ 338042 h 106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2478" h="1063323">
                    <a:moveTo>
                      <a:pt x="323250" y="338042"/>
                    </a:moveTo>
                    <a:lnTo>
                      <a:pt x="453923" y="338042"/>
                    </a:lnTo>
                    <a:lnTo>
                      <a:pt x="453923" y="482660"/>
                    </a:lnTo>
                    <a:lnTo>
                      <a:pt x="323250" y="482660"/>
                    </a:lnTo>
                    <a:lnTo>
                      <a:pt x="323250" y="1063324"/>
                    </a:lnTo>
                    <a:lnTo>
                      <a:pt x="107795" y="1063324"/>
                    </a:lnTo>
                    <a:lnTo>
                      <a:pt x="107795" y="482660"/>
                    </a:lnTo>
                    <a:lnTo>
                      <a:pt x="0" y="482660"/>
                    </a:lnTo>
                    <a:lnTo>
                      <a:pt x="0" y="338042"/>
                    </a:lnTo>
                    <a:lnTo>
                      <a:pt x="107795" y="338042"/>
                    </a:lnTo>
                    <a:cubicBezTo>
                      <a:pt x="101975" y="132931"/>
                      <a:pt x="120720" y="0"/>
                      <a:pt x="354740" y="0"/>
                    </a:cubicBezTo>
                    <a:cubicBezTo>
                      <a:pt x="393707" y="0"/>
                      <a:pt x="433787" y="4410"/>
                      <a:pt x="472478" y="10192"/>
                    </a:cubicBezTo>
                    <a:lnTo>
                      <a:pt x="472478" y="144475"/>
                    </a:lnTo>
                    <a:cubicBezTo>
                      <a:pt x="320250" y="127130"/>
                      <a:pt x="317468" y="196187"/>
                      <a:pt x="323250" y="338042"/>
                    </a:cubicBezTo>
                    <a:lnTo>
                      <a:pt x="323250" y="338042"/>
                    </a:lnTo>
                    <a:close/>
                  </a:path>
                </a:pathLst>
              </a:custGeom>
              <a:grpFill/>
              <a:ln w="9525" cap="flat">
                <a:noFill/>
                <a:prstDash val="solid"/>
                <a:miter/>
              </a:ln>
            </p:spPr>
            <p:txBody>
              <a:bodyPr rtlCol="0" anchor="ctr"/>
              <a:lstStyle/>
              <a:p>
                <a:endParaRPr lang="en-MX"/>
              </a:p>
            </p:txBody>
          </p:sp>
          <p:sp>
            <p:nvSpPr>
              <p:cNvPr id="84" name="Freeform 83">
                <a:extLst>
                  <a:ext uri="{FF2B5EF4-FFF2-40B4-BE49-F238E27FC236}">
                    <a16:creationId xmlns:a16="http://schemas.microsoft.com/office/drawing/2014/main" id="{F4CC1089-45AF-6E4F-A8F9-ACFEAAEE1B65}"/>
                  </a:ext>
                </a:extLst>
              </p:cNvPr>
              <p:cNvSpPr/>
              <p:nvPr/>
            </p:nvSpPr>
            <p:spPr>
              <a:xfrm>
                <a:off x="5683948" y="3813495"/>
                <a:ext cx="522770" cy="966920"/>
              </a:xfrm>
              <a:custGeom>
                <a:avLst/>
                <a:gdLst>
                  <a:gd name="connsiteX0" fmla="*/ 145114 w 522770"/>
                  <a:gd name="connsiteY0" fmla="*/ 77991 h 966920"/>
                  <a:gd name="connsiteX1" fmla="*/ 360579 w 522770"/>
                  <a:gd name="connsiteY1" fmla="*/ 0 h 966920"/>
                  <a:gd name="connsiteX2" fmla="*/ 360579 w 522770"/>
                  <a:gd name="connsiteY2" fmla="*/ 221075 h 966920"/>
                  <a:gd name="connsiteX3" fmla="*/ 522770 w 522770"/>
                  <a:gd name="connsiteY3" fmla="*/ 221075 h 966920"/>
                  <a:gd name="connsiteX4" fmla="*/ 522770 w 522770"/>
                  <a:gd name="connsiteY4" fmla="*/ 365693 h 966920"/>
                  <a:gd name="connsiteX5" fmla="*/ 360579 w 522770"/>
                  <a:gd name="connsiteY5" fmla="*/ 365693 h 966920"/>
                  <a:gd name="connsiteX6" fmla="*/ 360579 w 522770"/>
                  <a:gd name="connsiteY6" fmla="*/ 701335 h 966920"/>
                  <a:gd name="connsiteX7" fmla="*/ 449590 w 522770"/>
                  <a:gd name="connsiteY7" fmla="*/ 822446 h 966920"/>
                  <a:gd name="connsiteX8" fmla="*/ 518360 w 522770"/>
                  <a:gd name="connsiteY8" fmla="*/ 818045 h 966920"/>
                  <a:gd name="connsiteX9" fmla="*/ 518360 w 522770"/>
                  <a:gd name="connsiteY9" fmla="*/ 945175 h 966920"/>
                  <a:gd name="connsiteX10" fmla="*/ 348987 w 522770"/>
                  <a:gd name="connsiteY10" fmla="*/ 966921 h 966920"/>
                  <a:gd name="connsiteX11" fmla="*/ 145123 w 522770"/>
                  <a:gd name="connsiteY11" fmla="*/ 721481 h 966920"/>
                  <a:gd name="connsiteX12" fmla="*/ 145123 w 522770"/>
                  <a:gd name="connsiteY12" fmla="*/ 365684 h 966920"/>
                  <a:gd name="connsiteX13" fmla="*/ 0 w 522770"/>
                  <a:gd name="connsiteY13" fmla="*/ 365684 h 966920"/>
                  <a:gd name="connsiteX14" fmla="*/ 0 w 522770"/>
                  <a:gd name="connsiteY14" fmla="*/ 221066 h 966920"/>
                  <a:gd name="connsiteX15" fmla="*/ 145114 w 522770"/>
                  <a:gd name="connsiteY15" fmla="*/ 221066 h 966920"/>
                  <a:gd name="connsiteX16" fmla="*/ 145114 w 522770"/>
                  <a:gd name="connsiteY16" fmla="*/ 77991 h 966920"/>
                  <a:gd name="connsiteX17" fmla="*/ 145114 w 522770"/>
                  <a:gd name="connsiteY17" fmla="*/ 77991 h 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70" h="966920">
                    <a:moveTo>
                      <a:pt x="145114" y="77991"/>
                    </a:moveTo>
                    <a:lnTo>
                      <a:pt x="360579" y="0"/>
                    </a:lnTo>
                    <a:lnTo>
                      <a:pt x="360579" y="221075"/>
                    </a:lnTo>
                    <a:lnTo>
                      <a:pt x="522770" y="221075"/>
                    </a:lnTo>
                    <a:lnTo>
                      <a:pt x="522770" y="365693"/>
                    </a:lnTo>
                    <a:lnTo>
                      <a:pt x="360579" y="365693"/>
                    </a:lnTo>
                    <a:lnTo>
                      <a:pt x="360579" y="701335"/>
                    </a:lnTo>
                    <a:cubicBezTo>
                      <a:pt x="360579" y="796519"/>
                      <a:pt x="374923" y="822446"/>
                      <a:pt x="449590" y="822446"/>
                    </a:cubicBezTo>
                    <a:cubicBezTo>
                      <a:pt x="472488" y="822446"/>
                      <a:pt x="495462" y="819474"/>
                      <a:pt x="518360" y="818045"/>
                    </a:cubicBezTo>
                    <a:lnTo>
                      <a:pt x="518360" y="945175"/>
                    </a:lnTo>
                    <a:cubicBezTo>
                      <a:pt x="494024" y="956777"/>
                      <a:pt x="379104" y="966921"/>
                      <a:pt x="348987" y="966921"/>
                    </a:cubicBezTo>
                    <a:cubicBezTo>
                      <a:pt x="181032" y="966921"/>
                      <a:pt x="145123" y="878681"/>
                      <a:pt x="145123" y="721481"/>
                    </a:cubicBezTo>
                    <a:lnTo>
                      <a:pt x="145123" y="365684"/>
                    </a:lnTo>
                    <a:lnTo>
                      <a:pt x="0" y="365684"/>
                    </a:lnTo>
                    <a:lnTo>
                      <a:pt x="0" y="221066"/>
                    </a:lnTo>
                    <a:lnTo>
                      <a:pt x="145114" y="221066"/>
                    </a:lnTo>
                    <a:lnTo>
                      <a:pt x="145114" y="77991"/>
                    </a:lnTo>
                    <a:lnTo>
                      <a:pt x="145114" y="77991"/>
                    </a:lnTo>
                    <a:close/>
                  </a:path>
                </a:pathLst>
              </a:custGeom>
              <a:grpFill/>
              <a:ln w="9525" cap="flat">
                <a:noFill/>
                <a:prstDash val="solid"/>
                <a:miter/>
              </a:ln>
            </p:spPr>
            <p:txBody>
              <a:bodyPr rtlCol="0" anchor="ctr"/>
              <a:lstStyle/>
              <a:p>
                <a:endParaRPr lang="en-MX"/>
              </a:p>
            </p:txBody>
          </p:sp>
          <p:sp>
            <p:nvSpPr>
              <p:cNvPr id="85" name="Freeform 84">
                <a:extLst>
                  <a:ext uri="{FF2B5EF4-FFF2-40B4-BE49-F238E27FC236}">
                    <a16:creationId xmlns:a16="http://schemas.microsoft.com/office/drawing/2014/main" id="{54B2B03D-BA41-B84F-A8DB-9F5D4A4FC894}"/>
                  </a:ext>
                </a:extLst>
              </p:cNvPr>
              <p:cNvSpPr/>
              <p:nvPr/>
            </p:nvSpPr>
            <p:spPr>
              <a:xfrm>
                <a:off x="6271345" y="3813495"/>
                <a:ext cx="522741" cy="966920"/>
              </a:xfrm>
              <a:custGeom>
                <a:avLst/>
                <a:gdLst>
                  <a:gd name="connsiteX0" fmla="*/ 145056 w 522741"/>
                  <a:gd name="connsiteY0" fmla="*/ 77991 h 966920"/>
                  <a:gd name="connsiteX1" fmla="*/ 360550 w 522741"/>
                  <a:gd name="connsiteY1" fmla="*/ 0 h 966920"/>
                  <a:gd name="connsiteX2" fmla="*/ 360550 w 522741"/>
                  <a:gd name="connsiteY2" fmla="*/ 221075 h 966920"/>
                  <a:gd name="connsiteX3" fmla="*/ 522742 w 522741"/>
                  <a:gd name="connsiteY3" fmla="*/ 221075 h 966920"/>
                  <a:gd name="connsiteX4" fmla="*/ 522742 w 522741"/>
                  <a:gd name="connsiteY4" fmla="*/ 365693 h 966920"/>
                  <a:gd name="connsiteX5" fmla="*/ 360550 w 522741"/>
                  <a:gd name="connsiteY5" fmla="*/ 365693 h 966920"/>
                  <a:gd name="connsiteX6" fmla="*/ 360550 w 522741"/>
                  <a:gd name="connsiteY6" fmla="*/ 701335 h 966920"/>
                  <a:gd name="connsiteX7" fmla="*/ 449561 w 522741"/>
                  <a:gd name="connsiteY7" fmla="*/ 822446 h 966920"/>
                  <a:gd name="connsiteX8" fmla="*/ 518598 w 522741"/>
                  <a:gd name="connsiteY8" fmla="*/ 818045 h 966920"/>
                  <a:gd name="connsiteX9" fmla="*/ 518598 w 522741"/>
                  <a:gd name="connsiteY9" fmla="*/ 945175 h 966920"/>
                  <a:gd name="connsiteX10" fmla="*/ 348977 w 522741"/>
                  <a:gd name="connsiteY10" fmla="*/ 966921 h 966920"/>
                  <a:gd name="connsiteX11" fmla="*/ 145056 w 522741"/>
                  <a:gd name="connsiteY11" fmla="*/ 721481 h 966920"/>
                  <a:gd name="connsiteX12" fmla="*/ 145056 w 522741"/>
                  <a:gd name="connsiteY12" fmla="*/ 365684 h 966920"/>
                  <a:gd name="connsiteX13" fmla="*/ 0 w 522741"/>
                  <a:gd name="connsiteY13" fmla="*/ 365684 h 966920"/>
                  <a:gd name="connsiteX14" fmla="*/ 0 w 522741"/>
                  <a:gd name="connsiteY14" fmla="*/ 221066 h 966920"/>
                  <a:gd name="connsiteX15" fmla="*/ 145056 w 522741"/>
                  <a:gd name="connsiteY15" fmla="*/ 221066 h 966920"/>
                  <a:gd name="connsiteX16" fmla="*/ 145056 w 522741"/>
                  <a:gd name="connsiteY16" fmla="*/ 77991 h 966920"/>
                  <a:gd name="connsiteX17" fmla="*/ 145056 w 522741"/>
                  <a:gd name="connsiteY17" fmla="*/ 77991 h 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41" h="966920">
                    <a:moveTo>
                      <a:pt x="145056" y="77991"/>
                    </a:moveTo>
                    <a:lnTo>
                      <a:pt x="360550" y="0"/>
                    </a:lnTo>
                    <a:lnTo>
                      <a:pt x="360550" y="221075"/>
                    </a:lnTo>
                    <a:lnTo>
                      <a:pt x="522742" y="221075"/>
                    </a:lnTo>
                    <a:lnTo>
                      <a:pt x="522742" y="365693"/>
                    </a:lnTo>
                    <a:lnTo>
                      <a:pt x="360550" y="365693"/>
                    </a:lnTo>
                    <a:lnTo>
                      <a:pt x="360550" y="701335"/>
                    </a:lnTo>
                    <a:cubicBezTo>
                      <a:pt x="360550" y="796519"/>
                      <a:pt x="374933" y="822446"/>
                      <a:pt x="449561" y="822446"/>
                    </a:cubicBezTo>
                    <a:cubicBezTo>
                      <a:pt x="472507" y="822446"/>
                      <a:pt x="495433" y="819474"/>
                      <a:pt x="518598" y="818045"/>
                    </a:cubicBezTo>
                    <a:lnTo>
                      <a:pt x="518598" y="945175"/>
                    </a:lnTo>
                    <a:cubicBezTo>
                      <a:pt x="494033" y="956777"/>
                      <a:pt x="379104" y="966921"/>
                      <a:pt x="348977" y="966921"/>
                    </a:cubicBezTo>
                    <a:cubicBezTo>
                      <a:pt x="180994" y="966921"/>
                      <a:pt x="145056" y="878681"/>
                      <a:pt x="145056" y="721481"/>
                    </a:cubicBezTo>
                    <a:lnTo>
                      <a:pt x="145056" y="365684"/>
                    </a:lnTo>
                    <a:lnTo>
                      <a:pt x="0" y="365684"/>
                    </a:lnTo>
                    <a:lnTo>
                      <a:pt x="0" y="221066"/>
                    </a:lnTo>
                    <a:lnTo>
                      <a:pt x="145056" y="221066"/>
                    </a:lnTo>
                    <a:lnTo>
                      <a:pt x="145056" y="77991"/>
                    </a:lnTo>
                    <a:lnTo>
                      <a:pt x="145056" y="77991"/>
                    </a:lnTo>
                    <a:close/>
                  </a:path>
                </a:pathLst>
              </a:custGeom>
              <a:grpFill/>
              <a:ln w="9525" cap="flat">
                <a:noFill/>
                <a:prstDash val="solid"/>
                <a:miter/>
              </a:ln>
            </p:spPr>
            <p:txBody>
              <a:bodyPr rtlCol="0" anchor="ctr"/>
              <a:lstStyle/>
              <a:p>
                <a:endParaRPr lang="en-MX"/>
              </a:p>
            </p:txBody>
          </p:sp>
          <p:sp>
            <p:nvSpPr>
              <p:cNvPr id="86" name="Freeform 85">
                <a:extLst>
                  <a:ext uri="{FF2B5EF4-FFF2-40B4-BE49-F238E27FC236}">
                    <a16:creationId xmlns:a16="http://schemas.microsoft.com/office/drawing/2014/main" id="{BBE2C201-89CD-CF40-B62A-5A890F1C8731}"/>
                  </a:ext>
                </a:extLst>
              </p:cNvPr>
              <p:cNvSpPr/>
              <p:nvPr/>
            </p:nvSpPr>
            <p:spPr>
              <a:xfrm>
                <a:off x="6835416" y="4014006"/>
                <a:ext cx="697144" cy="766400"/>
              </a:xfrm>
              <a:custGeom>
                <a:avLst/>
                <a:gdLst>
                  <a:gd name="connsiteX0" fmla="*/ 222685 w 697144"/>
                  <a:gd name="connsiteY0" fmla="*/ 441169 h 766400"/>
                  <a:gd name="connsiteX1" fmla="*/ 347177 w 697144"/>
                  <a:gd name="connsiteY1" fmla="*/ 621925 h 766400"/>
                  <a:gd name="connsiteX2" fmla="*/ 480279 w 697144"/>
                  <a:gd name="connsiteY2" fmla="*/ 528714 h 766400"/>
                  <a:gd name="connsiteX3" fmla="*/ 674208 w 697144"/>
                  <a:gd name="connsiteY3" fmla="*/ 528714 h 766400"/>
                  <a:gd name="connsiteX4" fmla="*/ 347177 w 697144"/>
                  <a:gd name="connsiteY4" fmla="*/ 766401 h 766400"/>
                  <a:gd name="connsiteX5" fmla="*/ 0 w 697144"/>
                  <a:gd name="connsiteY5" fmla="*/ 384877 h 766400"/>
                  <a:gd name="connsiteX6" fmla="*/ 347177 w 697144"/>
                  <a:gd name="connsiteY6" fmla="*/ 0 h 766400"/>
                  <a:gd name="connsiteX7" fmla="*/ 655416 w 697144"/>
                  <a:gd name="connsiteY7" fmla="*/ 173212 h 766400"/>
                  <a:gd name="connsiteX8" fmla="*/ 691334 w 697144"/>
                  <a:gd name="connsiteY8" fmla="*/ 302447 h 766400"/>
                  <a:gd name="connsiteX9" fmla="*/ 697144 w 697144"/>
                  <a:gd name="connsiteY9" fmla="*/ 441169 h 766400"/>
                  <a:gd name="connsiteX10" fmla="*/ 222685 w 697144"/>
                  <a:gd name="connsiteY10" fmla="*/ 441169 h 766400"/>
                  <a:gd name="connsiteX11" fmla="*/ 222685 w 697144"/>
                  <a:gd name="connsiteY11" fmla="*/ 441169 h 766400"/>
                  <a:gd name="connsiteX12" fmla="*/ 474459 w 697144"/>
                  <a:gd name="connsiteY12" fmla="*/ 296694 h 766400"/>
                  <a:gd name="connsiteX13" fmla="*/ 347177 w 697144"/>
                  <a:gd name="connsiteY13" fmla="*/ 144447 h 766400"/>
                  <a:gd name="connsiteX14" fmla="*/ 222685 w 697144"/>
                  <a:gd name="connsiteY14" fmla="*/ 296694 h 766400"/>
                  <a:gd name="connsiteX15" fmla="*/ 474459 w 697144"/>
                  <a:gd name="connsiteY15" fmla="*/ 296694 h 766400"/>
                  <a:gd name="connsiteX16" fmla="*/ 474459 w 697144"/>
                  <a:gd name="connsiteY16" fmla="*/ 296694 h 7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7144" h="766400">
                    <a:moveTo>
                      <a:pt x="222685" y="441169"/>
                    </a:moveTo>
                    <a:cubicBezTo>
                      <a:pt x="222685" y="534324"/>
                      <a:pt x="235620" y="621925"/>
                      <a:pt x="347177" y="621925"/>
                    </a:cubicBezTo>
                    <a:cubicBezTo>
                      <a:pt x="422395" y="621925"/>
                      <a:pt x="459886" y="594598"/>
                      <a:pt x="480279" y="528714"/>
                    </a:cubicBezTo>
                    <a:lnTo>
                      <a:pt x="674208" y="528714"/>
                    </a:lnTo>
                    <a:cubicBezTo>
                      <a:pt x="655416" y="707127"/>
                      <a:pt x="516179" y="766401"/>
                      <a:pt x="347177" y="766401"/>
                    </a:cubicBezTo>
                    <a:cubicBezTo>
                      <a:pt x="99174" y="766401"/>
                      <a:pt x="0" y="626345"/>
                      <a:pt x="0" y="384877"/>
                    </a:cubicBezTo>
                    <a:cubicBezTo>
                      <a:pt x="0" y="167373"/>
                      <a:pt x="126454" y="0"/>
                      <a:pt x="347177" y="0"/>
                    </a:cubicBezTo>
                    <a:cubicBezTo>
                      <a:pt x="483060" y="0"/>
                      <a:pt x="595198" y="46272"/>
                      <a:pt x="655416" y="173212"/>
                    </a:cubicBezTo>
                    <a:cubicBezTo>
                      <a:pt x="675561" y="213474"/>
                      <a:pt x="685543" y="256584"/>
                      <a:pt x="691334" y="302447"/>
                    </a:cubicBezTo>
                    <a:cubicBezTo>
                      <a:pt x="697144" y="347396"/>
                      <a:pt x="697144" y="393478"/>
                      <a:pt x="697144" y="441169"/>
                    </a:cubicBezTo>
                    <a:lnTo>
                      <a:pt x="222685" y="441169"/>
                    </a:lnTo>
                    <a:lnTo>
                      <a:pt x="222685" y="441169"/>
                    </a:lnTo>
                    <a:close/>
                    <a:moveTo>
                      <a:pt x="474459" y="296694"/>
                    </a:moveTo>
                    <a:cubicBezTo>
                      <a:pt x="474459" y="217694"/>
                      <a:pt x="452752" y="144447"/>
                      <a:pt x="347177" y="144447"/>
                    </a:cubicBezTo>
                    <a:cubicBezTo>
                      <a:pt x="247222" y="144447"/>
                      <a:pt x="225466" y="217694"/>
                      <a:pt x="222685" y="296694"/>
                    </a:cubicBezTo>
                    <a:lnTo>
                      <a:pt x="474459" y="296694"/>
                    </a:lnTo>
                    <a:lnTo>
                      <a:pt x="474459" y="296694"/>
                    </a:lnTo>
                    <a:close/>
                  </a:path>
                </a:pathLst>
              </a:custGeom>
              <a:grpFill/>
              <a:ln w="9525" cap="flat">
                <a:noFill/>
                <a:prstDash val="solid"/>
                <a:miter/>
              </a:ln>
            </p:spPr>
            <p:txBody>
              <a:bodyPr rtlCol="0" anchor="ctr"/>
              <a:lstStyle/>
              <a:p>
                <a:endParaRPr lang="en-MX"/>
              </a:p>
            </p:txBody>
          </p:sp>
          <p:sp>
            <p:nvSpPr>
              <p:cNvPr id="87" name="Freeform 86">
                <a:extLst>
                  <a:ext uri="{FF2B5EF4-FFF2-40B4-BE49-F238E27FC236}">
                    <a16:creationId xmlns:a16="http://schemas.microsoft.com/office/drawing/2014/main" id="{381F899F-28F1-C84B-928D-240059D4CF81}"/>
                  </a:ext>
                </a:extLst>
              </p:cNvPr>
              <p:cNvSpPr/>
              <p:nvPr/>
            </p:nvSpPr>
            <p:spPr>
              <a:xfrm>
                <a:off x="7621933" y="3717102"/>
                <a:ext cx="686571" cy="1042739"/>
              </a:xfrm>
              <a:custGeom>
                <a:avLst/>
                <a:gdLst>
                  <a:gd name="connsiteX0" fmla="*/ 218304 w 686571"/>
                  <a:gd name="connsiteY0" fmla="*/ 614134 h 1042739"/>
                  <a:gd name="connsiteX1" fmla="*/ 430825 w 686571"/>
                  <a:gd name="connsiteY1" fmla="*/ 309667 h 1042739"/>
                  <a:gd name="connsiteX2" fmla="*/ 670589 w 686571"/>
                  <a:gd name="connsiteY2" fmla="*/ 309667 h 1042739"/>
                  <a:gd name="connsiteX3" fmla="*/ 422224 w 686571"/>
                  <a:gd name="connsiteY3" fmla="*/ 627116 h 1042739"/>
                  <a:gd name="connsiteX4" fmla="*/ 686571 w 686571"/>
                  <a:gd name="connsiteY4" fmla="*/ 1042740 h 1042739"/>
                  <a:gd name="connsiteX5" fmla="*/ 435178 w 686571"/>
                  <a:gd name="connsiteY5" fmla="*/ 1042740 h 1042739"/>
                  <a:gd name="connsiteX6" fmla="*/ 218304 w 686571"/>
                  <a:gd name="connsiteY6" fmla="*/ 645871 h 1042739"/>
                  <a:gd name="connsiteX7" fmla="*/ 215484 w 686571"/>
                  <a:gd name="connsiteY7" fmla="*/ 648871 h 1042739"/>
                  <a:gd name="connsiteX8" fmla="*/ 215484 w 686571"/>
                  <a:gd name="connsiteY8" fmla="*/ 1042740 h 1042739"/>
                  <a:gd name="connsiteX9" fmla="*/ 0 w 686571"/>
                  <a:gd name="connsiteY9" fmla="*/ 1042740 h 1042739"/>
                  <a:gd name="connsiteX10" fmla="*/ 0 w 686571"/>
                  <a:gd name="connsiteY10" fmla="*/ 0 h 1042739"/>
                  <a:gd name="connsiteX11" fmla="*/ 215484 w 686571"/>
                  <a:gd name="connsiteY11" fmla="*/ 0 h 1042739"/>
                  <a:gd name="connsiteX12" fmla="*/ 215484 w 686571"/>
                  <a:gd name="connsiteY12" fmla="*/ 611343 h 1042739"/>
                  <a:gd name="connsiteX13" fmla="*/ 218304 w 686571"/>
                  <a:gd name="connsiteY13" fmla="*/ 614134 h 104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571" h="1042739">
                    <a:moveTo>
                      <a:pt x="218304" y="614134"/>
                    </a:moveTo>
                    <a:lnTo>
                      <a:pt x="430825" y="309667"/>
                    </a:lnTo>
                    <a:lnTo>
                      <a:pt x="670589" y="309667"/>
                    </a:lnTo>
                    <a:lnTo>
                      <a:pt x="422224" y="627116"/>
                    </a:lnTo>
                    <a:lnTo>
                      <a:pt x="686571" y="1042740"/>
                    </a:lnTo>
                    <a:lnTo>
                      <a:pt x="435178" y="1042740"/>
                    </a:lnTo>
                    <a:lnTo>
                      <a:pt x="218304" y="645871"/>
                    </a:lnTo>
                    <a:lnTo>
                      <a:pt x="215484" y="648871"/>
                    </a:lnTo>
                    <a:lnTo>
                      <a:pt x="215484" y="1042740"/>
                    </a:lnTo>
                    <a:lnTo>
                      <a:pt x="0" y="1042740"/>
                    </a:lnTo>
                    <a:lnTo>
                      <a:pt x="0" y="0"/>
                    </a:lnTo>
                    <a:lnTo>
                      <a:pt x="215484" y="0"/>
                    </a:lnTo>
                    <a:lnTo>
                      <a:pt x="215484" y="611343"/>
                    </a:lnTo>
                    <a:lnTo>
                      <a:pt x="218304" y="614134"/>
                    </a:lnTo>
                    <a:close/>
                  </a:path>
                </a:pathLst>
              </a:custGeom>
              <a:grpFill/>
              <a:ln w="9525" cap="flat">
                <a:noFill/>
                <a:prstDash val="solid"/>
                <a:miter/>
              </a:ln>
            </p:spPr>
            <p:txBody>
              <a:bodyPr rtlCol="0" anchor="ctr"/>
              <a:lstStyle/>
              <a:p>
                <a:endParaRPr lang="en-MX"/>
              </a:p>
            </p:txBody>
          </p:sp>
        </p:grpSp>
      </p:grpSp>
      <p:sp>
        <p:nvSpPr>
          <p:cNvPr id="10" name="Text Placeholder 17">
            <a:extLst>
              <a:ext uri="{FF2B5EF4-FFF2-40B4-BE49-F238E27FC236}">
                <a16:creationId xmlns:a16="http://schemas.microsoft.com/office/drawing/2014/main" id="{157660FA-680D-5C45-A7B1-EF0AD3B79756}"/>
              </a:ext>
            </a:extLst>
          </p:cNvPr>
          <p:cNvSpPr>
            <a:spLocks noGrp="1"/>
          </p:cNvSpPr>
          <p:nvPr>
            <p:ph type="body" sz="quarter" idx="13" hasCustomPrompt="1"/>
          </p:nvPr>
        </p:nvSpPr>
        <p:spPr>
          <a:xfrm>
            <a:off x="3432953" y="5891301"/>
            <a:ext cx="8485497" cy="335107"/>
          </a:xfrm>
          <a:prstGeom prst="rect">
            <a:avLst/>
          </a:prstGeom>
        </p:spPr>
        <p:txBody>
          <a:bodyPr>
            <a:noAutofit/>
          </a:bodyPr>
          <a:lstStyle>
            <a:lvl1pPr marL="0" indent="0" algn="r">
              <a:lnSpc>
                <a:spcPct val="80000"/>
              </a:lnSpc>
              <a:buNone/>
              <a:defRPr sz="1800">
                <a:solidFill>
                  <a:schemeClr val="tx1"/>
                </a:solidFill>
                <a:effectLst/>
                <a:latin typeface="Franklin Gothic Book" panose="020B0503020102020204" pitchFamily="34" charset="0"/>
                <a:cs typeface="Arial" pitchFamily="34" charset="0"/>
              </a:defRPr>
            </a:lvl1pPr>
            <a:lvl2pPr marL="0" indent="0" algn="l">
              <a:buNone/>
              <a:defRPr sz="1592">
                <a:solidFill>
                  <a:schemeClr val="bg1"/>
                </a:solidFill>
                <a:effectLst/>
                <a:latin typeface="+mn-lt"/>
                <a:cs typeface="Arial" pitchFamily="34" charset="0"/>
              </a:defRPr>
            </a:lvl2pPr>
            <a:lvl3pPr marL="909913" indent="0">
              <a:buNone/>
              <a:defRPr sz="1791"/>
            </a:lvl3pPr>
            <a:lvl4pPr marL="1364869" indent="0">
              <a:buNone/>
              <a:defRPr sz="1791"/>
            </a:lvl4pPr>
            <a:lvl5pPr marL="1819826" indent="0">
              <a:buNone/>
              <a:defRPr sz="1791"/>
            </a:lvl5pPr>
          </a:lstStyle>
          <a:p>
            <a:pPr lvl="0"/>
            <a:r>
              <a:rPr lang="en-US" noProof="0" dirty="0"/>
              <a:t>Click to edit Master text styles</a:t>
            </a:r>
          </a:p>
        </p:txBody>
      </p:sp>
      <p:sp>
        <p:nvSpPr>
          <p:cNvPr id="11" name="Text Placeholder 17">
            <a:extLst>
              <a:ext uri="{FF2B5EF4-FFF2-40B4-BE49-F238E27FC236}">
                <a16:creationId xmlns:a16="http://schemas.microsoft.com/office/drawing/2014/main" id="{73652A32-43AA-124F-9777-1C6055690EAF}"/>
              </a:ext>
            </a:extLst>
          </p:cNvPr>
          <p:cNvSpPr>
            <a:spLocks noGrp="1"/>
          </p:cNvSpPr>
          <p:nvPr>
            <p:ph type="body" sz="quarter" idx="14" hasCustomPrompt="1"/>
          </p:nvPr>
        </p:nvSpPr>
        <p:spPr>
          <a:xfrm>
            <a:off x="3432807" y="6324598"/>
            <a:ext cx="8489405" cy="256521"/>
          </a:xfrm>
          <a:prstGeom prst="rect">
            <a:avLst/>
          </a:prstGeom>
        </p:spPr>
        <p:txBody>
          <a:bodyPr anchor="ctr">
            <a:noAutofit/>
          </a:bodyPr>
          <a:lstStyle>
            <a:lvl1pPr marL="0" indent="0" algn="r">
              <a:lnSpc>
                <a:spcPct val="80000"/>
              </a:lnSpc>
              <a:buNone/>
              <a:defRPr sz="1400">
                <a:solidFill>
                  <a:schemeClr val="tx1"/>
                </a:solidFill>
                <a:effectLst/>
                <a:latin typeface="Franklin Gothic Book" panose="020B0503020102020204" pitchFamily="34" charset="0"/>
                <a:cs typeface="Arial" pitchFamily="34" charset="0"/>
              </a:defRPr>
            </a:lvl1pPr>
            <a:lvl2pPr marL="0" indent="0" algn="l">
              <a:buNone/>
              <a:defRPr sz="1592">
                <a:solidFill>
                  <a:schemeClr val="bg1"/>
                </a:solidFill>
                <a:effectLst/>
                <a:latin typeface="+mn-lt"/>
                <a:cs typeface="Arial" pitchFamily="34" charset="0"/>
              </a:defRPr>
            </a:lvl2pPr>
            <a:lvl3pPr marL="909913" indent="0">
              <a:buNone/>
              <a:defRPr sz="1791"/>
            </a:lvl3pPr>
            <a:lvl4pPr marL="1364869" indent="0">
              <a:buNone/>
              <a:defRPr sz="1791"/>
            </a:lvl4pPr>
            <a:lvl5pPr marL="1819826" indent="0">
              <a:buNone/>
              <a:defRPr sz="1791"/>
            </a:lvl5pPr>
          </a:lstStyle>
          <a:p>
            <a:pPr lvl="0"/>
            <a:r>
              <a:rPr lang="en-US" noProof="0" dirty="0"/>
              <a:t>Edit date, name or version</a:t>
            </a:r>
          </a:p>
        </p:txBody>
      </p:sp>
      <p:sp>
        <p:nvSpPr>
          <p:cNvPr id="14" name="Rectangle 13">
            <a:extLst>
              <a:ext uri="{FF2B5EF4-FFF2-40B4-BE49-F238E27FC236}">
                <a16:creationId xmlns:a16="http://schemas.microsoft.com/office/drawing/2014/main" id="{74A382C1-49EC-5042-A460-0E10332436A8}"/>
              </a:ext>
            </a:extLst>
          </p:cNvPr>
          <p:cNvSpPr>
            <a:spLocks noChangeArrowheads="1"/>
          </p:cNvSpPr>
          <p:nvPr userDrawn="1"/>
        </p:nvSpPr>
        <p:spPr bwMode="auto">
          <a:xfrm>
            <a:off x="216025" y="6530109"/>
            <a:ext cx="4336065" cy="201211"/>
          </a:xfrm>
          <a:prstGeom prst="rect">
            <a:avLst/>
          </a:prstGeom>
          <a:noFill/>
          <a:ln w="9525">
            <a:noFill/>
            <a:miter lim="800000"/>
            <a:headEnd/>
            <a:tailEnd/>
          </a:ln>
        </p:spPr>
        <p:txBody>
          <a:bodyPr lIns="36000" tIns="36000" rIns="36000" bIns="36000"/>
          <a:lstStyle/>
          <a:p>
            <a:pPr marL="0" marR="0" lvl="0" indent="0" algn="l" defTabSz="912193" rtl="0" eaLnBrk="1" fontAlgn="base" latinLnBrk="0" hangingPunct="1">
              <a:lnSpc>
                <a:spcPct val="100000"/>
              </a:lnSpc>
              <a:spcBef>
                <a:spcPct val="0"/>
              </a:spcBef>
              <a:spcAft>
                <a:spcPct val="0"/>
              </a:spcAft>
              <a:buClrTx/>
              <a:buSzTx/>
              <a:buFontTx/>
              <a:buNone/>
              <a:tabLst/>
              <a:defRPr/>
            </a:pPr>
            <a:r>
              <a:rPr lang="en-US" sz="700" b="0" i="0" baseline="0" noProof="0" dirty="0">
                <a:solidFill>
                  <a:schemeClr val="tx1"/>
                </a:solidFill>
                <a:latin typeface="Franklin Gothic Book" panose="020B0503020102020204" pitchFamily="34" charset="0"/>
                <a:cs typeface="Arial" panose="020B0604020202020204" pitchFamily="34" charset="0"/>
              </a:rPr>
              <a:t> </a:t>
            </a:r>
            <a:r>
              <a:rPr lang="en-US" sz="700" b="0" i="0" noProof="0" dirty="0">
                <a:solidFill>
                  <a:schemeClr val="tx1"/>
                </a:solidFill>
                <a:latin typeface="Franklin Gothic Book" panose="020B0503020102020204" pitchFamily="34" charset="0"/>
                <a:cs typeface="Arial" panose="020B0604020202020204" pitchFamily="34" charset="0"/>
              </a:rPr>
              <a:t>All</a:t>
            </a:r>
            <a:r>
              <a:rPr lang="en-US" sz="700" b="0" i="0" baseline="0" noProof="0" dirty="0">
                <a:solidFill>
                  <a:schemeClr val="tx1"/>
                </a:solidFill>
                <a:latin typeface="Franklin Gothic Book" panose="020B0503020102020204" pitchFamily="34" charset="0"/>
                <a:cs typeface="Arial" panose="020B0604020202020204" pitchFamily="34" charset="0"/>
              </a:rPr>
              <a:t> Rights Reserved</a:t>
            </a:r>
            <a:r>
              <a:rPr lang="en-US" sz="700" b="0" i="0" noProof="0" dirty="0">
                <a:solidFill>
                  <a:schemeClr val="tx1"/>
                </a:solidFill>
                <a:latin typeface="Franklin Gothic Book" panose="020B0503020102020204" pitchFamily="34" charset="0"/>
                <a:cs typeface="Arial" panose="020B0604020202020204" pitchFamily="34" charset="0"/>
              </a:rPr>
              <a:t> © </a:t>
            </a:r>
            <a:r>
              <a:rPr lang="en-US" sz="700" b="0" i="0" noProof="0" dirty="0" err="1">
                <a:solidFill>
                  <a:schemeClr val="tx1"/>
                </a:solidFill>
                <a:latin typeface="Franklin Gothic Book" panose="020B0503020102020204" pitchFamily="34" charset="0"/>
                <a:cs typeface="Arial" panose="020B0604020202020204" pitchFamily="34" charset="0"/>
              </a:rPr>
              <a:t>Valores</a:t>
            </a:r>
            <a:r>
              <a:rPr lang="en-US" sz="700" b="0" i="0" noProof="0" dirty="0">
                <a:solidFill>
                  <a:schemeClr val="tx1"/>
                </a:solidFill>
                <a:latin typeface="Franklin Gothic Book" panose="020B0503020102020204" pitchFamily="34" charset="0"/>
                <a:cs typeface="Arial" panose="020B0604020202020204" pitchFamily="34" charset="0"/>
              </a:rPr>
              <a:t> Corporativos Softtek S.A. de C.V. 2021 </a:t>
            </a:r>
            <a:r>
              <a:rPr lang="en-US" sz="700" b="0" i="0" noProof="0" dirty="0">
                <a:solidFill>
                  <a:schemeClr val="tx1"/>
                </a:solidFill>
                <a:latin typeface="Franklin Gothic Book" panose="020B0503020102020204" pitchFamily="34" charset="0"/>
                <a:cs typeface="Arial" charset="0"/>
              </a:rPr>
              <a:t>| </a:t>
            </a:r>
            <a:r>
              <a:rPr lang="en-US" sz="700" b="0" i="0" dirty="0">
                <a:solidFill>
                  <a:schemeClr val="tx1"/>
                </a:solidFill>
                <a:latin typeface="Franklin Gothic Book" panose="020B0503020102020204" pitchFamily="34" charset="0"/>
              </a:rPr>
              <a:t>Confidential</a:t>
            </a:r>
            <a:endParaRPr lang="en-US" sz="700" b="0" i="0" noProof="0" dirty="0">
              <a:solidFill>
                <a:schemeClr val="tx1"/>
              </a:solidFill>
              <a:latin typeface="Franklin Gothic Book" panose="020B0503020102020204" pitchFamily="34" charset="0"/>
              <a:cs typeface="Arial" charset="0"/>
            </a:endParaRPr>
          </a:p>
        </p:txBody>
      </p:sp>
      <p:sp>
        <p:nvSpPr>
          <p:cNvPr id="17" name="Title 16">
            <a:extLst>
              <a:ext uri="{FF2B5EF4-FFF2-40B4-BE49-F238E27FC236}">
                <a16:creationId xmlns:a16="http://schemas.microsoft.com/office/drawing/2014/main" id="{4EB4524F-C905-FC4D-AEF0-4956A39A8852}"/>
              </a:ext>
            </a:extLst>
          </p:cNvPr>
          <p:cNvSpPr>
            <a:spLocks noGrp="1"/>
          </p:cNvSpPr>
          <p:nvPr>
            <p:ph type="title" hasCustomPrompt="1"/>
          </p:nvPr>
        </p:nvSpPr>
        <p:spPr>
          <a:xfrm>
            <a:off x="3432952" y="4786245"/>
            <a:ext cx="8485497" cy="996199"/>
          </a:xfrm>
          <a:prstGeom prst="rect">
            <a:avLst/>
          </a:prstGeom>
        </p:spPr>
        <p:txBody>
          <a:bodyPr anchor="b"/>
          <a:lstStyle>
            <a:lvl1pPr algn="r">
              <a:defRPr b="0" i="0">
                <a:solidFill>
                  <a:schemeClr val="tx1"/>
                </a:solidFill>
                <a:latin typeface="Franklin Gothic Medium" panose="020B0603020102020204" pitchFamily="34" charset="0"/>
              </a:defRPr>
            </a:lvl1pPr>
          </a:lstStyle>
          <a:p>
            <a:r>
              <a:rPr lang="en-US" dirty="0"/>
              <a:t>Click to edit Master title style </a:t>
            </a:r>
            <a:endParaRPr lang="en-MX" dirty="0"/>
          </a:p>
        </p:txBody>
      </p:sp>
    </p:spTree>
    <p:extLst>
      <p:ext uri="{BB962C8B-B14F-4D97-AF65-F5344CB8AC3E}">
        <p14:creationId xmlns:p14="http://schemas.microsoft.com/office/powerpoint/2010/main" val="622500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Content Slide #1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A28C10-2F9C-7947-931F-E0CF940927D9}"/>
              </a:ext>
            </a:extLst>
          </p:cNvPr>
          <p:cNvSpPr>
            <a:spLocks noChangeArrowheads="1"/>
          </p:cNvSpPr>
          <p:nvPr userDrawn="1"/>
        </p:nvSpPr>
        <p:spPr bwMode="auto">
          <a:xfrm>
            <a:off x="325815" y="6515367"/>
            <a:ext cx="311694" cy="237932"/>
          </a:xfrm>
          <a:prstGeom prst="rect">
            <a:avLst/>
          </a:prstGeom>
          <a:noFill/>
          <a:ln w="9525">
            <a:noFill/>
            <a:miter lim="800000"/>
            <a:headEnd/>
            <a:tailEnd/>
          </a:ln>
        </p:spPr>
        <p:txBody>
          <a:bodyPr lIns="35908" tIns="35908" rIns="35908" bIns="35908" anchor="ctr"/>
          <a:lstStyle/>
          <a:p>
            <a:pPr algn="l" defTabSz="909913" fontAlgn="base">
              <a:spcBef>
                <a:spcPct val="0"/>
              </a:spcBef>
              <a:spcAft>
                <a:spcPct val="0"/>
              </a:spcAft>
              <a:defRPr/>
            </a:pPr>
            <a:fld id="{56AD8C7C-CCBC-854D-A681-3946D5D911B7}" type="slidenum">
              <a:rPr lang="en-US" sz="700">
                <a:solidFill>
                  <a:schemeClr val="tx1">
                    <a:lumMod val="60000"/>
                    <a:lumOff val="40000"/>
                  </a:schemeClr>
                </a:solidFill>
                <a:latin typeface="Franklin Gothic Book" panose="020B0503020102020204"/>
                <a:cs typeface="Arial" charset="0"/>
              </a:rPr>
              <a:pPr algn="l" defTabSz="909913" fontAlgn="base">
                <a:spcBef>
                  <a:spcPct val="0"/>
                </a:spcBef>
                <a:spcAft>
                  <a:spcPct val="0"/>
                </a:spcAft>
                <a:defRPr/>
              </a:pPr>
              <a:t>‹#›</a:t>
            </a:fld>
            <a:endParaRPr lang="en-US" sz="700" dirty="0">
              <a:solidFill>
                <a:schemeClr val="tx1">
                  <a:lumMod val="60000"/>
                  <a:lumOff val="40000"/>
                </a:schemeClr>
              </a:solidFill>
              <a:latin typeface="Franklin Gothic Book" panose="020B0503020102020204"/>
              <a:cs typeface="Arial" charset="0"/>
            </a:endParaRPr>
          </a:p>
        </p:txBody>
      </p:sp>
      <p:sp>
        <p:nvSpPr>
          <p:cNvPr id="26" name="Rectangle 25">
            <a:extLst>
              <a:ext uri="{FF2B5EF4-FFF2-40B4-BE49-F238E27FC236}">
                <a16:creationId xmlns:a16="http://schemas.microsoft.com/office/drawing/2014/main" id="{3DEA688B-F7A9-CE4D-B9E2-FC6847D6CB91}"/>
              </a:ext>
            </a:extLst>
          </p:cNvPr>
          <p:cNvSpPr>
            <a:spLocks noChangeArrowheads="1"/>
          </p:cNvSpPr>
          <p:nvPr userDrawn="1"/>
        </p:nvSpPr>
        <p:spPr bwMode="auto">
          <a:xfrm>
            <a:off x="8614425" y="6547932"/>
            <a:ext cx="3350937" cy="201211"/>
          </a:xfrm>
          <a:prstGeom prst="rect">
            <a:avLst/>
          </a:prstGeom>
          <a:noFill/>
          <a:ln w="9525">
            <a:noFill/>
            <a:miter lim="800000"/>
            <a:headEnd/>
            <a:tailEnd/>
          </a:ln>
        </p:spPr>
        <p:txBody>
          <a:bodyPr lIns="36000" tIns="36000" rIns="36000" bIns="36000"/>
          <a:lstStyle/>
          <a:p>
            <a:pPr marL="0" marR="0" lvl="0" indent="0" algn="r" defTabSz="912193" rtl="0" eaLnBrk="1" fontAlgn="base" latinLnBrk="0" hangingPunct="1">
              <a:lnSpc>
                <a:spcPct val="100000"/>
              </a:lnSpc>
              <a:spcBef>
                <a:spcPct val="0"/>
              </a:spcBef>
              <a:spcAft>
                <a:spcPct val="0"/>
              </a:spcAft>
              <a:buClrTx/>
              <a:buSzTx/>
              <a:buFontTx/>
              <a:buNone/>
              <a:tabLst/>
              <a:defRPr/>
            </a:pPr>
            <a:r>
              <a:rPr lang="en-US" sz="700" b="0" i="0" baseline="0" noProof="0" dirty="0">
                <a:solidFill>
                  <a:schemeClr val="tx1">
                    <a:lumMod val="60000"/>
                    <a:lumOff val="40000"/>
                  </a:schemeClr>
                </a:solidFill>
                <a:latin typeface="Franklin Gothic Book" panose="020B0503020102020204" pitchFamily="34" charset="0"/>
                <a:cs typeface="Arial" panose="020B0604020202020204" pitchFamily="34" charset="0"/>
              </a:rPr>
              <a:t> </a:t>
            </a:r>
            <a:r>
              <a:rPr lang="en-US" sz="700" b="0" i="0" noProof="0" dirty="0">
                <a:solidFill>
                  <a:schemeClr val="tx1">
                    <a:lumMod val="60000"/>
                    <a:lumOff val="40000"/>
                  </a:schemeClr>
                </a:solidFill>
                <a:latin typeface="Franklin Gothic Book" panose="020B0503020102020204" pitchFamily="34" charset="0"/>
                <a:cs typeface="Arial" panose="020B0604020202020204" pitchFamily="34" charset="0"/>
              </a:rPr>
              <a:t>All</a:t>
            </a:r>
            <a:r>
              <a:rPr lang="en-US" sz="700" b="0" i="0" baseline="0" noProof="0" dirty="0">
                <a:solidFill>
                  <a:schemeClr val="tx1">
                    <a:lumMod val="60000"/>
                    <a:lumOff val="40000"/>
                  </a:schemeClr>
                </a:solidFill>
                <a:latin typeface="Franklin Gothic Book" panose="020B0503020102020204" pitchFamily="34" charset="0"/>
                <a:cs typeface="Arial" panose="020B0604020202020204" pitchFamily="34" charset="0"/>
              </a:rPr>
              <a:t> Rights Reserved</a:t>
            </a:r>
            <a:r>
              <a:rPr lang="en-US" sz="700" b="0" i="0" noProof="0" dirty="0">
                <a:solidFill>
                  <a:schemeClr val="tx1">
                    <a:lumMod val="60000"/>
                    <a:lumOff val="40000"/>
                  </a:schemeClr>
                </a:solidFill>
                <a:latin typeface="Franklin Gothic Book" panose="020B0503020102020204" pitchFamily="34" charset="0"/>
                <a:cs typeface="Arial" panose="020B0604020202020204" pitchFamily="34" charset="0"/>
              </a:rPr>
              <a:t> © </a:t>
            </a:r>
            <a:r>
              <a:rPr lang="en-US" sz="700" b="0" i="0" noProof="0" dirty="0" err="1">
                <a:solidFill>
                  <a:schemeClr val="tx1">
                    <a:lumMod val="60000"/>
                    <a:lumOff val="40000"/>
                  </a:schemeClr>
                </a:solidFill>
                <a:latin typeface="Franklin Gothic Book" panose="020B0503020102020204" pitchFamily="34" charset="0"/>
                <a:cs typeface="Arial" panose="020B0604020202020204" pitchFamily="34" charset="0"/>
              </a:rPr>
              <a:t>Valores</a:t>
            </a:r>
            <a:r>
              <a:rPr lang="en-US" sz="700" b="0" i="0" noProof="0" dirty="0">
                <a:solidFill>
                  <a:schemeClr val="tx1">
                    <a:lumMod val="60000"/>
                    <a:lumOff val="40000"/>
                  </a:schemeClr>
                </a:solidFill>
                <a:latin typeface="Franklin Gothic Book" panose="020B0503020102020204" pitchFamily="34" charset="0"/>
                <a:cs typeface="Arial" panose="020B0604020202020204" pitchFamily="34" charset="0"/>
              </a:rPr>
              <a:t> Corporativos Softtek S.A. de C.V. 2021 </a:t>
            </a:r>
            <a:r>
              <a:rPr lang="en-US" sz="700" b="0" i="0" noProof="0" dirty="0">
                <a:solidFill>
                  <a:schemeClr val="tx1">
                    <a:lumMod val="60000"/>
                    <a:lumOff val="40000"/>
                  </a:schemeClr>
                </a:solidFill>
                <a:latin typeface="Franklin Gothic Book" panose="020B0503020102020204" pitchFamily="34" charset="0"/>
                <a:cs typeface="Arial" charset="0"/>
              </a:rPr>
              <a:t>| </a:t>
            </a:r>
            <a:r>
              <a:rPr lang="en-US" sz="700" b="0" i="0" dirty="0">
                <a:solidFill>
                  <a:schemeClr val="tx1">
                    <a:lumMod val="60000"/>
                    <a:lumOff val="40000"/>
                  </a:schemeClr>
                </a:solidFill>
                <a:latin typeface="Franklin Gothic Book" panose="020B0503020102020204" pitchFamily="34" charset="0"/>
              </a:rPr>
              <a:t>Confidential</a:t>
            </a:r>
            <a:endParaRPr lang="en-US" sz="700" b="0" i="0" noProof="0" dirty="0">
              <a:solidFill>
                <a:schemeClr val="tx1">
                  <a:lumMod val="60000"/>
                  <a:lumOff val="40000"/>
                </a:schemeClr>
              </a:solidFill>
              <a:latin typeface="Franklin Gothic Book" panose="020B0503020102020204" pitchFamily="34" charset="0"/>
              <a:cs typeface="Arial" charset="0"/>
            </a:endParaRPr>
          </a:p>
        </p:txBody>
      </p:sp>
      <p:grpSp>
        <p:nvGrpSpPr>
          <p:cNvPr id="27" name="Graphic 18">
            <a:extLst>
              <a:ext uri="{FF2B5EF4-FFF2-40B4-BE49-F238E27FC236}">
                <a16:creationId xmlns:a16="http://schemas.microsoft.com/office/drawing/2014/main" id="{1B921BF9-6B7E-EC44-9BB6-35CD56012A0D}"/>
              </a:ext>
            </a:extLst>
          </p:cNvPr>
          <p:cNvGrpSpPr>
            <a:grpSpLocks noChangeAspect="1"/>
          </p:cNvGrpSpPr>
          <p:nvPr userDrawn="1"/>
        </p:nvGrpSpPr>
        <p:grpSpPr>
          <a:xfrm>
            <a:off x="10931137" y="269694"/>
            <a:ext cx="990863" cy="507562"/>
            <a:chOff x="3450865" y="2069096"/>
            <a:chExt cx="5293045" cy="2711319"/>
          </a:xfrm>
          <a:solidFill>
            <a:schemeClr val="tx1"/>
          </a:solidFill>
        </p:grpSpPr>
        <p:grpSp>
          <p:nvGrpSpPr>
            <p:cNvPr id="28" name="Graphic 18">
              <a:extLst>
                <a:ext uri="{FF2B5EF4-FFF2-40B4-BE49-F238E27FC236}">
                  <a16:creationId xmlns:a16="http://schemas.microsoft.com/office/drawing/2014/main" id="{103CB490-120D-0F41-AFCE-92E7043571CD}"/>
                </a:ext>
              </a:extLst>
            </p:cNvPr>
            <p:cNvGrpSpPr/>
            <p:nvPr/>
          </p:nvGrpSpPr>
          <p:grpSpPr>
            <a:xfrm>
              <a:off x="8407050" y="3697100"/>
              <a:ext cx="336860" cy="336861"/>
              <a:chOff x="8407050" y="3697100"/>
              <a:chExt cx="336860" cy="336861"/>
            </a:xfrm>
            <a:grpFill/>
          </p:grpSpPr>
          <p:sp>
            <p:nvSpPr>
              <p:cNvPr id="96" name="Freeform 95">
                <a:extLst>
                  <a:ext uri="{FF2B5EF4-FFF2-40B4-BE49-F238E27FC236}">
                    <a16:creationId xmlns:a16="http://schemas.microsoft.com/office/drawing/2014/main" id="{BFFF9F53-A443-8E40-90B8-563D0A64738F}"/>
                  </a:ext>
                </a:extLst>
              </p:cNvPr>
              <p:cNvSpPr/>
              <p:nvPr/>
            </p:nvSpPr>
            <p:spPr>
              <a:xfrm>
                <a:off x="8407050" y="3697100"/>
                <a:ext cx="336860" cy="336861"/>
              </a:xfrm>
              <a:custGeom>
                <a:avLst/>
                <a:gdLst>
                  <a:gd name="connsiteX0" fmla="*/ 168507 w 336860"/>
                  <a:gd name="connsiteY0" fmla="*/ 0 h 336861"/>
                  <a:gd name="connsiteX1" fmla="*/ 0 w 336860"/>
                  <a:gd name="connsiteY1" fmla="*/ 168345 h 336861"/>
                  <a:gd name="connsiteX2" fmla="*/ 168507 w 336860"/>
                  <a:gd name="connsiteY2" fmla="*/ 336861 h 336861"/>
                  <a:gd name="connsiteX3" fmla="*/ 336861 w 336860"/>
                  <a:gd name="connsiteY3" fmla="*/ 168345 h 336861"/>
                  <a:gd name="connsiteX4" fmla="*/ 168507 w 336860"/>
                  <a:gd name="connsiteY4" fmla="*/ 0 h 336861"/>
                  <a:gd name="connsiteX5" fmla="*/ 168507 w 336860"/>
                  <a:gd name="connsiteY5" fmla="*/ 305819 h 336861"/>
                  <a:gd name="connsiteX6" fmla="*/ 31013 w 336860"/>
                  <a:gd name="connsiteY6" fmla="*/ 168345 h 336861"/>
                  <a:gd name="connsiteX7" fmla="*/ 168507 w 336860"/>
                  <a:gd name="connsiteY7" fmla="*/ 30909 h 336861"/>
                  <a:gd name="connsiteX8" fmla="*/ 305934 w 336860"/>
                  <a:gd name="connsiteY8" fmla="*/ 168345 h 336861"/>
                  <a:gd name="connsiteX9" fmla="*/ 168507 w 336860"/>
                  <a:gd name="connsiteY9" fmla="*/ 305819 h 33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860" h="336861">
                    <a:moveTo>
                      <a:pt x="168507" y="0"/>
                    </a:moveTo>
                    <a:cubicBezTo>
                      <a:pt x="75352" y="0"/>
                      <a:pt x="0" y="75333"/>
                      <a:pt x="0" y="168345"/>
                    </a:cubicBezTo>
                    <a:cubicBezTo>
                      <a:pt x="0" y="261499"/>
                      <a:pt x="75352" y="336861"/>
                      <a:pt x="168507" y="336861"/>
                    </a:cubicBezTo>
                    <a:cubicBezTo>
                      <a:pt x="261538" y="336861"/>
                      <a:pt x="336861" y="261499"/>
                      <a:pt x="336861" y="168345"/>
                    </a:cubicBezTo>
                    <a:cubicBezTo>
                      <a:pt x="336861" y="75343"/>
                      <a:pt x="261538" y="0"/>
                      <a:pt x="168507" y="0"/>
                    </a:cubicBezTo>
                    <a:close/>
                    <a:moveTo>
                      <a:pt x="168507" y="305819"/>
                    </a:moveTo>
                    <a:cubicBezTo>
                      <a:pt x="92602" y="305819"/>
                      <a:pt x="31013" y="244250"/>
                      <a:pt x="31013" y="168345"/>
                    </a:cubicBezTo>
                    <a:cubicBezTo>
                      <a:pt x="31013" y="92516"/>
                      <a:pt x="92602" y="30909"/>
                      <a:pt x="168507" y="30909"/>
                    </a:cubicBezTo>
                    <a:cubicBezTo>
                      <a:pt x="244478" y="30909"/>
                      <a:pt x="305934" y="92516"/>
                      <a:pt x="305934" y="168345"/>
                    </a:cubicBezTo>
                    <a:cubicBezTo>
                      <a:pt x="305934" y="244250"/>
                      <a:pt x="244478" y="305819"/>
                      <a:pt x="168507" y="305819"/>
                    </a:cubicBezTo>
                    <a:close/>
                  </a:path>
                </a:pathLst>
              </a:custGeom>
              <a:grpFill/>
              <a:ln w="9525" cap="flat">
                <a:noFill/>
                <a:prstDash val="solid"/>
                <a:miter/>
              </a:ln>
            </p:spPr>
            <p:txBody>
              <a:bodyPr rtlCol="0" anchor="ctr"/>
              <a:lstStyle/>
              <a:p>
                <a:endParaRPr lang="en-MX"/>
              </a:p>
            </p:txBody>
          </p:sp>
          <p:sp>
            <p:nvSpPr>
              <p:cNvPr id="97" name="Freeform 96">
                <a:extLst>
                  <a:ext uri="{FF2B5EF4-FFF2-40B4-BE49-F238E27FC236}">
                    <a16:creationId xmlns:a16="http://schemas.microsoft.com/office/drawing/2014/main" id="{3050B9E2-FF67-784D-B408-E45C8DCC775A}"/>
                  </a:ext>
                </a:extLst>
              </p:cNvPr>
              <p:cNvSpPr/>
              <p:nvPr/>
            </p:nvSpPr>
            <p:spPr>
              <a:xfrm>
                <a:off x="8516445" y="3789102"/>
                <a:ext cx="133759" cy="149656"/>
              </a:xfrm>
              <a:custGeom>
                <a:avLst/>
                <a:gdLst>
                  <a:gd name="connsiteX0" fmla="*/ 30156 w 133759"/>
                  <a:gd name="connsiteY0" fmla="*/ 63484 h 149656"/>
                  <a:gd name="connsiteX1" fmla="*/ 52464 w 133759"/>
                  <a:gd name="connsiteY1" fmla="*/ 63484 h 149656"/>
                  <a:gd name="connsiteX2" fmla="*/ 79372 w 133759"/>
                  <a:gd name="connsiteY2" fmla="*/ 61503 h 149656"/>
                  <a:gd name="connsiteX3" fmla="*/ 87668 w 133759"/>
                  <a:gd name="connsiteY3" fmla="*/ 55340 h 149656"/>
                  <a:gd name="connsiteX4" fmla="*/ 90916 w 133759"/>
                  <a:gd name="connsiteY4" fmla="*/ 43901 h 149656"/>
                  <a:gd name="connsiteX5" fmla="*/ 86896 w 133759"/>
                  <a:gd name="connsiteY5" fmla="*/ 31918 h 149656"/>
                  <a:gd name="connsiteX6" fmla="*/ 75476 w 133759"/>
                  <a:gd name="connsiteY6" fmla="*/ 25746 h 149656"/>
                  <a:gd name="connsiteX7" fmla="*/ 53521 w 133759"/>
                  <a:gd name="connsiteY7" fmla="*/ 25365 h 149656"/>
                  <a:gd name="connsiteX8" fmla="*/ 30156 w 133759"/>
                  <a:gd name="connsiteY8" fmla="*/ 25365 h 149656"/>
                  <a:gd name="connsiteX9" fmla="*/ 30156 w 133759"/>
                  <a:gd name="connsiteY9" fmla="*/ 63484 h 149656"/>
                  <a:gd name="connsiteX10" fmla="*/ 30156 w 133759"/>
                  <a:gd name="connsiteY10" fmla="*/ 63484 h 149656"/>
                  <a:gd name="connsiteX11" fmla="*/ 0 w 133759"/>
                  <a:gd name="connsiteY11" fmla="*/ 149657 h 149656"/>
                  <a:gd name="connsiteX12" fmla="*/ 0 w 133759"/>
                  <a:gd name="connsiteY12" fmla="*/ 0 h 149656"/>
                  <a:gd name="connsiteX13" fmla="*/ 63465 w 133759"/>
                  <a:gd name="connsiteY13" fmla="*/ 0 h 149656"/>
                  <a:gd name="connsiteX14" fmla="*/ 97927 w 133759"/>
                  <a:gd name="connsiteY14" fmla="*/ 4172 h 149656"/>
                  <a:gd name="connsiteX15" fmla="*/ 115129 w 133759"/>
                  <a:gd name="connsiteY15" fmla="*/ 18488 h 149656"/>
                  <a:gd name="connsiteX16" fmla="*/ 121711 w 133759"/>
                  <a:gd name="connsiteY16" fmla="*/ 42034 h 149656"/>
                  <a:gd name="connsiteX17" fmla="*/ 111976 w 133759"/>
                  <a:gd name="connsiteY17" fmla="*/ 69866 h 149656"/>
                  <a:gd name="connsiteX18" fmla="*/ 82753 w 133759"/>
                  <a:gd name="connsiteY18" fmla="*/ 83658 h 149656"/>
                  <a:gd name="connsiteX19" fmla="*/ 98708 w 133759"/>
                  <a:gd name="connsiteY19" fmla="*/ 96203 h 149656"/>
                  <a:gd name="connsiteX20" fmla="*/ 115567 w 133759"/>
                  <a:gd name="connsiteY20" fmla="*/ 120472 h 149656"/>
                  <a:gd name="connsiteX21" fmla="*/ 133760 w 133759"/>
                  <a:gd name="connsiteY21" fmla="*/ 149647 h 149656"/>
                  <a:gd name="connsiteX22" fmla="*/ 97841 w 133759"/>
                  <a:gd name="connsiteY22" fmla="*/ 149647 h 149656"/>
                  <a:gd name="connsiteX23" fmla="*/ 76210 w 133759"/>
                  <a:gd name="connsiteY23" fmla="*/ 117024 h 149656"/>
                  <a:gd name="connsiteX24" fmla="*/ 60417 w 133759"/>
                  <a:gd name="connsiteY24" fmla="*/ 95088 h 149656"/>
                  <a:gd name="connsiteX25" fmla="*/ 51254 w 133759"/>
                  <a:gd name="connsiteY25" fmla="*/ 88878 h 149656"/>
                  <a:gd name="connsiteX26" fmla="*/ 36071 w 133759"/>
                  <a:gd name="connsiteY26" fmla="*/ 87401 h 149656"/>
                  <a:gd name="connsiteX27" fmla="*/ 30156 w 133759"/>
                  <a:gd name="connsiteY27" fmla="*/ 87401 h 149656"/>
                  <a:gd name="connsiteX28" fmla="*/ 30156 w 133759"/>
                  <a:gd name="connsiteY28" fmla="*/ 149647 h 149656"/>
                  <a:gd name="connsiteX29" fmla="*/ 0 w 133759"/>
                  <a:gd name="connsiteY29" fmla="*/ 149647 h 149656"/>
                  <a:gd name="connsiteX30" fmla="*/ 0 w 133759"/>
                  <a:gd name="connsiteY30" fmla="*/ 149657 h 14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3759" h="149656">
                    <a:moveTo>
                      <a:pt x="30156" y="63484"/>
                    </a:moveTo>
                    <a:lnTo>
                      <a:pt x="52464" y="63484"/>
                    </a:lnTo>
                    <a:cubicBezTo>
                      <a:pt x="66732" y="63484"/>
                      <a:pt x="75638" y="62627"/>
                      <a:pt x="79372" y="61503"/>
                    </a:cubicBezTo>
                    <a:cubicBezTo>
                      <a:pt x="82925" y="60388"/>
                      <a:pt x="85554" y="58321"/>
                      <a:pt x="87668" y="55340"/>
                    </a:cubicBezTo>
                    <a:cubicBezTo>
                      <a:pt x="89878" y="52130"/>
                      <a:pt x="90916" y="48578"/>
                      <a:pt x="90916" y="43901"/>
                    </a:cubicBezTo>
                    <a:cubicBezTo>
                      <a:pt x="90916" y="38929"/>
                      <a:pt x="89488" y="34709"/>
                      <a:pt x="86896" y="31918"/>
                    </a:cubicBezTo>
                    <a:cubicBezTo>
                      <a:pt x="83954" y="28603"/>
                      <a:pt x="80315" y="26841"/>
                      <a:pt x="75476" y="25746"/>
                    </a:cubicBezTo>
                    <a:cubicBezTo>
                      <a:pt x="73095" y="25556"/>
                      <a:pt x="65827" y="25365"/>
                      <a:pt x="53521" y="25365"/>
                    </a:cubicBezTo>
                    <a:lnTo>
                      <a:pt x="30156" y="25365"/>
                    </a:lnTo>
                    <a:lnTo>
                      <a:pt x="30156" y="63484"/>
                    </a:lnTo>
                    <a:lnTo>
                      <a:pt x="30156" y="63484"/>
                    </a:lnTo>
                    <a:close/>
                    <a:moveTo>
                      <a:pt x="0" y="149657"/>
                    </a:moveTo>
                    <a:lnTo>
                      <a:pt x="0" y="0"/>
                    </a:lnTo>
                    <a:lnTo>
                      <a:pt x="63465" y="0"/>
                    </a:lnTo>
                    <a:cubicBezTo>
                      <a:pt x="79039" y="0"/>
                      <a:pt x="90640" y="1324"/>
                      <a:pt x="97927" y="4172"/>
                    </a:cubicBezTo>
                    <a:cubicBezTo>
                      <a:pt x="105261" y="6839"/>
                      <a:pt x="111043" y="11744"/>
                      <a:pt x="115129" y="18488"/>
                    </a:cubicBezTo>
                    <a:cubicBezTo>
                      <a:pt x="119701" y="25355"/>
                      <a:pt x="121711" y="33214"/>
                      <a:pt x="121711" y="42034"/>
                    </a:cubicBezTo>
                    <a:cubicBezTo>
                      <a:pt x="121711" y="53283"/>
                      <a:pt x="118396" y="62446"/>
                      <a:pt x="111976" y="69866"/>
                    </a:cubicBezTo>
                    <a:cubicBezTo>
                      <a:pt x="105451" y="77286"/>
                      <a:pt x="95698" y="81848"/>
                      <a:pt x="82753" y="83658"/>
                    </a:cubicBezTo>
                    <a:cubicBezTo>
                      <a:pt x="88935" y="87411"/>
                      <a:pt x="94459" y="91678"/>
                      <a:pt x="98708" y="96203"/>
                    </a:cubicBezTo>
                    <a:cubicBezTo>
                      <a:pt x="102822" y="100879"/>
                      <a:pt x="108338" y="108766"/>
                      <a:pt x="115567" y="120472"/>
                    </a:cubicBezTo>
                    <a:lnTo>
                      <a:pt x="133760" y="149647"/>
                    </a:lnTo>
                    <a:lnTo>
                      <a:pt x="97841" y="149647"/>
                    </a:lnTo>
                    <a:lnTo>
                      <a:pt x="76210" y="117024"/>
                    </a:lnTo>
                    <a:cubicBezTo>
                      <a:pt x="68704" y="105585"/>
                      <a:pt x="63465" y="98260"/>
                      <a:pt x="60417" y="95088"/>
                    </a:cubicBezTo>
                    <a:cubicBezTo>
                      <a:pt x="57636" y="91992"/>
                      <a:pt x="54436" y="90002"/>
                      <a:pt x="51254" y="88878"/>
                    </a:cubicBezTo>
                    <a:cubicBezTo>
                      <a:pt x="48263" y="87944"/>
                      <a:pt x="43206" y="87401"/>
                      <a:pt x="36071" y="87401"/>
                    </a:cubicBezTo>
                    <a:lnTo>
                      <a:pt x="30156" y="87401"/>
                    </a:lnTo>
                    <a:lnTo>
                      <a:pt x="30156" y="149647"/>
                    </a:lnTo>
                    <a:lnTo>
                      <a:pt x="0" y="149647"/>
                    </a:lnTo>
                    <a:lnTo>
                      <a:pt x="0" y="149657"/>
                    </a:lnTo>
                    <a:close/>
                  </a:path>
                </a:pathLst>
              </a:custGeom>
              <a:grpFill/>
              <a:ln w="9525" cap="flat">
                <a:noFill/>
                <a:prstDash val="solid"/>
                <a:miter/>
              </a:ln>
            </p:spPr>
            <p:txBody>
              <a:bodyPr rtlCol="0" anchor="ctr"/>
              <a:lstStyle/>
              <a:p>
                <a:endParaRPr lang="en-MX"/>
              </a:p>
            </p:txBody>
          </p:sp>
        </p:grpSp>
        <p:grpSp>
          <p:nvGrpSpPr>
            <p:cNvPr id="29" name="Graphic 18">
              <a:extLst>
                <a:ext uri="{FF2B5EF4-FFF2-40B4-BE49-F238E27FC236}">
                  <a16:creationId xmlns:a16="http://schemas.microsoft.com/office/drawing/2014/main" id="{16DC62F2-9193-174D-A1A7-E8982EB0E151}"/>
                </a:ext>
              </a:extLst>
            </p:cNvPr>
            <p:cNvGrpSpPr/>
            <p:nvPr/>
          </p:nvGrpSpPr>
          <p:grpSpPr>
            <a:xfrm>
              <a:off x="6830834" y="2079517"/>
              <a:ext cx="434958" cy="1577701"/>
              <a:chOff x="6830834" y="2079517"/>
              <a:chExt cx="434958" cy="1577701"/>
            </a:xfrm>
            <a:grpFill/>
          </p:grpSpPr>
          <p:sp>
            <p:nvSpPr>
              <p:cNvPr id="87" name="Freeform 86">
                <a:extLst>
                  <a:ext uri="{FF2B5EF4-FFF2-40B4-BE49-F238E27FC236}">
                    <a16:creationId xmlns:a16="http://schemas.microsoft.com/office/drawing/2014/main" id="{CEF62C88-828F-0849-89AB-1BCD7FDB6590}"/>
                  </a:ext>
                </a:extLst>
              </p:cNvPr>
              <p:cNvSpPr/>
              <p:nvPr/>
            </p:nvSpPr>
            <p:spPr>
              <a:xfrm>
                <a:off x="6976252" y="2079517"/>
                <a:ext cx="141293" cy="142074"/>
              </a:xfrm>
              <a:custGeom>
                <a:avLst/>
                <a:gdLst>
                  <a:gd name="connsiteX0" fmla="*/ 70685 w 141293"/>
                  <a:gd name="connsiteY0" fmla="*/ 0 h 142074"/>
                  <a:gd name="connsiteX1" fmla="*/ 141294 w 141293"/>
                  <a:gd name="connsiteY1" fmla="*/ 71037 h 142074"/>
                  <a:gd name="connsiteX2" fmla="*/ 70685 w 141293"/>
                  <a:gd name="connsiteY2" fmla="*/ 142075 h 142074"/>
                  <a:gd name="connsiteX3" fmla="*/ 0 w 141293"/>
                  <a:gd name="connsiteY3" fmla="*/ 71037 h 142074"/>
                  <a:gd name="connsiteX4" fmla="*/ 70685 w 141293"/>
                  <a:gd name="connsiteY4" fmla="*/ 0 h 142074"/>
                  <a:gd name="connsiteX5" fmla="*/ 70685 w 141293"/>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93" h="142074">
                    <a:moveTo>
                      <a:pt x="70685" y="0"/>
                    </a:moveTo>
                    <a:cubicBezTo>
                      <a:pt x="109566" y="0"/>
                      <a:pt x="141294" y="31737"/>
                      <a:pt x="141294" y="71037"/>
                    </a:cubicBezTo>
                    <a:cubicBezTo>
                      <a:pt x="141294" y="110338"/>
                      <a:pt x="109566" y="142075"/>
                      <a:pt x="70685" y="142075"/>
                    </a:cubicBezTo>
                    <a:cubicBezTo>
                      <a:pt x="31566" y="142075"/>
                      <a:pt x="0" y="110338"/>
                      <a:pt x="0" y="71037"/>
                    </a:cubicBezTo>
                    <a:cubicBezTo>
                      <a:pt x="0" y="31737"/>
                      <a:pt x="31566" y="0"/>
                      <a:pt x="70685" y="0"/>
                    </a:cubicBezTo>
                    <a:lnTo>
                      <a:pt x="70685" y="0"/>
                    </a:lnTo>
                    <a:close/>
                  </a:path>
                </a:pathLst>
              </a:custGeom>
              <a:grpFill/>
              <a:ln w="9525" cap="flat">
                <a:noFill/>
                <a:prstDash val="solid"/>
                <a:miter/>
              </a:ln>
            </p:spPr>
            <p:txBody>
              <a:bodyPr rtlCol="0" anchor="ctr"/>
              <a:lstStyle/>
              <a:p>
                <a:endParaRPr lang="en-MX"/>
              </a:p>
            </p:txBody>
          </p:sp>
          <p:sp>
            <p:nvSpPr>
              <p:cNvPr id="88" name="Freeform 87">
                <a:extLst>
                  <a:ext uri="{FF2B5EF4-FFF2-40B4-BE49-F238E27FC236}">
                    <a16:creationId xmlns:a16="http://schemas.microsoft.com/office/drawing/2014/main" id="{8762AB4C-E85F-5E42-A79C-1B55DCC25D3D}"/>
                  </a:ext>
                </a:extLst>
              </p:cNvPr>
              <p:cNvSpPr/>
              <p:nvPr/>
            </p:nvSpPr>
            <p:spPr>
              <a:xfrm>
                <a:off x="6963708" y="3515153"/>
                <a:ext cx="141236" cy="142065"/>
              </a:xfrm>
              <a:custGeom>
                <a:avLst/>
                <a:gdLst>
                  <a:gd name="connsiteX0" fmla="*/ 70618 w 141236"/>
                  <a:gd name="connsiteY0" fmla="*/ 0 h 142065"/>
                  <a:gd name="connsiteX1" fmla="*/ 141237 w 141236"/>
                  <a:gd name="connsiteY1" fmla="*/ 71018 h 142065"/>
                  <a:gd name="connsiteX2" fmla="*/ 70618 w 141236"/>
                  <a:gd name="connsiteY2" fmla="*/ 142065 h 142065"/>
                  <a:gd name="connsiteX3" fmla="*/ 0 w 141236"/>
                  <a:gd name="connsiteY3" fmla="*/ 71018 h 142065"/>
                  <a:gd name="connsiteX4" fmla="*/ 70618 w 141236"/>
                  <a:gd name="connsiteY4" fmla="*/ 0 h 142065"/>
                  <a:gd name="connsiteX5" fmla="*/ 70618 w 141236"/>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36" h="142065">
                    <a:moveTo>
                      <a:pt x="70618" y="0"/>
                    </a:moveTo>
                    <a:cubicBezTo>
                      <a:pt x="109737" y="0"/>
                      <a:pt x="141237" y="31756"/>
                      <a:pt x="141237" y="71018"/>
                    </a:cubicBezTo>
                    <a:cubicBezTo>
                      <a:pt x="141237" y="110366"/>
                      <a:pt x="109737" y="142065"/>
                      <a:pt x="70618" y="142065"/>
                    </a:cubicBezTo>
                    <a:cubicBezTo>
                      <a:pt x="31737" y="142065"/>
                      <a:pt x="0" y="110366"/>
                      <a:pt x="0" y="71018"/>
                    </a:cubicBezTo>
                    <a:cubicBezTo>
                      <a:pt x="0" y="31756"/>
                      <a:pt x="31737" y="0"/>
                      <a:pt x="70618" y="0"/>
                    </a:cubicBezTo>
                    <a:lnTo>
                      <a:pt x="70618" y="0"/>
                    </a:lnTo>
                    <a:close/>
                  </a:path>
                </a:pathLst>
              </a:custGeom>
              <a:grpFill/>
              <a:ln w="9525" cap="flat">
                <a:noFill/>
                <a:prstDash val="solid"/>
                <a:miter/>
              </a:ln>
            </p:spPr>
            <p:txBody>
              <a:bodyPr rtlCol="0" anchor="ctr"/>
              <a:lstStyle/>
              <a:p>
                <a:endParaRPr lang="en-MX"/>
              </a:p>
            </p:txBody>
          </p:sp>
          <p:sp>
            <p:nvSpPr>
              <p:cNvPr id="89" name="Freeform 88">
                <a:extLst>
                  <a:ext uri="{FF2B5EF4-FFF2-40B4-BE49-F238E27FC236}">
                    <a16:creationId xmlns:a16="http://schemas.microsoft.com/office/drawing/2014/main" id="{352233FE-5DE2-3F46-A22E-5347BD81E7B6}"/>
                  </a:ext>
                </a:extLst>
              </p:cNvPr>
              <p:cNvSpPr/>
              <p:nvPr/>
            </p:nvSpPr>
            <p:spPr>
              <a:xfrm>
                <a:off x="7124500" y="3157032"/>
                <a:ext cx="141293" cy="142065"/>
              </a:xfrm>
              <a:custGeom>
                <a:avLst/>
                <a:gdLst>
                  <a:gd name="connsiteX0" fmla="*/ 70647 w 141293"/>
                  <a:gd name="connsiteY0" fmla="*/ 0 h 142065"/>
                  <a:gd name="connsiteX1" fmla="*/ 141294 w 141293"/>
                  <a:gd name="connsiteY1" fmla="*/ 70999 h 142065"/>
                  <a:gd name="connsiteX2" fmla="*/ 70647 w 141293"/>
                  <a:gd name="connsiteY2" fmla="*/ 142065 h 142065"/>
                  <a:gd name="connsiteX3" fmla="*/ 0 w 141293"/>
                  <a:gd name="connsiteY3" fmla="*/ 70999 h 142065"/>
                  <a:gd name="connsiteX4" fmla="*/ 70647 w 141293"/>
                  <a:gd name="connsiteY4" fmla="*/ 0 h 142065"/>
                  <a:gd name="connsiteX5" fmla="*/ 70647 w 141293"/>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93" h="142065">
                    <a:moveTo>
                      <a:pt x="70647" y="0"/>
                    </a:moveTo>
                    <a:cubicBezTo>
                      <a:pt x="109766" y="0"/>
                      <a:pt x="141294" y="31861"/>
                      <a:pt x="141294" y="70999"/>
                    </a:cubicBezTo>
                    <a:cubicBezTo>
                      <a:pt x="141294" y="110300"/>
                      <a:pt x="109766" y="142065"/>
                      <a:pt x="70647" y="142065"/>
                    </a:cubicBezTo>
                    <a:cubicBezTo>
                      <a:pt x="31766" y="142065"/>
                      <a:pt x="0" y="110300"/>
                      <a:pt x="0" y="70999"/>
                    </a:cubicBezTo>
                    <a:cubicBezTo>
                      <a:pt x="0" y="31861"/>
                      <a:pt x="31766" y="0"/>
                      <a:pt x="70647" y="0"/>
                    </a:cubicBezTo>
                    <a:lnTo>
                      <a:pt x="70647" y="0"/>
                    </a:lnTo>
                    <a:close/>
                  </a:path>
                </a:pathLst>
              </a:custGeom>
              <a:grpFill/>
              <a:ln w="9525" cap="flat">
                <a:noFill/>
                <a:prstDash val="solid"/>
                <a:miter/>
              </a:ln>
            </p:spPr>
            <p:txBody>
              <a:bodyPr rtlCol="0" anchor="ctr"/>
              <a:lstStyle/>
              <a:p>
                <a:endParaRPr lang="en-MX"/>
              </a:p>
            </p:txBody>
          </p:sp>
          <p:sp>
            <p:nvSpPr>
              <p:cNvPr id="90" name="Freeform 89">
                <a:extLst>
                  <a:ext uri="{FF2B5EF4-FFF2-40B4-BE49-F238E27FC236}">
                    <a16:creationId xmlns:a16="http://schemas.microsoft.com/office/drawing/2014/main" id="{47C8D956-9DF5-934E-B10C-E9615FAE3418}"/>
                  </a:ext>
                </a:extLst>
              </p:cNvPr>
              <p:cNvSpPr/>
              <p:nvPr/>
            </p:nvSpPr>
            <p:spPr>
              <a:xfrm>
                <a:off x="7075455" y="3336188"/>
                <a:ext cx="141198" cy="142074"/>
              </a:xfrm>
              <a:custGeom>
                <a:avLst/>
                <a:gdLst>
                  <a:gd name="connsiteX0" fmla="*/ 70647 w 141198"/>
                  <a:gd name="connsiteY0" fmla="*/ 0 h 142074"/>
                  <a:gd name="connsiteX1" fmla="*/ 141199 w 141198"/>
                  <a:gd name="connsiteY1" fmla="*/ 71037 h 142074"/>
                  <a:gd name="connsiteX2" fmla="*/ 70647 w 141198"/>
                  <a:gd name="connsiteY2" fmla="*/ 142075 h 142074"/>
                  <a:gd name="connsiteX3" fmla="*/ 0 w 141198"/>
                  <a:gd name="connsiteY3" fmla="*/ 71037 h 142074"/>
                  <a:gd name="connsiteX4" fmla="*/ 70647 w 141198"/>
                  <a:gd name="connsiteY4" fmla="*/ 0 h 142074"/>
                  <a:gd name="connsiteX5" fmla="*/ 70647 w 141198"/>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98" h="142074">
                    <a:moveTo>
                      <a:pt x="70647" y="0"/>
                    </a:moveTo>
                    <a:cubicBezTo>
                      <a:pt x="109528" y="0"/>
                      <a:pt x="141199" y="31709"/>
                      <a:pt x="141199" y="71037"/>
                    </a:cubicBezTo>
                    <a:cubicBezTo>
                      <a:pt x="141199" y="110157"/>
                      <a:pt x="109528" y="142075"/>
                      <a:pt x="70647" y="142075"/>
                    </a:cubicBezTo>
                    <a:cubicBezTo>
                      <a:pt x="31699" y="142075"/>
                      <a:pt x="0" y="110157"/>
                      <a:pt x="0" y="71037"/>
                    </a:cubicBezTo>
                    <a:cubicBezTo>
                      <a:pt x="0" y="31699"/>
                      <a:pt x="31699" y="0"/>
                      <a:pt x="70647" y="0"/>
                    </a:cubicBezTo>
                    <a:lnTo>
                      <a:pt x="70647" y="0"/>
                    </a:lnTo>
                    <a:close/>
                  </a:path>
                </a:pathLst>
              </a:custGeom>
              <a:grpFill/>
              <a:ln w="9525" cap="flat">
                <a:noFill/>
                <a:prstDash val="solid"/>
                <a:miter/>
              </a:ln>
            </p:spPr>
            <p:txBody>
              <a:bodyPr rtlCol="0" anchor="ctr"/>
              <a:lstStyle/>
              <a:p>
                <a:endParaRPr lang="en-MX"/>
              </a:p>
            </p:txBody>
          </p:sp>
          <p:sp>
            <p:nvSpPr>
              <p:cNvPr id="91" name="Freeform 90">
                <a:extLst>
                  <a:ext uri="{FF2B5EF4-FFF2-40B4-BE49-F238E27FC236}">
                    <a16:creationId xmlns:a16="http://schemas.microsoft.com/office/drawing/2014/main" id="{25507417-FD59-9540-BFE6-92254E0C0D16}"/>
                  </a:ext>
                </a:extLst>
              </p:cNvPr>
              <p:cNvSpPr/>
              <p:nvPr/>
            </p:nvSpPr>
            <p:spPr>
              <a:xfrm>
                <a:off x="6984711" y="2797835"/>
                <a:ext cx="141198" cy="142065"/>
              </a:xfrm>
              <a:custGeom>
                <a:avLst/>
                <a:gdLst>
                  <a:gd name="connsiteX0" fmla="*/ 70580 w 141198"/>
                  <a:gd name="connsiteY0" fmla="*/ 0 h 142065"/>
                  <a:gd name="connsiteX1" fmla="*/ 141199 w 141198"/>
                  <a:gd name="connsiteY1" fmla="*/ 71018 h 142065"/>
                  <a:gd name="connsiteX2" fmla="*/ 70580 w 141198"/>
                  <a:gd name="connsiteY2" fmla="*/ 142065 h 142065"/>
                  <a:gd name="connsiteX3" fmla="*/ 0 w 141198"/>
                  <a:gd name="connsiteY3" fmla="*/ 71018 h 142065"/>
                  <a:gd name="connsiteX4" fmla="*/ 70580 w 141198"/>
                  <a:gd name="connsiteY4" fmla="*/ 0 h 142065"/>
                  <a:gd name="connsiteX5" fmla="*/ 70580 w 141198"/>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98" h="142065">
                    <a:moveTo>
                      <a:pt x="70580" y="0"/>
                    </a:moveTo>
                    <a:cubicBezTo>
                      <a:pt x="109699" y="0"/>
                      <a:pt x="141199" y="31747"/>
                      <a:pt x="141199" y="71018"/>
                    </a:cubicBezTo>
                    <a:cubicBezTo>
                      <a:pt x="141199" y="110395"/>
                      <a:pt x="109699" y="142065"/>
                      <a:pt x="70580" y="142065"/>
                    </a:cubicBezTo>
                    <a:cubicBezTo>
                      <a:pt x="31699" y="142065"/>
                      <a:pt x="0" y="110385"/>
                      <a:pt x="0" y="71018"/>
                    </a:cubicBezTo>
                    <a:cubicBezTo>
                      <a:pt x="0" y="31747"/>
                      <a:pt x="31699" y="0"/>
                      <a:pt x="70580" y="0"/>
                    </a:cubicBezTo>
                    <a:lnTo>
                      <a:pt x="70580" y="0"/>
                    </a:lnTo>
                    <a:close/>
                  </a:path>
                </a:pathLst>
              </a:custGeom>
              <a:grpFill/>
              <a:ln w="9525" cap="flat">
                <a:noFill/>
                <a:prstDash val="solid"/>
                <a:miter/>
              </a:ln>
            </p:spPr>
            <p:txBody>
              <a:bodyPr rtlCol="0" anchor="ctr"/>
              <a:lstStyle/>
              <a:p>
                <a:endParaRPr lang="en-MX"/>
              </a:p>
            </p:txBody>
          </p:sp>
          <p:sp>
            <p:nvSpPr>
              <p:cNvPr id="92" name="Freeform 91">
                <a:extLst>
                  <a:ext uri="{FF2B5EF4-FFF2-40B4-BE49-F238E27FC236}">
                    <a16:creationId xmlns:a16="http://schemas.microsoft.com/office/drawing/2014/main" id="{C3227750-B51B-184F-85F1-D2AE7ED16E5F}"/>
                  </a:ext>
                </a:extLst>
              </p:cNvPr>
              <p:cNvSpPr/>
              <p:nvPr/>
            </p:nvSpPr>
            <p:spPr>
              <a:xfrm>
                <a:off x="7092438" y="2976829"/>
                <a:ext cx="141188" cy="142074"/>
              </a:xfrm>
              <a:custGeom>
                <a:avLst/>
                <a:gdLst>
                  <a:gd name="connsiteX0" fmla="*/ 70580 w 141188"/>
                  <a:gd name="connsiteY0" fmla="*/ 0 h 142074"/>
                  <a:gd name="connsiteX1" fmla="*/ 141189 w 141188"/>
                  <a:gd name="connsiteY1" fmla="*/ 71037 h 142074"/>
                  <a:gd name="connsiteX2" fmla="*/ 70580 w 141188"/>
                  <a:gd name="connsiteY2" fmla="*/ 142075 h 142074"/>
                  <a:gd name="connsiteX3" fmla="*/ 0 w 141188"/>
                  <a:gd name="connsiteY3" fmla="*/ 71037 h 142074"/>
                  <a:gd name="connsiteX4" fmla="*/ 70580 w 141188"/>
                  <a:gd name="connsiteY4" fmla="*/ 0 h 142074"/>
                  <a:gd name="connsiteX5" fmla="*/ 70580 w 141188"/>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88" h="142074">
                    <a:moveTo>
                      <a:pt x="70580" y="0"/>
                    </a:moveTo>
                    <a:cubicBezTo>
                      <a:pt x="109699" y="0"/>
                      <a:pt x="141189" y="31918"/>
                      <a:pt x="141189" y="71037"/>
                    </a:cubicBezTo>
                    <a:cubicBezTo>
                      <a:pt x="141189" y="110328"/>
                      <a:pt x="109699" y="142075"/>
                      <a:pt x="70580" y="142075"/>
                    </a:cubicBezTo>
                    <a:cubicBezTo>
                      <a:pt x="31699" y="142075"/>
                      <a:pt x="0" y="110328"/>
                      <a:pt x="0" y="71037"/>
                    </a:cubicBezTo>
                    <a:cubicBezTo>
                      <a:pt x="0" y="31918"/>
                      <a:pt x="31699" y="0"/>
                      <a:pt x="70580" y="0"/>
                    </a:cubicBezTo>
                    <a:lnTo>
                      <a:pt x="70580" y="0"/>
                    </a:lnTo>
                    <a:close/>
                  </a:path>
                </a:pathLst>
              </a:custGeom>
              <a:grpFill/>
              <a:ln w="9525" cap="flat">
                <a:noFill/>
                <a:prstDash val="solid"/>
                <a:miter/>
              </a:ln>
            </p:spPr>
            <p:txBody>
              <a:bodyPr rtlCol="0" anchor="ctr"/>
              <a:lstStyle/>
              <a:p>
                <a:endParaRPr lang="en-MX"/>
              </a:p>
            </p:txBody>
          </p:sp>
          <p:sp>
            <p:nvSpPr>
              <p:cNvPr id="93" name="Freeform 92">
                <a:extLst>
                  <a:ext uri="{FF2B5EF4-FFF2-40B4-BE49-F238E27FC236}">
                    <a16:creationId xmlns:a16="http://schemas.microsoft.com/office/drawing/2014/main" id="{BDA16A85-E36B-A942-99DF-22CB37C86B1C}"/>
                  </a:ext>
                </a:extLst>
              </p:cNvPr>
              <p:cNvSpPr/>
              <p:nvPr/>
            </p:nvSpPr>
            <p:spPr>
              <a:xfrm>
                <a:off x="6830834" y="2438695"/>
                <a:ext cx="141065" cy="142074"/>
              </a:xfrm>
              <a:custGeom>
                <a:avLst/>
                <a:gdLst>
                  <a:gd name="connsiteX0" fmla="*/ 70618 w 141065"/>
                  <a:gd name="connsiteY0" fmla="*/ 0 h 142074"/>
                  <a:gd name="connsiteX1" fmla="*/ 141065 w 141065"/>
                  <a:gd name="connsiteY1" fmla="*/ 71018 h 142074"/>
                  <a:gd name="connsiteX2" fmla="*/ 70618 w 141065"/>
                  <a:gd name="connsiteY2" fmla="*/ 142075 h 142074"/>
                  <a:gd name="connsiteX3" fmla="*/ 0 w 141065"/>
                  <a:gd name="connsiteY3" fmla="*/ 71018 h 142074"/>
                  <a:gd name="connsiteX4" fmla="*/ 70618 w 141065"/>
                  <a:gd name="connsiteY4" fmla="*/ 0 h 142074"/>
                  <a:gd name="connsiteX5" fmla="*/ 70618 w 141065"/>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65" h="142074">
                    <a:moveTo>
                      <a:pt x="70618" y="0"/>
                    </a:moveTo>
                    <a:cubicBezTo>
                      <a:pt x="109518" y="0"/>
                      <a:pt x="141065" y="31737"/>
                      <a:pt x="141065" y="71018"/>
                    </a:cubicBezTo>
                    <a:cubicBezTo>
                      <a:pt x="141065" y="110347"/>
                      <a:pt x="109518" y="142075"/>
                      <a:pt x="70618" y="142075"/>
                    </a:cubicBezTo>
                    <a:cubicBezTo>
                      <a:pt x="31518" y="142075"/>
                      <a:pt x="0" y="110347"/>
                      <a:pt x="0" y="71018"/>
                    </a:cubicBezTo>
                    <a:cubicBezTo>
                      <a:pt x="-10" y="31728"/>
                      <a:pt x="31509" y="0"/>
                      <a:pt x="70618" y="0"/>
                    </a:cubicBezTo>
                    <a:lnTo>
                      <a:pt x="70618" y="0"/>
                    </a:lnTo>
                    <a:close/>
                  </a:path>
                </a:pathLst>
              </a:custGeom>
              <a:grpFill/>
              <a:ln w="9525" cap="flat">
                <a:noFill/>
                <a:prstDash val="solid"/>
                <a:miter/>
              </a:ln>
            </p:spPr>
            <p:txBody>
              <a:bodyPr rtlCol="0" anchor="ctr"/>
              <a:lstStyle/>
              <a:p>
                <a:endParaRPr lang="en-MX"/>
              </a:p>
            </p:txBody>
          </p:sp>
          <p:sp>
            <p:nvSpPr>
              <p:cNvPr id="94" name="Freeform 93">
                <a:extLst>
                  <a:ext uri="{FF2B5EF4-FFF2-40B4-BE49-F238E27FC236}">
                    <a16:creationId xmlns:a16="http://schemas.microsoft.com/office/drawing/2014/main" id="{EFFA2CB1-5357-E34A-BC9D-6A82710C28E4}"/>
                  </a:ext>
                </a:extLst>
              </p:cNvPr>
              <p:cNvSpPr/>
              <p:nvPr/>
            </p:nvSpPr>
            <p:spPr>
              <a:xfrm>
                <a:off x="6875707" y="2258910"/>
                <a:ext cx="141255" cy="142065"/>
              </a:xfrm>
              <a:custGeom>
                <a:avLst/>
                <a:gdLst>
                  <a:gd name="connsiteX0" fmla="*/ 70609 w 141255"/>
                  <a:gd name="connsiteY0" fmla="*/ 0 h 142065"/>
                  <a:gd name="connsiteX1" fmla="*/ 141256 w 141255"/>
                  <a:gd name="connsiteY1" fmla="*/ 71047 h 142065"/>
                  <a:gd name="connsiteX2" fmla="*/ 70609 w 141255"/>
                  <a:gd name="connsiteY2" fmla="*/ 142065 h 142065"/>
                  <a:gd name="connsiteX3" fmla="*/ 0 w 141255"/>
                  <a:gd name="connsiteY3" fmla="*/ 71047 h 142065"/>
                  <a:gd name="connsiteX4" fmla="*/ 70609 w 141255"/>
                  <a:gd name="connsiteY4" fmla="*/ 0 h 142065"/>
                  <a:gd name="connsiteX5" fmla="*/ 70609 w 141255"/>
                  <a:gd name="connsiteY5" fmla="*/ 0 h 14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55" h="142065">
                    <a:moveTo>
                      <a:pt x="70609" y="0"/>
                    </a:moveTo>
                    <a:cubicBezTo>
                      <a:pt x="109766" y="0"/>
                      <a:pt x="141256" y="31737"/>
                      <a:pt x="141256" y="71047"/>
                    </a:cubicBezTo>
                    <a:cubicBezTo>
                      <a:pt x="141256" y="110328"/>
                      <a:pt x="109766" y="142065"/>
                      <a:pt x="70609" y="142065"/>
                    </a:cubicBezTo>
                    <a:cubicBezTo>
                      <a:pt x="31728" y="142065"/>
                      <a:pt x="0" y="110328"/>
                      <a:pt x="0" y="71047"/>
                    </a:cubicBezTo>
                    <a:cubicBezTo>
                      <a:pt x="0" y="31728"/>
                      <a:pt x="31728" y="0"/>
                      <a:pt x="70609" y="0"/>
                    </a:cubicBezTo>
                    <a:lnTo>
                      <a:pt x="70609" y="0"/>
                    </a:lnTo>
                    <a:close/>
                  </a:path>
                </a:pathLst>
              </a:custGeom>
              <a:grpFill/>
              <a:ln w="9525" cap="flat">
                <a:noFill/>
                <a:prstDash val="solid"/>
                <a:miter/>
              </a:ln>
            </p:spPr>
            <p:txBody>
              <a:bodyPr rtlCol="0" anchor="ctr"/>
              <a:lstStyle/>
              <a:p>
                <a:endParaRPr lang="en-MX"/>
              </a:p>
            </p:txBody>
          </p:sp>
          <p:sp>
            <p:nvSpPr>
              <p:cNvPr id="95" name="Freeform 94">
                <a:extLst>
                  <a:ext uri="{FF2B5EF4-FFF2-40B4-BE49-F238E27FC236}">
                    <a16:creationId xmlns:a16="http://schemas.microsoft.com/office/drawing/2014/main" id="{F3F71940-9326-EE4A-B7B6-1061F4F43716}"/>
                  </a:ext>
                </a:extLst>
              </p:cNvPr>
              <p:cNvSpPr/>
              <p:nvPr/>
            </p:nvSpPr>
            <p:spPr>
              <a:xfrm>
                <a:off x="6857552" y="2618841"/>
                <a:ext cx="141103" cy="142074"/>
              </a:xfrm>
              <a:custGeom>
                <a:avLst/>
                <a:gdLst>
                  <a:gd name="connsiteX0" fmla="*/ 70428 w 141103"/>
                  <a:gd name="connsiteY0" fmla="*/ 0 h 142074"/>
                  <a:gd name="connsiteX1" fmla="*/ 141103 w 141103"/>
                  <a:gd name="connsiteY1" fmla="*/ 71047 h 142074"/>
                  <a:gd name="connsiteX2" fmla="*/ 70428 w 141103"/>
                  <a:gd name="connsiteY2" fmla="*/ 142075 h 142074"/>
                  <a:gd name="connsiteX3" fmla="*/ 0 w 141103"/>
                  <a:gd name="connsiteY3" fmla="*/ 71047 h 142074"/>
                  <a:gd name="connsiteX4" fmla="*/ 70428 w 141103"/>
                  <a:gd name="connsiteY4" fmla="*/ 0 h 142074"/>
                  <a:gd name="connsiteX5" fmla="*/ 70428 w 141103"/>
                  <a:gd name="connsiteY5" fmla="*/ 0 h 1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03" h="142074">
                    <a:moveTo>
                      <a:pt x="70428" y="0"/>
                    </a:moveTo>
                    <a:cubicBezTo>
                      <a:pt x="109528" y="0"/>
                      <a:pt x="141103" y="31737"/>
                      <a:pt x="141103" y="71047"/>
                    </a:cubicBezTo>
                    <a:cubicBezTo>
                      <a:pt x="141103" y="110166"/>
                      <a:pt x="109538" y="142075"/>
                      <a:pt x="70428" y="142075"/>
                    </a:cubicBezTo>
                    <a:cubicBezTo>
                      <a:pt x="31528" y="142075"/>
                      <a:pt x="0" y="110166"/>
                      <a:pt x="0" y="71047"/>
                    </a:cubicBezTo>
                    <a:cubicBezTo>
                      <a:pt x="0" y="31737"/>
                      <a:pt x="31528" y="0"/>
                      <a:pt x="70428" y="0"/>
                    </a:cubicBezTo>
                    <a:lnTo>
                      <a:pt x="70428" y="0"/>
                    </a:lnTo>
                    <a:close/>
                  </a:path>
                </a:pathLst>
              </a:custGeom>
              <a:grpFill/>
              <a:ln w="9525" cap="flat">
                <a:noFill/>
                <a:prstDash val="solid"/>
                <a:miter/>
              </a:ln>
            </p:spPr>
            <p:txBody>
              <a:bodyPr rtlCol="0" anchor="ctr"/>
              <a:lstStyle/>
              <a:p>
                <a:endParaRPr lang="en-MX"/>
              </a:p>
            </p:txBody>
          </p:sp>
        </p:grpSp>
        <p:grpSp>
          <p:nvGrpSpPr>
            <p:cNvPr id="30" name="Graphic 18">
              <a:extLst>
                <a:ext uri="{FF2B5EF4-FFF2-40B4-BE49-F238E27FC236}">
                  <a16:creationId xmlns:a16="http://schemas.microsoft.com/office/drawing/2014/main" id="{47309F6D-BE9D-8B48-B1BF-25C30AA12A8F}"/>
                </a:ext>
              </a:extLst>
            </p:cNvPr>
            <p:cNvGrpSpPr/>
            <p:nvPr/>
          </p:nvGrpSpPr>
          <p:grpSpPr>
            <a:xfrm>
              <a:off x="6223434" y="2069096"/>
              <a:ext cx="1644386" cy="1598552"/>
              <a:chOff x="6223434" y="2069096"/>
              <a:chExt cx="1644386" cy="1598552"/>
            </a:xfrm>
            <a:grpFill/>
          </p:grpSpPr>
          <p:sp>
            <p:nvSpPr>
              <p:cNvPr id="39" name="Freeform 38">
                <a:extLst>
                  <a:ext uri="{FF2B5EF4-FFF2-40B4-BE49-F238E27FC236}">
                    <a16:creationId xmlns:a16="http://schemas.microsoft.com/office/drawing/2014/main" id="{9FAAB1A8-B8A5-BC49-8B9E-0204D37219D6}"/>
                  </a:ext>
                </a:extLst>
              </p:cNvPr>
              <p:cNvSpPr/>
              <p:nvPr/>
            </p:nvSpPr>
            <p:spPr>
              <a:xfrm>
                <a:off x="6757920" y="2069096"/>
                <a:ext cx="162153" cy="162934"/>
              </a:xfrm>
              <a:custGeom>
                <a:avLst/>
                <a:gdLst>
                  <a:gd name="connsiteX0" fmla="*/ 0 w 162153"/>
                  <a:gd name="connsiteY0" fmla="*/ 81467 h 162934"/>
                  <a:gd name="connsiteX1" fmla="*/ 81077 w 162153"/>
                  <a:gd name="connsiteY1" fmla="*/ 162935 h 162934"/>
                  <a:gd name="connsiteX2" fmla="*/ 162153 w 162153"/>
                  <a:gd name="connsiteY2" fmla="*/ 81467 h 162934"/>
                  <a:gd name="connsiteX3" fmla="*/ 81077 w 162153"/>
                  <a:gd name="connsiteY3" fmla="*/ 0 h 162934"/>
                  <a:gd name="connsiteX4" fmla="*/ 0 w 162153"/>
                  <a:gd name="connsiteY4" fmla="*/ 81467 h 162934"/>
                  <a:gd name="connsiteX5" fmla="*/ 20860 w 162153"/>
                  <a:gd name="connsiteY5" fmla="*/ 81467 h 162934"/>
                  <a:gd name="connsiteX6" fmla="*/ 81077 w 162153"/>
                  <a:gd name="connsiteY6" fmla="*/ 20860 h 162934"/>
                  <a:gd name="connsiteX7" fmla="*/ 141294 w 162153"/>
                  <a:gd name="connsiteY7" fmla="*/ 81467 h 162934"/>
                  <a:gd name="connsiteX8" fmla="*/ 81077 w 162153"/>
                  <a:gd name="connsiteY8" fmla="*/ 142065 h 162934"/>
                  <a:gd name="connsiteX9" fmla="*/ 20860 w 162153"/>
                  <a:gd name="connsiteY9" fmla="*/ 8146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53" h="162934">
                    <a:moveTo>
                      <a:pt x="0" y="81467"/>
                    </a:moveTo>
                    <a:cubicBezTo>
                      <a:pt x="0" y="126378"/>
                      <a:pt x="36376" y="162935"/>
                      <a:pt x="81077" y="162935"/>
                    </a:cubicBezTo>
                    <a:cubicBezTo>
                      <a:pt x="125778" y="162935"/>
                      <a:pt x="162153" y="126378"/>
                      <a:pt x="162153" y="81467"/>
                    </a:cubicBezTo>
                    <a:cubicBezTo>
                      <a:pt x="162153" y="36547"/>
                      <a:pt x="125778" y="0"/>
                      <a:pt x="81077" y="0"/>
                    </a:cubicBezTo>
                    <a:cubicBezTo>
                      <a:pt x="36376" y="0"/>
                      <a:pt x="0" y="36538"/>
                      <a:pt x="0" y="81467"/>
                    </a:cubicBezTo>
                    <a:close/>
                    <a:moveTo>
                      <a:pt x="20860" y="81467"/>
                    </a:moveTo>
                    <a:cubicBezTo>
                      <a:pt x="20860" y="48044"/>
                      <a:pt x="47882" y="20860"/>
                      <a:pt x="81077" y="20860"/>
                    </a:cubicBezTo>
                    <a:cubicBezTo>
                      <a:pt x="114271" y="20860"/>
                      <a:pt x="141294" y="48044"/>
                      <a:pt x="141294" y="81467"/>
                    </a:cubicBezTo>
                    <a:cubicBezTo>
                      <a:pt x="141294" y="114881"/>
                      <a:pt x="114271" y="142065"/>
                      <a:pt x="81077" y="142065"/>
                    </a:cubicBezTo>
                    <a:cubicBezTo>
                      <a:pt x="47882" y="142065"/>
                      <a:pt x="20860" y="114881"/>
                      <a:pt x="20860" y="81467"/>
                    </a:cubicBezTo>
                    <a:close/>
                  </a:path>
                </a:pathLst>
              </a:custGeom>
              <a:grpFill/>
              <a:ln w="9525" cap="flat">
                <a:noFill/>
                <a:prstDash val="solid"/>
                <a:miter/>
              </a:ln>
            </p:spPr>
            <p:txBody>
              <a:bodyPr rtlCol="0" anchor="ctr"/>
              <a:lstStyle/>
              <a:p>
                <a:endParaRPr lang="en-MX"/>
              </a:p>
            </p:txBody>
          </p:sp>
          <p:sp>
            <p:nvSpPr>
              <p:cNvPr id="40" name="Freeform 39">
                <a:extLst>
                  <a:ext uri="{FF2B5EF4-FFF2-40B4-BE49-F238E27FC236}">
                    <a16:creationId xmlns:a16="http://schemas.microsoft.com/office/drawing/2014/main" id="{1FAB2288-3549-1845-B0A2-752939842045}"/>
                  </a:ext>
                </a:extLst>
              </p:cNvPr>
              <p:cNvSpPr/>
              <p:nvPr/>
            </p:nvSpPr>
            <p:spPr>
              <a:xfrm>
                <a:off x="6745614" y="3504742"/>
                <a:ext cx="161858" cy="162906"/>
              </a:xfrm>
              <a:custGeom>
                <a:avLst/>
                <a:gdLst>
                  <a:gd name="connsiteX0" fmla="*/ 0 w 161858"/>
                  <a:gd name="connsiteY0" fmla="*/ 81429 h 162906"/>
                  <a:gd name="connsiteX1" fmla="*/ 80848 w 161858"/>
                  <a:gd name="connsiteY1" fmla="*/ 162906 h 162906"/>
                  <a:gd name="connsiteX2" fmla="*/ 161858 w 161858"/>
                  <a:gd name="connsiteY2" fmla="*/ 81429 h 162906"/>
                  <a:gd name="connsiteX3" fmla="*/ 80848 w 161858"/>
                  <a:gd name="connsiteY3" fmla="*/ 0 h 162906"/>
                  <a:gd name="connsiteX4" fmla="*/ 0 w 161858"/>
                  <a:gd name="connsiteY4" fmla="*/ 81429 h 162906"/>
                  <a:gd name="connsiteX5" fmla="*/ 20860 w 161858"/>
                  <a:gd name="connsiteY5" fmla="*/ 81429 h 162906"/>
                  <a:gd name="connsiteX6" fmla="*/ 80858 w 161858"/>
                  <a:gd name="connsiteY6" fmla="*/ 20860 h 162906"/>
                  <a:gd name="connsiteX7" fmla="*/ 140989 w 161858"/>
                  <a:gd name="connsiteY7" fmla="*/ 81429 h 162906"/>
                  <a:gd name="connsiteX8" fmla="*/ 80858 w 161858"/>
                  <a:gd name="connsiteY8" fmla="*/ 142037 h 162906"/>
                  <a:gd name="connsiteX9" fmla="*/ 20860 w 161858"/>
                  <a:gd name="connsiteY9" fmla="*/ 81429 h 16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58" h="162906">
                    <a:moveTo>
                      <a:pt x="0" y="81429"/>
                    </a:moveTo>
                    <a:cubicBezTo>
                      <a:pt x="0" y="126359"/>
                      <a:pt x="36281" y="162906"/>
                      <a:pt x="80848" y="162906"/>
                    </a:cubicBezTo>
                    <a:cubicBezTo>
                      <a:pt x="125511" y="162906"/>
                      <a:pt x="161858" y="126359"/>
                      <a:pt x="161858" y="81429"/>
                    </a:cubicBezTo>
                    <a:cubicBezTo>
                      <a:pt x="161858" y="36538"/>
                      <a:pt x="125521" y="0"/>
                      <a:pt x="80848" y="0"/>
                    </a:cubicBezTo>
                    <a:cubicBezTo>
                      <a:pt x="36281" y="0"/>
                      <a:pt x="0" y="36538"/>
                      <a:pt x="0" y="81429"/>
                    </a:cubicBezTo>
                    <a:close/>
                    <a:moveTo>
                      <a:pt x="20860" y="81429"/>
                    </a:moveTo>
                    <a:cubicBezTo>
                      <a:pt x="20860" y="48044"/>
                      <a:pt x="47787" y="20860"/>
                      <a:pt x="80858" y="20860"/>
                    </a:cubicBezTo>
                    <a:cubicBezTo>
                      <a:pt x="114014" y="20860"/>
                      <a:pt x="140989" y="48044"/>
                      <a:pt x="140989" y="81429"/>
                    </a:cubicBezTo>
                    <a:cubicBezTo>
                      <a:pt x="140989" y="114853"/>
                      <a:pt x="114014" y="142037"/>
                      <a:pt x="80858" y="142037"/>
                    </a:cubicBezTo>
                    <a:cubicBezTo>
                      <a:pt x="47787" y="142037"/>
                      <a:pt x="20860" y="114853"/>
                      <a:pt x="20860" y="81429"/>
                    </a:cubicBezTo>
                    <a:close/>
                  </a:path>
                </a:pathLst>
              </a:custGeom>
              <a:grpFill/>
              <a:ln w="9525" cap="flat">
                <a:noFill/>
                <a:prstDash val="solid"/>
                <a:miter/>
              </a:ln>
            </p:spPr>
            <p:txBody>
              <a:bodyPr rtlCol="0" anchor="ctr"/>
              <a:lstStyle/>
              <a:p>
                <a:endParaRPr lang="en-MX"/>
              </a:p>
            </p:txBody>
          </p:sp>
          <p:sp>
            <p:nvSpPr>
              <p:cNvPr id="42" name="Freeform 41">
                <a:extLst>
                  <a:ext uri="{FF2B5EF4-FFF2-40B4-BE49-F238E27FC236}">
                    <a16:creationId xmlns:a16="http://schemas.microsoft.com/office/drawing/2014/main" id="{D38D80F5-FFBB-6241-8AC2-49D150DAE1D9}"/>
                  </a:ext>
                </a:extLst>
              </p:cNvPr>
              <p:cNvSpPr/>
              <p:nvPr/>
            </p:nvSpPr>
            <p:spPr>
              <a:xfrm>
                <a:off x="7161152" y="3504742"/>
                <a:ext cx="162143" cy="162906"/>
              </a:xfrm>
              <a:custGeom>
                <a:avLst/>
                <a:gdLst>
                  <a:gd name="connsiteX0" fmla="*/ 0 w 162143"/>
                  <a:gd name="connsiteY0" fmla="*/ 81429 h 162906"/>
                  <a:gd name="connsiteX1" fmla="*/ 81077 w 162143"/>
                  <a:gd name="connsiteY1" fmla="*/ 162906 h 162906"/>
                  <a:gd name="connsiteX2" fmla="*/ 162144 w 162143"/>
                  <a:gd name="connsiteY2" fmla="*/ 81429 h 162906"/>
                  <a:gd name="connsiteX3" fmla="*/ 81077 w 162143"/>
                  <a:gd name="connsiteY3" fmla="*/ 0 h 162906"/>
                  <a:gd name="connsiteX4" fmla="*/ 0 w 162143"/>
                  <a:gd name="connsiteY4" fmla="*/ 81429 h 162906"/>
                  <a:gd name="connsiteX5" fmla="*/ 20860 w 162143"/>
                  <a:gd name="connsiteY5" fmla="*/ 81429 h 162906"/>
                  <a:gd name="connsiteX6" fmla="*/ 81077 w 162143"/>
                  <a:gd name="connsiteY6" fmla="*/ 20860 h 162906"/>
                  <a:gd name="connsiteX7" fmla="*/ 141266 w 162143"/>
                  <a:gd name="connsiteY7" fmla="*/ 81429 h 162906"/>
                  <a:gd name="connsiteX8" fmla="*/ 81077 w 162143"/>
                  <a:gd name="connsiteY8" fmla="*/ 142037 h 162906"/>
                  <a:gd name="connsiteX9" fmla="*/ 20860 w 162143"/>
                  <a:gd name="connsiteY9" fmla="*/ 81429 h 16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3" h="162906">
                    <a:moveTo>
                      <a:pt x="0" y="81429"/>
                    </a:moveTo>
                    <a:cubicBezTo>
                      <a:pt x="0" y="126359"/>
                      <a:pt x="36376" y="162906"/>
                      <a:pt x="81077" y="162906"/>
                    </a:cubicBezTo>
                    <a:cubicBezTo>
                      <a:pt x="125797" y="162906"/>
                      <a:pt x="162144" y="126359"/>
                      <a:pt x="162144" y="81429"/>
                    </a:cubicBezTo>
                    <a:cubicBezTo>
                      <a:pt x="162144" y="36538"/>
                      <a:pt x="125806" y="0"/>
                      <a:pt x="81077" y="0"/>
                    </a:cubicBezTo>
                    <a:cubicBezTo>
                      <a:pt x="36376" y="0"/>
                      <a:pt x="0" y="36538"/>
                      <a:pt x="0" y="81429"/>
                    </a:cubicBezTo>
                    <a:close/>
                    <a:moveTo>
                      <a:pt x="20860" y="81429"/>
                    </a:moveTo>
                    <a:cubicBezTo>
                      <a:pt x="20860" y="48044"/>
                      <a:pt x="47892" y="20860"/>
                      <a:pt x="81077" y="20860"/>
                    </a:cubicBezTo>
                    <a:cubicBezTo>
                      <a:pt x="114290" y="20860"/>
                      <a:pt x="141266" y="48044"/>
                      <a:pt x="141266" y="81429"/>
                    </a:cubicBezTo>
                    <a:cubicBezTo>
                      <a:pt x="141266" y="114853"/>
                      <a:pt x="114290" y="142037"/>
                      <a:pt x="81077" y="142037"/>
                    </a:cubicBezTo>
                    <a:cubicBezTo>
                      <a:pt x="47882" y="142037"/>
                      <a:pt x="20860" y="114853"/>
                      <a:pt x="20860" y="81429"/>
                    </a:cubicBezTo>
                    <a:close/>
                  </a:path>
                </a:pathLst>
              </a:custGeom>
              <a:grpFill/>
              <a:ln w="9525" cap="flat">
                <a:noFill/>
                <a:prstDash val="solid"/>
                <a:miter/>
              </a:ln>
            </p:spPr>
            <p:txBody>
              <a:bodyPr rtlCol="0" anchor="ctr"/>
              <a:lstStyle/>
              <a:p>
                <a:endParaRPr lang="en-MX"/>
              </a:p>
            </p:txBody>
          </p:sp>
          <p:sp>
            <p:nvSpPr>
              <p:cNvPr id="43" name="Freeform 42">
                <a:extLst>
                  <a:ext uri="{FF2B5EF4-FFF2-40B4-BE49-F238E27FC236}">
                    <a16:creationId xmlns:a16="http://schemas.microsoft.com/office/drawing/2014/main" id="{D048CD9E-9F81-F748-8D0D-72F94AC79E2B}"/>
                  </a:ext>
                </a:extLst>
              </p:cNvPr>
              <p:cNvSpPr/>
              <p:nvPr/>
            </p:nvSpPr>
            <p:spPr>
              <a:xfrm>
                <a:off x="7173782" y="2069096"/>
                <a:ext cx="161877" cy="162934"/>
              </a:xfrm>
              <a:custGeom>
                <a:avLst/>
                <a:gdLst>
                  <a:gd name="connsiteX0" fmla="*/ 0 w 161877"/>
                  <a:gd name="connsiteY0" fmla="*/ 81467 h 162934"/>
                  <a:gd name="connsiteX1" fmla="*/ 81029 w 161877"/>
                  <a:gd name="connsiteY1" fmla="*/ 162935 h 162934"/>
                  <a:gd name="connsiteX2" fmla="*/ 161877 w 161877"/>
                  <a:gd name="connsiteY2" fmla="*/ 81467 h 162934"/>
                  <a:gd name="connsiteX3" fmla="*/ 81029 w 161877"/>
                  <a:gd name="connsiteY3" fmla="*/ 0 h 162934"/>
                  <a:gd name="connsiteX4" fmla="*/ 0 w 161877"/>
                  <a:gd name="connsiteY4" fmla="*/ 81467 h 162934"/>
                  <a:gd name="connsiteX5" fmla="*/ 20879 w 161877"/>
                  <a:gd name="connsiteY5" fmla="*/ 81467 h 162934"/>
                  <a:gd name="connsiteX6" fmla="*/ 81029 w 161877"/>
                  <a:gd name="connsiteY6" fmla="*/ 20860 h 162934"/>
                  <a:gd name="connsiteX7" fmla="*/ 141008 w 161877"/>
                  <a:gd name="connsiteY7" fmla="*/ 81467 h 162934"/>
                  <a:gd name="connsiteX8" fmla="*/ 81029 w 161877"/>
                  <a:gd name="connsiteY8" fmla="*/ 142065 h 162934"/>
                  <a:gd name="connsiteX9" fmla="*/ 20879 w 161877"/>
                  <a:gd name="connsiteY9" fmla="*/ 8146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77" h="162934">
                    <a:moveTo>
                      <a:pt x="0" y="81467"/>
                    </a:moveTo>
                    <a:cubicBezTo>
                      <a:pt x="0" y="126378"/>
                      <a:pt x="36338" y="162935"/>
                      <a:pt x="81029" y="162935"/>
                    </a:cubicBezTo>
                    <a:cubicBezTo>
                      <a:pt x="125606" y="162935"/>
                      <a:pt x="161877" y="126378"/>
                      <a:pt x="161877" y="81467"/>
                    </a:cubicBezTo>
                    <a:cubicBezTo>
                      <a:pt x="161877" y="36547"/>
                      <a:pt x="125596" y="0"/>
                      <a:pt x="81029" y="0"/>
                    </a:cubicBezTo>
                    <a:cubicBezTo>
                      <a:pt x="36347" y="0"/>
                      <a:pt x="0" y="36538"/>
                      <a:pt x="0" y="81467"/>
                    </a:cubicBezTo>
                    <a:close/>
                    <a:moveTo>
                      <a:pt x="20879" y="81467"/>
                    </a:moveTo>
                    <a:cubicBezTo>
                      <a:pt x="20879" y="48044"/>
                      <a:pt x="47853" y="20860"/>
                      <a:pt x="81029" y="20860"/>
                    </a:cubicBezTo>
                    <a:cubicBezTo>
                      <a:pt x="114100" y="20860"/>
                      <a:pt x="141008" y="48044"/>
                      <a:pt x="141008" y="81467"/>
                    </a:cubicBezTo>
                    <a:cubicBezTo>
                      <a:pt x="141008" y="114881"/>
                      <a:pt x="114100" y="142065"/>
                      <a:pt x="81029" y="142065"/>
                    </a:cubicBezTo>
                    <a:cubicBezTo>
                      <a:pt x="47853" y="142065"/>
                      <a:pt x="20879" y="114881"/>
                      <a:pt x="20879" y="81467"/>
                    </a:cubicBezTo>
                    <a:close/>
                  </a:path>
                </a:pathLst>
              </a:custGeom>
              <a:grpFill/>
              <a:ln w="9525" cap="flat">
                <a:noFill/>
                <a:prstDash val="solid"/>
                <a:miter/>
              </a:ln>
            </p:spPr>
            <p:txBody>
              <a:bodyPr rtlCol="0" anchor="ctr"/>
              <a:lstStyle/>
              <a:p>
                <a:endParaRPr lang="en-MX"/>
              </a:p>
            </p:txBody>
          </p:sp>
          <p:sp>
            <p:nvSpPr>
              <p:cNvPr id="44" name="Freeform 43">
                <a:extLst>
                  <a:ext uri="{FF2B5EF4-FFF2-40B4-BE49-F238E27FC236}">
                    <a16:creationId xmlns:a16="http://schemas.microsoft.com/office/drawing/2014/main" id="{6D52E155-DCC8-8442-AA71-1F428031F208}"/>
                  </a:ext>
                </a:extLst>
              </p:cNvPr>
              <p:cNvSpPr/>
              <p:nvPr/>
            </p:nvSpPr>
            <p:spPr>
              <a:xfrm>
                <a:off x="6282661" y="3146602"/>
                <a:ext cx="161925" cy="162934"/>
              </a:xfrm>
              <a:custGeom>
                <a:avLst/>
                <a:gdLst>
                  <a:gd name="connsiteX0" fmla="*/ 0 w 161925"/>
                  <a:gd name="connsiteY0" fmla="*/ 81429 h 162934"/>
                  <a:gd name="connsiteX1" fmla="*/ 81106 w 161925"/>
                  <a:gd name="connsiteY1" fmla="*/ 162935 h 162934"/>
                  <a:gd name="connsiteX2" fmla="*/ 161925 w 161925"/>
                  <a:gd name="connsiteY2" fmla="*/ 81429 h 162934"/>
                  <a:gd name="connsiteX3" fmla="*/ 81106 w 161925"/>
                  <a:gd name="connsiteY3" fmla="*/ 0 h 162934"/>
                  <a:gd name="connsiteX4" fmla="*/ 0 w 161925"/>
                  <a:gd name="connsiteY4" fmla="*/ 81429 h 162934"/>
                  <a:gd name="connsiteX5" fmla="*/ 20850 w 161925"/>
                  <a:gd name="connsiteY5" fmla="*/ 81429 h 162934"/>
                  <a:gd name="connsiteX6" fmla="*/ 81096 w 161925"/>
                  <a:gd name="connsiteY6" fmla="*/ 20860 h 162934"/>
                  <a:gd name="connsiteX7" fmla="*/ 141066 w 161925"/>
                  <a:gd name="connsiteY7" fmla="*/ 81429 h 162934"/>
                  <a:gd name="connsiteX8" fmla="*/ 81096 w 161925"/>
                  <a:gd name="connsiteY8" fmla="*/ 142056 h 162934"/>
                  <a:gd name="connsiteX9" fmla="*/ 20850 w 161925"/>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29"/>
                    </a:moveTo>
                    <a:cubicBezTo>
                      <a:pt x="0" y="126359"/>
                      <a:pt x="36386" y="162935"/>
                      <a:pt x="81106" y="162935"/>
                    </a:cubicBezTo>
                    <a:cubicBezTo>
                      <a:pt x="125682" y="162935"/>
                      <a:pt x="161925" y="126368"/>
                      <a:pt x="161925" y="81429"/>
                    </a:cubicBezTo>
                    <a:cubicBezTo>
                      <a:pt x="161925" y="36529"/>
                      <a:pt x="125673" y="0"/>
                      <a:pt x="81106" y="0"/>
                    </a:cubicBezTo>
                    <a:cubicBezTo>
                      <a:pt x="36386" y="0"/>
                      <a:pt x="0" y="36529"/>
                      <a:pt x="0" y="81429"/>
                    </a:cubicBezTo>
                    <a:close/>
                    <a:moveTo>
                      <a:pt x="20850" y="81429"/>
                    </a:moveTo>
                    <a:cubicBezTo>
                      <a:pt x="20850" y="48025"/>
                      <a:pt x="47911" y="20860"/>
                      <a:pt x="81096" y="20860"/>
                    </a:cubicBezTo>
                    <a:cubicBezTo>
                      <a:pt x="114186" y="20860"/>
                      <a:pt x="141066" y="48035"/>
                      <a:pt x="141066" y="81429"/>
                    </a:cubicBezTo>
                    <a:cubicBezTo>
                      <a:pt x="141066" y="114871"/>
                      <a:pt x="114186" y="142056"/>
                      <a:pt x="81096" y="142056"/>
                    </a:cubicBezTo>
                    <a:cubicBezTo>
                      <a:pt x="47911" y="142065"/>
                      <a:pt x="20850" y="114871"/>
                      <a:pt x="20850" y="81429"/>
                    </a:cubicBezTo>
                    <a:close/>
                  </a:path>
                </a:pathLst>
              </a:custGeom>
              <a:grpFill/>
              <a:ln w="9525" cap="flat">
                <a:noFill/>
                <a:prstDash val="solid"/>
                <a:miter/>
              </a:ln>
            </p:spPr>
            <p:txBody>
              <a:bodyPr rtlCol="0" anchor="ctr"/>
              <a:lstStyle/>
              <a:p>
                <a:endParaRPr lang="en-MX"/>
              </a:p>
            </p:txBody>
          </p:sp>
          <p:sp>
            <p:nvSpPr>
              <p:cNvPr id="45" name="Freeform 44">
                <a:extLst>
                  <a:ext uri="{FF2B5EF4-FFF2-40B4-BE49-F238E27FC236}">
                    <a16:creationId xmlns:a16="http://schemas.microsoft.com/office/drawing/2014/main" id="{92618A3F-8A54-874A-89DB-188903297B19}"/>
                  </a:ext>
                </a:extLst>
              </p:cNvPr>
              <p:cNvSpPr/>
              <p:nvPr/>
            </p:nvSpPr>
            <p:spPr>
              <a:xfrm>
                <a:off x="6490563" y="3146602"/>
                <a:ext cx="161925" cy="162934"/>
              </a:xfrm>
              <a:custGeom>
                <a:avLst/>
                <a:gdLst>
                  <a:gd name="connsiteX0" fmla="*/ 0 w 161925"/>
                  <a:gd name="connsiteY0" fmla="*/ 81429 h 162934"/>
                  <a:gd name="connsiteX1" fmla="*/ 81115 w 161925"/>
                  <a:gd name="connsiteY1" fmla="*/ 162935 h 162934"/>
                  <a:gd name="connsiteX2" fmla="*/ 161925 w 161925"/>
                  <a:gd name="connsiteY2" fmla="*/ 81429 h 162934"/>
                  <a:gd name="connsiteX3" fmla="*/ 81115 w 161925"/>
                  <a:gd name="connsiteY3" fmla="*/ 0 h 162934"/>
                  <a:gd name="connsiteX4" fmla="*/ 0 w 161925"/>
                  <a:gd name="connsiteY4" fmla="*/ 81429 h 162934"/>
                  <a:gd name="connsiteX5" fmla="*/ 20850 w 161925"/>
                  <a:gd name="connsiteY5" fmla="*/ 81429 h 162934"/>
                  <a:gd name="connsiteX6" fmla="*/ 81105 w 161925"/>
                  <a:gd name="connsiteY6" fmla="*/ 20860 h 162934"/>
                  <a:gd name="connsiteX7" fmla="*/ 141065 w 161925"/>
                  <a:gd name="connsiteY7" fmla="*/ 81429 h 162934"/>
                  <a:gd name="connsiteX8" fmla="*/ 81105 w 161925"/>
                  <a:gd name="connsiteY8" fmla="*/ 142056 h 162934"/>
                  <a:gd name="connsiteX9" fmla="*/ 20850 w 161925"/>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29"/>
                    </a:moveTo>
                    <a:cubicBezTo>
                      <a:pt x="0" y="126359"/>
                      <a:pt x="36395" y="162935"/>
                      <a:pt x="81115" y="162935"/>
                    </a:cubicBezTo>
                    <a:cubicBezTo>
                      <a:pt x="125682" y="162935"/>
                      <a:pt x="161925" y="126368"/>
                      <a:pt x="161925" y="81429"/>
                    </a:cubicBezTo>
                    <a:cubicBezTo>
                      <a:pt x="161925" y="36529"/>
                      <a:pt x="125673" y="0"/>
                      <a:pt x="81115" y="0"/>
                    </a:cubicBezTo>
                    <a:cubicBezTo>
                      <a:pt x="36395" y="0"/>
                      <a:pt x="0" y="36529"/>
                      <a:pt x="0" y="81429"/>
                    </a:cubicBezTo>
                    <a:close/>
                    <a:moveTo>
                      <a:pt x="20850" y="81429"/>
                    </a:moveTo>
                    <a:cubicBezTo>
                      <a:pt x="20850" y="48025"/>
                      <a:pt x="47911" y="20860"/>
                      <a:pt x="81105" y="20860"/>
                    </a:cubicBezTo>
                    <a:cubicBezTo>
                      <a:pt x="114176" y="20860"/>
                      <a:pt x="141065" y="48035"/>
                      <a:pt x="141065" y="81429"/>
                    </a:cubicBezTo>
                    <a:cubicBezTo>
                      <a:pt x="141065" y="114871"/>
                      <a:pt x="114176" y="142056"/>
                      <a:pt x="81105" y="142056"/>
                    </a:cubicBezTo>
                    <a:cubicBezTo>
                      <a:pt x="47911" y="142065"/>
                      <a:pt x="20850" y="114871"/>
                      <a:pt x="20850" y="81429"/>
                    </a:cubicBezTo>
                    <a:close/>
                  </a:path>
                </a:pathLst>
              </a:custGeom>
              <a:grpFill/>
              <a:ln w="9525" cap="flat">
                <a:noFill/>
                <a:prstDash val="solid"/>
                <a:miter/>
              </a:ln>
            </p:spPr>
            <p:txBody>
              <a:bodyPr rtlCol="0" anchor="ctr"/>
              <a:lstStyle/>
              <a:p>
                <a:endParaRPr lang="en-MX"/>
              </a:p>
            </p:txBody>
          </p:sp>
          <p:sp>
            <p:nvSpPr>
              <p:cNvPr id="46" name="Freeform 45">
                <a:extLst>
                  <a:ext uri="{FF2B5EF4-FFF2-40B4-BE49-F238E27FC236}">
                    <a16:creationId xmlns:a16="http://schemas.microsoft.com/office/drawing/2014/main" id="{93E55B8D-4866-6748-8803-455BB9377E97}"/>
                  </a:ext>
                </a:extLst>
              </p:cNvPr>
              <p:cNvSpPr/>
              <p:nvPr/>
            </p:nvSpPr>
            <p:spPr>
              <a:xfrm>
                <a:off x="6698475" y="3146602"/>
                <a:ext cx="161953" cy="162934"/>
              </a:xfrm>
              <a:custGeom>
                <a:avLst/>
                <a:gdLst>
                  <a:gd name="connsiteX0" fmla="*/ 0 w 161953"/>
                  <a:gd name="connsiteY0" fmla="*/ 81429 h 162934"/>
                  <a:gd name="connsiteX1" fmla="*/ 80877 w 161953"/>
                  <a:gd name="connsiteY1" fmla="*/ 162935 h 162934"/>
                  <a:gd name="connsiteX2" fmla="*/ 161953 w 161953"/>
                  <a:gd name="connsiteY2" fmla="*/ 81429 h 162934"/>
                  <a:gd name="connsiteX3" fmla="*/ 80877 w 161953"/>
                  <a:gd name="connsiteY3" fmla="*/ 0 h 162934"/>
                  <a:gd name="connsiteX4" fmla="*/ 0 w 161953"/>
                  <a:gd name="connsiteY4" fmla="*/ 81429 h 162934"/>
                  <a:gd name="connsiteX5" fmla="*/ 20850 w 161953"/>
                  <a:gd name="connsiteY5" fmla="*/ 81429 h 162934"/>
                  <a:gd name="connsiteX6" fmla="*/ 80877 w 161953"/>
                  <a:gd name="connsiteY6" fmla="*/ 20860 h 162934"/>
                  <a:gd name="connsiteX7" fmla="*/ 141075 w 161953"/>
                  <a:gd name="connsiteY7" fmla="*/ 81429 h 162934"/>
                  <a:gd name="connsiteX8" fmla="*/ 80877 w 161953"/>
                  <a:gd name="connsiteY8" fmla="*/ 142056 h 162934"/>
                  <a:gd name="connsiteX9" fmla="*/ 20850 w 161953"/>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53" h="162934">
                    <a:moveTo>
                      <a:pt x="0" y="81429"/>
                    </a:moveTo>
                    <a:cubicBezTo>
                      <a:pt x="0" y="126359"/>
                      <a:pt x="36261" y="162935"/>
                      <a:pt x="80877" y="162935"/>
                    </a:cubicBezTo>
                    <a:cubicBezTo>
                      <a:pt x="125568" y="162935"/>
                      <a:pt x="161953" y="126368"/>
                      <a:pt x="161953" y="81429"/>
                    </a:cubicBezTo>
                    <a:cubicBezTo>
                      <a:pt x="161953" y="36529"/>
                      <a:pt x="125578" y="0"/>
                      <a:pt x="80877" y="0"/>
                    </a:cubicBezTo>
                    <a:cubicBezTo>
                      <a:pt x="36261" y="0"/>
                      <a:pt x="0" y="36529"/>
                      <a:pt x="0" y="81429"/>
                    </a:cubicBezTo>
                    <a:close/>
                    <a:moveTo>
                      <a:pt x="20850" y="81429"/>
                    </a:moveTo>
                    <a:cubicBezTo>
                      <a:pt x="20850" y="48025"/>
                      <a:pt x="47758" y="20860"/>
                      <a:pt x="80877" y="20860"/>
                    </a:cubicBezTo>
                    <a:cubicBezTo>
                      <a:pt x="114071" y="20860"/>
                      <a:pt x="141075" y="48035"/>
                      <a:pt x="141075" y="81429"/>
                    </a:cubicBezTo>
                    <a:cubicBezTo>
                      <a:pt x="141075" y="114871"/>
                      <a:pt x="114071" y="142056"/>
                      <a:pt x="80877" y="142056"/>
                    </a:cubicBezTo>
                    <a:cubicBezTo>
                      <a:pt x="47768" y="142065"/>
                      <a:pt x="20850" y="114871"/>
                      <a:pt x="20850" y="81429"/>
                    </a:cubicBezTo>
                    <a:close/>
                  </a:path>
                </a:pathLst>
              </a:custGeom>
              <a:grpFill/>
              <a:ln w="9525" cap="flat">
                <a:noFill/>
                <a:prstDash val="solid"/>
                <a:miter/>
              </a:ln>
            </p:spPr>
            <p:txBody>
              <a:bodyPr rtlCol="0" anchor="ctr"/>
              <a:lstStyle/>
              <a:p>
                <a:endParaRPr lang="en-MX"/>
              </a:p>
            </p:txBody>
          </p:sp>
          <p:sp>
            <p:nvSpPr>
              <p:cNvPr id="47" name="Freeform 46">
                <a:extLst>
                  <a:ext uri="{FF2B5EF4-FFF2-40B4-BE49-F238E27FC236}">
                    <a16:creationId xmlns:a16="http://schemas.microsoft.com/office/drawing/2014/main" id="{B06F2AD1-2091-0F4C-BAF2-6EDAD226E8CD}"/>
                  </a:ext>
                </a:extLst>
              </p:cNvPr>
              <p:cNvSpPr/>
              <p:nvPr/>
            </p:nvSpPr>
            <p:spPr>
              <a:xfrm>
                <a:off x="6906367" y="3146602"/>
                <a:ext cx="161934" cy="162934"/>
              </a:xfrm>
              <a:custGeom>
                <a:avLst/>
                <a:gdLst>
                  <a:gd name="connsiteX0" fmla="*/ 0 w 161934"/>
                  <a:gd name="connsiteY0" fmla="*/ 81429 h 162934"/>
                  <a:gd name="connsiteX1" fmla="*/ 80905 w 161934"/>
                  <a:gd name="connsiteY1" fmla="*/ 162935 h 162934"/>
                  <a:gd name="connsiteX2" fmla="*/ 161935 w 161934"/>
                  <a:gd name="connsiteY2" fmla="*/ 81429 h 162934"/>
                  <a:gd name="connsiteX3" fmla="*/ 80905 w 161934"/>
                  <a:gd name="connsiteY3" fmla="*/ 0 h 162934"/>
                  <a:gd name="connsiteX4" fmla="*/ 0 w 161934"/>
                  <a:gd name="connsiteY4" fmla="*/ 81429 h 162934"/>
                  <a:gd name="connsiteX5" fmla="*/ 20869 w 161934"/>
                  <a:gd name="connsiteY5" fmla="*/ 81429 h 162934"/>
                  <a:gd name="connsiteX6" fmla="*/ 80915 w 161934"/>
                  <a:gd name="connsiteY6" fmla="*/ 20860 h 162934"/>
                  <a:gd name="connsiteX7" fmla="*/ 141065 w 161934"/>
                  <a:gd name="connsiteY7" fmla="*/ 81429 h 162934"/>
                  <a:gd name="connsiteX8" fmla="*/ 80915 w 161934"/>
                  <a:gd name="connsiteY8" fmla="*/ 142056 h 162934"/>
                  <a:gd name="connsiteX9" fmla="*/ 20869 w 161934"/>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34" h="162934">
                    <a:moveTo>
                      <a:pt x="0" y="81429"/>
                    </a:moveTo>
                    <a:cubicBezTo>
                      <a:pt x="0" y="126359"/>
                      <a:pt x="36309" y="162935"/>
                      <a:pt x="80905" y="162935"/>
                    </a:cubicBezTo>
                    <a:cubicBezTo>
                      <a:pt x="125587" y="162935"/>
                      <a:pt x="161935" y="126368"/>
                      <a:pt x="161935" y="81429"/>
                    </a:cubicBezTo>
                    <a:cubicBezTo>
                      <a:pt x="161935" y="36529"/>
                      <a:pt x="125597" y="0"/>
                      <a:pt x="80905" y="0"/>
                    </a:cubicBezTo>
                    <a:cubicBezTo>
                      <a:pt x="36309" y="0"/>
                      <a:pt x="0" y="36529"/>
                      <a:pt x="0" y="81429"/>
                    </a:cubicBezTo>
                    <a:close/>
                    <a:moveTo>
                      <a:pt x="20869" y="81429"/>
                    </a:moveTo>
                    <a:cubicBezTo>
                      <a:pt x="20869" y="48025"/>
                      <a:pt x="47815" y="20860"/>
                      <a:pt x="80915" y="20860"/>
                    </a:cubicBezTo>
                    <a:cubicBezTo>
                      <a:pt x="114090" y="20860"/>
                      <a:pt x="141065" y="48035"/>
                      <a:pt x="141065" y="81429"/>
                    </a:cubicBezTo>
                    <a:cubicBezTo>
                      <a:pt x="141065" y="114871"/>
                      <a:pt x="114090" y="142056"/>
                      <a:pt x="80915" y="142056"/>
                    </a:cubicBezTo>
                    <a:cubicBezTo>
                      <a:pt x="47815" y="142065"/>
                      <a:pt x="20869" y="114871"/>
                      <a:pt x="20869" y="81429"/>
                    </a:cubicBezTo>
                    <a:close/>
                  </a:path>
                </a:pathLst>
              </a:custGeom>
              <a:grpFill/>
              <a:ln w="9525" cap="flat">
                <a:noFill/>
                <a:prstDash val="solid"/>
                <a:miter/>
              </a:ln>
            </p:spPr>
            <p:txBody>
              <a:bodyPr rtlCol="0" anchor="ctr"/>
              <a:lstStyle/>
              <a:p>
                <a:endParaRPr lang="en-MX"/>
              </a:p>
            </p:txBody>
          </p:sp>
          <p:sp>
            <p:nvSpPr>
              <p:cNvPr id="48" name="Freeform 47">
                <a:extLst>
                  <a:ext uri="{FF2B5EF4-FFF2-40B4-BE49-F238E27FC236}">
                    <a16:creationId xmlns:a16="http://schemas.microsoft.com/office/drawing/2014/main" id="{2A4D986D-5301-794B-A5C8-51AFA2060C55}"/>
                  </a:ext>
                </a:extLst>
              </p:cNvPr>
              <p:cNvSpPr/>
              <p:nvPr/>
            </p:nvSpPr>
            <p:spPr>
              <a:xfrm>
                <a:off x="7321972" y="3146602"/>
                <a:ext cx="162144" cy="162934"/>
              </a:xfrm>
              <a:custGeom>
                <a:avLst/>
                <a:gdLst>
                  <a:gd name="connsiteX0" fmla="*/ 0 w 162144"/>
                  <a:gd name="connsiteY0" fmla="*/ 81429 h 162934"/>
                  <a:gd name="connsiteX1" fmla="*/ 81125 w 162144"/>
                  <a:gd name="connsiteY1" fmla="*/ 162935 h 162934"/>
                  <a:gd name="connsiteX2" fmla="*/ 162144 w 162144"/>
                  <a:gd name="connsiteY2" fmla="*/ 81429 h 162934"/>
                  <a:gd name="connsiteX3" fmla="*/ 81125 w 162144"/>
                  <a:gd name="connsiteY3" fmla="*/ 0 h 162934"/>
                  <a:gd name="connsiteX4" fmla="*/ 0 w 162144"/>
                  <a:gd name="connsiteY4" fmla="*/ 81429 h 162934"/>
                  <a:gd name="connsiteX5" fmla="*/ 20869 w 162144"/>
                  <a:gd name="connsiteY5" fmla="*/ 81429 h 162934"/>
                  <a:gd name="connsiteX6" fmla="*/ 81115 w 162144"/>
                  <a:gd name="connsiteY6" fmla="*/ 20860 h 162934"/>
                  <a:gd name="connsiteX7" fmla="*/ 141265 w 162144"/>
                  <a:gd name="connsiteY7" fmla="*/ 81429 h 162934"/>
                  <a:gd name="connsiteX8" fmla="*/ 81115 w 162144"/>
                  <a:gd name="connsiteY8" fmla="*/ 142056 h 162934"/>
                  <a:gd name="connsiteX9" fmla="*/ 20869 w 162144"/>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4" h="162934">
                    <a:moveTo>
                      <a:pt x="0" y="81429"/>
                    </a:moveTo>
                    <a:cubicBezTo>
                      <a:pt x="0" y="126359"/>
                      <a:pt x="36405" y="162935"/>
                      <a:pt x="81125" y="162935"/>
                    </a:cubicBezTo>
                    <a:cubicBezTo>
                      <a:pt x="125787" y="162935"/>
                      <a:pt x="162144" y="126368"/>
                      <a:pt x="162144" y="81429"/>
                    </a:cubicBezTo>
                    <a:cubicBezTo>
                      <a:pt x="162144" y="36529"/>
                      <a:pt x="125797" y="0"/>
                      <a:pt x="81125" y="0"/>
                    </a:cubicBezTo>
                    <a:cubicBezTo>
                      <a:pt x="36405" y="0"/>
                      <a:pt x="0" y="36529"/>
                      <a:pt x="0" y="81429"/>
                    </a:cubicBezTo>
                    <a:close/>
                    <a:moveTo>
                      <a:pt x="20869" y="81429"/>
                    </a:moveTo>
                    <a:cubicBezTo>
                      <a:pt x="20869" y="48025"/>
                      <a:pt x="47911" y="20860"/>
                      <a:pt x="81115" y="20860"/>
                    </a:cubicBezTo>
                    <a:cubicBezTo>
                      <a:pt x="114281" y="20860"/>
                      <a:pt x="141265" y="48035"/>
                      <a:pt x="141265" y="81429"/>
                    </a:cubicBezTo>
                    <a:cubicBezTo>
                      <a:pt x="141265" y="114871"/>
                      <a:pt x="114281" y="142056"/>
                      <a:pt x="81115" y="142056"/>
                    </a:cubicBezTo>
                    <a:cubicBezTo>
                      <a:pt x="47911" y="142065"/>
                      <a:pt x="20869" y="114871"/>
                      <a:pt x="20869" y="81429"/>
                    </a:cubicBezTo>
                    <a:close/>
                  </a:path>
                </a:pathLst>
              </a:custGeom>
              <a:grpFill/>
              <a:ln w="9525" cap="flat">
                <a:noFill/>
                <a:prstDash val="solid"/>
                <a:miter/>
              </a:ln>
            </p:spPr>
            <p:txBody>
              <a:bodyPr rtlCol="0" anchor="ctr"/>
              <a:lstStyle/>
              <a:p>
                <a:endParaRPr lang="en-MX"/>
              </a:p>
            </p:txBody>
          </p:sp>
          <p:sp>
            <p:nvSpPr>
              <p:cNvPr id="49" name="Freeform 48">
                <a:extLst>
                  <a:ext uri="{FF2B5EF4-FFF2-40B4-BE49-F238E27FC236}">
                    <a16:creationId xmlns:a16="http://schemas.microsoft.com/office/drawing/2014/main" id="{C613FEB2-1927-B748-AA81-6DA0BB7957CB}"/>
                  </a:ext>
                </a:extLst>
              </p:cNvPr>
              <p:cNvSpPr/>
              <p:nvPr/>
            </p:nvSpPr>
            <p:spPr>
              <a:xfrm>
                <a:off x="7529883" y="3146602"/>
                <a:ext cx="162172" cy="162934"/>
              </a:xfrm>
              <a:custGeom>
                <a:avLst/>
                <a:gdLst>
                  <a:gd name="connsiteX0" fmla="*/ 0 w 162172"/>
                  <a:gd name="connsiteY0" fmla="*/ 81429 h 162934"/>
                  <a:gd name="connsiteX1" fmla="*/ 81086 w 162172"/>
                  <a:gd name="connsiteY1" fmla="*/ 162935 h 162934"/>
                  <a:gd name="connsiteX2" fmla="*/ 162173 w 162172"/>
                  <a:gd name="connsiteY2" fmla="*/ 81429 h 162934"/>
                  <a:gd name="connsiteX3" fmla="*/ 81086 w 162172"/>
                  <a:gd name="connsiteY3" fmla="*/ 0 h 162934"/>
                  <a:gd name="connsiteX4" fmla="*/ 0 w 162172"/>
                  <a:gd name="connsiteY4" fmla="*/ 81429 h 162934"/>
                  <a:gd name="connsiteX5" fmla="*/ 20860 w 162172"/>
                  <a:gd name="connsiteY5" fmla="*/ 81429 h 162934"/>
                  <a:gd name="connsiteX6" fmla="*/ 81077 w 162172"/>
                  <a:gd name="connsiteY6" fmla="*/ 20860 h 162934"/>
                  <a:gd name="connsiteX7" fmla="*/ 141294 w 162172"/>
                  <a:gd name="connsiteY7" fmla="*/ 81429 h 162934"/>
                  <a:gd name="connsiteX8" fmla="*/ 81077 w 162172"/>
                  <a:gd name="connsiteY8" fmla="*/ 142056 h 162934"/>
                  <a:gd name="connsiteX9" fmla="*/ 20860 w 162172"/>
                  <a:gd name="connsiteY9" fmla="*/ 81429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29"/>
                    </a:moveTo>
                    <a:cubicBezTo>
                      <a:pt x="0" y="126359"/>
                      <a:pt x="36366" y="162935"/>
                      <a:pt x="81086" y="162935"/>
                    </a:cubicBezTo>
                    <a:cubicBezTo>
                      <a:pt x="125787" y="162935"/>
                      <a:pt x="162173" y="126368"/>
                      <a:pt x="162173" y="81429"/>
                    </a:cubicBezTo>
                    <a:cubicBezTo>
                      <a:pt x="162173" y="36529"/>
                      <a:pt x="125796" y="0"/>
                      <a:pt x="81086" y="0"/>
                    </a:cubicBezTo>
                    <a:cubicBezTo>
                      <a:pt x="36366" y="0"/>
                      <a:pt x="0" y="36529"/>
                      <a:pt x="0" y="81429"/>
                    </a:cubicBezTo>
                    <a:close/>
                    <a:moveTo>
                      <a:pt x="20860" y="81429"/>
                    </a:moveTo>
                    <a:cubicBezTo>
                      <a:pt x="20860" y="48025"/>
                      <a:pt x="47873" y="20860"/>
                      <a:pt x="81077" y="20860"/>
                    </a:cubicBezTo>
                    <a:cubicBezTo>
                      <a:pt x="114272" y="20860"/>
                      <a:pt x="141294" y="48035"/>
                      <a:pt x="141294" y="81429"/>
                    </a:cubicBezTo>
                    <a:cubicBezTo>
                      <a:pt x="141294" y="114871"/>
                      <a:pt x="114272" y="142056"/>
                      <a:pt x="81077" y="142056"/>
                    </a:cubicBezTo>
                    <a:cubicBezTo>
                      <a:pt x="47873" y="142065"/>
                      <a:pt x="20860" y="114871"/>
                      <a:pt x="20860" y="81429"/>
                    </a:cubicBezTo>
                    <a:close/>
                  </a:path>
                </a:pathLst>
              </a:custGeom>
              <a:grpFill/>
              <a:ln w="9525" cap="flat">
                <a:noFill/>
                <a:prstDash val="solid"/>
                <a:miter/>
              </a:ln>
            </p:spPr>
            <p:txBody>
              <a:bodyPr rtlCol="0" anchor="ctr"/>
              <a:lstStyle/>
              <a:p>
                <a:endParaRPr lang="en-MX"/>
              </a:p>
            </p:txBody>
          </p:sp>
          <p:sp>
            <p:nvSpPr>
              <p:cNvPr id="50" name="Freeform 49">
                <a:extLst>
                  <a:ext uri="{FF2B5EF4-FFF2-40B4-BE49-F238E27FC236}">
                    <a16:creationId xmlns:a16="http://schemas.microsoft.com/office/drawing/2014/main" id="{BE41A917-AC57-1046-B472-44DF081775C0}"/>
                  </a:ext>
                </a:extLst>
              </p:cNvPr>
              <p:cNvSpPr/>
              <p:nvPr/>
            </p:nvSpPr>
            <p:spPr>
              <a:xfrm>
                <a:off x="6441509" y="3325749"/>
                <a:ext cx="161925" cy="162925"/>
              </a:xfrm>
              <a:custGeom>
                <a:avLst/>
                <a:gdLst>
                  <a:gd name="connsiteX0" fmla="*/ 0 w 161925"/>
                  <a:gd name="connsiteY0" fmla="*/ 81467 h 162925"/>
                  <a:gd name="connsiteX1" fmla="*/ 80877 w 161925"/>
                  <a:gd name="connsiteY1" fmla="*/ 162925 h 162925"/>
                  <a:gd name="connsiteX2" fmla="*/ 161925 w 161925"/>
                  <a:gd name="connsiteY2" fmla="*/ 81467 h 162925"/>
                  <a:gd name="connsiteX3" fmla="*/ 80877 w 161925"/>
                  <a:gd name="connsiteY3" fmla="*/ 0 h 162925"/>
                  <a:gd name="connsiteX4" fmla="*/ 0 w 161925"/>
                  <a:gd name="connsiteY4" fmla="*/ 81467 h 162925"/>
                  <a:gd name="connsiteX5" fmla="*/ 20860 w 161925"/>
                  <a:gd name="connsiteY5" fmla="*/ 81467 h 162925"/>
                  <a:gd name="connsiteX6" fmla="*/ 80886 w 161925"/>
                  <a:gd name="connsiteY6" fmla="*/ 20860 h 162925"/>
                  <a:gd name="connsiteX7" fmla="*/ 141075 w 161925"/>
                  <a:gd name="connsiteY7" fmla="*/ 81467 h 162925"/>
                  <a:gd name="connsiteX8" fmla="*/ 80886 w 161925"/>
                  <a:gd name="connsiteY8" fmla="*/ 142075 h 162925"/>
                  <a:gd name="connsiteX9" fmla="*/ 20860 w 161925"/>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25">
                    <a:moveTo>
                      <a:pt x="0" y="81467"/>
                    </a:moveTo>
                    <a:cubicBezTo>
                      <a:pt x="0" y="126387"/>
                      <a:pt x="36281" y="162925"/>
                      <a:pt x="80877" y="162925"/>
                    </a:cubicBezTo>
                    <a:cubicBezTo>
                      <a:pt x="125568" y="162925"/>
                      <a:pt x="161925" y="126387"/>
                      <a:pt x="161925" y="81467"/>
                    </a:cubicBezTo>
                    <a:cubicBezTo>
                      <a:pt x="161925" y="36538"/>
                      <a:pt x="125578" y="0"/>
                      <a:pt x="80877" y="0"/>
                    </a:cubicBezTo>
                    <a:cubicBezTo>
                      <a:pt x="36281" y="0"/>
                      <a:pt x="0" y="36547"/>
                      <a:pt x="0" y="81467"/>
                    </a:cubicBezTo>
                    <a:close/>
                    <a:moveTo>
                      <a:pt x="20860" y="81467"/>
                    </a:moveTo>
                    <a:cubicBezTo>
                      <a:pt x="20860" y="48044"/>
                      <a:pt x="47787" y="20860"/>
                      <a:pt x="80886" y="20860"/>
                    </a:cubicBezTo>
                    <a:cubicBezTo>
                      <a:pt x="114062" y="20860"/>
                      <a:pt x="141075" y="48044"/>
                      <a:pt x="141075" y="81467"/>
                    </a:cubicBezTo>
                    <a:cubicBezTo>
                      <a:pt x="141075" y="114881"/>
                      <a:pt x="114062" y="142075"/>
                      <a:pt x="80886" y="142075"/>
                    </a:cubicBezTo>
                    <a:cubicBezTo>
                      <a:pt x="47787" y="142075"/>
                      <a:pt x="20860" y="114890"/>
                      <a:pt x="20860" y="81467"/>
                    </a:cubicBezTo>
                    <a:close/>
                  </a:path>
                </a:pathLst>
              </a:custGeom>
              <a:grpFill/>
              <a:ln w="9525" cap="flat">
                <a:noFill/>
                <a:prstDash val="solid"/>
                <a:miter/>
              </a:ln>
            </p:spPr>
            <p:txBody>
              <a:bodyPr rtlCol="0" anchor="ctr"/>
              <a:lstStyle/>
              <a:p>
                <a:endParaRPr lang="en-MX"/>
              </a:p>
            </p:txBody>
          </p:sp>
          <p:sp>
            <p:nvSpPr>
              <p:cNvPr id="51" name="Freeform 50">
                <a:extLst>
                  <a:ext uri="{FF2B5EF4-FFF2-40B4-BE49-F238E27FC236}">
                    <a16:creationId xmlns:a16="http://schemas.microsoft.com/office/drawing/2014/main" id="{D2235D54-63F7-1D4C-AC7E-89C7510ED98C}"/>
                  </a:ext>
                </a:extLst>
              </p:cNvPr>
              <p:cNvSpPr/>
              <p:nvPr/>
            </p:nvSpPr>
            <p:spPr>
              <a:xfrm>
                <a:off x="6649211" y="3325749"/>
                <a:ext cx="162106" cy="162925"/>
              </a:xfrm>
              <a:custGeom>
                <a:avLst/>
                <a:gdLst>
                  <a:gd name="connsiteX0" fmla="*/ 0 w 162106"/>
                  <a:gd name="connsiteY0" fmla="*/ 81467 h 162925"/>
                  <a:gd name="connsiteX1" fmla="*/ 81096 w 162106"/>
                  <a:gd name="connsiteY1" fmla="*/ 162925 h 162925"/>
                  <a:gd name="connsiteX2" fmla="*/ 162106 w 162106"/>
                  <a:gd name="connsiteY2" fmla="*/ 81467 h 162925"/>
                  <a:gd name="connsiteX3" fmla="*/ 81096 w 162106"/>
                  <a:gd name="connsiteY3" fmla="*/ 0 h 162925"/>
                  <a:gd name="connsiteX4" fmla="*/ 0 w 162106"/>
                  <a:gd name="connsiteY4" fmla="*/ 81467 h 162925"/>
                  <a:gd name="connsiteX5" fmla="*/ 20869 w 162106"/>
                  <a:gd name="connsiteY5" fmla="*/ 81467 h 162925"/>
                  <a:gd name="connsiteX6" fmla="*/ 81086 w 162106"/>
                  <a:gd name="connsiteY6" fmla="*/ 20860 h 162925"/>
                  <a:gd name="connsiteX7" fmla="*/ 141218 w 162106"/>
                  <a:gd name="connsiteY7" fmla="*/ 81467 h 162925"/>
                  <a:gd name="connsiteX8" fmla="*/ 81086 w 162106"/>
                  <a:gd name="connsiteY8" fmla="*/ 142075 h 162925"/>
                  <a:gd name="connsiteX9" fmla="*/ 20869 w 162106"/>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06" h="162925">
                    <a:moveTo>
                      <a:pt x="0" y="81467"/>
                    </a:moveTo>
                    <a:cubicBezTo>
                      <a:pt x="0" y="126387"/>
                      <a:pt x="36367" y="162925"/>
                      <a:pt x="81096" y="162925"/>
                    </a:cubicBezTo>
                    <a:cubicBezTo>
                      <a:pt x="125759" y="162925"/>
                      <a:pt x="162106" y="126387"/>
                      <a:pt x="162106" y="81467"/>
                    </a:cubicBezTo>
                    <a:cubicBezTo>
                      <a:pt x="162106" y="36538"/>
                      <a:pt x="125768" y="0"/>
                      <a:pt x="81096" y="0"/>
                    </a:cubicBezTo>
                    <a:cubicBezTo>
                      <a:pt x="36367" y="0"/>
                      <a:pt x="0" y="36547"/>
                      <a:pt x="0" y="81467"/>
                    </a:cubicBezTo>
                    <a:close/>
                    <a:moveTo>
                      <a:pt x="20869" y="81467"/>
                    </a:moveTo>
                    <a:cubicBezTo>
                      <a:pt x="20869" y="48044"/>
                      <a:pt x="47873" y="20860"/>
                      <a:pt x="81086" y="20860"/>
                    </a:cubicBezTo>
                    <a:cubicBezTo>
                      <a:pt x="114243" y="20860"/>
                      <a:pt x="141218" y="48044"/>
                      <a:pt x="141218" y="81467"/>
                    </a:cubicBezTo>
                    <a:cubicBezTo>
                      <a:pt x="141218" y="114881"/>
                      <a:pt x="114243" y="142075"/>
                      <a:pt x="81086" y="142075"/>
                    </a:cubicBezTo>
                    <a:cubicBezTo>
                      <a:pt x="47873" y="142075"/>
                      <a:pt x="20869" y="114890"/>
                      <a:pt x="20869" y="81467"/>
                    </a:cubicBezTo>
                    <a:close/>
                  </a:path>
                </a:pathLst>
              </a:custGeom>
              <a:grpFill/>
              <a:ln w="9525" cap="flat">
                <a:noFill/>
                <a:prstDash val="solid"/>
                <a:miter/>
              </a:ln>
            </p:spPr>
            <p:txBody>
              <a:bodyPr rtlCol="0" anchor="ctr"/>
              <a:lstStyle/>
              <a:p>
                <a:endParaRPr lang="en-MX"/>
              </a:p>
            </p:txBody>
          </p:sp>
          <p:sp>
            <p:nvSpPr>
              <p:cNvPr id="52" name="Freeform 51">
                <a:extLst>
                  <a:ext uri="{FF2B5EF4-FFF2-40B4-BE49-F238E27FC236}">
                    <a16:creationId xmlns:a16="http://schemas.microsoft.com/office/drawing/2014/main" id="{D77886EC-5A99-B742-B321-27C2711693AA}"/>
                  </a:ext>
                </a:extLst>
              </p:cNvPr>
              <p:cNvSpPr/>
              <p:nvPr/>
            </p:nvSpPr>
            <p:spPr>
              <a:xfrm>
                <a:off x="6857114" y="3325749"/>
                <a:ext cx="162143" cy="162925"/>
              </a:xfrm>
              <a:custGeom>
                <a:avLst/>
                <a:gdLst>
                  <a:gd name="connsiteX0" fmla="*/ 0 w 162143"/>
                  <a:gd name="connsiteY0" fmla="*/ 81467 h 162925"/>
                  <a:gd name="connsiteX1" fmla="*/ 81010 w 162143"/>
                  <a:gd name="connsiteY1" fmla="*/ 162925 h 162925"/>
                  <a:gd name="connsiteX2" fmla="*/ 162144 w 162143"/>
                  <a:gd name="connsiteY2" fmla="*/ 81467 h 162925"/>
                  <a:gd name="connsiteX3" fmla="*/ 81010 w 162143"/>
                  <a:gd name="connsiteY3" fmla="*/ 0 h 162925"/>
                  <a:gd name="connsiteX4" fmla="*/ 0 w 162143"/>
                  <a:gd name="connsiteY4" fmla="*/ 81467 h 162925"/>
                  <a:gd name="connsiteX5" fmla="*/ 20859 w 162143"/>
                  <a:gd name="connsiteY5" fmla="*/ 81467 h 162925"/>
                  <a:gd name="connsiteX6" fmla="*/ 81010 w 162143"/>
                  <a:gd name="connsiteY6" fmla="*/ 20860 h 162925"/>
                  <a:gd name="connsiteX7" fmla="*/ 141265 w 162143"/>
                  <a:gd name="connsiteY7" fmla="*/ 81467 h 162925"/>
                  <a:gd name="connsiteX8" fmla="*/ 81010 w 162143"/>
                  <a:gd name="connsiteY8" fmla="*/ 142075 h 162925"/>
                  <a:gd name="connsiteX9" fmla="*/ 20859 w 162143"/>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3" h="162925">
                    <a:moveTo>
                      <a:pt x="0" y="81467"/>
                    </a:moveTo>
                    <a:cubicBezTo>
                      <a:pt x="0" y="126387"/>
                      <a:pt x="36338" y="162925"/>
                      <a:pt x="81010" y="162925"/>
                    </a:cubicBezTo>
                    <a:cubicBezTo>
                      <a:pt x="125758" y="162925"/>
                      <a:pt x="162144" y="126387"/>
                      <a:pt x="162144" y="81467"/>
                    </a:cubicBezTo>
                    <a:cubicBezTo>
                      <a:pt x="162144" y="36538"/>
                      <a:pt x="125768" y="0"/>
                      <a:pt x="81010" y="0"/>
                    </a:cubicBezTo>
                    <a:cubicBezTo>
                      <a:pt x="36347" y="0"/>
                      <a:pt x="0" y="36547"/>
                      <a:pt x="0" y="81467"/>
                    </a:cubicBezTo>
                    <a:close/>
                    <a:moveTo>
                      <a:pt x="20859" y="81467"/>
                    </a:moveTo>
                    <a:cubicBezTo>
                      <a:pt x="20859" y="48044"/>
                      <a:pt x="47853" y="20860"/>
                      <a:pt x="81010" y="20860"/>
                    </a:cubicBezTo>
                    <a:cubicBezTo>
                      <a:pt x="114252" y="20860"/>
                      <a:pt x="141265" y="48044"/>
                      <a:pt x="141265" y="81467"/>
                    </a:cubicBezTo>
                    <a:cubicBezTo>
                      <a:pt x="141265" y="114881"/>
                      <a:pt x="114252" y="142075"/>
                      <a:pt x="81010" y="142075"/>
                    </a:cubicBezTo>
                    <a:cubicBezTo>
                      <a:pt x="47853" y="142075"/>
                      <a:pt x="20859" y="114890"/>
                      <a:pt x="20859" y="81467"/>
                    </a:cubicBezTo>
                    <a:close/>
                  </a:path>
                </a:pathLst>
              </a:custGeom>
              <a:grpFill/>
              <a:ln w="9525" cap="flat">
                <a:noFill/>
                <a:prstDash val="solid"/>
                <a:miter/>
              </a:ln>
            </p:spPr>
            <p:txBody>
              <a:bodyPr rtlCol="0" anchor="ctr"/>
              <a:lstStyle/>
              <a:p>
                <a:endParaRPr lang="en-MX"/>
              </a:p>
            </p:txBody>
          </p:sp>
          <p:sp>
            <p:nvSpPr>
              <p:cNvPr id="53" name="Freeform 52">
                <a:extLst>
                  <a:ext uri="{FF2B5EF4-FFF2-40B4-BE49-F238E27FC236}">
                    <a16:creationId xmlns:a16="http://schemas.microsoft.com/office/drawing/2014/main" id="{07BF3955-99F6-734E-9DEF-68F5BD118D23}"/>
                  </a:ext>
                </a:extLst>
              </p:cNvPr>
              <p:cNvSpPr/>
              <p:nvPr/>
            </p:nvSpPr>
            <p:spPr>
              <a:xfrm>
                <a:off x="7272928" y="3325749"/>
                <a:ext cx="162124" cy="162925"/>
              </a:xfrm>
              <a:custGeom>
                <a:avLst/>
                <a:gdLst>
                  <a:gd name="connsiteX0" fmla="*/ 0 w 162124"/>
                  <a:gd name="connsiteY0" fmla="*/ 81467 h 162925"/>
                  <a:gd name="connsiteX1" fmla="*/ 81076 w 162124"/>
                  <a:gd name="connsiteY1" fmla="*/ 162925 h 162925"/>
                  <a:gd name="connsiteX2" fmla="*/ 162125 w 162124"/>
                  <a:gd name="connsiteY2" fmla="*/ 81467 h 162925"/>
                  <a:gd name="connsiteX3" fmla="*/ 81076 w 162124"/>
                  <a:gd name="connsiteY3" fmla="*/ 0 h 162925"/>
                  <a:gd name="connsiteX4" fmla="*/ 0 w 162124"/>
                  <a:gd name="connsiteY4" fmla="*/ 81467 h 162925"/>
                  <a:gd name="connsiteX5" fmla="*/ 20860 w 162124"/>
                  <a:gd name="connsiteY5" fmla="*/ 81467 h 162925"/>
                  <a:gd name="connsiteX6" fmla="*/ 81076 w 162124"/>
                  <a:gd name="connsiteY6" fmla="*/ 20860 h 162925"/>
                  <a:gd name="connsiteX7" fmla="*/ 141265 w 162124"/>
                  <a:gd name="connsiteY7" fmla="*/ 81467 h 162925"/>
                  <a:gd name="connsiteX8" fmla="*/ 81076 w 162124"/>
                  <a:gd name="connsiteY8" fmla="*/ 142075 h 162925"/>
                  <a:gd name="connsiteX9" fmla="*/ 20860 w 162124"/>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24" h="162925">
                    <a:moveTo>
                      <a:pt x="0" y="81467"/>
                    </a:moveTo>
                    <a:cubicBezTo>
                      <a:pt x="0" y="126387"/>
                      <a:pt x="36376" y="162925"/>
                      <a:pt x="81076" y="162925"/>
                    </a:cubicBezTo>
                    <a:cubicBezTo>
                      <a:pt x="125778" y="162925"/>
                      <a:pt x="162125" y="126387"/>
                      <a:pt x="162125" y="81467"/>
                    </a:cubicBezTo>
                    <a:cubicBezTo>
                      <a:pt x="162125" y="36538"/>
                      <a:pt x="125787" y="0"/>
                      <a:pt x="81076" y="0"/>
                    </a:cubicBezTo>
                    <a:cubicBezTo>
                      <a:pt x="36386" y="0"/>
                      <a:pt x="0" y="36547"/>
                      <a:pt x="0" y="81467"/>
                    </a:cubicBezTo>
                    <a:close/>
                    <a:moveTo>
                      <a:pt x="20860" y="81467"/>
                    </a:moveTo>
                    <a:cubicBezTo>
                      <a:pt x="20860" y="48044"/>
                      <a:pt x="47892" y="20860"/>
                      <a:pt x="81076" y="20860"/>
                    </a:cubicBezTo>
                    <a:cubicBezTo>
                      <a:pt x="114272" y="20860"/>
                      <a:pt x="141265" y="48044"/>
                      <a:pt x="141265" y="81467"/>
                    </a:cubicBezTo>
                    <a:cubicBezTo>
                      <a:pt x="141265" y="114881"/>
                      <a:pt x="114272" y="142075"/>
                      <a:pt x="81076" y="142075"/>
                    </a:cubicBezTo>
                    <a:cubicBezTo>
                      <a:pt x="47892" y="142075"/>
                      <a:pt x="20860" y="114890"/>
                      <a:pt x="20860" y="81467"/>
                    </a:cubicBezTo>
                    <a:close/>
                  </a:path>
                </a:pathLst>
              </a:custGeom>
              <a:grpFill/>
              <a:ln w="9525" cap="flat">
                <a:noFill/>
                <a:prstDash val="solid"/>
                <a:miter/>
              </a:ln>
            </p:spPr>
            <p:txBody>
              <a:bodyPr rtlCol="0" anchor="ctr"/>
              <a:lstStyle/>
              <a:p>
                <a:endParaRPr lang="en-MX"/>
              </a:p>
            </p:txBody>
          </p:sp>
          <p:sp>
            <p:nvSpPr>
              <p:cNvPr id="54" name="Freeform 53">
                <a:extLst>
                  <a:ext uri="{FF2B5EF4-FFF2-40B4-BE49-F238E27FC236}">
                    <a16:creationId xmlns:a16="http://schemas.microsoft.com/office/drawing/2014/main" id="{FF5CC5FD-ADB1-2249-8E18-A79801E5FA13}"/>
                  </a:ext>
                </a:extLst>
              </p:cNvPr>
              <p:cNvSpPr/>
              <p:nvPr/>
            </p:nvSpPr>
            <p:spPr>
              <a:xfrm>
                <a:off x="7480830" y="3325749"/>
                <a:ext cx="162077" cy="162925"/>
              </a:xfrm>
              <a:custGeom>
                <a:avLst/>
                <a:gdLst>
                  <a:gd name="connsiteX0" fmla="*/ 0 w 162077"/>
                  <a:gd name="connsiteY0" fmla="*/ 81467 h 162925"/>
                  <a:gd name="connsiteX1" fmla="*/ 81096 w 162077"/>
                  <a:gd name="connsiteY1" fmla="*/ 162925 h 162925"/>
                  <a:gd name="connsiteX2" fmla="*/ 162078 w 162077"/>
                  <a:gd name="connsiteY2" fmla="*/ 81467 h 162925"/>
                  <a:gd name="connsiteX3" fmla="*/ 81096 w 162077"/>
                  <a:gd name="connsiteY3" fmla="*/ 0 h 162925"/>
                  <a:gd name="connsiteX4" fmla="*/ 0 w 162077"/>
                  <a:gd name="connsiteY4" fmla="*/ 81467 h 162925"/>
                  <a:gd name="connsiteX5" fmla="*/ 20870 w 162077"/>
                  <a:gd name="connsiteY5" fmla="*/ 81467 h 162925"/>
                  <a:gd name="connsiteX6" fmla="*/ 81086 w 162077"/>
                  <a:gd name="connsiteY6" fmla="*/ 20860 h 162925"/>
                  <a:gd name="connsiteX7" fmla="*/ 141208 w 162077"/>
                  <a:gd name="connsiteY7" fmla="*/ 81467 h 162925"/>
                  <a:gd name="connsiteX8" fmla="*/ 81086 w 162077"/>
                  <a:gd name="connsiteY8" fmla="*/ 142075 h 162925"/>
                  <a:gd name="connsiteX9" fmla="*/ 20870 w 162077"/>
                  <a:gd name="connsiteY9" fmla="*/ 81467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77" h="162925">
                    <a:moveTo>
                      <a:pt x="0" y="81467"/>
                    </a:moveTo>
                    <a:cubicBezTo>
                      <a:pt x="0" y="126387"/>
                      <a:pt x="36395" y="162925"/>
                      <a:pt x="81096" y="162925"/>
                    </a:cubicBezTo>
                    <a:cubicBezTo>
                      <a:pt x="125749" y="162925"/>
                      <a:pt x="162078" y="126387"/>
                      <a:pt x="162078" y="81467"/>
                    </a:cubicBezTo>
                    <a:cubicBezTo>
                      <a:pt x="162078" y="36538"/>
                      <a:pt x="125749" y="0"/>
                      <a:pt x="81096" y="0"/>
                    </a:cubicBezTo>
                    <a:cubicBezTo>
                      <a:pt x="36395" y="0"/>
                      <a:pt x="0" y="36547"/>
                      <a:pt x="0" y="81467"/>
                    </a:cubicBezTo>
                    <a:close/>
                    <a:moveTo>
                      <a:pt x="20870" y="81467"/>
                    </a:moveTo>
                    <a:cubicBezTo>
                      <a:pt x="20870" y="48044"/>
                      <a:pt x="47883" y="20860"/>
                      <a:pt x="81086" y="20860"/>
                    </a:cubicBezTo>
                    <a:cubicBezTo>
                      <a:pt x="114224" y="20860"/>
                      <a:pt x="141208" y="48044"/>
                      <a:pt x="141208" y="81467"/>
                    </a:cubicBezTo>
                    <a:cubicBezTo>
                      <a:pt x="141208" y="114881"/>
                      <a:pt x="114224" y="142075"/>
                      <a:pt x="81086" y="142075"/>
                    </a:cubicBezTo>
                    <a:cubicBezTo>
                      <a:pt x="47883" y="142075"/>
                      <a:pt x="20870" y="114890"/>
                      <a:pt x="20870" y="81467"/>
                    </a:cubicBezTo>
                    <a:close/>
                  </a:path>
                </a:pathLst>
              </a:custGeom>
              <a:grpFill/>
              <a:ln w="9525" cap="flat">
                <a:noFill/>
                <a:prstDash val="solid"/>
                <a:miter/>
              </a:ln>
            </p:spPr>
            <p:txBody>
              <a:bodyPr rtlCol="0" anchor="ctr"/>
              <a:lstStyle/>
              <a:p>
                <a:endParaRPr lang="en-MX"/>
              </a:p>
            </p:txBody>
          </p:sp>
          <p:sp>
            <p:nvSpPr>
              <p:cNvPr id="55" name="Freeform 54">
                <a:extLst>
                  <a:ext uri="{FF2B5EF4-FFF2-40B4-BE49-F238E27FC236}">
                    <a16:creationId xmlns:a16="http://schemas.microsoft.com/office/drawing/2014/main" id="{E08B955E-06C8-224A-9B0A-4C765F23A891}"/>
                  </a:ext>
                </a:extLst>
              </p:cNvPr>
              <p:cNvSpPr/>
              <p:nvPr/>
            </p:nvSpPr>
            <p:spPr>
              <a:xfrm>
                <a:off x="6350698" y="2787395"/>
                <a:ext cx="162172" cy="162934"/>
              </a:xfrm>
              <a:custGeom>
                <a:avLst/>
                <a:gdLst>
                  <a:gd name="connsiteX0" fmla="*/ 0 w 162172"/>
                  <a:gd name="connsiteY0" fmla="*/ 81448 h 162934"/>
                  <a:gd name="connsiteX1" fmla="*/ 81039 w 162172"/>
                  <a:gd name="connsiteY1" fmla="*/ 162935 h 162934"/>
                  <a:gd name="connsiteX2" fmla="*/ 162173 w 162172"/>
                  <a:gd name="connsiteY2" fmla="*/ 81448 h 162934"/>
                  <a:gd name="connsiteX3" fmla="*/ 81039 w 162172"/>
                  <a:gd name="connsiteY3" fmla="*/ 0 h 162934"/>
                  <a:gd name="connsiteX4" fmla="*/ 0 w 162172"/>
                  <a:gd name="connsiteY4" fmla="*/ 81448 h 162934"/>
                  <a:gd name="connsiteX5" fmla="*/ 20860 w 162172"/>
                  <a:gd name="connsiteY5" fmla="*/ 81448 h 162934"/>
                  <a:gd name="connsiteX6" fmla="*/ 81039 w 162172"/>
                  <a:gd name="connsiteY6" fmla="*/ 20860 h 162934"/>
                  <a:gd name="connsiteX7" fmla="*/ 141294 w 162172"/>
                  <a:gd name="connsiteY7" fmla="*/ 81448 h 162934"/>
                  <a:gd name="connsiteX8" fmla="*/ 81039 w 162172"/>
                  <a:gd name="connsiteY8" fmla="*/ 142075 h 162934"/>
                  <a:gd name="connsiteX9" fmla="*/ 20860 w 162172"/>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48"/>
                    </a:moveTo>
                    <a:cubicBezTo>
                      <a:pt x="0" y="126387"/>
                      <a:pt x="36376" y="162935"/>
                      <a:pt x="81039" y="162935"/>
                    </a:cubicBezTo>
                    <a:cubicBezTo>
                      <a:pt x="125787" y="162935"/>
                      <a:pt x="162173" y="126397"/>
                      <a:pt x="162173" y="81448"/>
                    </a:cubicBezTo>
                    <a:cubicBezTo>
                      <a:pt x="162173" y="36538"/>
                      <a:pt x="125797" y="0"/>
                      <a:pt x="81039" y="0"/>
                    </a:cubicBezTo>
                    <a:cubicBezTo>
                      <a:pt x="36386" y="0"/>
                      <a:pt x="0" y="36547"/>
                      <a:pt x="0" y="81448"/>
                    </a:cubicBezTo>
                    <a:close/>
                    <a:moveTo>
                      <a:pt x="20860" y="81448"/>
                    </a:moveTo>
                    <a:cubicBezTo>
                      <a:pt x="20860" y="48044"/>
                      <a:pt x="47882" y="20860"/>
                      <a:pt x="81039" y="20860"/>
                    </a:cubicBezTo>
                    <a:cubicBezTo>
                      <a:pt x="114281" y="20860"/>
                      <a:pt x="141294" y="48044"/>
                      <a:pt x="141294" y="81448"/>
                    </a:cubicBezTo>
                    <a:cubicBezTo>
                      <a:pt x="141294" y="114871"/>
                      <a:pt x="114281" y="142075"/>
                      <a:pt x="81039" y="142075"/>
                    </a:cubicBezTo>
                    <a:cubicBezTo>
                      <a:pt x="47882" y="142075"/>
                      <a:pt x="20860" y="114871"/>
                      <a:pt x="20860" y="81448"/>
                    </a:cubicBezTo>
                    <a:close/>
                  </a:path>
                </a:pathLst>
              </a:custGeom>
              <a:grpFill/>
              <a:ln w="9525" cap="flat">
                <a:noFill/>
                <a:prstDash val="solid"/>
                <a:miter/>
              </a:ln>
            </p:spPr>
            <p:txBody>
              <a:bodyPr rtlCol="0" anchor="ctr"/>
              <a:lstStyle/>
              <a:p>
                <a:endParaRPr lang="en-MX"/>
              </a:p>
            </p:txBody>
          </p:sp>
          <p:sp>
            <p:nvSpPr>
              <p:cNvPr id="56" name="Freeform 55">
                <a:extLst>
                  <a:ext uri="{FF2B5EF4-FFF2-40B4-BE49-F238E27FC236}">
                    <a16:creationId xmlns:a16="http://schemas.microsoft.com/office/drawing/2014/main" id="{2682237C-954C-0346-9A7F-342AB9C65595}"/>
                  </a:ext>
                </a:extLst>
              </p:cNvPr>
              <p:cNvSpPr/>
              <p:nvPr/>
            </p:nvSpPr>
            <p:spPr>
              <a:xfrm>
                <a:off x="6558600" y="2787395"/>
                <a:ext cx="161963" cy="162934"/>
              </a:xfrm>
              <a:custGeom>
                <a:avLst/>
                <a:gdLst>
                  <a:gd name="connsiteX0" fmla="*/ 0 w 161963"/>
                  <a:gd name="connsiteY0" fmla="*/ 81448 h 162934"/>
                  <a:gd name="connsiteX1" fmla="*/ 81048 w 161963"/>
                  <a:gd name="connsiteY1" fmla="*/ 162935 h 162934"/>
                  <a:gd name="connsiteX2" fmla="*/ 161963 w 161963"/>
                  <a:gd name="connsiteY2" fmla="*/ 81448 h 162934"/>
                  <a:gd name="connsiteX3" fmla="*/ 81048 w 161963"/>
                  <a:gd name="connsiteY3" fmla="*/ 0 h 162934"/>
                  <a:gd name="connsiteX4" fmla="*/ 0 w 161963"/>
                  <a:gd name="connsiteY4" fmla="*/ 81448 h 162934"/>
                  <a:gd name="connsiteX5" fmla="*/ 20869 w 161963"/>
                  <a:gd name="connsiteY5" fmla="*/ 81448 h 162934"/>
                  <a:gd name="connsiteX6" fmla="*/ 81048 w 161963"/>
                  <a:gd name="connsiteY6" fmla="*/ 20860 h 162934"/>
                  <a:gd name="connsiteX7" fmla="*/ 141094 w 161963"/>
                  <a:gd name="connsiteY7" fmla="*/ 81448 h 162934"/>
                  <a:gd name="connsiteX8" fmla="*/ 81048 w 161963"/>
                  <a:gd name="connsiteY8" fmla="*/ 142075 h 162934"/>
                  <a:gd name="connsiteX9" fmla="*/ 20869 w 161963"/>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63" h="162934">
                    <a:moveTo>
                      <a:pt x="0" y="81448"/>
                    </a:moveTo>
                    <a:cubicBezTo>
                      <a:pt x="0" y="126387"/>
                      <a:pt x="36376" y="162935"/>
                      <a:pt x="81048" y="162935"/>
                    </a:cubicBezTo>
                    <a:cubicBezTo>
                      <a:pt x="125682" y="162935"/>
                      <a:pt x="161963" y="126397"/>
                      <a:pt x="161963" y="81448"/>
                    </a:cubicBezTo>
                    <a:cubicBezTo>
                      <a:pt x="161963" y="36538"/>
                      <a:pt x="125673" y="0"/>
                      <a:pt x="81048" y="0"/>
                    </a:cubicBezTo>
                    <a:cubicBezTo>
                      <a:pt x="36386" y="0"/>
                      <a:pt x="0" y="36547"/>
                      <a:pt x="0" y="81448"/>
                    </a:cubicBezTo>
                    <a:close/>
                    <a:moveTo>
                      <a:pt x="20869" y="81448"/>
                    </a:moveTo>
                    <a:cubicBezTo>
                      <a:pt x="20869" y="48044"/>
                      <a:pt x="47892" y="20860"/>
                      <a:pt x="81048" y="20860"/>
                    </a:cubicBezTo>
                    <a:cubicBezTo>
                      <a:pt x="114167" y="20860"/>
                      <a:pt x="141094" y="48044"/>
                      <a:pt x="141094" y="81448"/>
                    </a:cubicBezTo>
                    <a:cubicBezTo>
                      <a:pt x="141094" y="114871"/>
                      <a:pt x="114167" y="142075"/>
                      <a:pt x="81048" y="142075"/>
                    </a:cubicBezTo>
                    <a:cubicBezTo>
                      <a:pt x="47892" y="142075"/>
                      <a:pt x="20869" y="114871"/>
                      <a:pt x="20869" y="81448"/>
                    </a:cubicBezTo>
                    <a:close/>
                  </a:path>
                </a:pathLst>
              </a:custGeom>
              <a:grpFill/>
              <a:ln w="9525" cap="flat">
                <a:noFill/>
                <a:prstDash val="solid"/>
                <a:miter/>
              </a:ln>
            </p:spPr>
            <p:txBody>
              <a:bodyPr rtlCol="0" anchor="ctr"/>
              <a:lstStyle/>
              <a:p>
                <a:endParaRPr lang="en-MX"/>
              </a:p>
            </p:txBody>
          </p:sp>
          <p:sp>
            <p:nvSpPr>
              <p:cNvPr id="57" name="Freeform 56">
                <a:extLst>
                  <a:ext uri="{FF2B5EF4-FFF2-40B4-BE49-F238E27FC236}">
                    <a16:creationId xmlns:a16="http://schemas.microsoft.com/office/drawing/2014/main" id="{B1EEE072-EB35-9541-B293-6FF6EAE8CD2C}"/>
                  </a:ext>
                </a:extLst>
              </p:cNvPr>
              <p:cNvSpPr/>
              <p:nvPr/>
            </p:nvSpPr>
            <p:spPr>
              <a:xfrm>
                <a:off x="6766502" y="2787395"/>
                <a:ext cx="161972" cy="162934"/>
              </a:xfrm>
              <a:custGeom>
                <a:avLst/>
                <a:gdLst>
                  <a:gd name="connsiteX0" fmla="*/ 0 w 161972"/>
                  <a:gd name="connsiteY0" fmla="*/ 81448 h 162934"/>
                  <a:gd name="connsiteX1" fmla="*/ 80915 w 161972"/>
                  <a:gd name="connsiteY1" fmla="*/ 162935 h 162934"/>
                  <a:gd name="connsiteX2" fmla="*/ 161972 w 161972"/>
                  <a:gd name="connsiteY2" fmla="*/ 81448 h 162934"/>
                  <a:gd name="connsiteX3" fmla="*/ 80915 w 161972"/>
                  <a:gd name="connsiteY3" fmla="*/ 0 h 162934"/>
                  <a:gd name="connsiteX4" fmla="*/ 0 w 161972"/>
                  <a:gd name="connsiteY4" fmla="*/ 81448 h 162934"/>
                  <a:gd name="connsiteX5" fmla="*/ 20869 w 161972"/>
                  <a:gd name="connsiteY5" fmla="*/ 81448 h 162934"/>
                  <a:gd name="connsiteX6" fmla="*/ 80915 w 161972"/>
                  <a:gd name="connsiteY6" fmla="*/ 20860 h 162934"/>
                  <a:gd name="connsiteX7" fmla="*/ 141103 w 161972"/>
                  <a:gd name="connsiteY7" fmla="*/ 81448 h 162934"/>
                  <a:gd name="connsiteX8" fmla="*/ 80915 w 161972"/>
                  <a:gd name="connsiteY8" fmla="*/ 142075 h 162934"/>
                  <a:gd name="connsiteX9" fmla="*/ 20869 w 161972"/>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72" h="162934">
                    <a:moveTo>
                      <a:pt x="0" y="81448"/>
                    </a:moveTo>
                    <a:cubicBezTo>
                      <a:pt x="0" y="126387"/>
                      <a:pt x="36309" y="162935"/>
                      <a:pt x="80915" y="162935"/>
                    </a:cubicBezTo>
                    <a:cubicBezTo>
                      <a:pt x="125625" y="162935"/>
                      <a:pt x="161972" y="126397"/>
                      <a:pt x="161972" y="81448"/>
                    </a:cubicBezTo>
                    <a:cubicBezTo>
                      <a:pt x="161972" y="36538"/>
                      <a:pt x="125635" y="0"/>
                      <a:pt x="80915" y="0"/>
                    </a:cubicBezTo>
                    <a:cubicBezTo>
                      <a:pt x="36309" y="0"/>
                      <a:pt x="0" y="36547"/>
                      <a:pt x="0" y="81448"/>
                    </a:cubicBezTo>
                    <a:close/>
                    <a:moveTo>
                      <a:pt x="20869" y="81448"/>
                    </a:moveTo>
                    <a:cubicBezTo>
                      <a:pt x="20869" y="48044"/>
                      <a:pt x="47815" y="20860"/>
                      <a:pt x="80915" y="20860"/>
                    </a:cubicBezTo>
                    <a:cubicBezTo>
                      <a:pt x="114119" y="20860"/>
                      <a:pt x="141103" y="48044"/>
                      <a:pt x="141103" y="81448"/>
                    </a:cubicBezTo>
                    <a:cubicBezTo>
                      <a:pt x="141103" y="114871"/>
                      <a:pt x="114119" y="142075"/>
                      <a:pt x="80915" y="142075"/>
                    </a:cubicBezTo>
                    <a:cubicBezTo>
                      <a:pt x="47815" y="142075"/>
                      <a:pt x="20869" y="114871"/>
                      <a:pt x="20869" y="81448"/>
                    </a:cubicBezTo>
                    <a:close/>
                  </a:path>
                </a:pathLst>
              </a:custGeom>
              <a:grpFill/>
              <a:ln w="9525" cap="flat">
                <a:noFill/>
                <a:prstDash val="solid"/>
                <a:miter/>
              </a:ln>
            </p:spPr>
            <p:txBody>
              <a:bodyPr rtlCol="0" anchor="ctr"/>
              <a:lstStyle/>
              <a:p>
                <a:endParaRPr lang="en-MX"/>
              </a:p>
            </p:txBody>
          </p:sp>
          <p:sp>
            <p:nvSpPr>
              <p:cNvPr id="58" name="Freeform 57">
                <a:extLst>
                  <a:ext uri="{FF2B5EF4-FFF2-40B4-BE49-F238E27FC236}">
                    <a16:creationId xmlns:a16="http://schemas.microsoft.com/office/drawing/2014/main" id="{BD454A1D-FCED-E046-A332-39F975479790}"/>
                  </a:ext>
                </a:extLst>
              </p:cNvPr>
              <p:cNvSpPr/>
              <p:nvPr/>
            </p:nvSpPr>
            <p:spPr>
              <a:xfrm>
                <a:off x="7182126" y="2787395"/>
                <a:ext cx="162115" cy="162934"/>
              </a:xfrm>
              <a:custGeom>
                <a:avLst/>
                <a:gdLst>
                  <a:gd name="connsiteX0" fmla="*/ 0 w 162115"/>
                  <a:gd name="connsiteY0" fmla="*/ 81448 h 162934"/>
                  <a:gd name="connsiteX1" fmla="*/ 81106 w 162115"/>
                  <a:gd name="connsiteY1" fmla="*/ 162935 h 162934"/>
                  <a:gd name="connsiteX2" fmla="*/ 162116 w 162115"/>
                  <a:gd name="connsiteY2" fmla="*/ 81448 h 162934"/>
                  <a:gd name="connsiteX3" fmla="*/ 81106 w 162115"/>
                  <a:gd name="connsiteY3" fmla="*/ 0 h 162934"/>
                  <a:gd name="connsiteX4" fmla="*/ 0 w 162115"/>
                  <a:gd name="connsiteY4" fmla="*/ 81448 h 162934"/>
                  <a:gd name="connsiteX5" fmla="*/ 20860 w 162115"/>
                  <a:gd name="connsiteY5" fmla="*/ 81448 h 162934"/>
                  <a:gd name="connsiteX6" fmla="*/ 81106 w 162115"/>
                  <a:gd name="connsiteY6" fmla="*/ 20860 h 162934"/>
                  <a:gd name="connsiteX7" fmla="*/ 141256 w 162115"/>
                  <a:gd name="connsiteY7" fmla="*/ 81448 h 162934"/>
                  <a:gd name="connsiteX8" fmla="*/ 81106 w 162115"/>
                  <a:gd name="connsiteY8" fmla="*/ 142075 h 162934"/>
                  <a:gd name="connsiteX9" fmla="*/ 20860 w 162115"/>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15" h="162934">
                    <a:moveTo>
                      <a:pt x="0" y="81448"/>
                    </a:moveTo>
                    <a:cubicBezTo>
                      <a:pt x="0" y="126387"/>
                      <a:pt x="36386" y="162935"/>
                      <a:pt x="81106" y="162935"/>
                    </a:cubicBezTo>
                    <a:cubicBezTo>
                      <a:pt x="125768" y="162935"/>
                      <a:pt x="162116" y="126397"/>
                      <a:pt x="162116" y="81448"/>
                    </a:cubicBezTo>
                    <a:cubicBezTo>
                      <a:pt x="162116" y="36538"/>
                      <a:pt x="125778" y="0"/>
                      <a:pt x="81106" y="0"/>
                    </a:cubicBezTo>
                    <a:cubicBezTo>
                      <a:pt x="36395" y="0"/>
                      <a:pt x="0" y="36547"/>
                      <a:pt x="0" y="81448"/>
                    </a:cubicBezTo>
                    <a:close/>
                    <a:moveTo>
                      <a:pt x="20860" y="81448"/>
                    </a:moveTo>
                    <a:cubicBezTo>
                      <a:pt x="20860" y="48044"/>
                      <a:pt x="47911" y="20860"/>
                      <a:pt x="81106" y="20860"/>
                    </a:cubicBezTo>
                    <a:cubicBezTo>
                      <a:pt x="114262" y="20860"/>
                      <a:pt x="141256" y="48044"/>
                      <a:pt x="141256" y="81448"/>
                    </a:cubicBezTo>
                    <a:cubicBezTo>
                      <a:pt x="141256" y="114871"/>
                      <a:pt x="114262" y="142075"/>
                      <a:pt x="81106" y="142075"/>
                    </a:cubicBezTo>
                    <a:cubicBezTo>
                      <a:pt x="47911" y="142075"/>
                      <a:pt x="20860" y="114871"/>
                      <a:pt x="20860" y="81448"/>
                    </a:cubicBezTo>
                    <a:close/>
                  </a:path>
                </a:pathLst>
              </a:custGeom>
              <a:grpFill/>
              <a:ln w="9525" cap="flat">
                <a:noFill/>
                <a:prstDash val="solid"/>
                <a:miter/>
              </a:ln>
            </p:spPr>
            <p:txBody>
              <a:bodyPr rtlCol="0" anchor="ctr"/>
              <a:lstStyle/>
              <a:p>
                <a:endParaRPr lang="en-MX"/>
              </a:p>
            </p:txBody>
          </p:sp>
          <p:sp>
            <p:nvSpPr>
              <p:cNvPr id="59" name="Freeform 58">
                <a:extLst>
                  <a:ext uri="{FF2B5EF4-FFF2-40B4-BE49-F238E27FC236}">
                    <a16:creationId xmlns:a16="http://schemas.microsoft.com/office/drawing/2014/main" id="{FFB6A820-3EEB-7D4B-8F9F-BB9075D07DF5}"/>
                  </a:ext>
                </a:extLst>
              </p:cNvPr>
              <p:cNvSpPr/>
              <p:nvPr/>
            </p:nvSpPr>
            <p:spPr>
              <a:xfrm>
                <a:off x="7390094" y="2787395"/>
                <a:ext cx="162087" cy="162934"/>
              </a:xfrm>
              <a:custGeom>
                <a:avLst/>
                <a:gdLst>
                  <a:gd name="connsiteX0" fmla="*/ 0 w 162087"/>
                  <a:gd name="connsiteY0" fmla="*/ 81448 h 162934"/>
                  <a:gd name="connsiteX1" fmla="*/ 80982 w 162087"/>
                  <a:gd name="connsiteY1" fmla="*/ 162935 h 162934"/>
                  <a:gd name="connsiteX2" fmla="*/ 162087 w 162087"/>
                  <a:gd name="connsiteY2" fmla="*/ 81448 h 162934"/>
                  <a:gd name="connsiteX3" fmla="*/ 80982 w 162087"/>
                  <a:gd name="connsiteY3" fmla="*/ 0 h 162934"/>
                  <a:gd name="connsiteX4" fmla="*/ 0 w 162087"/>
                  <a:gd name="connsiteY4" fmla="*/ 81448 h 162934"/>
                  <a:gd name="connsiteX5" fmla="*/ 20860 w 162087"/>
                  <a:gd name="connsiteY5" fmla="*/ 81448 h 162934"/>
                  <a:gd name="connsiteX6" fmla="*/ 80982 w 162087"/>
                  <a:gd name="connsiteY6" fmla="*/ 20860 h 162934"/>
                  <a:gd name="connsiteX7" fmla="*/ 141227 w 162087"/>
                  <a:gd name="connsiteY7" fmla="*/ 81448 h 162934"/>
                  <a:gd name="connsiteX8" fmla="*/ 80982 w 162087"/>
                  <a:gd name="connsiteY8" fmla="*/ 142075 h 162934"/>
                  <a:gd name="connsiteX9" fmla="*/ 20860 w 162087"/>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87" h="162934">
                    <a:moveTo>
                      <a:pt x="0" y="81448"/>
                    </a:moveTo>
                    <a:cubicBezTo>
                      <a:pt x="0" y="126387"/>
                      <a:pt x="36309" y="162935"/>
                      <a:pt x="80982" y="162935"/>
                    </a:cubicBezTo>
                    <a:cubicBezTo>
                      <a:pt x="125711" y="162935"/>
                      <a:pt x="162087" y="126397"/>
                      <a:pt x="162087" y="81448"/>
                    </a:cubicBezTo>
                    <a:cubicBezTo>
                      <a:pt x="162087" y="36538"/>
                      <a:pt x="125721" y="0"/>
                      <a:pt x="80982" y="0"/>
                    </a:cubicBezTo>
                    <a:cubicBezTo>
                      <a:pt x="36319" y="0"/>
                      <a:pt x="0" y="36547"/>
                      <a:pt x="0" y="81448"/>
                    </a:cubicBezTo>
                    <a:close/>
                    <a:moveTo>
                      <a:pt x="20860" y="81448"/>
                    </a:moveTo>
                    <a:cubicBezTo>
                      <a:pt x="20860" y="48044"/>
                      <a:pt x="47816" y="20860"/>
                      <a:pt x="80982" y="20860"/>
                    </a:cubicBezTo>
                    <a:cubicBezTo>
                      <a:pt x="114205" y="20860"/>
                      <a:pt x="141227" y="48044"/>
                      <a:pt x="141227" y="81448"/>
                    </a:cubicBezTo>
                    <a:cubicBezTo>
                      <a:pt x="141227" y="114871"/>
                      <a:pt x="114205" y="142075"/>
                      <a:pt x="80982" y="142075"/>
                    </a:cubicBezTo>
                    <a:cubicBezTo>
                      <a:pt x="47816" y="142075"/>
                      <a:pt x="20860" y="114871"/>
                      <a:pt x="20860" y="81448"/>
                    </a:cubicBezTo>
                    <a:close/>
                  </a:path>
                </a:pathLst>
              </a:custGeom>
              <a:grpFill/>
              <a:ln w="9525" cap="flat">
                <a:noFill/>
                <a:prstDash val="solid"/>
                <a:miter/>
              </a:ln>
            </p:spPr>
            <p:txBody>
              <a:bodyPr rtlCol="0" anchor="ctr"/>
              <a:lstStyle/>
              <a:p>
                <a:endParaRPr lang="en-MX"/>
              </a:p>
            </p:txBody>
          </p:sp>
          <p:sp>
            <p:nvSpPr>
              <p:cNvPr id="60" name="Freeform 59">
                <a:extLst>
                  <a:ext uri="{FF2B5EF4-FFF2-40B4-BE49-F238E27FC236}">
                    <a16:creationId xmlns:a16="http://schemas.microsoft.com/office/drawing/2014/main" id="{01FE6F9E-1DB0-D24E-872C-52E4ED403F4D}"/>
                  </a:ext>
                </a:extLst>
              </p:cNvPr>
              <p:cNvSpPr/>
              <p:nvPr/>
            </p:nvSpPr>
            <p:spPr>
              <a:xfrm>
                <a:off x="7597930" y="2787395"/>
                <a:ext cx="162172" cy="162934"/>
              </a:xfrm>
              <a:custGeom>
                <a:avLst/>
                <a:gdLst>
                  <a:gd name="connsiteX0" fmla="*/ 0 w 162172"/>
                  <a:gd name="connsiteY0" fmla="*/ 81448 h 162934"/>
                  <a:gd name="connsiteX1" fmla="*/ 81125 w 162172"/>
                  <a:gd name="connsiteY1" fmla="*/ 162935 h 162934"/>
                  <a:gd name="connsiteX2" fmla="*/ 162173 w 162172"/>
                  <a:gd name="connsiteY2" fmla="*/ 81448 h 162934"/>
                  <a:gd name="connsiteX3" fmla="*/ 81125 w 162172"/>
                  <a:gd name="connsiteY3" fmla="*/ 0 h 162934"/>
                  <a:gd name="connsiteX4" fmla="*/ 0 w 162172"/>
                  <a:gd name="connsiteY4" fmla="*/ 81448 h 162934"/>
                  <a:gd name="connsiteX5" fmla="*/ 20870 w 162172"/>
                  <a:gd name="connsiteY5" fmla="*/ 81448 h 162934"/>
                  <a:gd name="connsiteX6" fmla="*/ 81115 w 162172"/>
                  <a:gd name="connsiteY6" fmla="*/ 20860 h 162934"/>
                  <a:gd name="connsiteX7" fmla="*/ 141304 w 162172"/>
                  <a:gd name="connsiteY7" fmla="*/ 81448 h 162934"/>
                  <a:gd name="connsiteX8" fmla="*/ 81115 w 162172"/>
                  <a:gd name="connsiteY8" fmla="*/ 142075 h 162934"/>
                  <a:gd name="connsiteX9" fmla="*/ 20870 w 162172"/>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48"/>
                    </a:moveTo>
                    <a:cubicBezTo>
                      <a:pt x="0" y="126387"/>
                      <a:pt x="36386" y="162935"/>
                      <a:pt x="81125" y="162935"/>
                    </a:cubicBezTo>
                    <a:cubicBezTo>
                      <a:pt x="125825" y="162935"/>
                      <a:pt x="162173" y="126397"/>
                      <a:pt x="162173" y="81448"/>
                    </a:cubicBezTo>
                    <a:cubicBezTo>
                      <a:pt x="162173" y="36538"/>
                      <a:pt x="125835" y="0"/>
                      <a:pt x="81125" y="0"/>
                    </a:cubicBezTo>
                    <a:cubicBezTo>
                      <a:pt x="36386" y="0"/>
                      <a:pt x="0" y="36547"/>
                      <a:pt x="0" y="81448"/>
                    </a:cubicBezTo>
                    <a:close/>
                    <a:moveTo>
                      <a:pt x="20870" y="81448"/>
                    </a:moveTo>
                    <a:cubicBezTo>
                      <a:pt x="20870" y="48044"/>
                      <a:pt x="47911" y="20860"/>
                      <a:pt x="81115" y="20860"/>
                    </a:cubicBezTo>
                    <a:cubicBezTo>
                      <a:pt x="114310" y="20860"/>
                      <a:pt x="141304" y="48044"/>
                      <a:pt x="141304" y="81448"/>
                    </a:cubicBezTo>
                    <a:cubicBezTo>
                      <a:pt x="141304" y="114871"/>
                      <a:pt x="114310" y="142075"/>
                      <a:pt x="81115" y="142075"/>
                    </a:cubicBezTo>
                    <a:cubicBezTo>
                      <a:pt x="47911" y="142075"/>
                      <a:pt x="20870" y="114871"/>
                      <a:pt x="20870" y="81448"/>
                    </a:cubicBezTo>
                    <a:close/>
                  </a:path>
                </a:pathLst>
              </a:custGeom>
              <a:grpFill/>
              <a:ln w="9525" cap="flat">
                <a:noFill/>
                <a:prstDash val="solid"/>
                <a:miter/>
              </a:ln>
            </p:spPr>
            <p:txBody>
              <a:bodyPr rtlCol="0" anchor="ctr"/>
              <a:lstStyle/>
              <a:p>
                <a:endParaRPr lang="en-MX"/>
              </a:p>
            </p:txBody>
          </p:sp>
          <p:sp>
            <p:nvSpPr>
              <p:cNvPr id="61" name="Freeform 60">
                <a:extLst>
                  <a:ext uri="{FF2B5EF4-FFF2-40B4-BE49-F238E27FC236}">
                    <a16:creationId xmlns:a16="http://schemas.microsoft.com/office/drawing/2014/main" id="{D6DE7B8F-FAE9-934E-AF62-638A68F051EA}"/>
                  </a:ext>
                </a:extLst>
              </p:cNvPr>
              <p:cNvSpPr/>
              <p:nvPr/>
            </p:nvSpPr>
            <p:spPr>
              <a:xfrm>
                <a:off x="6250590" y="2966389"/>
                <a:ext cx="162105" cy="162934"/>
              </a:xfrm>
              <a:custGeom>
                <a:avLst/>
                <a:gdLst>
                  <a:gd name="connsiteX0" fmla="*/ 23679 w 162105"/>
                  <a:gd name="connsiteY0" fmla="*/ 23946 h 162934"/>
                  <a:gd name="connsiteX1" fmla="*/ 0 w 162105"/>
                  <a:gd name="connsiteY1" fmla="*/ 81467 h 162934"/>
                  <a:gd name="connsiteX2" fmla="*/ 81010 w 162105"/>
                  <a:gd name="connsiteY2" fmla="*/ 162935 h 162934"/>
                  <a:gd name="connsiteX3" fmla="*/ 162106 w 162105"/>
                  <a:gd name="connsiteY3" fmla="*/ 81467 h 162934"/>
                  <a:gd name="connsiteX4" fmla="*/ 138341 w 162105"/>
                  <a:gd name="connsiteY4" fmla="*/ 23927 h 162934"/>
                  <a:gd name="connsiteX5" fmla="*/ 81010 w 162105"/>
                  <a:gd name="connsiteY5" fmla="*/ 0 h 162934"/>
                  <a:gd name="connsiteX6" fmla="*/ 23679 w 162105"/>
                  <a:gd name="connsiteY6" fmla="*/ 23946 h 162934"/>
                  <a:gd name="connsiteX7" fmla="*/ 20869 w 162105"/>
                  <a:gd name="connsiteY7" fmla="*/ 81467 h 162934"/>
                  <a:gd name="connsiteX8" fmla="*/ 38500 w 162105"/>
                  <a:gd name="connsiteY8" fmla="*/ 38624 h 162934"/>
                  <a:gd name="connsiteX9" fmla="*/ 81010 w 162105"/>
                  <a:gd name="connsiteY9" fmla="*/ 20869 h 162934"/>
                  <a:gd name="connsiteX10" fmla="*/ 123558 w 162105"/>
                  <a:gd name="connsiteY10" fmla="*/ 38643 h 162934"/>
                  <a:gd name="connsiteX11" fmla="*/ 141227 w 162105"/>
                  <a:gd name="connsiteY11" fmla="*/ 81467 h 162934"/>
                  <a:gd name="connsiteX12" fmla="*/ 81010 w 162105"/>
                  <a:gd name="connsiteY12" fmla="*/ 142075 h 162934"/>
                  <a:gd name="connsiteX13" fmla="*/ 20869 w 162105"/>
                  <a:gd name="connsiteY13" fmla="*/ 8146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05" h="162934">
                    <a:moveTo>
                      <a:pt x="23679" y="23946"/>
                    </a:moveTo>
                    <a:cubicBezTo>
                      <a:pt x="8411" y="39329"/>
                      <a:pt x="0" y="59750"/>
                      <a:pt x="0" y="81467"/>
                    </a:cubicBezTo>
                    <a:cubicBezTo>
                      <a:pt x="0" y="126387"/>
                      <a:pt x="36338" y="162935"/>
                      <a:pt x="81010" y="162935"/>
                    </a:cubicBezTo>
                    <a:cubicBezTo>
                      <a:pt x="125720" y="162935"/>
                      <a:pt x="162106" y="126387"/>
                      <a:pt x="162106" y="81467"/>
                    </a:cubicBezTo>
                    <a:cubicBezTo>
                      <a:pt x="162106" y="59769"/>
                      <a:pt x="153686" y="39338"/>
                      <a:pt x="138341" y="23927"/>
                    </a:cubicBezTo>
                    <a:cubicBezTo>
                      <a:pt x="123006" y="8496"/>
                      <a:pt x="102641" y="0"/>
                      <a:pt x="81010" y="0"/>
                    </a:cubicBezTo>
                    <a:cubicBezTo>
                      <a:pt x="59331" y="10"/>
                      <a:pt x="38957" y="8506"/>
                      <a:pt x="23679" y="23946"/>
                    </a:cubicBezTo>
                    <a:close/>
                    <a:moveTo>
                      <a:pt x="20869" y="81467"/>
                    </a:moveTo>
                    <a:cubicBezTo>
                      <a:pt x="20869" y="65303"/>
                      <a:pt x="27118" y="50073"/>
                      <a:pt x="38500" y="38624"/>
                    </a:cubicBezTo>
                    <a:cubicBezTo>
                      <a:pt x="49835" y="27165"/>
                      <a:pt x="64941" y="20869"/>
                      <a:pt x="81010" y="20869"/>
                    </a:cubicBezTo>
                    <a:cubicBezTo>
                      <a:pt x="97031" y="20869"/>
                      <a:pt x="112157" y="27184"/>
                      <a:pt x="123558" y="38643"/>
                    </a:cubicBezTo>
                    <a:cubicBezTo>
                      <a:pt x="134950" y="50111"/>
                      <a:pt x="141227" y="65322"/>
                      <a:pt x="141227" y="81467"/>
                    </a:cubicBezTo>
                    <a:cubicBezTo>
                      <a:pt x="141227" y="114890"/>
                      <a:pt x="114214" y="142075"/>
                      <a:pt x="81010" y="142075"/>
                    </a:cubicBezTo>
                    <a:cubicBezTo>
                      <a:pt x="47844" y="142075"/>
                      <a:pt x="20869" y="114890"/>
                      <a:pt x="20869" y="81467"/>
                    </a:cubicBezTo>
                    <a:close/>
                  </a:path>
                </a:pathLst>
              </a:custGeom>
              <a:grpFill/>
              <a:ln w="9525" cap="flat">
                <a:noFill/>
                <a:prstDash val="solid"/>
                <a:miter/>
              </a:ln>
            </p:spPr>
            <p:txBody>
              <a:bodyPr rtlCol="0" anchor="ctr"/>
              <a:lstStyle/>
              <a:p>
                <a:endParaRPr lang="en-MX"/>
              </a:p>
            </p:txBody>
          </p:sp>
          <p:sp>
            <p:nvSpPr>
              <p:cNvPr id="62" name="Freeform 61">
                <a:extLst>
                  <a:ext uri="{FF2B5EF4-FFF2-40B4-BE49-F238E27FC236}">
                    <a16:creationId xmlns:a16="http://schemas.microsoft.com/office/drawing/2014/main" id="{C85D939A-0C16-844E-ADB6-1399CDA511B3}"/>
                  </a:ext>
                </a:extLst>
              </p:cNvPr>
              <p:cNvSpPr/>
              <p:nvPr/>
            </p:nvSpPr>
            <p:spPr>
              <a:xfrm>
                <a:off x="6458435" y="2966408"/>
                <a:ext cx="161925" cy="162925"/>
              </a:xfrm>
              <a:custGeom>
                <a:avLst/>
                <a:gdLst>
                  <a:gd name="connsiteX0" fmla="*/ 23689 w 161925"/>
                  <a:gd name="connsiteY0" fmla="*/ 23917 h 162925"/>
                  <a:gd name="connsiteX1" fmla="*/ 0 w 161925"/>
                  <a:gd name="connsiteY1" fmla="*/ 81458 h 162925"/>
                  <a:gd name="connsiteX2" fmla="*/ 81106 w 161925"/>
                  <a:gd name="connsiteY2" fmla="*/ 162925 h 162925"/>
                  <a:gd name="connsiteX3" fmla="*/ 161925 w 161925"/>
                  <a:gd name="connsiteY3" fmla="*/ 81458 h 162925"/>
                  <a:gd name="connsiteX4" fmla="*/ 138312 w 161925"/>
                  <a:gd name="connsiteY4" fmla="*/ 23936 h 162925"/>
                  <a:gd name="connsiteX5" fmla="*/ 81096 w 161925"/>
                  <a:gd name="connsiteY5" fmla="*/ 0 h 162925"/>
                  <a:gd name="connsiteX6" fmla="*/ 23689 w 161925"/>
                  <a:gd name="connsiteY6" fmla="*/ 23917 h 162925"/>
                  <a:gd name="connsiteX7" fmla="*/ 20850 w 161925"/>
                  <a:gd name="connsiteY7" fmla="*/ 81448 h 162925"/>
                  <a:gd name="connsiteX8" fmla="*/ 38510 w 161925"/>
                  <a:gd name="connsiteY8" fmla="*/ 38624 h 162925"/>
                  <a:gd name="connsiteX9" fmla="*/ 81106 w 161925"/>
                  <a:gd name="connsiteY9" fmla="*/ 20850 h 162925"/>
                  <a:gd name="connsiteX10" fmla="*/ 123473 w 161925"/>
                  <a:gd name="connsiteY10" fmla="*/ 38605 h 162925"/>
                  <a:gd name="connsiteX11" fmla="*/ 141065 w 161925"/>
                  <a:gd name="connsiteY11" fmla="*/ 81448 h 162925"/>
                  <a:gd name="connsiteX12" fmla="*/ 81106 w 161925"/>
                  <a:gd name="connsiteY12" fmla="*/ 142056 h 162925"/>
                  <a:gd name="connsiteX13" fmla="*/ 20850 w 161925"/>
                  <a:gd name="connsiteY13" fmla="*/ 81448 h 1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25" h="162925">
                    <a:moveTo>
                      <a:pt x="23689" y="23917"/>
                    </a:moveTo>
                    <a:cubicBezTo>
                      <a:pt x="8411" y="39310"/>
                      <a:pt x="0" y="59741"/>
                      <a:pt x="0" y="81458"/>
                    </a:cubicBezTo>
                    <a:cubicBezTo>
                      <a:pt x="0" y="126378"/>
                      <a:pt x="36386" y="162925"/>
                      <a:pt x="81106" y="162925"/>
                    </a:cubicBezTo>
                    <a:cubicBezTo>
                      <a:pt x="125682" y="162925"/>
                      <a:pt x="161925" y="126378"/>
                      <a:pt x="161925" y="81458"/>
                    </a:cubicBezTo>
                    <a:cubicBezTo>
                      <a:pt x="161925" y="59760"/>
                      <a:pt x="153534" y="39329"/>
                      <a:pt x="138312" y="23936"/>
                    </a:cubicBezTo>
                    <a:cubicBezTo>
                      <a:pt x="123034" y="8506"/>
                      <a:pt x="102708" y="0"/>
                      <a:pt x="81096" y="0"/>
                    </a:cubicBezTo>
                    <a:cubicBezTo>
                      <a:pt x="59407" y="-9"/>
                      <a:pt x="39033" y="8487"/>
                      <a:pt x="23689" y="23917"/>
                    </a:cubicBezTo>
                    <a:close/>
                    <a:moveTo>
                      <a:pt x="20850" y="81448"/>
                    </a:moveTo>
                    <a:cubicBezTo>
                      <a:pt x="20850" y="65284"/>
                      <a:pt x="27146" y="50073"/>
                      <a:pt x="38510" y="38624"/>
                    </a:cubicBezTo>
                    <a:cubicBezTo>
                      <a:pt x="49882" y="27146"/>
                      <a:pt x="65037" y="20850"/>
                      <a:pt x="81106" y="20850"/>
                    </a:cubicBezTo>
                    <a:cubicBezTo>
                      <a:pt x="97098" y="20850"/>
                      <a:pt x="112148" y="27146"/>
                      <a:pt x="123473" y="38605"/>
                    </a:cubicBezTo>
                    <a:cubicBezTo>
                      <a:pt x="134798" y="50073"/>
                      <a:pt x="141065" y="65284"/>
                      <a:pt x="141065" y="81448"/>
                    </a:cubicBezTo>
                    <a:cubicBezTo>
                      <a:pt x="141065" y="114871"/>
                      <a:pt x="114176" y="142056"/>
                      <a:pt x="81106" y="142056"/>
                    </a:cubicBezTo>
                    <a:cubicBezTo>
                      <a:pt x="47901" y="142056"/>
                      <a:pt x="20850" y="114871"/>
                      <a:pt x="20850" y="81448"/>
                    </a:cubicBezTo>
                    <a:close/>
                  </a:path>
                </a:pathLst>
              </a:custGeom>
              <a:grpFill/>
              <a:ln w="9525" cap="flat">
                <a:noFill/>
                <a:prstDash val="solid"/>
                <a:miter/>
              </a:ln>
            </p:spPr>
            <p:txBody>
              <a:bodyPr rtlCol="0" anchor="ctr"/>
              <a:lstStyle/>
              <a:p>
                <a:endParaRPr lang="en-MX"/>
              </a:p>
            </p:txBody>
          </p:sp>
          <p:sp>
            <p:nvSpPr>
              <p:cNvPr id="63" name="Freeform 62">
                <a:extLst>
                  <a:ext uri="{FF2B5EF4-FFF2-40B4-BE49-F238E27FC236}">
                    <a16:creationId xmlns:a16="http://schemas.microsoft.com/office/drawing/2014/main" id="{7EE11C6F-CDD7-234E-BC61-F7C0D6C1E595}"/>
                  </a:ext>
                </a:extLst>
              </p:cNvPr>
              <p:cNvSpPr/>
              <p:nvPr/>
            </p:nvSpPr>
            <p:spPr>
              <a:xfrm>
                <a:off x="6666404" y="2966399"/>
                <a:ext cx="161858" cy="162924"/>
              </a:xfrm>
              <a:custGeom>
                <a:avLst/>
                <a:gdLst>
                  <a:gd name="connsiteX0" fmla="*/ 23613 w 161858"/>
                  <a:gd name="connsiteY0" fmla="*/ 23936 h 162924"/>
                  <a:gd name="connsiteX1" fmla="*/ 0 w 161858"/>
                  <a:gd name="connsiteY1" fmla="*/ 81458 h 162924"/>
                  <a:gd name="connsiteX2" fmla="*/ 80810 w 161858"/>
                  <a:gd name="connsiteY2" fmla="*/ 162925 h 162924"/>
                  <a:gd name="connsiteX3" fmla="*/ 161858 w 161858"/>
                  <a:gd name="connsiteY3" fmla="*/ 81458 h 162924"/>
                  <a:gd name="connsiteX4" fmla="*/ 80810 w 161858"/>
                  <a:gd name="connsiteY4" fmla="*/ 0 h 162924"/>
                  <a:gd name="connsiteX5" fmla="*/ 23613 w 161858"/>
                  <a:gd name="connsiteY5" fmla="*/ 23936 h 162924"/>
                  <a:gd name="connsiteX6" fmla="*/ 20850 w 161858"/>
                  <a:gd name="connsiteY6" fmla="*/ 81458 h 162924"/>
                  <a:gd name="connsiteX7" fmla="*/ 38452 w 161858"/>
                  <a:gd name="connsiteY7" fmla="*/ 38614 h 162924"/>
                  <a:gd name="connsiteX8" fmla="*/ 80810 w 161858"/>
                  <a:gd name="connsiteY8" fmla="*/ 20859 h 162924"/>
                  <a:gd name="connsiteX9" fmla="*/ 140998 w 161858"/>
                  <a:gd name="connsiteY9" fmla="*/ 81458 h 162924"/>
                  <a:gd name="connsiteX10" fmla="*/ 80810 w 161858"/>
                  <a:gd name="connsiteY10" fmla="*/ 142065 h 162924"/>
                  <a:gd name="connsiteX11" fmla="*/ 20850 w 161858"/>
                  <a:gd name="connsiteY11" fmla="*/ 81458 h 16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858" h="162924">
                    <a:moveTo>
                      <a:pt x="23613" y="23936"/>
                    </a:moveTo>
                    <a:cubicBezTo>
                      <a:pt x="8382" y="39329"/>
                      <a:pt x="0" y="59760"/>
                      <a:pt x="0" y="81458"/>
                    </a:cubicBezTo>
                    <a:cubicBezTo>
                      <a:pt x="0" y="126377"/>
                      <a:pt x="36252" y="162925"/>
                      <a:pt x="80810" y="162925"/>
                    </a:cubicBezTo>
                    <a:cubicBezTo>
                      <a:pt x="125511" y="162925"/>
                      <a:pt x="161858" y="126377"/>
                      <a:pt x="161858" y="81458"/>
                    </a:cubicBezTo>
                    <a:cubicBezTo>
                      <a:pt x="161858" y="36547"/>
                      <a:pt x="125520" y="0"/>
                      <a:pt x="80810" y="0"/>
                    </a:cubicBezTo>
                    <a:cubicBezTo>
                      <a:pt x="59207" y="0"/>
                      <a:pt x="38919" y="8506"/>
                      <a:pt x="23613" y="23936"/>
                    </a:cubicBezTo>
                    <a:close/>
                    <a:moveTo>
                      <a:pt x="20850" y="81458"/>
                    </a:moveTo>
                    <a:cubicBezTo>
                      <a:pt x="20850" y="65294"/>
                      <a:pt x="27118" y="50082"/>
                      <a:pt x="38452" y="38614"/>
                    </a:cubicBezTo>
                    <a:cubicBezTo>
                      <a:pt x="49768" y="27156"/>
                      <a:pt x="64836" y="20859"/>
                      <a:pt x="80810" y="20859"/>
                    </a:cubicBezTo>
                    <a:cubicBezTo>
                      <a:pt x="114005" y="20859"/>
                      <a:pt x="140998" y="48035"/>
                      <a:pt x="140998" y="81458"/>
                    </a:cubicBezTo>
                    <a:cubicBezTo>
                      <a:pt x="140998" y="114881"/>
                      <a:pt x="114005" y="142065"/>
                      <a:pt x="80810" y="142065"/>
                    </a:cubicBezTo>
                    <a:cubicBezTo>
                      <a:pt x="47749" y="142065"/>
                      <a:pt x="20850" y="114881"/>
                      <a:pt x="20850" y="81458"/>
                    </a:cubicBezTo>
                    <a:close/>
                  </a:path>
                </a:pathLst>
              </a:custGeom>
              <a:grpFill/>
              <a:ln w="9525" cap="flat">
                <a:noFill/>
                <a:prstDash val="solid"/>
                <a:miter/>
              </a:ln>
            </p:spPr>
            <p:txBody>
              <a:bodyPr rtlCol="0" anchor="ctr"/>
              <a:lstStyle/>
              <a:p>
                <a:endParaRPr lang="en-MX"/>
              </a:p>
            </p:txBody>
          </p:sp>
          <p:sp>
            <p:nvSpPr>
              <p:cNvPr id="64" name="Freeform 63">
                <a:extLst>
                  <a:ext uri="{FF2B5EF4-FFF2-40B4-BE49-F238E27FC236}">
                    <a16:creationId xmlns:a16="http://schemas.microsoft.com/office/drawing/2014/main" id="{525EC33B-3D30-8949-AB1C-09349E069358}"/>
                  </a:ext>
                </a:extLst>
              </p:cNvPr>
              <p:cNvSpPr/>
              <p:nvPr/>
            </p:nvSpPr>
            <p:spPr>
              <a:xfrm>
                <a:off x="6874249" y="2966399"/>
                <a:ext cx="161925" cy="162924"/>
              </a:xfrm>
              <a:custGeom>
                <a:avLst/>
                <a:gdLst>
                  <a:gd name="connsiteX0" fmla="*/ 23660 w 161925"/>
                  <a:gd name="connsiteY0" fmla="*/ 23936 h 162924"/>
                  <a:gd name="connsiteX1" fmla="*/ 0 w 161925"/>
                  <a:gd name="connsiteY1" fmla="*/ 81458 h 162924"/>
                  <a:gd name="connsiteX2" fmla="*/ 80906 w 161925"/>
                  <a:gd name="connsiteY2" fmla="*/ 162925 h 162924"/>
                  <a:gd name="connsiteX3" fmla="*/ 161925 w 161925"/>
                  <a:gd name="connsiteY3" fmla="*/ 81458 h 162924"/>
                  <a:gd name="connsiteX4" fmla="*/ 138274 w 161925"/>
                  <a:gd name="connsiteY4" fmla="*/ 23936 h 162924"/>
                  <a:gd name="connsiteX5" fmla="*/ 80915 w 161925"/>
                  <a:gd name="connsiteY5" fmla="*/ 0 h 162924"/>
                  <a:gd name="connsiteX6" fmla="*/ 23660 w 161925"/>
                  <a:gd name="connsiteY6" fmla="*/ 23936 h 162924"/>
                  <a:gd name="connsiteX7" fmla="*/ 20860 w 161925"/>
                  <a:gd name="connsiteY7" fmla="*/ 81458 h 162924"/>
                  <a:gd name="connsiteX8" fmla="*/ 38491 w 161925"/>
                  <a:gd name="connsiteY8" fmla="*/ 38614 h 162924"/>
                  <a:gd name="connsiteX9" fmla="*/ 80915 w 161925"/>
                  <a:gd name="connsiteY9" fmla="*/ 20859 h 162924"/>
                  <a:gd name="connsiteX10" fmla="*/ 123463 w 161925"/>
                  <a:gd name="connsiteY10" fmla="*/ 38614 h 162924"/>
                  <a:gd name="connsiteX11" fmla="*/ 141065 w 161925"/>
                  <a:gd name="connsiteY11" fmla="*/ 81458 h 162924"/>
                  <a:gd name="connsiteX12" fmla="*/ 80924 w 161925"/>
                  <a:gd name="connsiteY12" fmla="*/ 142065 h 162924"/>
                  <a:gd name="connsiteX13" fmla="*/ 20860 w 161925"/>
                  <a:gd name="connsiteY13" fmla="*/ 81458 h 16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25" h="162924">
                    <a:moveTo>
                      <a:pt x="23660" y="23936"/>
                    </a:moveTo>
                    <a:cubicBezTo>
                      <a:pt x="8392" y="39329"/>
                      <a:pt x="0" y="59760"/>
                      <a:pt x="0" y="81458"/>
                    </a:cubicBezTo>
                    <a:cubicBezTo>
                      <a:pt x="0" y="126377"/>
                      <a:pt x="36309" y="162925"/>
                      <a:pt x="80906" y="162925"/>
                    </a:cubicBezTo>
                    <a:cubicBezTo>
                      <a:pt x="125568" y="162925"/>
                      <a:pt x="161925" y="126377"/>
                      <a:pt x="161925" y="81458"/>
                    </a:cubicBezTo>
                    <a:cubicBezTo>
                      <a:pt x="161925" y="59741"/>
                      <a:pt x="153534" y="39319"/>
                      <a:pt x="138274" y="23936"/>
                    </a:cubicBezTo>
                    <a:cubicBezTo>
                      <a:pt x="122987" y="8487"/>
                      <a:pt x="102603" y="0"/>
                      <a:pt x="80915" y="0"/>
                    </a:cubicBezTo>
                    <a:cubicBezTo>
                      <a:pt x="59303" y="0"/>
                      <a:pt x="38976" y="8496"/>
                      <a:pt x="23660" y="23936"/>
                    </a:cubicBezTo>
                    <a:close/>
                    <a:moveTo>
                      <a:pt x="20860" y="81458"/>
                    </a:moveTo>
                    <a:cubicBezTo>
                      <a:pt x="20860" y="65294"/>
                      <a:pt x="27118" y="50082"/>
                      <a:pt x="38491" y="38614"/>
                    </a:cubicBezTo>
                    <a:cubicBezTo>
                      <a:pt x="49844" y="27156"/>
                      <a:pt x="64913" y="20859"/>
                      <a:pt x="80915" y="20859"/>
                    </a:cubicBezTo>
                    <a:cubicBezTo>
                      <a:pt x="96993" y="20859"/>
                      <a:pt x="112100" y="27156"/>
                      <a:pt x="123463" y="38614"/>
                    </a:cubicBezTo>
                    <a:cubicBezTo>
                      <a:pt x="134807" y="50063"/>
                      <a:pt x="141065" y="65294"/>
                      <a:pt x="141065" y="81458"/>
                    </a:cubicBezTo>
                    <a:cubicBezTo>
                      <a:pt x="141065" y="114881"/>
                      <a:pt x="114090" y="142065"/>
                      <a:pt x="80924" y="142065"/>
                    </a:cubicBezTo>
                    <a:cubicBezTo>
                      <a:pt x="47797" y="142065"/>
                      <a:pt x="20860" y="114881"/>
                      <a:pt x="20860" y="81458"/>
                    </a:cubicBezTo>
                    <a:close/>
                  </a:path>
                </a:pathLst>
              </a:custGeom>
              <a:grpFill/>
              <a:ln w="9525" cap="flat">
                <a:noFill/>
                <a:prstDash val="solid"/>
                <a:miter/>
              </a:ln>
            </p:spPr>
            <p:txBody>
              <a:bodyPr rtlCol="0" anchor="ctr"/>
              <a:lstStyle/>
              <a:p>
                <a:endParaRPr lang="en-MX"/>
              </a:p>
            </p:txBody>
          </p:sp>
          <p:sp>
            <p:nvSpPr>
              <p:cNvPr id="65" name="Freeform 64">
                <a:extLst>
                  <a:ext uri="{FF2B5EF4-FFF2-40B4-BE49-F238E27FC236}">
                    <a16:creationId xmlns:a16="http://schemas.microsoft.com/office/drawing/2014/main" id="{76C5AC01-96CB-FE45-ACFC-0AC2BC542E6D}"/>
                  </a:ext>
                </a:extLst>
              </p:cNvPr>
              <p:cNvSpPr/>
              <p:nvPr/>
            </p:nvSpPr>
            <p:spPr>
              <a:xfrm>
                <a:off x="7289844" y="2966399"/>
                <a:ext cx="162134" cy="162934"/>
              </a:xfrm>
              <a:custGeom>
                <a:avLst/>
                <a:gdLst>
                  <a:gd name="connsiteX0" fmla="*/ 23793 w 162134"/>
                  <a:gd name="connsiteY0" fmla="*/ 23927 h 162934"/>
                  <a:gd name="connsiteX1" fmla="*/ 0 w 162134"/>
                  <a:gd name="connsiteY1" fmla="*/ 81467 h 162934"/>
                  <a:gd name="connsiteX2" fmla="*/ 81086 w 162134"/>
                  <a:gd name="connsiteY2" fmla="*/ 162935 h 162934"/>
                  <a:gd name="connsiteX3" fmla="*/ 162134 w 162134"/>
                  <a:gd name="connsiteY3" fmla="*/ 81467 h 162934"/>
                  <a:gd name="connsiteX4" fmla="*/ 138408 w 162134"/>
                  <a:gd name="connsiteY4" fmla="*/ 23927 h 162934"/>
                  <a:gd name="connsiteX5" fmla="*/ 81086 w 162134"/>
                  <a:gd name="connsiteY5" fmla="*/ 0 h 162934"/>
                  <a:gd name="connsiteX6" fmla="*/ 23793 w 162134"/>
                  <a:gd name="connsiteY6" fmla="*/ 23927 h 162934"/>
                  <a:gd name="connsiteX7" fmla="*/ 20860 w 162134"/>
                  <a:gd name="connsiteY7" fmla="*/ 81458 h 162934"/>
                  <a:gd name="connsiteX8" fmla="*/ 38576 w 162134"/>
                  <a:gd name="connsiteY8" fmla="*/ 38633 h 162934"/>
                  <a:gd name="connsiteX9" fmla="*/ 81076 w 162134"/>
                  <a:gd name="connsiteY9" fmla="*/ 20859 h 162934"/>
                  <a:gd name="connsiteX10" fmla="*/ 123597 w 162134"/>
                  <a:gd name="connsiteY10" fmla="*/ 38633 h 162934"/>
                  <a:gd name="connsiteX11" fmla="*/ 141265 w 162134"/>
                  <a:gd name="connsiteY11" fmla="*/ 81458 h 162934"/>
                  <a:gd name="connsiteX12" fmla="*/ 81076 w 162134"/>
                  <a:gd name="connsiteY12" fmla="*/ 142065 h 162934"/>
                  <a:gd name="connsiteX13" fmla="*/ 20860 w 162134"/>
                  <a:gd name="connsiteY13" fmla="*/ 8145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34" h="162934">
                    <a:moveTo>
                      <a:pt x="23793" y="23927"/>
                    </a:moveTo>
                    <a:cubicBezTo>
                      <a:pt x="8468" y="39338"/>
                      <a:pt x="0" y="59769"/>
                      <a:pt x="0" y="81467"/>
                    </a:cubicBezTo>
                    <a:cubicBezTo>
                      <a:pt x="0" y="126387"/>
                      <a:pt x="36386" y="162935"/>
                      <a:pt x="81086" y="162935"/>
                    </a:cubicBezTo>
                    <a:cubicBezTo>
                      <a:pt x="125787" y="162935"/>
                      <a:pt x="162134" y="126387"/>
                      <a:pt x="162134" y="81467"/>
                    </a:cubicBezTo>
                    <a:cubicBezTo>
                      <a:pt x="162134" y="59769"/>
                      <a:pt x="153714" y="39338"/>
                      <a:pt x="138408" y="23927"/>
                    </a:cubicBezTo>
                    <a:cubicBezTo>
                      <a:pt x="123082" y="8496"/>
                      <a:pt x="102737" y="0"/>
                      <a:pt x="81086" y="0"/>
                    </a:cubicBezTo>
                    <a:cubicBezTo>
                      <a:pt x="59493" y="0"/>
                      <a:pt x="39128" y="8496"/>
                      <a:pt x="23793" y="23927"/>
                    </a:cubicBezTo>
                    <a:close/>
                    <a:moveTo>
                      <a:pt x="20860" y="81458"/>
                    </a:moveTo>
                    <a:cubicBezTo>
                      <a:pt x="20860" y="65332"/>
                      <a:pt x="27146" y="50120"/>
                      <a:pt x="38576" y="38633"/>
                    </a:cubicBezTo>
                    <a:cubicBezTo>
                      <a:pt x="49987" y="27175"/>
                      <a:pt x="65056" y="20859"/>
                      <a:pt x="81076" y="20859"/>
                    </a:cubicBezTo>
                    <a:cubicBezTo>
                      <a:pt x="97117" y="20859"/>
                      <a:pt x="112204" y="27175"/>
                      <a:pt x="123597" y="38633"/>
                    </a:cubicBezTo>
                    <a:cubicBezTo>
                      <a:pt x="134998" y="50101"/>
                      <a:pt x="141265" y="65313"/>
                      <a:pt x="141265" y="81458"/>
                    </a:cubicBezTo>
                    <a:cubicBezTo>
                      <a:pt x="141265" y="114881"/>
                      <a:pt x="114290" y="142065"/>
                      <a:pt x="81076" y="142065"/>
                    </a:cubicBezTo>
                    <a:cubicBezTo>
                      <a:pt x="47892" y="142065"/>
                      <a:pt x="20860" y="114881"/>
                      <a:pt x="20860" y="81458"/>
                    </a:cubicBezTo>
                    <a:close/>
                  </a:path>
                </a:pathLst>
              </a:custGeom>
              <a:grpFill/>
              <a:ln w="9525" cap="flat">
                <a:noFill/>
                <a:prstDash val="solid"/>
                <a:miter/>
              </a:ln>
            </p:spPr>
            <p:txBody>
              <a:bodyPr rtlCol="0" anchor="ctr"/>
              <a:lstStyle/>
              <a:p>
                <a:endParaRPr lang="en-MX"/>
              </a:p>
            </p:txBody>
          </p:sp>
          <p:sp>
            <p:nvSpPr>
              <p:cNvPr id="66" name="Freeform 65">
                <a:extLst>
                  <a:ext uri="{FF2B5EF4-FFF2-40B4-BE49-F238E27FC236}">
                    <a16:creationId xmlns:a16="http://schemas.microsoft.com/office/drawing/2014/main" id="{C7B32185-28E2-9C43-85A4-7766A6D80F2D}"/>
                  </a:ext>
                </a:extLst>
              </p:cNvPr>
              <p:cNvSpPr/>
              <p:nvPr/>
            </p:nvSpPr>
            <p:spPr>
              <a:xfrm>
                <a:off x="7497746" y="2966399"/>
                <a:ext cx="162134" cy="162934"/>
              </a:xfrm>
              <a:custGeom>
                <a:avLst/>
                <a:gdLst>
                  <a:gd name="connsiteX0" fmla="*/ 23794 w 162134"/>
                  <a:gd name="connsiteY0" fmla="*/ 23927 h 162934"/>
                  <a:gd name="connsiteX1" fmla="*/ 0 w 162134"/>
                  <a:gd name="connsiteY1" fmla="*/ 81467 h 162934"/>
                  <a:gd name="connsiteX2" fmla="*/ 81096 w 162134"/>
                  <a:gd name="connsiteY2" fmla="*/ 162935 h 162934"/>
                  <a:gd name="connsiteX3" fmla="*/ 162135 w 162134"/>
                  <a:gd name="connsiteY3" fmla="*/ 81467 h 162934"/>
                  <a:gd name="connsiteX4" fmla="*/ 138408 w 162134"/>
                  <a:gd name="connsiteY4" fmla="*/ 23927 h 162934"/>
                  <a:gd name="connsiteX5" fmla="*/ 81096 w 162134"/>
                  <a:gd name="connsiteY5" fmla="*/ 0 h 162934"/>
                  <a:gd name="connsiteX6" fmla="*/ 23794 w 162134"/>
                  <a:gd name="connsiteY6" fmla="*/ 23927 h 162934"/>
                  <a:gd name="connsiteX7" fmla="*/ 20870 w 162134"/>
                  <a:gd name="connsiteY7" fmla="*/ 81458 h 162934"/>
                  <a:gd name="connsiteX8" fmla="*/ 38586 w 162134"/>
                  <a:gd name="connsiteY8" fmla="*/ 38633 h 162934"/>
                  <a:gd name="connsiteX9" fmla="*/ 81086 w 162134"/>
                  <a:gd name="connsiteY9" fmla="*/ 20859 h 162934"/>
                  <a:gd name="connsiteX10" fmla="*/ 123597 w 162134"/>
                  <a:gd name="connsiteY10" fmla="*/ 38633 h 162934"/>
                  <a:gd name="connsiteX11" fmla="*/ 141265 w 162134"/>
                  <a:gd name="connsiteY11" fmla="*/ 81458 h 162934"/>
                  <a:gd name="connsiteX12" fmla="*/ 81086 w 162134"/>
                  <a:gd name="connsiteY12" fmla="*/ 142065 h 162934"/>
                  <a:gd name="connsiteX13" fmla="*/ 20870 w 162134"/>
                  <a:gd name="connsiteY13" fmla="*/ 8145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34" h="162934">
                    <a:moveTo>
                      <a:pt x="23794" y="23927"/>
                    </a:moveTo>
                    <a:cubicBezTo>
                      <a:pt x="8468" y="39338"/>
                      <a:pt x="0" y="59769"/>
                      <a:pt x="0" y="81467"/>
                    </a:cubicBezTo>
                    <a:cubicBezTo>
                      <a:pt x="0" y="126387"/>
                      <a:pt x="36376" y="162935"/>
                      <a:pt x="81096" y="162935"/>
                    </a:cubicBezTo>
                    <a:cubicBezTo>
                      <a:pt x="125787" y="162935"/>
                      <a:pt x="162135" y="126387"/>
                      <a:pt x="162135" y="81467"/>
                    </a:cubicBezTo>
                    <a:cubicBezTo>
                      <a:pt x="162135" y="59769"/>
                      <a:pt x="153714" y="39338"/>
                      <a:pt x="138408" y="23927"/>
                    </a:cubicBezTo>
                    <a:cubicBezTo>
                      <a:pt x="123082" y="8496"/>
                      <a:pt x="102727" y="0"/>
                      <a:pt x="81096" y="0"/>
                    </a:cubicBezTo>
                    <a:cubicBezTo>
                      <a:pt x="59484" y="0"/>
                      <a:pt x="39138" y="8496"/>
                      <a:pt x="23794" y="23927"/>
                    </a:cubicBezTo>
                    <a:close/>
                    <a:moveTo>
                      <a:pt x="20870" y="81458"/>
                    </a:moveTo>
                    <a:cubicBezTo>
                      <a:pt x="20870" y="65332"/>
                      <a:pt x="27147" y="50120"/>
                      <a:pt x="38586" y="38633"/>
                    </a:cubicBezTo>
                    <a:cubicBezTo>
                      <a:pt x="49988" y="27175"/>
                      <a:pt x="65065" y="20859"/>
                      <a:pt x="81086" y="20859"/>
                    </a:cubicBezTo>
                    <a:cubicBezTo>
                      <a:pt x="97127" y="20859"/>
                      <a:pt x="112214" y="27175"/>
                      <a:pt x="123597" y="38633"/>
                    </a:cubicBezTo>
                    <a:cubicBezTo>
                      <a:pt x="134988" y="50101"/>
                      <a:pt x="141265" y="65313"/>
                      <a:pt x="141265" y="81458"/>
                    </a:cubicBezTo>
                    <a:cubicBezTo>
                      <a:pt x="141265" y="114881"/>
                      <a:pt x="114272" y="142065"/>
                      <a:pt x="81086" y="142065"/>
                    </a:cubicBezTo>
                    <a:cubicBezTo>
                      <a:pt x="47873" y="142065"/>
                      <a:pt x="20870" y="114881"/>
                      <a:pt x="20870" y="81458"/>
                    </a:cubicBezTo>
                    <a:close/>
                  </a:path>
                </a:pathLst>
              </a:custGeom>
              <a:grpFill/>
              <a:ln w="9525" cap="flat">
                <a:noFill/>
                <a:prstDash val="solid"/>
                <a:miter/>
              </a:ln>
            </p:spPr>
            <p:txBody>
              <a:bodyPr rtlCol="0" anchor="ctr"/>
              <a:lstStyle/>
              <a:p>
                <a:endParaRPr lang="en-MX"/>
              </a:p>
            </p:txBody>
          </p:sp>
          <p:sp>
            <p:nvSpPr>
              <p:cNvPr id="67" name="Freeform 66">
                <a:extLst>
                  <a:ext uri="{FF2B5EF4-FFF2-40B4-BE49-F238E27FC236}">
                    <a16:creationId xmlns:a16="http://schemas.microsoft.com/office/drawing/2014/main" id="{C0D443BE-6422-EB42-A143-51CDECFD0D82}"/>
                  </a:ext>
                </a:extLst>
              </p:cNvPr>
              <p:cNvSpPr/>
              <p:nvPr/>
            </p:nvSpPr>
            <p:spPr>
              <a:xfrm>
                <a:off x="7705658" y="2966399"/>
                <a:ext cx="162163" cy="162934"/>
              </a:xfrm>
              <a:custGeom>
                <a:avLst/>
                <a:gdLst>
                  <a:gd name="connsiteX0" fmla="*/ 23708 w 162163"/>
                  <a:gd name="connsiteY0" fmla="*/ 23927 h 162934"/>
                  <a:gd name="connsiteX1" fmla="*/ 0 w 162163"/>
                  <a:gd name="connsiteY1" fmla="*/ 81467 h 162934"/>
                  <a:gd name="connsiteX2" fmla="*/ 81086 w 162163"/>
                  <a:gd name="connsiteY2" fmla="*/ 162935 h 162934"/>
                  <a:gd name="connsiteX3" fmla="*/ 162163 w 162163"/>
                  <a:gd name="connsiteY3" fmla="*/ 81467 h 162934"/>
                  <a:gd name="connsiteX4" fmla="*/ 138408 w 162163"/>
                  <a:gd name="connsiteY4" fmla="*/ 23927 h 162934"/>
                  <a:gd name="connsiteX5" fmla="*/ 81086 w 162163"/>
                  <a:gd name="connsiteY5" fmla="*/ 0 h 162934"/>
                  <a:gd name="connsiteX6" fmla="*/ 23708 w 162163"/>
                  <a:gd name="connsiteY6" fmla="*/ 23927 h 162934"/>
                  <a:gd name="connsiteX7" fmla="*/ 20870 w 162163"/>
                  <a:gd name="connsiteY7" fmla="*/ 81458 h 162934"/>
                  <a:gd name="connsiteX8" fmla="*/ 38529 w 162163"/>
                  <a:gd name="connsiteY8" fmla="*/ 38633 h 162934"/>
                  <a:gd name="connsiteX9" fmla="*/ 81086 w 162163"/>
                  <a:gd name="connsiteY9" fmla="*/ 20859 h 162934"/>
                  <a:gd name="connsiteX10" fmla="*/ 123625 w 162163"/>
                  <a:gd name="connsiteY10" fmla="*/ 38633 h 162934"/>
                  <a:gd name="connsiteX11" fmla="*/ 141294 w 162163"/>
                  <a:gd name="connsiteY11" fmla="*/ 81458 h 162934"/>
                  <a:gd name="connsiteX12" fmla="*/ 81086 w 162163"/>
                  <a:gd name="connsiteY12" fmla="*/ 142065 h 162934"/>
                  <a:gd name="connsiteX13" fmla="*/ 20870 w 162163"/>
                  <a:gd name="connsiteY13" fmla="*/ 8145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 h="162934">
                    <a:moveTo>
                      <a:pt x="23708" y="23927"/>
                    </a:moveTo>
                    <a:cubicBezTo>
                      <a:pt x="8420" y="39319"/>
                      <a:pt x="0" y="59750"/>
                      <a:pt x="0" y="81467"/>
                    </a:cubicBezTo>
                    <a:cubicBezTo>
                      <a:pt x="0" y="126387"/>
                      <a:pt x="36366" y="162935"/>
                      <a:pt x="81086" y="162935"/>
                    </a:cubicBezTo>
                    <a:cubicBezTo>
                      <a:pt x="125787" y="162935"/>
                      <a:pt x="162163" y="126387"/>
                      <a:pt x="162163" y="81467"/>
                    </a:cubicBezTo>
                    <a:cubicBezTo>
                      <a:pt x="162163" y="59769"/>
                      <a:pt x="153743" y="39338"/>
                      <a:pt x="138408" y="23927"/>
                    </a:cubicBezTo>
                    <a:cubicBezTo>
                      <a:pt x="123063" y="8496"/>
                      <a:pt x="102708" y="0"/>
                      <a:pt x="81086" y="0"/>
                    </a:cubicBezTo>
                    <a:cubicBezTo>
                      <a:pt x="59398" y="0"/>
                      <a:pt x="39024" y="8496"/>
                      <a:pt x="23708" y="23927"/>
                    </a:cubicBezTo>
                    <a:close/>
                    <a:moveTo>
                      <a:pt x="20870" y="81458"/>
                    </a:moveTo>
                    <a:cubicBezTo>
                      <a:pt x="20870" y="65294"/>
                      <a:pt x="27137" y="50082"/>
                      <a:pt x="38529" y="38633"/>
                    </a:cubicBezTo>
                    <a:cubicBezTo>
                      <a:pt x="49882" y="27156"/>
                      <a:pt x="64999" y="20859"/>
                      <a:pt x="81086" y="20859"/>
                    </a:cubicBezTo>
                    <a:cubicBezTo>
                      <a:pt x="97098" y="20859"/>
                      <a:pt x="112214" y="27175"/>
                      <a:pt x="123625" y="38633"/>
                    </a:cubicBezTo>
                    <a:cubicBezTo>
                      <a:pt x="135007" y="50101"/>
                      <a:pt x="141294" y="65313"/>
                      <a:pt x="141294" y="81458"/>
                    </a:cubicBezTo>
                    <a:cubicBezTo>
                      <a:pt x="141294" y="114881"/>
                      <a:pt x="114281" y="142065"/>
                      <a:pt x="81086" y="142065"/>
                    </a:cubicBezTo>
                    <a:cubicBezTo>
                      <a:pt x="47883" y="142065"/>
                      <a:pt x="20870" y="114881"/>
                      <a:pt x="20870" y="81458"/>
                    </a:cubicBezTo>
                    <a:close/>
                  </a:path>
                </a:pathLst>
              </a:custGeom>
              <a:grpFill/>
              <a:ln w="9525" cap="flat">
                <a:noFill/>
                <a:prstDash val="solid"/>
                <a:miter/>
              </a:ln>
            </p:spPr>
            <p:txBody>
              <a:bodyPr rtlCol="0" anchor="ctr"/>
              <a:lstStyle/>
              <a:p>
                <a:endParaRPr lang="en-MX"/>
              </a:p>
            </p:txBody>
          </p:sp>
          <p:sp>
            <p:nvSpPr>
              <p:cNvPr id="68" name="Freeform 67">
                <a:extLst>
                  <a:ext uri="{FF2B5EF4-FFF2-40B4-BE49-F238E27FC236}">
                    <a16:creationId xmlns:a16="http://schemas.microsoft.com/office/drawing/2014/main" id="{8C56827A-0A7E-1D4B-838E-34FF9944B5A7}"/>
                  </a:ext>
                </a:extLst>
              </p:cNvPr>
              <p:cNvSpPr/>
              <p:nvPr/>
            </p:nvSpPr>
            <p:spPr>
              <a:xfrm>
                <a:off x="6404591" y="2428255"/>
                <a:ext cx="162143" cy="162934"/>
              </a:xfrm>
              <a:custGeom>
                <a:avLst/>
                <a:gdLst>
                  <a:gd name="connsiteX0" fmla="*/ 23679 w 162143"/>
                  <a:gd name="connsiteY0" fmla="*/ 23860 h 162934"/>
                  <a:gd name="connsiteX1" fmla="*/ 0 w 162143"/>
                  <a:gd name="connsiteY1" fmla="*/ 81448 h 162934"/>
                  <a:gd name="connsiteX2" fmla="*/ 81067 w 162143"/>
                  <a:gd name="connsiteY2" fmla="*/ 162935 h 162934"/>
                  <a:gd name="connsiteX3" fmla="*/ 162144 w 162143"/>
                  <a:gd name="connsiteY3" fmla="*/ 81448 h 162934"/>
                  <a:gd name="connsiteX4" fmla="*/ 81067 w 162143"/>
                  <a:gd name="connsiteY4" fmla="*/ 0 h 162934"/>
                  <a:gd name="connsiteX5" fmla="*/ 23679 w 162143"/>
                  <a:gd name="connsiteY5" fmla="*/ 23860 h 162934"/>
                  <a:gd name="connsiteX6" fmla="*/ 20869 w 162143"/>
                  <a:gd name="connsiteY6" fmla="*/ 81448 h 162934"/>
                  <a:gd name="connsiteX7" fmla="*/ 38500 w 162143"/>
                  <a:gd name="connsiteY7" fmla="*/ 38576 h 162934"/>
                  <a:gd name="connsiteX8" fmla="*/ 81067 w 162143"/>
                  <a:gd name="connsiteY8" fmla="*/ 20869 h 162934"/>
                  <a:gd name="connsiteX9" fmla="*/ 141284 w 162143"/>
                  <a:gd name="connsiteY9" fmla="*/ 81448 h 162934"/>
                  <a:gd name="connsiteX10" fmla="*/ 81067 w 162143"/>
                  <a:gd name="connsiteY10" fmla="*/ 142075 h 162934"/>
                  <a:gd name="connsiteX11" fmla="*/ 20869 w 162143"/>
                  <a:gd name="connsiteY11"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143" h="162934">
                    <a:moveTo>
                      <a:pt x="23679" y="23860"/>
                    </a:moveTo>
                    <a:cubicBezTo>
                      <a:pt x="8429" y="39234"/>
                      <a:pt x="0" y="59674"/>
                      <a:pt x="0" y="81448"/>
                    </a:cubicBezTo>
                    <a:cubicBezTo>
                      <a:pt x="0" y="126387"/>
                      <a:pt x="36395" y="162935"/>
                      <a:pt x="81067" y="162935"/>
                    </a:cubicBezTo>
                    <a:cubicBezTo>
                      <a:pt x="125759" y="162935"/>
                      <a:pt x="162144" y="126387"/>
                      <a:pt x="162144" y="81448"/>
                    </a:cubicBezTo>
                    <a:cubicBezTo>
                      <a:pt x="162144" y="36547"/>
                      <a:pt x="125768" y="0"/>
                      <a:pt x="81067" y="0"/>
                    </a:cubicBezTo>
                    <a:cubicBezTo>
                      <a:pt x="59350" y="0"/>
                      <a:pt x="38976" y="8487"/>
                      <a:pt x="23679" y="23860"/>
                    </a:cubicBezTo>
                    <a:close/>
                    <a:moveTo>
                      <a:pt x="20869" y="81448"/>
                    </a:moveTo>
                    <a:cubicBezTo>
                      <a:pt x="20869" y="65218"/>
                      <a:pt x="27118" y="49987"/>
                      <a:pt x="38500" y="38576"/>
                    </a:cubicBezTo>
                    <a:cubicBezTo>
                      <a:pt x="49825" y="27146"/>
                      <a:pt x="64941" y="20869"/>
                      <a:pt x="81067" y="20869"/>
                    </a:cubicBezTo>
                    <a:cubicBezTo>
                      <a:pt x="114252" y="20869"/>
                      <a:pt x="141284" y="48054"/>
                      <a:pt x="141284" y="81448"/>
                    </a:cubicBezTo>
                    <a:cubicBezTo>
                      <a:pt x="141284" y="114871"/>
                      <a:pt x="114252" y="142075"/>
                      <a:pt x="81067" y="142075"/>
                    </a:cubicBezTo>
                    <a:cubicBezTo>
                      <a:pt x="47892" y="142075"/>
                      <a:pt x="20869" y="114871"/>
                      <a:pt x="20869" y="81448"/>
                    </a:cubicBezTo>
                    <a:close/>
                  </a:path>
                </a:pathLst>
              </a:custGeom>
              <a:grpFill/>
              <a:ln w="9525" cap="flat">
                <a:noFill/>
                <a:prstDash val="solid"/>
                <a:miter/>
              </a:ln>
            </p:spPr>
            <p:txBody>
              <a:bodyPr rtlCol="0" anchor="ctr"/>
              <a:lstStyle/>
              <a:p>
                <a:endParaRPr lang="en-MX"/>
              </a:p>
            </p:txBody>
          </p:sp>
          <p:sp>
            <p:nvSpPr>
              <p:cNvPr id="69" name="Freeform 68">
                <a:extLst>
                  <a:ext uri="{FF2B5EF4-FFF2-40B4-BE49-F238E27FC236}">
                    <a16:creationId xmlns:a16="http://schemas.microsoft.com/office/drawing/2014/main" id="{AEC10312-9EBC-BD47-A01B-68E972A0E105}"/>
                  </a:ext>
                </a:extLst>
              </p:cNvPr>
              <p:cNvSpPr/>
              <p:nvPr/>
            </p:nvSpPr>
            <p:spPr>
              <a:xfrm>
                <a:off x="6612502" y="2428255"/>
                <a:ext cx="162134" cy="162934"/>
              </a:xfrm>
              <a:custGeom>
                <a:avLst/>
                <a:gdLst>
                  <a:gd name="connsiteX0" fmla="*/ 23679 w 162134"/>
                  <a:gd name="connsiteY0" fmla="*/ 23860 h 162934"/>
                  <a:gd name="connsiteX1" fmla="*/ 0 w 162134"/>
                  <a:gd name="connsiteY1" fmla="*/ 81448 h 162934"/>
                  <a:gd name="connsiteX2" fmla="*/ 81058 w 162134"/>
                  <a:gd name="connsiteY2" fmla="*/ 162935 h 162934"/>
                  <a:gd name="connsiteX3" fmla="*/ 162134 w 162134"/>
                  <a:gd name="connsiteY3" fmla="*/ 81448 h 162934"/>
                  <a:gd name="connsiteX4" fmla="*/ 81058 w 162134"/>
                  <a:gd name="connsiteY4" fmla="*/ 0 h 162934"/>
                  <a:gd name="connsiteX5" fmla="*/ 23679 w 162134"/>
                  <a:gd name="connsiteY5" fmla="*/ 23860 h 162934"/>
                  <a:gd name="connsiteX6" fmla="*/ 20869 w 162134"/>
                  <a:gd name="connsiteY6" fmla="*/ 81448 h 162934"/>
                  <a:gd name="connsiteX7" fmla="*/ 38481 w 162134"/>
                  <a:gd name="connsiteY7" fmla="*/ 38576 h 162934"/>
                  <a:gd name="connsiteX8" fmla="*/ 81058 w 162134"/>
                  <a:gd name="connsiteY8" fmla="*/ 20869 h 162934"/>
                  <a:gd name="connsiteX9" fmla="*/ 141275 w 162134"/>
                  <a:gd name="connsiteY9" fmla="*/ 81448 h 162934"/>
                  <a:gd name="connsiteX10" fmla="*/ 81058 w 162134"/>
                  <a:gd name="connsiteY10" fmla="*/ 142075 h 162934"/>
                  <a:gd name="connsiteX11" fmla="*/ 20869 w 162134"/>
                  <a:gd name="connsiteY11"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134" h="162934">
                    <a:moveTo>
                      <a:pt x="23679" y="23860"/>
                    </a:moveTo>
                    <a:cubicBezTo>
                      <a:pt x="8429" y="39234"/>
                      <a:pt x="0" y="59674"/>
                      <a:pt x="0" y="81448"/>
                    </a:cubicBezTo>
                    <a:cubicBezTo>
                      <a:pt x="0" y="126387"/>
                      <a:pt x="36376" y="162935"/>
                      <a:pt x="81058" y="162935"/>
                    </a:cubicBezTo>
                    <a:cubicBezTo>
                      <a:pt x="125758" y="162935"/>
                      <a:pt x="162134" y="126387"/>
                      <a:pt x="162134" y="81448"/>
                    </a:cubicBezTo>
                    <a:cubicBezTo>
                      <a:pt x="162134" y="36547"/>
                      <a:pt x="125768" y="0"/>
                      <a:pt x="81058" y="0"/>
                    </a:cubicBezTo>
                    <a:cubicBezTo>
                      <a:pt x="59350" y="0"/>
                      <a:pt x="38967" y="8487"/>
                      <a:pt x="23679" y="23860"/>
                    </a:cubicBezTo>
                    <a:close/>
                    <a:moveTo>
                      <a:pt x="20869" y="81448"/>
                    </a:moveTo>
                    <a:cubicBezTo>
                      <a:pt x="20869" y="65218"/>
                      <a:pt x="27118" y="49987"/>
                      <a:pt x="38481" y="38576"/>
                    </a:cubicBezTo>
                    <a:cubicBezTo>
                      <a:pt x="49816" y="27146"/>
                      <a:pt x="64922" y="20869"/>
                      <a:pt x="81058" y="20869"/>
                    </a:cubicBezTo>
                    <a:cubicBezTo>
                      <a:pt x="114252" y="20869"/>
                      <a:pt x="141275" y="48054"/>
                      <a:pt x="141275" y="81448"/>
                    </a:cubicBezTo>
                    <a:cubicBezTo>
                      <a:pt x="141275" y="114871"/>
                      <a:pt x="114252" y="142075"/>
                      <a:pt x="81058" y="142075"/>
                    </a:cubicBezTo>
                    <a:cubicBezTo>
                      <a:pt x="47873" y="142075"/>
                      <a:pt x="20869" y="114871"/>
                      <a:pt x="20869" y="81448"/>
                    </a:cubicBezTo>
                    <a:close/>
                  </a:path>
                </a:pathLst>
              </a:custGeom>
              <a:grpFill/>
              <a:ln w="9525" cap="flat">
                <a:noFill/>
                <a:prstDash val="solid"/>
                <a:miter/>
              </a:ln>
            </p:spPr>
            <p:txBody>
              <a:bodyPr rtlCol="0" anchor="ctr"/>
              <a:lstStyle/>
              <a:p>
                <a:endParaRPr lang="en-MX"/>
              </a:p>
            </p:txBody>
          </p:sp>
          <p:sp>
            <p:nvSpPr>
              <p:cNvPr id="70" name="Freeform 69">
                <a:extLst>
                  <a:ext uri="{FF2B5EF4-FFF2-40B4-BE49-F238E27FC236}">
                    <a16:creationId xmlns:a16="http://schemas.microsoft.com/office/drawing/2014/main" id="{945FB063-3E24-1846-80E8-1E23879951B3}"/>
                  </a:ext>
                </a:extLst>
              </p:cNvPr>
              <p:cNvSpPr/>
              <p:nvPr/>
            </p:nvSpPr>
            <p:spPr>
              <a:xfrm>
                <a:off x="7028316" y="2428255"/>
                <a:ext cx="161925" cy="162934"/>
              </a:xfrm>
              <a:custGeom>
                <a:avLst/>
                <a:gdLst>
                  <a:gd name="connsiteX0" fmla="*/ 0 w 161925"/>
                  <a:gd name="connsiteY0" fmla="*/ 81448 h 162934"/>
                  <a:gd name="connsiteX1" fmla="*/ 80848 w 161925"/>
                  <a:gd name="connsiteY1" fmla="*/ 162935 h 162934"/>
                  <a:gd name="connsiteX2" fmla="*/ 161925 w 161925"/>
                  <a:gd name="connsiteY2" fmla="*/ 81448 h 162934"/>
                  <a:gd name="connsiteX3" fmla="*/ 80848 w 161925"/>
                  <a:gd name="connsiteY3" fmla="*/ 0 h 162934"/>
                  <a:gd name="connsiteX4" fmla="*/ 0 w 161925"/>
                  <a:gd name="connsiteY4" fmla="*/ 81448 h 162934"/>
                  <a:gd name="connsiteX5" fmla="*/ 20850 w 161925"/>
                  <a:gd name="connsiteY5" fmla="*/ 81448 h 162934"/>
                  <a:gd name="connsiteX6" fmla="*/ 80848 w 161925"/>
                  <a:gd name="connsiteY6" fmla="*/ 20869 h 162934"/>
                  <a:gd name="connsiteX7" fmla="*/ 141065 w 161925"/>
                  <a:gd name="connsiteY7" fmla="*/ 81448 h 162934"/>
                  <a:gd name="connsiteX8" fmla="*/ 80848 w 161925"/>
                  <a:gd name="connsiteY8" fmla="*/ 142075 h 162934"/>
                  <a:gd name="connsiteX9" fmla="*/ 20850 w 161925"/>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48"/>
                    </a:moveTo>
                    <a:cubicBezTo>
                      <a:pt x="0" y="126387"/>
                      <a:pt x="36281" y="162935"/>
                      <a:pt x="80848" y="162935"/>
                    </a:cubicBezTo>
                    <a:cubicBezTo>
                      <a:pt x="125539" y="162935"/>
                      <a:pt x="161925" y="126387"/>
                      <a:pt x="161925" y="81448"/>
                    </a:cubicBezTo>
                    <a:cubicBezTo>
                      <a:pt x="161925" y="36547"/>
                      <a:pt x="125549" y="0"/>
                      <a:pt x="80848" y="0"/>
                    </a:cubicBezTo>
                    <a:cubicBezTo>
                      <a:pt x="36271" y="0"/>
                      <a:pt x="0" y="36547"/>
                      <a:pt x="0" y="81448"/>
                    </a:cubicBezTo>
                    <a:close/>
                    <a:moveTo>
                      <a:pt x="20850" y="81448"/>
                    </a:moveTo>
                    <a:cubicBezTo>
                      <a:pt x="20850" y="48054"/>
                      <a:pt x="47777" y="20869"/>
                      <a:pt x="80848" y="20869"/>
                    </a:cubicBezTo>
                    <a:cubicBezTo>
                      <a:pt x="114033" y="20869"/>
                      <a:pt x="141065" y="48054"/>
                      <a:pt x="141065" y="81448"/>
                    </a:cubicBezTo>
                    <a:cubicBezTo>
                      <a:pt x="141065" y="114871"/>
                      <a:pt x="114033" y="142075"/>
                      <a:pt x="80848" y="142075"/>
                    </a:cubicBezTo>
                    <a:cubicBezTo>
                      <a:pt x="47777" y="142075"/>
                      <a:pt x="20850" y="114871"/>
                      <a:pt x="20850" y="81448"/>
                    </a:cubicBezTo>
                    <a:close/>
                  </a:path>
                </a:pathLst>
              </a:custGeom>
              <a:grpFill/>
              <a:ln w="9525" cap="flat">
                <a:noFill/>
                <a:prstDash val="solid"/>
                <a:miter/>
              </a:ln>
            </p:spPr>
            <p:txBody>
              <a:bodyPr rtlCol="0" anchor="ctr"/>
              <a:lstStyle/>
              <a:p>
                <a:endParaRPr lang="en-MX"/>
              </a:p>
            </p:txBody>
          </p:sp>
          <p:sp>
            <p:nvSpPr>
              <p:cNvPr id="71" name="Freeform 70">
                <a:extLst>
                  <a:ext uri="{FF2B5EF4-FFF2-40B4-BE49-F238E27FC236}">
                    <a16:creationId xmlns:a16="http://schemas.microsoft.com/office/drawing/2014/main" id="{9D9A8825-390B-B149-9414-53BAC71BE3FE}"/>
                  </a:ext>
                </a:extLst>
              </p:cNvPr>
              <p:cNvSpPr/>
              <p:nvPr/>
            </p:nvSpPr>
            <p:spPr>
              <a:xfrm>
                <a:off x="7236218" y="2428255"/>
                <a:ext cx="161925" cy="162934"/>
              </a:xfrm>
              <a:custGeom>
                <a:avLst/>
                <a:gdLst>
                  <a:gd name="connsiteX0" fmla="*/ 0 w 161925"/>
                  <a:gd name="connsiteY0" fmla="*/ 81448 h 162934"/>
                  <a:gd name="connsiteX1" fmla="*/ 80839 w 161925"/>
                  <a:gd name="connsiteY1" fmla="*/ 162935 h 162934"/>
                  <a:gd name="connsiteX2" fmla="*/ 161925 w 161925"/>
                  <a:gd name="connsiteY2" fmla="*/ 81448 h 162934"/>
                  <a:gd name="connsiteX3" fmla="*/ 80839 w 161925"/>
                  <a:gd name="connsiteY3" fmla="*/ 0 h 162934"/>
                  <a:gd name="connsiteX4" fmla="*/ 0 w 161925"/>
                  <a:gd name="connsiteY4" fmla="*/ 81448 h 162934"/>
                  <a:gd name="connsiteX5" fmla="*/ 20860 w 161925"/>
                  <a:gd name="connsiteY5" fmla="*/ 81448 h 162934"/>
                  <a:gd name="connsiteX6" fmla="*/ 80839 w 161925"/>
                  <a:gd name="connsiteY6" fmla="*/ 20869 h 162934"/>
                  <a:gd name="connsiteX7" fmla="*/ 141056 w 161925"/>
                  <a:gd name="connsiteY7" fmla="*/ 81448 h 162934"/>
                  <a:gd name="connsiteX8" fmla="*/ 80839 w 161925"/>
                  <a:gd name="connsiteY8" fmla="*/ 142075 h 162934"/>
                  <a:gd name="connsiteX9" fmla="*/ 20860 w 161925"/>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48"/>
                    </a:moveTo>
                    <a:cubicBezTo>
                      <a:pt x="0" y="126387"/>
                      <a:pt x="36271" y="162935"/>
                      <a:pt x="80839" y="162935"/>
                    </a:cubicBezTo>
                    <a:cubicBezTo>
                      <a:pt x="125549" y="162935"/>
                      <a:pt x="161925" y="126387"/>
                      <a:pt x="161925" y="81448"/>
                    </a:cubicBezTo>
                    <a:cubicBezTo>
                      <a:pt x="161925" y="36547"/>
                      <a:pt x="125559" y="0"/>
                      <a:pt x="80839" y="0"/>
                    </a:cubicBezTo>
                    <a:cubicBezTo>
                      <a:pt x="36271" y="0"/>
                      <a:pt x="0" y="36547"/>
                      <a:pt x="0" y="81448"/>
                    </a:cubicBezTo>
                    <a:close/>
                    <a:moveTo>
                      <a:pt x="20860" y="81448"/>
                    </a:moveTo>
                    <a:cubicBezTo>
                      <a:pt x="20860" y="48054"/>
                      <a:pt x="47768" y="20869"/>
                      <a:pt x="80839" y="20869"/>
                    </a:cubicBezTo>
                    <a:cubicBezTo>
                      <a:pt x="114043" y="20869"/>
                      <a:pt x="141056" y="48054"/>
                      <a:pt x="141056" y="81448"/>
                    </a:cubicBezTo>
                    <a:cubicBezTo>
                      <a:pt x="141056" y="114871"/>
                      <a:pt x="114043" y="142075"/>
                      <a:pt x="80839" y="142075"/>
                    </a:cubicBezTo>
                    <a:cubicBezTo>
                      <a:pt x="47777" y="142075"/>
                      <a:pt x="20860" y="114871"/>
                      <a:pt x="20860" y="81448"/>
                    </a:cubicBezTo>
                    <a:close/>
                  </a:path>
                </a:pathLst>
              </a:custGeom>
              <a:grpFill/>
              <a:ln w="9525" cap="flat">
                <a:noFill/>
                <a:prstDash val="solid"/>
                <a:miter/>
              </a:ln>
            </p:spPr>
            <p:txBody>
              <a:bodyPr rtlCol="0" anchor="ctr"/>
              <a:lstStyle/>
              <a:p>
                <a:endParaRPr lang="en-MX"/>
              </a:p>
            </p:txBody>
          </p:sp>
          <p:sp>
            <p:nvSpPr>
              <p:cNvPr id="72" name="Freeform 71">
                <a:extLst>
                  <a:ext uri="{FF2B5EF4-FFF2-40B4-BE49-F238E27FC236}">
                    <a16:creationId xmlns:a16="http://schemas.microsoft.com/office/drawing/2014/main" id="{0A219690-6716-0C4C-ADA7-45A745A31D1D}"/>
                  </a:ext>
                </a:extLst>
              </p:cNvPr>
              <p:cNvSpPr/>
              <p:nvPr/>
            </p:nvSpPr>
            <p:spPr>
              <a:xfrm>
                <a:off x="7443920" y="2428255"/>
                <a:ext cx="162144" cy="162934"/>
              </a:xfrm>
              <a:custGeom>
                <a:avLst/>
                <a:gdLst>
                  <a:gd name="connsiteX0" fmla="*/ 0 w 162144"/>
                  <a:gd name="connsiteY0" fmla="*/ 81448 h 162934"/>
                  <a:gd name="connsiteX1" fmla="*/ 81049 w 162144"/>
                  <a:gd name="connsiteY1" fmla="*/ 162935 h 162934"/>
                  <a:gd name="connsiteX2" fmla="*/ 162144 w 162144"/>
                  <a:gd name="connsiteY2" fmla="*/ 81448 h 162934"/>
                  <a:gd name="connsiteX3" fmla="*/ 81049 w 162144"/>
                  <a:gd name="connsiteY3" fmla="*/ 0 h 162934"/>
                  <a:gd name="connsiteX4" fmla="*/ 0 w 162144"/>
                  <a:gd name="connsiteY4" fmla="*/ 81448 h 162934"/>
                  <a:gd name="connsiteX5" fmla="*/ 20860 w 162144"/>
                  <a:gd name="connsiteY5" fmla="*/ 81448 h 162934"/>
                  <a:gd name="connsiteX6" fmla="*/ 81039 w 162144"/>
                  <a:gd name="connsiteY6" fmla="*/ 20869 h 162934"/>
                  <a:gd name="connsiteX7" fmla="*/ 141256 w 162144"/>
                  <a:gd name="connsiteY7" fmla="*/ 81448 h 162934"/>
                  <a:gd name="connsiteX8" fmla="*/ 81039 w 162144"/>
                  <a:gd name="connsiteY8" fmla="*/ 142075 h 162934"/>
                  <a:gd name="connsiteX9" fmla="*/ 20860 w 162144"/>
                  <a:gd name="connsiteY9" fmla="*/ 81448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4" h="162934">
                    <a:moveTo>
                      <a:pt x="0" y="81448"/>
                    </a:moveTo>
                    <a:cubicBezTo>
                      <a:pt x="0" y="126387"/>
                      <a:pt x="36376" y="162935"/>
                      <a:pt x="81049" y="162935"/>
                    </a:cubicBezTo>
                    <a:cubicBezTo>
                      <a:pt x="125759" y="162935"/>
                      <a:pt x="162144" y="126387"/>
                      <a:pt x="162144" y="81448"/>
                    </a:cubicBezTo>
                    <a:cubicBezTo>
                      <a:pt x="162144" y="36547"/>
                      <a:pt x="125768" y="0"/>
                      <a:pt x="81049" y="0"/>
                    </a:cubicBezTo>
                    <a:cubicBezTo>
                      <a:pt x="36376" y="0"/>
                      <a:pt x="0" y="36547"/>
                      <a:pt x="0" y="81448"/>
                    </a:cubicBezTo>
                    <a:close/>
                    <a:moveTo>
                      <a:pt x="20860" y="81448"/>
                    </a:moveTo>
                    <a:cubicBezTo>
                      <a:pt x="20860" y="48054"/>
                      <a:pt x="47883" y="20869"/>
                      <a:pt x="81039" y="20869"/>
                    </a:cubicBezTo>
                    <a:cubicBezTo>
                      <a:pt x="114252" y="20869"/>
                      <a:pt x="141256" y="48054"/>
                      <a:pt x="141256" y="81448"/>
                    </a:cubicBezTo>
                    <a:cubicBezTo>
                      <a:pt x="141256" y="114871"/>
                      <a:pt x="114252" y="142075"/>
                      <a:pt x="81039" y="142075"/>
                    </a:cubicBezTo>
                    <a:cubicBezTo>
                      <a:pt x="47883" y="142075"/>
                      <a:pt x="20860" y="114871"/>
                      <a:pt x="20860" y="81448"/>
                    </a:cubicBezTo>
                    <a:close/>
                  </a:path>
                </a:pathLst>
              </a:custGeom>
              <a:grpFill/>
              <a:ln w="9525" cap="flat">
                <a:noFill/>
                <a:prstDash val="solid"/>
                <a:miter/>
              </a:ln>
            </p:spPr>
            <p:txBody>
              <a:bodyPr rtlCol="0" anchor="ctr"/>
              <a:lstStyle/>
              <a:p>
                <a:endParaRPr lang="en-MX"/>
              </a:p>
            </p:txBody>
          </p:sp>
          <p:sp>
            <p:nvSpPr>
              <p:cNvPr id="73" name="Freeform 72">
                <a:extLst>
                  <a:ext uri="{FF2B5EF4-FFF2-40B4-BE49-F238E27FC236}">
                    <a16:creationId xmlns:a16="http://schemas.microsoft.com/office/drawing/2014/main" id="{BFCB3CDF-97D5-E345-BB30-CDDC56FE97C0}"/>
                  </a:ext>
                </a:extLst>
              </p:cNvPr>
              <p:cNvSpPr/>
              <p:nvPr/>
            </p:nvSpPr>
            <p:spPr>
              <a:xfrm>
                <a:off x="6449710" y="2248471"/>
                <a:ext cx="161886" cy="162934"/>
              </a:xfrm>
              <a:custGeom>
                <a:avLst/>
                <a:gdLst>
                  <a:gd name="connsiteX0" fmla="*/ 0 w 161886"/>
                  <a:gd name="connsiteY0" fmla="*/ 81486 h 162934"/>
                  <a:gd name="connsiteX1" fmla="*/ 80791 w 161886"/>
                  <a:gd name="connsiteY1" fmla="*/ 162935 h 162934"/>
                  <a:gd name="connsiteX2" fmla="*/ 161887 w 161886"/>
                  <a:gd name="connsiteY2" fmla="*/ 81486 h 162934"/>
                  <a:gd name="connsiteX3" fmla="*/ 80791 w 161886"/>
                  <a:gd name="connsiteY3" fmla="*/ 0 h 162934"/>
                  <a:gd name="connsiteX4" fmla="*/ 0 w 161886"/>
                  <a:gd name="connsiteY4" fmla="*/ 81486 h 162934"/>
                  <a:gd name="connsiteX5" fmla="*/ 20850 w 161886"/>
                  <a:gd name="connsiteY5" fmla="*/ 81486 h 162934"/>
                  <a:gd name="connsiteX6" fmla="*/ 80791 w 161886"/>
                  <a:gd name="connsiteY6" fmla="*/ 20860 h 162934"/>
                  <a:gd name="connsiteX7" fmla="*/ 141008 w 161886"/>
                  <a:gd name="connsiteY7" fmla="*/ 81486 h 162934"/>
                  <a:gd name="connsiteX8" fmla="*/ 80791 w 161886"/>
                  <a:gd name="connsiteY8" fmla="*/ 142075 h 162934"/>
                  <a:gd name="connsiteX9" fmla="*/ 20850 w 161886"/>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86" h="162934">
                    <a:moveTo>
                      <a:pt x="0" y="81486"/>
                    </a:moveTo>
                    <a:cubicBezTo>
                      <a:pt x="0" y="126387"/>
                      <a:pt x="36261" y="162935"/>
                      <a:pt x="80791" y="162935"/>
                    </a:cubicBezTo>
                    <a:cubicBezTo>
                      <a:pt x="125520" y="162935"/>
                      <a:pt x="161887" y="126387"/>
                      <a:pt x="161887" y="81486"/>
                    </a:cubicBezTo>
                    <a:cubicBezTo>
                      <a:pt x="161887" y="36547"/>
                      <a:pt x="125530" y="0"/>
                      <a:pt x="80791" y="0"/>
                    </a:cubicBezTo>
                    <a:cubicBezTo>
                      <a:pt x="36252" y="0"/>
                      <a:pt x="0" y="36547"/>
                      <a:pt x="0" y="81486"/>
                    </a:cubicBezTo>
                    <a:close/>
                    <a:moveTo>
                      <a:pt x="20850" y="81486"/>
                    </a:moveTo>
                    <a:cubicBezTo>
                      <a:pt x="20850" y="48063"/>
                      <a:pt x="47758" y="20860"/>
                      <a:pt x="80791" y="20860"/>
                    </a:cubicBezTo>
                    <a:cubicBezTo>
                      <a:pt x="114005" y="20860"/>
                      <a:pt x="141008" y="48063"/>
                      <a:pt x="141008" y="81486"/>
                    </a:cubicBezTo>
                    <a:cubicBezTo>
                      <a:pt x="141008" y="114891"/>
                      <a:pt x="114005" y="142075"/>
                      <a:pt x="80791" y="142075"/>
                    </a:cubicBezTo>
                    <a:cubicBezTo>
                      <a:pt x="47758" y="142075"/>
                      <a:pt x="20850" y="114891"/>
                      <a:pt x="20850" y="81486"/>
                    </a:cubicBezTo>
                    <a:close/>
                  </a:path>
                </a:pathLst>
              </a:custGeom>
              <a:grpFill/>
              <a:ln w="9525" cap="flat">
                <a:noFill/>
                <a:prstDash val="solid"/>
                <a:miter/>
              </a:ln>
            </p:spPr>
            <p:txBody>
              <a:bodyPr rtlCol="0" anchor="ctr"/>
              <a:lstStyle/>
              <a:p>
                <a:endParaRPr lang="en-MX"/>
              </a:p>
            </p:txBody>
          </p:sp>
          <p:sp>
            <p:nvSpPr>
              <p:cNvPr id="74" name="Freeform 73">
                <a:extLst>
                  <a:ext uri="{FF2B5EF4-FFF2-40B4-BE49-F238E27FC236}">
                    <a16:creationId xmlns:a16="http://schemas.microsoft.com/office/drawing/2014/main" id="{9AD15636-06B3-614A-BC89-720FC423348D}"/>
                  </a:ext>
                </a:extLst>
              </p:cNvPr>
              <p:cNvSpPr/>
              <p:nvPr/>
            </p:nvSpPr>
            <p:spPr>
              <a:xfrm>
                <a:off x="6657565" y="2248471"/>
                <a:ext cx="161944" cy="162934"/>
              </a:xfrm>
              <a:custGeom>
                <a:avLst/>
                <a:gdLst>
                  <a:gd name="connsiteX0" fmla="*/ 0 w 161944"/>
                  <a:gd name="connsiteY0" fmla="*/ 81486 h 162934"/>
                  <a:gd name="connsiteX1" fmla="*/ 80848 w 161944"/>
                  <a:gd name="connsiteY1" fmla="*/ 162935 h 162934"/>
                  <a:gd name="connsiteX2" fmla="*/ 161944 w 161944"/>
                  <a:gd name="connsiteY2" fmla="*/ 81486 h 162934"/>
                  <a:gd name="connsiteX3" fmla="*/ 80848 w 161944"/>
                  <a:gd name="connsiteY3" fmla="*/ 0 h 162934"/>
                  <a:gd name="connsiteX4" fmla="*/ 0 w 161944"/>
                  <a:gd name="connsiteY4" fmla="*/ 81486 h 162934"/>
                  <a:gd name="connsiteX5" fmla="*/ 20869 w 161944"/>
                  <a:gd name="connsiteY5" fmla="*/ 81486 h 162934"/>
                  <a:gd name="connsiteX6" fmla="*/ 80848 w 161944"/>
                  <a:gd name="connsiteY6" fmla="*/ 20860 h 162934"/>
                  <a:gd name="connsiteX7" fmla="*/ 141065 w 161944"/>
                  <a:gd name="connsiteY7" fmla="*/ 81486 h 162934"/>
                  <a:gd name="connsiteX8" fmla="*/ 80848 w 161944"/>
                  <a:gd name="connsiteY8" fmla="*/ 142075 h 162934"/>
                  <a:gd name="connsiteX9" fmla="*/ 20869 w 161944"/>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44" h="162934">
                    <a:moveTo>
                      <a:pt x="0" y="81486"/>
                    </a:moveTo>
                    <a:cubicBezTo>
                      <a:pt x="0" y="126387"/>
                      <a:pt x="36281" y="162935"/>
                      <a:pt x="80848" y="162935"/>
                    </a:cubicBezTo>
                    <a:cubicBezTo>
                      <a:pt x="125578" y="162935"/>
                      <a:pt x="161944" y="126387"/>
                      <a:pt x="161944" y="81486"/>
                    </a:cubicBezTo>
                    <a:cubicBezTo>
                      <a:pt x="161944" y="36547"/>
                      <a:pt x="125587" y="0"/>
                      <a:pt x="80848" y="0"/>
                    </a:cubicBezTo>
                    <a:cubicBezTo>
                      <a:pt x="36281" y="0"/>
                      <a:pt x="0" y="36547"/>
                      <a:pt x="0" y="81486"/>
                    </a:cubicBezTo>
                    <a:close/>
                    <a:moveTo>
                      <a:pt x="20869" y="81486"/>
                    </a:moveTo>
                    <a:cubicBezTo>
                      <a:pt x="20869" y="48063"/>
                      <a:pt x="47777" y="20860"/>
                      <a:pt x="80848" y="20860"/>
                    </a:cubicBezTo>
                    <a:cubicBezTo>
                      <a:pt x="114052" y="20860"/>
                      <a:pt x="141065" y="48063"/>
                      <a:pt x="141065" y="81486"/>
                    </a:cubicBezTo>
                    <a:cubicBezTo>
                      <a:pt x="141065" y="114891"/>
                      <a:pt x="114052" y="142075"/>
                      <a:pt x="80848" y="142075"/>
                    </a:cubicBezTo>
                    <a:cubicBezTo>
                      <a:pt x="47787" y="142075"/>
                      <a:pt x="20869" y="114891"/>
                      <a:pt x="20869" y="81486"/>
                    </a:cubicBezTo>
                    <a:close/>
                  </a:path>
                </a:pathLst>
              </a:custGeom>
              <a:grpFill/>
              <a:ln w="9525" cap="flat">
                <a:noFill/>
                <a:prstDash val="solid"/>
                <a:miter/>
              </a:ln>
            </p:spPr>
            <p:txBody>
              <a:bodyPr rtlCol="0" anchor="ctr"/>
              <a:lstStyle/>
              <a:p>
                <a:endParaRPr lang="en-MX"/>
              </a:p>
            </p:txBody>
          </p:sp>
          <p:sp>
            <p:nvSpPr>
              <p:cNvPr id="75" name="Freeform 74">
                <a:extLst>
                  <a:ext uri="{FF2B5EF4-FFF2-40B4-BE49-F238E27FC236}">
                    <a16:creationId xmlns:a16="http://schemas.microsoft.com/office/drawing/2014/main" id="{A9A3FD20-2458-1C43-8AEA-423400E8E7B4}"/>
                  </a:ext>
                </a:extLst>
              </p:cNvPr>
              <p:cNvSpPr/>
              <p:nvPr/>
            </p:nvSpPr>
            <p:spPr>
              <a:xfrm>
                <a:off x="7073188" y="2248471"/>
                <a:ext cx="162153" cy="162934"/>
              </a:xfrm>
              <a:custGeom>
                <a:avLst/>
                <a:gdLst>
                  <a:gd name="connsiteX0" fmla="*/ 0 w 162153"/>
                  <a:gd name="connsiteY0" fmla="*/ 81486 h 162934"/>
                  <a:gd name="connsiteX1" fmla="*/ 81048 w 162153"/>
                  <a:gd name="connsiteY1" fmla="*/ 162935 h 162934"/>
                  <a:gd name="connsiteX2" fmla="*/ 162154 w 162153"/>
                  <a:gd name="connsiteY2" fmla="*/ 81486 h 162934"/>
                  <a:gd name="connsiteX3" fmla="*/ 81048 w 162153"/>
                  <a:gd name="connsiteY3" fmla="*/ 0 h 162934"/>
                  <a:gd name="connsiteX4" fmla="*/ 0 w 162153"/>
                  <a:gd name="connsiteY4" fmla="*/ 81486 h 162934"/>
                  <a:gd name="connsiteX5" fmla="*/ 20850 w 162153"/>
                  <a:gd name="connsiteY5" fmla="*/ 81486 h 162934"/>
                  <a:gd name="connsiteX6" fmla="*/ 81039 w 162153"/>
                  <a:gd name="connsiteY6" fmla="*/ 20860 h 162934"/>
                  <a:gd name="connsiteX7" fmla="*/ 141284 w 162153"/>
                  <a:gd name="connsiteY7" fmla="*/ 81486 h 162934"/>
                  <a:gd name="connsiteX8" fmla="*/ 81039 w 162153"/>
                  <a:gd name="connsiteY8" fmla="*/ 142075 h 162934"/>
                  <a:gd name="connsiteX9" fmla="*/ 20850 w 162153"/>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53" h="162934">
                    <a:moveTo>
                      <a:pt x="0" y="81486"/>
                    </a:moveTo>
                    <a:cubicBezTo>
                      <a:pt x="0" y="126387"/>
                      <a:pt x="36376" y="162935"/>
                      <a:pt x="81048" y="162935"/>
                    </a:cubicBezTo>
                    <a:cubicBezTo>
                      <a:pt x="125778" y="162935"/>
                      <a:pt x="162154" y="126387"/>
                      <a:pt x="162154" y="81486"/>
                    </a:cubicBezTo>
                    <a:cubicBezTo>
                      <a:pt x="162154" y="36547"/>
                      <a:pt x="125787" y="0"/>
                      <a:pt x="81048" y="0"/>
                    </a:cubicBezTo>
                    <a:cubicBezTo>
                      <a:pt x="36376" y="0"/>
                      <a:pt x="0" y="36547"/>
                      <a:pt x="0" y="81486"/>
                    </a:cubicBezTo>
                    <a:close/>
                    <a:moveTo>
                      <a:pt x="20850" y="81486"/>
                    </a:moveTo>
                    <a:cubicBezTo>
                      <a:pt x="20850" y="48063"/>
                      <a:pt x="47882" y="20860"/>
                      <a:pt x="81039" y="20860"/>
                    </a:cubicBezTo>
                    <a:cubicBezTo>
                      <a:pt x="114262" y="20860"/>
                      <a:pt x="141284" y="48063"/>
                      <a:pt x="141284" y="81486"/>
                    </a:cubicBezTo>
                    <a:cubicBezTo>
                      <a:pt x="141284" y="114891"/>
                      <a:pt x="114262" y="142075"/>
                      <a:pt x="81039" y="142075"/>
                    </a:cubicBezTo>
                    <a:cubicBezTo>
                      <a:pt x="47882" y="142075"/>
                      <a:pt x="20850" y="114891"/>
                      <a:pt x="20850" y="81486"/>
                    </a:cubicBezTo>
                    <a:close/>
                  </a:path>
                </a:pathLst>
              </a:custGeom>
              <a:grpFill/>
              <a:ln w="9525" cap="flat">
                <a:noFill/>
                <a:prstDash val="solid"/>
                <a:miter/>
              </a:ln>
            </p:spPr>
            <p:txBody>
              <a:bodyPr rtlCol="0" anchor="ctr"/>
              <a:lstStyle/>
              <a:p>
                <a:endParaRPr lang="en-MX"/>
              </a:p>
            </p:txBody>
          </p:sp>
          <p:sp>
            <p:nvSpPr>
              <p:cNvPr id="76" name="Freeform 75">
                <a:extLst>
                  <a:ext uri="{FF2B5EF4-FFF2-40B4-BE49-F238E27FC236}">
                    <a16:creationId xmlns:a16="http://schemas.microsoft.com/office/drawing/2014/main" id="{3911EAFD-D812-3A41-B5AB-26094156D6FB}"/>
                  </a:ext>
                </a:extLst>
              </p:cNvPr>
              <p:cNvSpPr/>
              <p:nvPr/>
            </p:nvSpPr>
            <p:spPr>
              <a:xfrm>
                <a:off x="7281081" y="2248471"/>
                <a:ext cx="162172" cy="162934"/>
              </a:xfrm>
              <a:custGeom>
                <a:avLst/>
                <a:gdLst>
                  <a:gd name="connsiteX0" fmla="*/ 0 w 162172"/>
                  <a:gd name="connsiteY0" fmla="*/ 81486 h 162934"/>
                  <a:gd name="connsiteX1" fmla="*/ 81057 w 162172"/>
                  <a:gd name="connsiteY1" fmla="*/ 162935 h 162934"/>
                  <a:gd name="connsiteX2" fmla="*/ 162172 w 162172"/>
                  <a:gd name="connsiteY2" fmla="*/ 81486 h 162934"/>
                  <a:gd name="connsiteX3" fmla="*/ 81057 w 162172"/>
                  <a:gd name="connsiteY3" fmla="*/ 0 h 162934"/>
                  <a:gd name="connsiteX4" fmla="*/ 0 w 162172"/>
                  <a:gd name="connsiteY4" fmla="*/ 81486 h 162934"/>
                  <a:gd name="connsiteX5" fmla="*/ 20869 w 162172"/>
                  <a:gd name="connsiteY5" fmla="*/ 81486 h 162934"/>
                  <a:gd name="connsiteX6" fmla="*/ 81048 w 162172"/>
                  <a:gd name="connsiteY6" fmla="*/ 20860 h 162934"/>
                  <a:gd name="connsiteX7" fmla="*/ 141303 w 162172"/>
                  <a:gd name="connsiteY7" fmla="*/ 81486 h 162934"/>
                  <a:gd name="connsiteX8" fmla="*/ 81048 w 162172"/>
                  <a:gd name="connsiteY8" fmla="*/ 142075 h 162934"/>
                  <a:gd name="connsiteX9" fmla="*/ 20869 w 162172"/>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72" h="162934">
                    <a:moveTo>
                      <a:pt x="0" y="81486"/>
                    </a:moveTo>
                    <a:cubicBezTo>
                      <a:pt x="0" y="126387"/>
                      <a:pt x="36385" y="162935"/>
                      <a:pt x="81057" y="162935"/>
                    </a:cubicBezTo>
                    <a:cubicBezTo>
                      <a:pt x="125787" y="162935"/>
                      <a:pt x="162172" y="126387"/>
                      <a:pt x="162172" y="81486"/>
                    </a:cubicBezTo>
                    <a:cubicBezTo>
                      <a:pt x="162172" y="36547"/>
                      <a:pt x="125796" y="0"/>
                      <a:pt x="81057" y="0"/>
                    </a:cubicBezTo>
                    <a:cubicBezTo>
                      <a:pt x="36385" y="0"/>
                      <a:pt x="0" y="36547"/>
                      <a:pt x="0" y="81486"/>
                    </a:cubicBezTo>
                    <a:close/>
                    <a:moveTo>
                      <a:pt x="20869" y="81486"/>
                    </a:moveTo>
                    <a:cubicBezTo>
                      <a:pt x="20869" y="48063"/>
                      <a:pt x="47882" y="20860"/>
                      <a:pt x="81048" y="20860"/>
                    </a:cubicBezTo>
                    <a:cubicBezTo>
                      <a:pt x="114281" y="20860"/>
                      <a:pt x="141303" y="48063"/>
                      <a:pt x="141303" y="81486"/>
                    </a:cubicBezTo>
                    <a:cubicBezTo>
                      <a:pt x="141303" y="114891"/>
                      <a:pt x="114281" y="142075"/>
                      <a:pt x="81048" y="142075"/>
                    </a:cubicBezTo>
                    <a:cubicBezTo>
                      <a:pt x="47882" y="142075"/>
                      <a:pt x="20869" y="114891"/>
                      <a:pt x="20869" y="81486"/>
                    </a:cubicBezTo>
                    <a:close/>
                  </a:path>
                </a:pathLst>
              </a:custGeom>
              <a:grpFill/>
              <a:ln w="9525" cap="flat">
                <a:noFill/>
                <a:prstDash val="solid"/>
                <a:miter/>
              </a:ln>
            </p:spPr>
            <p:txBody>
              <a:bodyPr rtlCol="0" anchor="ctr"/>
              <a:lstStyle/>
              <a:p>
                <a:endParaRPr lang="en-MX"/>
              </a:p>
            </p:txBody>
          </p:sp>
          <p:sp>
            <p:nvSpPr>
              <p:cNvPr id="77" name="Freeform 76">
                <a:extLst>
                  <a:ext uri="{FF2B5EF4-FFF2-40B4-BE49-F238E27FC236}">
                    <a16:creationId xmlns:a16="http://schemas.microsoft.com/office/drawing/2014/main" id="{82D4DE21-190C-8E4F-96F1-AF310260702E}"/>
                  </a:ext>
                </a:extLst>
              </p:cNvPr>
              <p:cNvSpPr/>
              <p:nvPr/>
            </p:nvSpPr>
            <p:spPr>
              <a:xfrm>
                <a:off x="7488992" y="2248471"/>
                <a:ext cx="162134" cy="162934"/>
              </a:xfrm>
              <a:custGeom>
                <a:avLst/>
                <a:gdLst>
                  <a:gd name="connsiteX0" fmla="*/ 0 w 162134"/>
                  <a:gd name="connsiteY0" fmla="*/ 81486 h 162934"/>
                  <a:gd name="connsiteX1" fmla="*/ 81058 w 162134"/>
                  <a:gd name="connsiteY1" fmla="*/ 162935 h 162934"/>
                  <a:gd name="connsiteX2" fmla="*/ 162135 w 162134"/>
                  <a:gd name="connsiteY2" fmla="*/ 81486 h 162934"/>
                  <a:gd name="connsiteX3" fmla="*/ 81058 w 162134"/>
                  <a:gd name="connsiteY3" fmla="*/ 0 h 162934"/>
                  <a:gd name="connsiteX4" fmla="*/ 0 w 162134"/>
                  <a:gd name="connsiteY4" fmla="*/ 81486 h 162934"/>
                  <a:gd name="connsiteX5" fmla="*/ 20870 w 162134"/>
                  <a:gd name="connsiteY5" fmla="*/ 81486 h 162934"/>
                  <a:gd name="connsiteX6" fmla="*/ 81058 w 162134"/>
                  <a:gd name="connsiteY6" fmla="*/ 20860 h 162934"/>
                  <a:gd name="connsiteX7" fmla="*/ 141256 w 162134"/>
                  <a:gd name="connsiteY7" fmla="*/ 81486 h 162934"/>
                  <a:gd name="connsiteX8" fmla="*/ 81058 w 162134"/>
                  <a:gd name="connsiteY8" fmla="*/ 142075 h 162934"/>
                  <a:gd name="connsiteX9" fmla="*/ 20870 w 162134"/>
                  <a:gd name="connsiteY9" fmla="*/ 81486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34" h="162934">
                    <a:moveTo>
                      <a:pt x="0" y="81486"/>
                    </a:moveTo>
                    <a:cubicBezTo>
                      <a:pt x="0" y="126387"/>
                      <a:pt x="36367" y="162935"/>
                      <a:pt x="81058" y="162935"/>
                    </a:cubicBezTo>
                    <a:cubicBezTo>
                      <a:pt x="125749" y="162935"/>
                      <a:pt x="162135" y="126387"/>
                      <a:pt x="162135" y="81486"/>
                    </a:cubicBezTo>
                    <a:cubicBezTo>
                      <a:pt x="162135" y="36547"/>
                      <a:pt x="125759" y="0"/>
                      <a:pt x="81058" y="0"/>
                    </a:cubicBezTo>
                    <a:cubicBezTo>
                      <a:pt x="36367" y="0"/>
                      <a:pt x="0" y="36547"/>
                      <a:pt x="0" y="81486"/>
                    </a:cubicBezTo>
                    <a:close/>
                    <a:moveTo>
                      <a:pt x="20870" y="81486"/>
                    </a:moveTo>
                    <a:cubicBezTo>
                      <a:pt x="20870" y="48063"/>
                      <a:pt x="47883" y="20860"/>
                      <a:pt x="81058" y="20860"/>
                    </a:cubicBezTo>
                    <a:cubicBezTo>
                      <a:pt x="114253" y="20860"/>
                      <a:pt x="141256" y="48063"/>
                      <a:pt x="141256" y="81486"/>
                    </a:cubicBezTo>
                    <a:cubicBezTo>
                      <a:pt x="141256" y="114891"/>
                      <a:pt x="114253" y="142075"/>
                      <a:pt x="81058" y="142075"/>
                    </a:cubicBezTo>
                    <a:cubicBezTo>
                      <a:pt x="47873" y="142075"/>
                      <a:pt x="20870" y="114891"/>
                      <a:pt x="20870" y="81486"/>
                    </a:cubicBezTo>
                    <a:close/>
                  </a:path>
                </a:pathLst>
              </a:custGeom>
              <a:grpFill/>
              <a:ln w="9525" cap="flat">
                <a:noFill/>
                <a:prstDash val="solid"/>
                <a:miter/>
              </a:ln>
            </p:spPr>
            <p:txBody>
              <a:bodyPr rtlCol="0" anchor="ctr"/>
              <a:lstStyle/>
              <a:p>
                <a:endParaRPr lang="en-MX"/>
              </a:p>
            </p:txBody>
          </p:sp>
          <p:sp>
            <p:nvSpPr>
              <p:cNvPr id="78" name="Freeform 77">
                <a:extLst>
                  <a:ext uri="{FF2B5EF4-FFF2-40B4-BE49-F238E27FC236}">
                    <a16:creationId xmlns:a16="http://schemas.microsoft.com/office/drawing/2014/main" id="{F607C74F-FF2D-1947-9BAD-8C91C116DF15}"/>
                  </a:ext>
                </a:extLst>
              </p:cNvPr>
              <p:cNvSpPr/>
              <p:nvPr/>
            </p:nvSpPr>
            <p:spPr>
              <a:xfrm>
                <a:off x="6223434" y="2608411"/>
                <a:ext cx="162134" cy="162934"/>
              </a:xfrm>
              <a:custGeom>
                <a:avLst/>
                <a:gdLst>
                  <a:gd name="connsiteX0" fmla="*/ 0 w 162134"/>
                  <a:gd name="connsiteY0" fmla="*/ 81477 h 162934"/>
                  <a:gd name="connsiteX1" fmla="*/ 81029 w 162134"/>
                  <a:gd name="connsiteY1" fmla="*/ 162935 h 162934"/>
                  <a:gd name="connsiteX2" fmla="*/ 162135 w 162134"/>
                  <a:gd name="connsiteY2" fmla="*/ 81477 h 162934"/>
                  <a:gd name="connsiteX3" fmla="*/ 81029 w 162134"/>
                  <a:gd name="connsiteY3" fmla="*/ 0 h 162934"/>
                  <a:gd name="connsiteX4" fmla="*/ 0 w 162134"/>
                  <a:gd name="connsiteY4" fmla="*/ 81477 h 162934"/>
                  <a:gd name="connsiteX5" fmla="*/ 20869 w 162134"/>
                  <a:gd name="connsiteY5" fmla="*/ 81477 h 162934"/>
                  <a:gd name="connsiteX6" fmla="*/ 81020 w 162134"/>
                  <a:gd name="connsiteY6" fmla="*/ 20869 h 162934"/>
                  <a:gd name="connsiteX7" fmla="*/ 141265 w 162134"/>
                  <a:gd name="connsiteY7" fmla="*/ 81477 h 162934"/>
                  <a:gd name="connsiteX8" fmla="*/ 81020 w 162134"/>
                  <a:gd name="connsiteY8" fmla="*/ 142065 h 162934"/>
                  <a:gd name="connsiteX9" fmla="*/ 20869 w 162134"/>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34" h="162934">
                    <a:moveTo>
                      <a:pt x="0" y="81477"/>
                    </a:moveTo>
                    <a:cubicBezTo>
                      <a:pt x="0" y="126387"/>
                      <a:pt x="36338" y="162935"/>
                      <a:pt x="81029" y="162935"/>
                    </a:cubicBezTo>
                    <a:cubicBezTo>
                      <a:pt x="125759" y="162935"/>
                      <a:pt x="162135" y="126387"/>
                      <a:pt x="162135" y="81477"/>
                    </a:cubicBezTo>
                    <a:cubicBezTo>
                      <a:pt x="162135" y="36547"/>
                      <a:pt x="125768" y="0"/>
                      <a:pt x="81029" y="0"/>
                    </a:cubicBezTo>
                    <a:cubicBezTo>
                      <a:pt x="36338" y="10"/>
                      <a:pt x="0" y="36557"/>
                      <a:pt x="0" y="81477"/>
                    </a:cubicBezTo>
                    <a:close/>
                    <a:moveTo>
                      <a:pt x="20869" y="81477"/>
                    </a:moveTo>
                    <a:cubicBezTo>
                      <a:pt x="20869" y="48063"/>
                      <a:pt x="47844" y="20869"/>
                      <a:pt x="81020" y="20869"/>
                    </a:cubicBezTo>
                    <a:cubicBezTo>
                      <a:pt x="114243" y="20869"/>
                      <a:pt x="141265" y="48063"/>
                      <a:pt x="141265" y="81477"/>
                    </a:cubicBezTo>
                    <a:cubicBezTo>
                      <a:pt x="141265" y="114881"/>
                      <a:pt x="114243" y="142065"/>
                      <a:pt x="81020" y="142065"/>
                    </a:cubicBezTo>
                    <a:cubicBezTo>
                      <a:pt x="47844" y="142075"/>
                      <a:pt x="20869" y="114891"/>
                      <a:pt x="20869" y="81477"/>
                    </a:cubicBezTo>
                    <a:close/>
                  </a:path>
                </a:pathLst>
              </a:custGeom>
              <a:grpFill/>
              <a:ln w="9525" cap="flat">
                <a:noFill/>
                <a:prstDash val="solid"/>
                <a:miter/>
              </a:ln>
            </p:spPr>
            <p:txBody>
              <a:bodyPr rtlCol="0" anchor="ctr"/>
              <a:lstStyle/>
              <a:p>
                <a:endParaRPr lang="en-MX"/>
              </a:p>
            </p:txBody>
          </p:sp>
          <p:sp>
            <p:nvSpPr>
              <p:cNvPr id="79" name="Freeform 78">
                <a:extLst>
                  <a:ext uri="{FF2B5EF4-FFF2-40B4-BE49-F238E27FC236}">
                    <a16:creationId xmlns:a16="http://schemas.microsoft.com/office/drawing/2014/main" id="{39ED93A4-92A0-8C4B-8794-6962934EAC29}"/>
                  </a:ext>
                </a:extLst>
              </p:cNvPr>
              <p:cNvSpPr/>
              <p:nvPr/>
            </p:nvSpPr>
            <p:spPr>
              <a:xfrm>
                <a:off x="6431308" y="2608411"/>
                <a:ext cx="161972" cy="162934"/>
              </a:xfrm>
              <a:custGeom>
                <a:avLst/>
                <a:gdLst>
                  <a:gd name="connsiteX0" fmla="*/ 0 w 161972"/>
                  <a:gd name="connsiteY0" fmla="*/ 81477 h 162934"/>
                  <a:gd name="connsiteX1" fmla="*/ 81039 w 161972"/>
                  <a:gd name="connsiteY1" fmla="*/ 162935 h 162934"/>
                  <a:gd name="connsiteX2" fmla="*/ 161973 w 161972"/>
                  <a:gd name="connsiteY2" fmla="*/ 81477 h 162934"/>
                  <a:gd name="connsiteX3" fmla="*/ 81039 w 161972"/>
                  <a:gd name="connsiteY3" fmla="*/ 0 h 162934"/>
                  <a:gd name="connsiteX4" fmla="*/ 0 w 161972"/>
                  <a:gd name="connsiteY4" fmla="*/ 81477 h 162934"/>
                  <a:gd name="connsiteX5" fmla="*/ 20879 w 161972"/>
                  <a:gd name="connsiteY5" fmla="*/ 81477 h 162934"/>
                  <a:gd name="connsiteX6" fmla="*/ 81039 w 161972"/>
                  <a:gd name="connsiteY6" fmla="*/ 20869 h 162934"/>
                  <a:gd name="connsiteX7" fmla="*/ 141103 w 161972"/>
                  <a:gd name="connsiteY7" fmla="*/ 81477 h 162934"/>
                  <a:gd name="connsiteX8" fmla="*/ 81039 w 161972"/>
                  <a:gd name="connsiteY8" fmla="*/ 142065 h 162934"/>
                  <a:gd name="connsiteX9" fmla="*/ 20879 w 161972"/>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72" h="162934">
                    <a:moveTo>
                      <a:pt x="0" y="81477"/>
                    </a:moveTo>
                    <a:cubicBezTo>
                      <a:pt x="0" y="126387"/>
                      <a:pt x="36338" y="162935"/>
                      <a:pt x="81039" y="162935"/>
                    </a:cubicBezTo>
                    <a:cubicBezTo>
                      <a:pt x="125692" y="162935"/>
                      <a:pt x="161973" y="126387"/>
                      <a:pt x="161973" y="81477"/>
                    </a:cubicBezTo>
                    <a:cubicBezTo>
                      <a:pt x="161973" y="36547"/>
                      <a:pt x="125692" y="0"/>
                      <a:pt x="81039" y="0"/>
                    </a:cubicBezTo>
                    <a:cubicBezTo>
                      <a:pt x="36347" y="10"/>
                      <a:pt x="0" y="36557"/>
                      <a:pt x="0" y="81477"/>
                    </a:cubicBezTo>
                    <a:close/>
                    <a:moveTo>
                      <a:pt x="20879" y="81477"/>
                    </a:moveTo>
                    <a:cubicBezTo>
                      <a:pt x="20879" y="48063"/>
                      <a:pt x="47873" y="20869"/>
                      <a:pt x="81039" y="20869"/>
                    </a:cubicBezTo>
                    <a:cubicBezTo>
                      <a:pt x="114176" y="20869"/>
                      <a:pt x="141103" y="48063"/>
                      <a:pt x="141103" y="81477"/>
                    </a:cubicBezTo>
                    <a:cubicBezTo>
                      <a:pt x="141103" y="114881"/>
                      <a:pt x="114176" y="142065"/>
                      <a:pt x="81039" y="142065"/>
                    </a:cubicBezTo>
                    <a:cubicBezTo>
                      <a:pt x="47873" y="142075"/>
                      <a:pt x="20879" y="114891"/>
                      <a:pt x="20879" y="81477"/>
                    </a:cubicBezTo>
                    <a:close/>
                  </a:path>
                </a:pathLst>
              </a:custGeom>
              <a:grpFill/>
              <a:ln w="9525" cap="flat">
                <a:noFill/>
                <a:prstDash val="solid"/>
                <a:miter/>
              </a:ln>
            </p:spPr>
            <p:txBody>
              <a:bodyPr rtlCol="0" anchor="ctr"/>
              <a:lstStyle/>
              <a:p>
                <a:endParaRPr lang="en-MX"/>
              </a:p>
            </p:txBody>
          </p:sp>
          <p:sp>
            <p:nvSpPr>
              <p:cNvPr id="80" name="Freeform 79">
                <a:extLst>
                  <a:ext uri="{FF2B5EF4-FFF2-40B4-BE49-F238E27FC236}">
                    <a16:creationId xmlns:a16="http://schemas.microsoft.com/office/drawing/2014/main" id="{6819A2BB-07C0-9948-97A0-537D219F0A44}"/>
                  </a:ext>
                </a:extLst>
              </p:cNvPr>
              <p:cNvSpPr/>
              <p:nvPr/>
            </p:nvSpPr>
            <p:spPr>
              <a:xfrm>
                <a:off x="6639210" y="2608411"/>
                <a:ext cx="161925" cy="162934"/>
              </a:xfrm>
              <a:custGeom>
                <a:avLst/>
                <a:gdLst>
                  <a:gd name="connsiteX0" fmla="*/ 0 w 161925"/>
                  <a:gd name="connsiteY0" fmla="*/ 81477 h 162934"/>
                  <a:gd name="connsiteX1" fmla="*/ 80915 w 161925"/>
                  <a:gd name="connsiteY1" fmla="*/ 162935 h 162934"/>
                  <a:gd name="connsiteX2" fmla="*/ 161925 w 161925"/>
                  <a:gd name="connsiteY2" fmla="*/ 81477 h 162934"/>
                  <a:gd name="connsiteX3" fmla="*/ 80915 w 161925"/>
                  <a:gd name="connsiteY3" fmla="*/ 0 h 162934"/>
                  <a:gd name="connsiteX4" fmla="*/ 0 w 161925"/>
                  <a:gd name="connsiteY4" fmla="*/ 81477 h 162934"/>
                  <a:gd name="connsiteX5" fmla="*/ 20860 w 161925"/>
                  <a:gd name="connsiteY5" fmla="*/ 81477 h 162934"/>
                  <a:gd name="connsiteX6" fmla="*/ 80924 w 161925"/>
                  <a:gd name="connsiteY6" fmla="*/ 20869 h 162934"/>
                  <a:gd name="connsiteX7" fmla="*/ 141075 w 161925"/>
                  <a:gd name="connsiteY7" fmla="*/ 81477 h 162934"/>
                  <a:gd name="connsiteX8" fmla="*/ 80924 w 161925"/>
                  <a:gd name="connsiteY8" fmla="*/ 142065 h 162934"/>
                  <a:gd name="connsiteX9" fmla="*/ 20860 w 161925"/>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2934">
                    <a:moveTo>
                      <a:pt x="0" y="81477"/>
                    </a:moveTo>
                    <a:cubicBezTo>
                      <a:pt x="0" y="126387"/>
                      <a:pt x="36290" y="162935"/>
                      <a:pt x="80915" y="162935"/>
                    </a:cubicBezTo>
                    <a:cubicBezTo>
                      <a:pt x="125578" y="162935"/>
                      <a:pt x="161925" y="126387"/>
                      <a:pt x="161925" y="81477"/>
                    </a:cubicBezTo>
                    <a:cubicBezTo>
                      <a:pt x="161925" y="36547"/>
                      <a:pt x="125587" y="0"/>
                      <a:pt x="80915" y="0"/>
                    </a:cubicBezTo>
                    <a:cubicBezTo>
                      <a:pt x="36290" y="10"/>
                      <a:pt x="0" y="36557"/>
                      <a:pt x="0" y="81477"/>
                    </a:cubicBezTo>
                    <a:close/>
                    <a:moveTo>
                      <a:pt x="20860" y="81477"/>
                    </a:moveTo>
                    <a:cubicBezTo>
                      <a:pt x="20860" y="48063"/>
                      <a:pt x="47806" y="20869"/>
                      <a:pt x="80924" y="20869"/>
                    </a:cubicBezTo>
                    <a:cubicBezTo>
                      <a:pt x="114081" y="20869"/>
                      <a:pt x="141075" y="48063"/>
                      <a:pt x="141075" y="81477"/>
                    </a:cubicBezTo>
                    <a:cubicBezTo>
                      <a:pt x="141075" y="114881"/>
                      <a:pt x="114081" y="142065"/>
                      <a:pt x="80924" y="142065"/>
                    </a:cubicBezTo>
                    <a:cubicBezTo>
                      <a:pt x="47806" y="142075"/>
                      <a:pt x="20860" y="114891"/>
                      <a:pt x="20860" y="81477"/>
                    </a:cubicBezTo>
                    <a:close/>
                  </a:path>
                </a:pathLst>
              </a:custGeom>
              <a:grpFill/>
              <a:ln w="9525" cap="flat">
                <a:noFill/>
                <a:prstDash val="solid"/>
                <a:miter/>
              </a:ln>
            </p:spPr>
            <p:txBody>
              <a:bodyPr rtlCol="0" anchor="ctr"/>
              <a:lstStyle/>
              <a:p>
                <a:endParaRPr lang="en-MX"/>
              </a:p>
            </p:txBody>
          </p:sp>
          <p:sp>
            <p:nvSpPr>
              <p:cNvPr id="81" name="Freeform 80">
                <a:extLst>
                  <a:ext uri="{FF2B5EF4-FFF2-40B4-BE49-F238E27FC236}">
                    <a16:creationId xmlns:a16="http://schemas.microsoft.com/office/drawing/2014/main" id="{01B7979D-E50F-F54F-B62C-A5FF1C5CC508}"/>
                  </a:ext>
                </a:extLst>
              </p:cNvPr>
              <p:cNvSpPr/>
              <p:nvPr/>
            </p:nvSpPr>
            <p:spPr>
              <a:xfrm>
                <a:off x="7054824" y="2608411"/>
                <a:ext cx="162172" cy="162934"/>
              </a:xfrm>
              <a:custGeom>
                <a:avLst/>
                <a:gdLst>
                  <a:gd name="connsiteX0" fmla="*/ 0 w 162172"/>
                  <a:gd name="connsiteY0" fmla="*/ 81477 h 162934"/>
                  <a:gd name="connsiteX1" fmla="*/ 81058 w 162172"/>
                  <a:gd name="connsiteY1" fmla="*/ 162935 h 162934"/>
                  <a:gd name="connsiteX2" fmla="*/ 162173 w 162172"/>
                  <a:gd name="connsiteY2" fmla="*/ 81477 h 162934"/>
                  <a:gd name="connsiteX3" fmla="*/ 138456 w 162172"/>
                  <a:gd name="connsiteY3" fmla="*/ 23851 h 162934"/>
                  <a:gd name="connsiteX4" fmla="*/ 81067 w 162172"/>
                  <a:gd name="connsiteY4" fmla="*/ 0 h 162934"/>
                  <a:gd name="connsiteX5" fmla="*/ 0 w 162172"/>
                  <a:gd name="connsiteY5" fmla="*/ 81477 h 162934"/>
                  <a:gd name="connsiteX6" fmla="*/ 20869 w 162172"/>
                  <a:gd name="connsiteY6" fmla="*/ 81477 h 162934"/>
                  <a:gd name="connsiteX7" fmla="*/ 81048 w 162172"/>
                  <a:gd name="connsiteY7" fmla="*/ 20869 h 162934"/>
                  <a:gd name="connsiteX8" fmla="*/ 123682 w 162172"/>
                  <a:gd name="connsiteY8" fmla="*/ 38567 h 162934"/>
                  <a:gd name="connsiteX9" fmla="*/ 141313 w 162172"/>
                  <a:gd name="connsiteY9" fmla="*/ 81477 h 162934"/>
                  <a:gd name="connsiteX10" fmla="*/ 81058 w 162172"/>
                  <a:gd name="connsiteY10" fmla="*/ 142065 h 162934"/>
                  <a:gd name="connsiteX11" fmla="*/ 20869 w 162172"/>
                  <a:gd name="connsiteY11"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172" h="162934">
                    <a:moveTo>
                      <a:pt x="0" y="81477"/>
                    </a:moveTo>
                    <a:cubicBezTo>
                      <a:pt x="0" y="126387"/>
                      <a:pt x="36376" y="162935"/>
                      <a:pt x="81058" y="162935"/>
                    </a:cubicBezTo>
                    <a:cubicBezTo>
                      <a:pt x="125787" y="162935"/>
                      <a:pt x="162173" y="126387"/>
                      <a:pt x="162173" y="81477"/>
                    </a:cubicBezTo>
                    <a:cubicBezTo>
                      <a:pt x="162173" y="59684"/>
                      <a:pt x="153762" y="39224"/>
                      <a:pt x="138456" y="23851"/>
                    </a:cubicBezTo>
                    <a:cubicBezTo>
                      <a:pt x="123168" y="8477"/>
                      <a:pt x="102794" y="0"/>
                      <a:pt x="81067" y="0"/>
                    </a:cubicBezTo>
                    <a:cubicBezTo>
                      <a:pt x="36376" y="10"/>
                      <a:pt x="0" y="36557"/>
                      <a:pt x="0" y="81477"/>
                    </a:cubicBezTo>
                    <a:close/>
                    <a:moveTo>
                      <a:pt x="20869" y="81477"/>
                    </a:moveTo>
                    <a:cubicBezTo>
                      <a:pt x="20869" y="48063"/>
                      <a:pt x="47873" y="20869"/>
                      <a:pt x="81048" y="20869"/>
                    </a:cubicBezTo>
                    <a:cubicBezTo>
                      <a:pt x="97184" y="20869"/>
                      <a:pt x="112300" y="27156"/>
                      <a:pt x="123682" y="38567"/>
                    </a:cubicBezTo>
                    <a:cubicBezTo>
                      <a:pt x="135036" y="50006"/>
                      <a:pt x="141313" y="65256"/>
                      <a:pt x="141313" y="81477"/>
                    </a:cubicBezTo>
                    <a:cubicBezTo>
                      <a:pt x="141313" y="114881"/>
                      <a:pt x="114281" y="142065"/>
                      <a:pt x="81058" y="142065"/>
                    </a:cubicBezTo>
                    <a:cubicBezTo>
                      <a:pt x="47873" y="142075"/>
                      <a:pt x="20869" y="114891"/>
                      <a:pt x="20869" y="81477"/>
                    </a:cubicBezTo>
                    <a:close/>
                  </a:path>
                </a:pathLst>
              </a:custGeom>
              <a:grpFill/>
              <a:ln w="9525" cap="flat">
                <a:noFill/>
                <a:prstDash val="solid"/>
                <a:miter/>
              </a:ln>
            </p:spPr>
            <p:txBody>
              <a:bodyPr rtlCol="0" anchor="ctr"/>
              <a:lstStyle/>
              <a:p>
                <a:endParaRPr lang="en-MX"/>
              </a:p>
            </p:txBody>
          </p:sp>
          <p:sp>
            <p:nvSpPr>
              <p:cNvPr id="84" name="Freeform 83">
                <a:extLst>
                  <a:ext uri="{FF2B5EF4-FFF2-40B4-BE49-F238E27FC236}">
                    <a16:creationId xmlns:a16="http://schemas.microsoft.com/office/drawing/2014/main" id="{612E2041-97C3-2649-990A-9A582850C491}"/>
                  </a:ext>
                </a:extLst>
              </p:cNvPr>
              <p:cNvSpPr/>
              <p:nvPr/>
            </p:nvSpPr>
            <p:spPr>
              <a:xfrm>
                <a:off x="7262764" y="2608411"/>
                <a:ext cx="162068" cy="162934"/>
              </a:xfrm>
              <a:custGeom>
                <a:avLst/>
                <a:gdLst>
                  <a:gd name="connsiteX0" fmla="*/ 0 w 162068"/>
                  <a:gd name="connsiteY0" fmla="*/ 81477 h 162934"/>
                  <a:gd name="connsiteX1" fmla="*/ 81077 w 162068"/>
                  <a:gd name="connsiteY1" fmla="*/ 162935 h 162934"/>
                  <a:gd name="connsiteX2" fmla="*/ 162068 w 162068"/>
                  <a:gd name="connsiteY2" fmla="*/ 81477 h 162934"/>
                  <a:gd name="connsiteX3" fmla="*/ 81077 w 162068"/>
                  <a:gd name="connsiteY3" fmla="*/ 0 h 162934"/>
                  <a:gd name="connsiteX4" fmla="*/ 0 w 162068"/>
                  <a:gd name="connsiteY4" fmla="*/ 81477 h 162934"/>
                  <a:gd name="connsiteX5" fmla="*/ 20879 w 162068"/>
                  <a:gd name="connsiteY5" fmla="*/ 81477 h 162934"/>
                  <a:gd name="connsiteX6" fmla="*/ 81077 w 162068"/>
                  <a:gd name="connsiteY6" fmla="*/ 20869 h 162934"/>
                  <a:gd name="connsiteX7" fmla="*/ 141198 w 162068"/>
                  <a:gd name="connsiteY7" fmla="*/ 81477 h 162934"/>
                  <a:gd name="connsiteX8" fmla="*/ 81077 w 162068"/>
                  <a:gd name="connsiteY8" fmla="*/ 142065 h 162934"/>
                  <a:gd name="connsiteX9" fmla="*/ 20879 w 162068"/>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68" h="162934">
                    <a:moveTo>
                      <a:pt x="0" y="81477"/>
                    </a:moveTo>
                    <a:cubicBezTo>
                      <a:pt x="0" y="126387"/>
                      <a:pt x="36376" y="162935"/>
                      <a:pt x="81077" y="162935"/>
                    </a:cubicBezTo>
                    <a:cubicBezTo>
                      <a:pt x="125739" y="162935"/>
                      <a:pt x="162068" y="126387"/>
                      <a:pt x="162068" y="81477"/>
                    </a:cubicBezTo>
                    <a:cubicBezTo>
                      <a:pt x="162068" y="36547"/>
                      <a:pt x="125749" y="0"/>
                      <a:pt x="81077" y="0"/>
                    </a:cubicBezTo>
                    <a:cubicBezTo>
                      <a:pt x="36376" y="10"/>
                      <a:pt x="0" y="36557"/>
                      <a:pt x="0" y="81477"/>
                    </a:cubicBezTo>
                    <a:close/>
                    <a:moveTo>
                      <a:pt x="20879" y="81477"/>
                    </a:moveTo>
                    <a:cubicBezTo>
                      <a:pt x="20879" y="48063"/>
                      <a:pt x="47882" y="20869"/>
                      <a:pt x="81077" y="20869"/>
                    </a:cubicBezTo>
                    <a:cubicBezTo>
                      <a:pt x="114233" y="20869"/>
                      <a:pt x="141198" y="48063"/>
                      <a:pt x="141198" y="81477"/>
                    </a:cubicBezTo>
                    <a:cubicBezTo>
                      <a:pt x="141198" y="114881"/>
                      <a:pt x="114233" y="142065"/>
                      <a:pt x="81077" y="142065"/>
                    </a:cubicBezTo>
                    <a:cubicBezTo>
                      <a:pt x="47873" y="142075"/>
                      <a:pt x="20879" y="114891"/>
                      <a:pt x="20879" y="81477"/>
                    </a:cubicBezTo>
                    <a:close/>
                  </a:path>
                </a:pathLst>
              </a:custGeom>
              <a:grpFill/>
              <a:ln w="9525" cap="flat">
                <a:noFill/>
                <a:prstDash val="solid"/>
                <a:miter/>
              </a:ln>
            </p:spPr>
            <p:txBody>
              <a:bodyPr rtlCol="0" anchor="ctr"/>
              <a:lstStyle/>
              <a:p>
                <a:endParaRPr lang="en-MX"/>
              </a:p>
            </p:txBody>
          </p:sp>
          <p:sp>
            <p:nvSpPr>
              <p:cNvPr id="85" name="Freeform 84">
                <a:extLst>
                  <a:ext uri="{FF2B5EF4-FFF2-40B4-BE49-F238E27FC236}">
                    <a16:creationId xmlns:a16="http://schemas.microsoft.com/office/drawing/2014/main" id="{138EC7F6-CB42-1E4D-91CC-E157D4A6C31F}"/>
                  </a:ext>
                </a:extLst>
              </p:cNvPr>
              <p:cNvSpPr/>
              <p:nvPr/>
            </p:nvSpPr>
            <p:spPr>
              <a:xfrm>
                <a:off x="7470667" y="2608411"/>
                <a:ext cx="162143" cy="162934"/>
              </a:xfrm>
              <a:custGeom>
                <a:avLst/>
                <a:gdLst>
                  <a:gd name="connsiteX0" fmla="*/ 0 w 162143"/>
                  <a:gd name="connsiteY0" fmla="*/ 81477 h 162934"/>
                  <a:gd name="connsiteX1" fmla="*/ 81019 w 162143"/>
                  <a:gd name="connsiteY1" fmla="*/ 162935 h 162934"/>
                  <a:gd name="connsiteX2" fmla="*/ 162144 w 162143"/>
                  <a:gd name="connsiteY2" fmla="*/ 81477 h 162934"/>
                  <a:gd name="connsiteX3" fmla="*/ 81019 w 162143"/>
                  <a:gd name="connsiteY3" fmla="*/ 0 h 162934"/>
                  <a:gd name="connsiteX4" fmla="*/ 0 w 162143"/>
                  <a:gd name="connsiteY4" fmla="*/ 81477 h 162934"/>
                  <a:gd name="connsiteX5" fmla="*/ 20869 w 162143"/>
                  <a:gd name="connsiteY5" fmla="*/ 81477 h 162934"/>
                  <a:gd name="connsiteX6" fmla="*/ 81019 w 162143"/>
                  <a:gd name="connsiteY6" fmla="*/ 20869 h 162934"/>
                  <a:gd name="connsiteX7" fmla="*/ 141265 w 162143"/>
                  <a:gd name="connsiteY7" fmla="*/ 81477 h 162934"/>
                  <a:gd name="connsiteX8" fmla="*/ 81019 w 162143"/>
                  <a:gd name="connsiteY8" fmla="*/ 142065 h 162934"/>
                  <a:gd name="connsiteX9" fmla="*/ 20869 w 162143"/>
                  <a:gd name="connsiteY9" fmla="*/ 81477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43" h="162934">
                    <a:moveTo>
                      <a:pt x="0" y="81477"/>
                    </a:moveTo>
                    <a:cubicBezTo>
                      <a:pt x="0" y="126387"/>
                      <a:pt x="36347" y="162935"/>
                      <a:pt x="81019" y="162935"/>
                    </a:cubicBezTo>
                    <a:cubicBezTo>
                      <a:pt x="125739" y="162935"/>
                      <a:pt x="162144" y="126387"/>
                      <a:pt x="162144" y="81477"/>
                    </a:cubicBezTo>
                    <a:cubicBezTo>
                      <a:pt x="162144" y="36547"/>
                      <a:pt x="125749" y="0"/>
                      <a:pt x="81019" y="0"/>
                    </a:cubicBezTo>
                    <a:cubicBezTo>
                      <a:pt x="36357" y="10"/>
                      <a:pt x="0" y="36557"/>
                      <a:pt x="0" y="81477"/>
                    </a:cubicBezTo>
                    <a:close/>
                    <a:moveTo>
                      <a:pt x="20869" y="81477"/>
                    </a:moveTo>
                    <a:cubicBezTo>
                      <a:pt x="20869" y="48063"/>
                      <a:pt x="47853" y="20869"/>
                      <a:pt x="81019" y="20869"/>
                    </a:cubicBezTo>
                    <a:cubicBezTo>
                      <a:pt x="114262" y="20869"/>
                      <a:pt x="141265" y="48063"/>
                      <a:pt x="141265" y="81477"/>
                    </a:cubicBezTo>
                    <a:cubicBezTo>
                      <a:pt x="141265" y="114881"/>
                      <a:pt x="114262" y="142065"/>
                      <a:pt x="81019" y="142065"/>
                    </a:cubicBezTo>
                    <a:cubicBezTo>
                      <a:pt x="47853" y="142075"/>
                      <a:pt x="20869" y="114891"/>
                      <a:pt x="20869" y="81477"/>
                    </a:cubicBezTo>
                    <a:close/>
                  </a:path>
                </a:pathLst>
              </a:custGeom>
              <a:grpFill/>
              <a:ln w="9525" cap="flat">
                <a:noFill/>
                <a:prstDash val="solid"/>
                <a:miter/>
              </a:ln>
            </p:spPr>
            <p:txBody>
              <a:bodyPr rtlCol="0" anchor="ctr"/>
              <a:lstStyle/>
              <a:p>
                <a:endParaRPr lang="en-MX"/>
              </a:p>
            </p:txBody>
          </p:sp>
          <p:sp>
            <p:nvSpPr>
              <p:cNvPr id="86" name="Freeform 85">
                <a:extLst>
                  <a:ext uri="{FF2B5EF4-FFF2-40B4-BE49-F238E27FC236}">
                    <a16:creationId xmlns:a16="http://schemas.microsoft.com/office/drawing/2014/main" id="{F0664F27-3928-C149-90CF-41D94DA0D435}"/>
                  </a:ext>
                </a:extLst>
              </p:cNvPr>
              <p:cNvSpPr/>
              <p:nvPr/>
            </p:nvSpPr>
            <p:spPr>
              <a:xfrm>
                <a:off x="7678569" y="2608421"/>
                <a:ext cx="162134" cy="162934"/>
              </a:xfrm>
              <a:custGeom>
                <a:avLst/>
                <a:gdLst>
                  <a:gd name="connsiteX0" fmla="*/ 23679 w 162134"/>
                  <a:gd name="connsiteY0" fmla="*/ 23851 h 162934"/>
                  <a:gd name="connsiteX1" fmla="*/ 0 w 162134"/>
                  <a:gd name="connsiteY1" fmla="*/ 81477 h 162934"/>
                  <a:gd name="connsiteX2" fmla="*/ 23679 w 162134"/>
                  <a:gd name="connsiteY2" fmla="*/ 139017 h 162934"/>
                  <a:gd name="connsiteX3" fmla="*/ 81058 w 162134"/>
                  <a:gd name="connsiteY3" fmla="*/ 162935 h 162934"/>
                  <a:gd name="connsiteX4" fmla="*/ 162135 w 162134"/>
                  <a:gd name="connsiteY4" fmla="*/ 81477 h 162934"/>
                  <a:gd name="connsiteX5" fmla="*/ 81058 w 162134"/>
                  <a:gd name="connsiteY5" fmla="*/ 0 h 162934"/>
                  <a:gd name="connsiteX6" fmla="*/ 23679 w 162134"/>
                  <a:gd name="connsiteY6" fmla="*/ 23851 h 162934"/>
                  <a:gd name="connsiteX7" fmla="*/ 38491 w 162134"/>
                  <a:gd name="connsiteY7" fmla="*/ 124301 h 162934"/>
                  <a:gd name="connsiteX8" fmla="*/ 20860 w 162134"/>
                  <a:gd name="connsiteY8" fmla="*/ 81467 h 162934"/>
                  <a:gd name="connsiteX9" fmla="*/ 38491 w 162134"/>
                  <a:gd name="connsiteY9" fmla="*/ 38557 h 162934"/>
                  <a:gd name="connsiteX10" fmla="*/ 81058 w 162134"/>
                  <a:gd name="connsiteY10" fmla="*/ 20860 h 162934"/>
                  <a:gd name="connsiteX11" fmla="*/ 141275 w 162134"/>
                  <a:gd name="connsiteY11" fmla="*/ 81467 h 162934"/>
                  <a:gd name="connsiteX12" fmla="*/ 81058 w 162134"/>
                  <a:gd name="connsiteY12" fmla="*/ 142056 h 162934"/>
                  <a:gd name="connsiteX13" fmla="*/ 38491 w 162134"/>
                  <a:gd name="connsiteY13" fmla="*/ 124301 h 16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34" h="162934">
                    <a:moveTo>
                      <a:pt x="23679" y="23851"/>
                    </a:moveTo>
                    <a:cubicBezTo>
                      <a:pt x="8411" y="39224"/>
                      <a:pt x="0" y="59684"/>
                      <a:pt x="0" y="81477"/>
                    </a:cubicBezTo>
                    <a:cubicBezTo>
                      <a:pt x="0" y="103203"/>
                      <a:pt x="8420" y="123634"/>
                      <a:pt x="23679" y="139017"/>
                    </a:cubicBezTo>
                    <a:cubicBezTo>
                      <a:pt x="38986" y="154438"/>
                      <a:pt x="59350" y="162935"/>
                      <a:pt x="81058" y="162935"/>
                    </a:cubicBezTo>
                    <a:cubicBezTo>
                      <a:pt x="125768" y="162935"/>
                      <a:pt x="162135" y="126387"/>
                      <a:pt x="162135" y="81477"/>
                    </a:cubicBezTo>
                    <a:cubicBezTo>
                      <a:pt x="162135" y="36547"/>
                      <a:pt x="125778" y="0"/>
                      <a:pt x="81058" y="0"/>
                    </a:cubicBezTo>
                    <a:cubicBezTo>
                      <a:pt x="59350" y="0"/>
                      <a:pt x="38958" y="8468"/>
                      <a:pt x="23679" y="23851"/>
                    </a:cubicBezTo>
                    <a:close/>
                    <a:moveTo>
                      <a:pt x="38491" y="124301"/>
                    </a:moveTo>
                    <a:cubicBezTo>
                      <a:pt x="27118" y="112852"/>
                      <a:pt x="20860" y="97641"/>
                      <a:pt x="20860" y="81467"/>
                    </a:cubicBezTo>
                    <a:cubicBezTo>
                      <a:pt x="20860" y="65227"/>
                      <a:pt x="27108" y="49978"/>
                      <a:pt x="38491" y="38557"/>
                    </a:cubicBezTo>
                    <a:cubicBezTo>
                      <a:pt x="49816" y="27146"/>
                      <a:pt x="64932" y="20860"/>
                      <a:pt x="81058" y="20860"/>
                    </a:cubicBezTo>
                    <a:cubicBezTo>
                      <a:pt x="114243" y="20860"/>
                      <a:pt x="141275" y="48054"/>
                      <a:pt x="141275" y="81467"/>
                    </a:cubicBezTo>
                    <a:cubicBezTo>
                      <a:pt x="141275" y="114871"/>
                      <a:pt x="114243" y="142056"/>
                      <a:pt x="81058" y="142056"/>
                    </a:cubicBezTo>
                    <a:cubicBezTo>
                      <a:pt x="64980" y="142065"/>
                      <a:pt x="49854" y="135769"/>
                      <a:pt x="38491" y="124301"/>
                    </a:cubicBezTo>
                    <a:close/>
                  </a:path>
                </a:pathLst>
              </a:custGeom>
              <a:grpFill/>
              <a:ln w="9525" cap="flat">
                <a:noFill/>
                <a:prstDash val="solid"/>
                <a:miter/>
              </a:ln>
            </p:spPr>
            <p:txBody>
              <a:bodyPr rtlCol="0" anchor="ctr"/>
              <a:lstStyle/>
              <a:p>
                <a:endParaRPr lang="en-MX"/>
              </a:p>
            </p:txBody>
          </p:sp>
        </p:grpSp>
        <p:grpSp>
          <p:nvGrpSpPr>
            <p:cNvPr id="31" name="Graphic 18">
              <a:extLst>
                <a:ext uri="{FF2B5EF4-FFF2-40B4-BE49-F238E27FC236}">
                  <a16:creationId xmlns:a16="http://schemas.microsoft.com/office/drawing/2014/main" id="{38F497CA-9DFB-E44F-93EE-E09EA115AC0D}"/>
                </a:ext>
              </a:extLst>
            </p:cNvPr>
            <p:cNvGrpSpPr/>
            <p:nvPr/>
          </p:nvGrpSpPr>
          <p:grpSpPr>
            <a:xfrm>
              <a:off x="3450865" y="3696519"/>
              <a:ext cx="4857639" cy="1083897"/>
              <a:chOff x="3450865" y="3696519"/>
              <a:chExt cx="4857639" cy="1083897"/>
            </a:xfrm>
            <a:grpFill/>
          </p:grpSpPr>
          <p:sp>
            <p:nvSpPr>
              <p:cNvPr id="32" name="Freeform 31">
                <a:extLst>
                  <a:ext uri="{FF2B5EF4-FFF2-40B4-BE49-F238E27FC236}">
                    <a16:creationId xmlns:a16="http://schemas.microsoft.com/office/drawing/2014/main" id="{24B88126-2A68-9746-ADD0-BFD78F18B0ED}"/>
                  </a:ext>
                </a:extLst>
              </p:cNvPr>
              <p:cNvSpPr/>
              <p:nvPr/>
            </p:nvSpPr>
            <p:spPr>
              <a:xfrm>
                <a:off x="3450865" y="3696757"/>
                <a:ext cx="843985" cy="1083421"/>
              </a:xfrm>
              <a:custGeom>
                <a:avLst/>
                <a:gdLst>
                  <a:gd name="connsiteX0" fmla="*/ 427010 w 843985"/>
                  <a:gd name="connsiteY0" fmla="*/ 162240 h 1083421"/>
                  <a:gd name="connsiteX1" fmla="*/ 261789 w 843985"/>
                  <a:gd name="connsiteY1" fmla="*/ 296485 h 1083421"/>
                  <a:gd name="connsiteX2" fmla="*/ 453727 w 843985"/>
                  <a:gd name="connsiteY2" fmla="*/ 440160 h 1083421"/>
                  <a:gd name="connsiteX3" fmla="*/ 843985 w 843985"/>
                  <a:gd name="connsiteY3" fmla="*/ 734873 h 1083421"/>
                  <a:gd name="connsiteX4" fmla="*/ 397482 w 843985"/>
                  <a:gd name="connsiteY4" fmla="*/ 1083421 h 1083421"/>
                  <a:gd name="connsiteX5" fmla="*/ 223 w 843985"/>
                  <a:gd name="connsiteY5" fmla="*/ 727691 h 1083421"/>
                  <a:gd name="connsiteX6" fmla="*/ 225889 w 843985"/>
                  <a:gd name="connsiteY6" fmla="*/ 727691 h 1083421"/>
                  <a:gd name="connsiteX7" fmla="*/ 399463 w 843985"/>
                  <a:gd name="connsiteY7" fmla="*/ 921258 h 1083421"/>
                  <a:gd name="connsiteX8" fmla="*/ 608175 w 843985"/>
                  <a:gd name="connsiteY8" fmla="*/ 783346 h 1083421"/>
                  <a:gd name="connsiteX9" fmla="*/ 369126 w 843985"/>
                  <a:gd name="connsiteY9" fmla="*/ 629488 h 1083421"/>
                  <a:gd name="connsiteX10" fmla="*/ 25978 w 843985"/>
                  <a:gd name="connsiteY10" fmla="*/ 343386 h 1083421"/>
                  <a:gd name="connsiteX11" fmla="*/ 457337 w 843985"/>
                  <a:gd name="connsiteY11" fmla="*/ 0 h 1083421"/>
                  <a:gd name="connsiteX12" fmla="*/ 815439 w 843985"/>
                  <a:gd name="connsiteY12" fmla="*/ 318840 h 1083421"/>
                  <a:gd name="connsiteX13" fmla="*/ 599403 w 843985"/>
                  <a:gd name="connsiteY13" fmla="*/ 319659 h 1083421"/>
                  <a:gd name="connsiteX14" fmla="*/ 427010 w 843985"/>
                  <a:gd name="connsiteY14" fmla="*/ 162240 h 1083421"/>
                  <a:gd name="connsiteX15" fmla="*/ 427010 w 843985"/>
                  <a:gd name="connsiteY15" fmla="*/ 162240 h 108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3985" h="1083421">
                    <a:moveTo>
                      <a:pt x="427010" y="162240"/>
                    </a:moveTo>
                    <a:cubicBezTo>
                      <a:pt x="345209" y="162240"/>
                      <a:pt x="261789" y="205492"/>
                      <a:pt x="261789" y="296485"/>
                    </a:cubicBezTo>
                    <a:cubicBezTo>
                      <a:pt x="261789" y="409223"/>
                      <a:pt x="362335" y="422205"/>
                      <a:pt x="453727" y="440160"/>
                    </a:cubicBezTo>
                    <a:cubicBezTo>
                      <a:pt x="612376" y="480460"/>
                      <a:pt x="843985" y="525361"/>
                      <a:pt x="843985" y="734873"/>
                    </a:cubicBezTo>
                    <a:cubicBezTo>
                      <a:pt x="843985" y="993648"/>
                      <a:pt x="620938" y="1083421"/>
                      <a:pt x="397482" y="1083421"/>
                    </a:cubicBezTo>
                    <a:cubicBezTo>
                      <a:pt x="160224" y="1083421"/>
                      <a:pt x="-6959" y="990886"/>
                      <a:pt x="223" y="727691"/>
                    </a:cubicBezTo>
                    <a:lnTo>
                      <a:pt x="225889" y="727691"/>
                    </a:lnTo>
                    <a:cubicBezTo>
                      <a:pt x="217288" y="843191"/>
                      <a:pt x="283573" y="921258"/>
                      <a:pt x="399463" y="921258"/>
                    </a:cubicBezTo>
                    <a:cubicBezTo>
                      <a:pt x="489284" y="921258"/>
                      <a:pt x="608175" y="894064"/>
                      <a:pt x="608175" y="783346"/>
                    </a:cubicBezTo>
                    <a:cubicBezTo>
                      <a:pt x="608175" y="661026"/>
                      <a:pt x="458909" y="652453"/>
                      <a:pt x="369126" y="629488"/>
                    </a:cubicBezTo>
                    <a:cubicBezTo>
                      <a:pt x="223279" y="593389"/>
                      <a:pt x="25978" y="527352"/>
                      <a:pt x="25978" y="343386"/>
                    </a:cubicBezTo>
                    <a:cubicBezTo>
                      <a:pt x="25978" y="105756"/>
                      <a:pt x="243244" y="0"/>
                      <a:pt x="457337" y="0"/>
                    </a:cubicBezTo>
                    <a:cubicBezTo>
                      <a:pt x="659658" y="0"/>
                      <a:pt x="815439" y="109909"/>
                      <a:pt x="815439" y="318840"/>
                    </a:cubicBezTo>
                    <a:lnTo>
                      <a:pt x="599403" y="319659"/>
                    </a:lnTo>
                    <a:cubicBezTo>
                      <a:pt x="590811" y="214103"/>
                      <a:pt x="534709" y="162240"/>
                      <a:pt x="427010" y="162240"/>
                    </a:cubicBezTo>
                    <a:lnTo>
                      <a:pt x="427010" y="162240"/>
                    </a:lnTo>
                    <a:close/>
                  </a:path>
                </a:pathLst>
              </a:custGeom>
              <a:grpFill/>
              <a:ln w="9525" cap="flat">
                <a:noFill/>
                <a:prstDash val="solid"/>
                <a:miter/>
              </a:ln>
            </p:spPr>
            <p:txBody>
              <a:bodyPr rtlCol="0" anchor="ctr"/>
              <a:lstStyle/>
              <a:p>
                <a:endParaRPr lang="en-MX"/>
              </a:p>
            </p:txBody>
          </p:sp>
          <p:sp>
            <p:nvSpPr>
              <p:cNvPr id="33" name="Freeform 32">
                <a:extLst>
                  <a:ext uri="{FF2B5EF4-FFF2-40B4-BE49-F238E27FC236}">
                    <a16:creationId xmlns:a16="http://schemas.microsoft.com/office/drawing/2014/main" id="{967AA3F8-9D4F-FE41-A205-27082F0918A3}"/>
                  </a:ext>
                </a:extLst>
              </p:cNvPr>
              <p:cNvSpPr/>
              <p:nvPr/>
            </p:nvSpPr>
            <p:spPr>
              <a:xfrm>
                <a:off x="4410779" y="4014006"/>
                <a:ext cx="750846" cy="766400"/>
              </a:xfrm>
              <a:custGeom>
                <a:avLst/>
                <a:gdLst>
                  <a:gd name="connsiteX0" fmla="*/ 375275 w 750846"/>
                  <a:gd name="connsiteY0" fmla="*/ 766401 h 766400"/>
                  <a:gd name="connsiteX1" fmla="*/ 0 w 750846"/>
                  <a:gd name="connsiteY1" fmla="*/ 383105 h 766400"/>
                  <a:gd name="connsiteX2" fmla="*/ 375275 w 750846"/>
                  <a:gd name="connsiteY2" fmla="*/ 0 h 766400"/>
                  <a:gd name="connsiteX3" fmla="*/ 750846 w 750846"/>
                  <a:gd name="connsiteY3" fmla="*/ 383105 h 766400"/>
                  <a:gd name="connsiteX4" fmla="*/ 375275 w 750846"/>
                  <a:gd name="connsiteY4" fmla="*/ 766401 h 766400"/>
                  <a:gd name="connsiteX5" fmla="*/ 375275 w 750846"/>
                  <a:gd name="connsiteY5" fmla="*/ 766401 h 766400"/>
                  <a:gd name="connsiteX6" fmla="*/ 375275 w 750846"/>
                  <a:gd name="connsiteY6" fmla="*/ 621925 h 766400"/>
                  <a:gd name="connsiteX7" fmla="*/ 528152 w 750846"/>
                  <a:gd name="connsiteY7" fmla="*/ 383105 h 766400"/>
                  <a:gd name="connsiteX8" fmla="*/ 375275 w 750846"/>
                  <a:gd name="connsiteY8" fmla="*/ 144447 h 766400"/>
                  <a:gd name="connsiteX9" fmla="*/ 222475 w 750846"/>
                  <a:gd name="connsiteY9" fmla="*/ 383105 h 766400"/>
                  <a:gd name="connsiteX10" fmla="*/ 375275 w 750846"/>
                  <a:gd name="connsiteY10" fmla="*/ 621925 h 766400"/>
                  <a:gd name="connsiteX11" fmla="*/ 375275 w 750846"/>
                  <a:gd name="connsiteY11" fmla="*/ 621925 h 7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0846" h="766400">
                    <a:moveTo>
                      <a:pt x="375275" y="766401"/>
                    </a:moveTo>
                    <a:cubicBezTo>
                      <a:pt x="140694" y="766401"/>
                      <a:pt x="0" y="610391"/>
                      <a:pt x="0" y="383105"/>
                    </a:cubicBezTo>
                    <a:cubicBezTo>
                      <a:pt x="0" y="156020"/>
                      <a:pt x="140694" y="0"/>
                      <a:pt x="375275" y="0"/>
                    </a:cubicBezTo>
                    <a:cubicBezTo>
                      <a:pt x="610124" y="0"/>
                      <a:pt x="750846" y="156020"/>
                      <a:pt x="750846" y="383105"/>
                    </a:cubicBezTo>
                    <a:cubicBezTo>
                      <a:pt x="750837" y="610391"/>
                      <a:pt x="610124" y="766401"/>
                      <a:pt x="375275" y="766401"/>
                    </a:cubicBezTo>
                    <a:lnTo>
                      <a:pt x="375275" y="766401"/>
                    </a:lnTo>
                    <a:close/>
                    <a:moveTo>
                      <a:pt x="375275" y="621925"/>
                    </a:moveTo>
                    <a:cubicBezTo>
                      <a:pt x="506816" y="621925"/>
                      <a:pt x="528152" y="498215"/>
                      <a:pt x="528152" y="383105"/>
                    </a:cubicBezTo>
                    <a:cubicBezTo>
                      <a:pt x="528152" y="268186"/>
                      <a:pt x="506816" y="144447"/>
                      <a:pt x="375275" y="144447"/>
                    </a:cubicBezTo>
                    <a:cubicBezTo>
                      <a:pt x="244011" y="144447"/>
                      <a:pt x="222475" y="268176"/>
                      <a:pt x="222475" y="383105"/>
                    </a:cubicBezTo>
                    <a:cubicBezTo>
                      <a:pt x="222475" y="498215"/>
                      <a:pt x="244002" y="621925"/>
                      <a:pt x="375275" y="621925"/>
                    </a:cubicBezTo>
                    <a:lnTo>
                      <a:pt x="375275" y="621925"/>
                    </a:lnTo>
                    <a:close/>
                  </a:path>
                </a:pathLst>
              </a:custGeom>
              <a:grpFill/>
              <a:ln w="9525" cap="flat">
                <a:noFill/>
                <a:prstDash val="solid"/>
                <a:miter/>
              </a:ln>
            </p:spPr>
            <p:txBody>
              <a:bodyPr rtlCol="0" anchor="ctr"/>
              <a:lstStyle/>
              <a:p>
                <a:endParaRPr lang="en-MX"/>
              </a:p>
            </p:txBody>
          </p:sp>
          <p:sp>
            <p:nvSpPr>
              <p:cNvPr id="34" name="Freeform 33">
                <a:extLst>
                  <a:ext uri="{FF2B5EF4-FFF2-40B4-BE49-F238E27FC236}">
                    <a16:creationId xmlns:a16="http://schemas.microsoft.com/office/drawing/2014/main" id="{E33FB439-443D-134A-A640-258A50111109}"/>
                  </a:ext>
                </a:extLst>
              </p:cNvPr>
              <p:cNvSpPr/>
              <p:nvPr/>
            </p:nvSpPr>
            <p:spPr>
              <a:xfrm>
                <a:off x="5175761" y="3696519"/>
                <a:ext cx="472478" cy="1063323"/>
              </a:xfrm>
              <a:custGeom>
                <a:avLst/>
                <a:gdLst>
                  <a:gd name="connsiteX0" fmla="*/ 323250 w 472478"/>
                  <a:gd name="connsiteY0" fmla="*/ 338042 h 1063323"/>
                  <a:gd name="connsiteX1" fmla="*/ 453923 w 472478"/>
                  <a:gd name="connsiteY1" fmla="*/ 338042 h 1063323"/>
                  <a:gd name="connsiteX2" fmla="*/ 453923 w 472478"/>
                  <a:gd name="connsiteY2" fmla="*/ 482660 h 1063323"/>
                  <a:gd name="connsiteX3" fmla="*/ 323250 w 472478"/>
                  <a:gd name="connsiteY3" fmla="*/ 482660 h 1063323"/>
                  <a:gd name="connsiteX4" fmla="*/ 323250 w 472478"/>
                  <a:gd name="connsiteY4" fmla="*/ 1063324 h 1063323"/>
                  <a:gd name="connsiteX5" fmla="*/ 107795 w 472478"/>
                  <a:gd name="connsiteY5" fmla="*/ 1063324 h 1063323"/>
                  <a:gd name="connsiteX6" fmla="*/ 107795 w 472478"/>
                  <a:gd name="connsiteY6" fmla="*/ 482660 h 1063323"/>
                  <a:gd name="connsiteX7" fmla="*/ 0 w 472478"/>
                  <a:gd name="connsiteY7" fmla="*/ 482660 h 1063323"/>
                  <a:gd name="connsiteX8" fmla="*/ 0 w 472478"/>
                  <a:gd name="connsiteY8" fmla="*/ 338042 h 1063323"/>
                  <a:gd name="connsiteX9" fmla="*/ 107795 w 472478"/>
                  <a:gd name="connsiteY9" fmla="*/ 338042 h 1063323"/>
                  <a:gd name="connsiteX10" fmla="*/ 354740 w 472478"/>
                  <a:gd name="connsiteY10" fmla="*/ 0 h 1063323"/>
                  <a:gd name="connsiteX11" fmla="*/ 472478 w 472478"/>
                  <a:gd name="connsiteY11" fmla="*/ 10192 h 1063323"/>
                  <a:gd name="connsiteX12" fmla="*/ 472478 w 472478"/>
                  <a:gd name="connsiteY12" fmla="*/ 144475 h 1063323"/>
                  <a:gd name="connsiteX13" fmla="*/ 323250 w 472478"/>
                  <a:gd name="connsiteY13" fmla="*/ 338042 h 1063323"/>
                  <a:gd name="connsiteX14" fmla="*/ 323250 w 472478"/>
                  <a:gd name="connsiteY14" fmla="*/ 338042 h 106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2478" h="1063323">
                    <a:moveTo>
                      <a:pt x="323250" y="338042"/>
                    </a:moveTo>
                    <a:lnTo>
                      <a:pt x="453923" y="338042"/>
                    </a:lnTo>
                    <a:lnTo>
                      <a:pt x="453923" y="482660"/>
                    </a:lnTo>
                    <a:lnTo>
                      <a:pt x="323250" y="482660"/>
                    </a:lnTo>
                    <a:lnTo>
                      <a:pt x="323250" y="1063324"/>
                    </a:lnTo>
                    <a:lnTo>
                      <a:pt x="107795" y="1063324"/>
                    </a:lnTo>
                    <a:lnTo>
                      <a:pt x="107795" y="482660"/>
                    </a:lnTo>
                    <a:lnTo>
                      <a:pt x="0" y="482660"/>
                    </a:lnTo>
                    <a:lnTo>
                      <a:pt x="0" y="338042"/>
                    </a:lnTo>
                    <a:lnTo>
                      <a:pt x="107795" y="338042"/>
                    </a:lnTo>
                    <a:cubicBezTo>
                      <a:pt x="101975" y="132931"/>
                      <a:pt x="120720" y="0"/>
                      <a:pt x="354740" y="0"/>
                    </a:cubicBezTo>
                    <a:cubicBezTo>
                      <a:pt x="393707" y="0"/>
                      <a:pt x="433787" y="4410"/>
                      <a:pt x="472478" y="10192"/>
                    </a:cubicBezTo>
                    <a:lnTo>
                      <a:pt x="472478" y="144475"/>
                    </a:lnTo>
                    <a:cubicBezTo>
                      <a:pt x="320250" y="127130"/>
                      <a:pt x="317468" y="196187"/>
                      <a:pt x="323250" y="338042"/>
                    </a:cubicBezTo>
                    <a:lnTo>
                      <a:pt x="323250" y="338042"/>
                    </a:lnTo>
                    <a:close/>
                  </a:path>
                </a:pathLst>
              </a:custGeom>
              <a:grpFill/>
              <a:ln w="9525" cap="flat">
                <a:noFill/>
                <a:prstDash val="solid"/>
                <a:miter/>
              </a:ln>
            </p:spPr>
            <p:txBody>
              <a:bodyPr rtlCol="0" anchor="ctr"/>
              <a:lstStyle/>
              <a:p>
                <a:endParaRPr lang="en-MX"/>
              </a:p>
            </p:txBody>
          </p:sp>
          <p:sp>
            <p:nvSpPr>
              <p:cNvPr id="35" name="Freeform 34">
                <a:extLst>
                  <a:ext uri="{FF2B5EF4-FFF2-40B4-BE49-F238E27FC236}">
                    <a16:creationId xmlns:a16="http://schemas.microsoft.com/office/drawing/2014/main" id="{D5C4D8C2-03E5-7147-B5C6-09F73328473C}"/>
                  </a:ext>
                </a:extLst>
              </p:cNvPr>
              <p:cNvSpPr/>
              <p:nvPr/>
            </p:nvSpPr>
            <p:spPr>
              <a:xfrm>
                <a:off x="5683948" y="3813495"/>
                <a:ext cx="522770" cy="966920"/>
              </a:xfrm>
              <a:custGeom>
                <a:avLst/>
                <a:gdLst>
                  <a:gd name="connsiteX0" fmla="*/ 145114 w 522770"/>
                  <a:gd name="connsiteY0" fmla="*/ 77991 h 966920"/>
                  <a:gd name="connsiteX1" fmla="*/ 360579 w 522770"/>
                  <a:gd name="connsiteY1" fmla="*/ 0 h 966920"/>
                  <a:gd name="connsiteX2" fmla="*/ 360579 w 522770"/>
                  <a:gd name="connsiteY2" fmla="*/ 221075 h 966920"/>
                  <a:gd name="connsiteX3" fmla="*/ 522770 w 522770"/>
                  <a:gd name="connsiteY3" fmla="*/ 221075 h 966920"/>
                  <a:gd name="connsiteX4" fmla="*/ 522770 w 522770"/>
                  <a:gd name="connsiteY4" fmla="*/ 365693 h 966920"/>
                  <a:gd name="connsiteX5" fmla="*/ 360579 w 522770"/>
                  <a:gd name="connsiteY5" fmla="*/ 365693 h 966920"/>
                  <a:gd name="connsiteX6" fmla="*/ 360579 w 522770"/>
                  <a:gd name="connsiteY6" fmla="*/ 701335 h 966920"/>
                  <a:gd name="connsiteX7" fmla="*/ 449590 w 522770"/>
                  <a:gd name="connsiteY7" fmla="*/ 822446 h 966920"/>
                  <a:gd name="connsiteX8" fmla="*/ 518360 w 522770"/>
                  <a:gd name="connsiteY8" fmla="*/ 818045 h 966920"/>
                  <a:gd name="connsiteX9" fmla="*/ 518360 w 522770"/>
                  <a:gd name="connsiteY9" fmla="*/ 945175 h 966920"/>
                  <a:gd name="connsiteX10" fmla="*/ 348987 w 522770"/>
                  <a:gd name="connsiteY10" fmla="*/ 966921 h 966920"/>
                  <a:gd name="connsiteX11" fmla="*/ 145123 w 522770"/>
                  <a:gd name="connsiteY11" fmla="*/ 721481 h 966920"/>
                  <a:gd name="connsiteX12" fmla="*/ 145123 w 522770"/>
                  <a:gd name="connsiteY12" fmla="*/ 365684 h 966920"/>
                  <a:gd name="connsiteX13" fmla="*/ 0 w 522770"/>
                  <a:gd name="connsiteY13" fmla="*/ 365684 h 966920"/>
                  <a:gd name="connsiteX14" fmla="*/ 0 w 522770"/>
                  <a:gd name="connsiteY14" fmla="*/ 221066 h 966920"/>
                  <a:gd name="connsiteX15" fmla="*/ 145114 w 522770"/>
                  <a:gd name="connsiteY15" fmla="*/ 221066 h 966920"/>
                  <a:gd name="connsiteX16" fmla="*/ 145114 w 522770"/>
                  <a:gd name="connsiteY16" fmla="*/ 77991 h 966920"/>
                  <a:gd name="connsiteX17" fmla="*/ 145114 w 522770"/>
                  <a:gd name="connsiteY17" fmla="*/ 77991 h 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70" h="966920">
                    <a:moveTo>
                      <a:pt x="145114" y="77991"/>
                    </a:moveTo>
                    <a:lnTo>
                      <a:pt x="360579" y="0"/>
                    </a:lnTo>
                    <a:lnTo>
                      <a:pt x="360579" y="221075"/>
                    </a:lnTo>
                    <a:lnTo>
                      <a:pt x="522770" y="221075"/>
                    </a:lnTo>
                    <a:lnTo>
                      <a:pt x="522770" y="365693"/>
                    </a:lnTo>
                    <a:lnTo>
                      <a:pt x="360579" y="365693"/>
                    </a:lnTo>
                    <a:lnTo>
                      <a:pt x="360579" y="701335"/>
                    </a:lnTo>
                    <a:cubicBezTo>
                      <a:pt x="360579" y="796519"/>
                      <a:pt x="374923" y="822446"/>
                      <a:pt x="449590" y="822446"/>
                    </a:cubicBezTo>
                    <a:cubicBezTo>
                      <a:pt x="472488" y="822446"/>
                      <a:pt x="495462" y="819474"/>
                      <a:pt x="518360" y="818045"/>
                    </a:cubicBezTo>
                    <a:lnTo>
                      <a:pt x="518360" y="945175"/>
                    </a:lnTo>
                    <a:cubicBezTo>
                      <a:pt x="494024" y="956777"/>
                      <a:pt x="379104" y="966921"/>
                      <a:pt x="348987" y="966921"/>
                    </a:cubicBezTo>
                    <a:cubicBezTo>
                      <a:pt x="181032" y="966921"/>
                      <a:pt x="145123" y="878681"/>
                      <a:pt x="145123" y="721481"/>
                    </a:cubicBezTo>
                    <a:lnTo>
                      <a:pt x="145123" y="365684"/>
                    </a:lnTo>
                    <a:lnTo>
                      <a:pt x="0" y="365684"/>
                    </a:lnTo>
                    <a:lnTo>
                      <a:pt x="0" y="221066"/>
                    </a:lnTo>
                    <a:lnTo>
                      <a:pt x="145114" y="221066"/>
                    </a:lnTo>
                    <a:lnTo>
                      <a:pt x="145114" y="77991"/>
                    </a:lnTo>
                    <a:lnTo>
                      <a:pt x="145114" y="77991"/>
                    </a:lnTo>
                    <a:close/>
                  </a:path>
                </a:pathLst>
              </a:custGeom>
              <a:grpFill/>
              <a:ln w="9525" cap="flat">
                <a:noFill/>
                <a:prstDash val="solid"/>
                <a:miter/>
              </a:ln>
            </p:spPr>
            <p:txBody>
              <a:bodyPr rtlCol="0" anchor="ctr"/>
              <a:lstStyle/>
              <a:p>
                <a:endParaRPr lang="en-MX"/>
              </a:p>
            </p:txBody>
          </p:sp>
          <p:sp>
            <p:nvSpPr>
              <p:cNvPr id="36" name="Freeform 35">
                <a:extLst>
                  <a:ext uri="{FF2B5EF4-FFF2-40B4-BE49-F238E27FC236}">
                    <a16:creationId xmlns:a16="http://schemas.microsoft.com/office/drawing/2014/main" id="{6B35FFCF-88DF-ED4A-9C21-2D187B47EF18}"/>
                  </a:ext>
                </a:extLst>
              </p:cNvPr>
              <p:cNvSpPr/>
              <p:nvPr/>
            </p:nvSpPr>
            <p:spPr>
              <a:xfrm>
                <a:off x="6271345" y="3813495"/>
                <a:ext cx="522741" cy="966920"/>
              </a:xfrm>
              <a:custGeom>
                <a:avLst/>
                <a:gdLst>
                  <a:gd name="connsiteX0" fmla="*/ 145056 w 522741"/>
                  <a:gd name="connsiteY0" fmla="*/ 77991 h 966920"/>
                  <a:gd name="connsiteX1" fmla="*/ 360550 w 522741"/>
                  <a:gd name="connsiteY1" fmla="*/ 0 h 966920"/>
                  <a:gd name="connsiteX2" fmla="*/ 360550 w 522741"/>
                  <a:gd name="connsiteY2" fmla="*/ 221075 h 966920"/>
                  <a:gd name="connsiteX3" fmla="*/ 522742 w 522741"/>
                  <a:gd name="connsiteY3" fmla="*/ 221075 h 966920"/>
                  <a:gd name="connsiteX4" fmla="*/ 522742 w 522741"/>
                  <a:gd name="connsiteY4" fmla="*/ 365693 h 966920"/>
                  <a:gd name="connsiteX5" fmla="*/ 360550 w 522741"/>
                  <a:gd name="connsiteY5" fmla="*/ 365693 h 966920"/>
                  <a:gd name="connsiteX6" fmla="*/ 360550 w 522741"/>
                  <a:gd name="connsiteY6" fmla="*/ 701335 h 966920"/>
                  <a:gd name="connsiteX7" fmla="*/ 449561 w 522741"/>
                  <a:gd name="connsiteY7" fmla="*/ 822446 h 966920"/>
                  <a:gd name="connsiteX8" fmla="*/ 518598 w 522741"/>
                  <a:gd name="connsiteY8" fmla="*/ 818045 h 966920"/>
                  <a:gd name="connsiteX9" fmla="*/ 518598 w 522741"/>
                  <a:gd name="connsiteY9" fmla="*/ 945175 h 966920"/>
                  <a:gd name="connsiteX10" fmla="*/ 348977 w 522741"/>
                  <a:gd name="connsiteY10" fmla="*/ 966921 h 966920"/>
                  <a:gd name="connsiteX11" fmla="*/ 145056 w 522741"/>
                  <a:gd name="connsiteY11" fmla="*/ 721481 h 966920"/>
                  <a:gd name="connsiteX12" fmla="*/ 145056 w 522741"/>
                  <a:gd name="connsiteY12" fmla="*/ 365684 h 966920"/>
                  <a:gd name="connsiteX13" fmla="*/ 0 w 522741"/>
                  <a:gd name="connsiteY13" fmla="*/ 365684 h 966920"/>
                  <a:gd name="connsiteX14" fmla="*/ 0 w 522741"/>
                  <a:gd name="connsiteY14" fmla="*/ 221066 h 966920"/>
                  <a:gd name="connsiteX15" fmla="*/ 145056 w 522741"/>
                  <a:gd name="connsiteY15" fmla="*/ 221066 h 966920"/>
                  <a:gd name="connsiteX16" fmla="*/ 145056 w 522741"/>
                  <a:gd name="connsiteY16" fmla="*/ 77991 h 966920"/>
                  <a:gd name="connsiteX17" fmla="*/ 145056 w 522741"/>
                  <a:gd name="connsiteY17" fmla="*/ 77991 h 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41" h="966920">
                    <a:moveTo>
                      <a:pt x="145056" y="77991"/>
                    </a:moveTo>
                    <a:lnTo>
                      <a:pt x="360550" y="0"/>
                    </a:lnTo>
                    <a:lnTo>
                      <a:pt x="360550" y="221075"/>
                    </a:lnTo>
                    <a:lnTo>
                      <a:pt x="522742" y="221075"/>
                    </a:lnTo>
                    <a:lnTo>
                      <a:pt x="522742" y="365693"/>
                    </a:lnTo>
                    <a:lnTo>
                      <a:pt x="360550" y="365693"/>
                    </a:lnTo>
                    <a:lnTo>
                      <a:pt x="360550" y="701335"/>
                    </a:lnTo>
                    <a:cubicBezTo>
                      <a:pt x="360550" y="796519"/>
                      <a:pt x="374933" y="822446"/>
                      <a:pt x="449561" y="822446"/>
                    </a:cubicBezTo>
                    <a:cubicBezTo>
                      <a:pt x="472507" y="822446"/>
                      <a:pt x="495433" y="819474"/>
                      <a:pt x="518598" y="818045"/>
                    </a:cubicBezTo>
                    <a:lnTo>
                      <a:pt x="518598" y="945175"/>
                    </a:lnTo>
                    <a:cubicBezTo>
                      <a:pt x="494033" y="956777"/>
                      <a:pt x="379104" y="966921"/>
                      <a:pt x="348977" y="966921"/>
                    </a:cubicBezTo>
                    <a:cubicBezTo>
                      <a:pt x="180994" y="966921"/>
                      <a:pt x="145056" y="878681"/>
                      <a:pt x="145056" y="721481"/>
                    </a:cubicBezTo>
                    <a:lnTo>
                      <a:pt x="145056" y="365684"/>
                    </a:lnTo>
                    <a:lnTo>
                      <a:pt x="0" y="365684"/>
                    </a:lnTo>
                    <a:lnTo>
                      <a:pt x="0" y="221066"/>
                    </a:lnTo>
                    <a:lnTo>
                      <a:pt x="145056" y="221066"/>
                    </a:lnTo>
                    <a:lnTo>
                      <a:pt x="145056" y="77991"/>
                    </a:lnTo>
                    <a:lnTo>
                      <a:pt x="145056" y="77991"/>
                    </a:lnTo>
                    <a:close/>
                  </a:path>
                </a:pathLst>
              </a:custGeom>
              <a:grpFill/>
              <a:ln w="9525" cap="flat">
                <a:noFill/>
                <a:prstDash val="solid"/>
                <a:miter/>
              </a:ln>
            </p:spPr>
            <p:txBody>
              <a:bodyPr rtlCol="0" anchor="ctr"/>
              <a:lstStyle/>
              <a:p>
                <a:endParaRPr lang="en-MX"/>
              </a:p>
            </p:txBody>
          </p:sp>
          <p:sp>
            <p:nvSpPr>
              <p:cNvPr id="37" name="Freeform 36">
                <a:extLst>
                  <a:ext uri="{FF2B5EF4-FFF2-40B4-BE49-F238E27FC236}">
                    <a16:creationId xmlns:a16="http://schemas.microsoft.com/office/drawing/2014/main" id="{3C0DDDEC-10BF-0447-85BD-AAA9B5141CCA}"/>
                  </a:ext>
                </a:extLst>
              </p:cNvPr>
              <p:cNvSpPr/>
              <p:nvPr/>
            </p:nvSpPr>
            <p:spPr>
              <a:xfrm>
                <a:off x="6835416" y="4014006"/>
                <a:ext cx="697144" cy="766400"/>
              </a:xfrm>
              <a:custGeom>
                <a:avLst/>
                <a:gdLst>
                  <a:gd name="connsiteX0" fmla="*/ 222685 w 697144"/>
                  <a:gd name="connsiteY0" fmla="*/ 441169 h 766400"/>
                  <a:gd name="connsiteX1" fmla="*/ 347177 w 697144"/>
                  <a:gd name="connsiteY1" fmla="*/ 621925 h 766400"/>
                  <a:gd name="connsiteX2" fmla="*/ 480279 w 697144"/>
                  <a:gd name="connsiteY2" fmla="*/ 528714 h 766400"/>
                  <a:gd name="connsiteX3" fmla="*/ 674208 w 697144"/>
                  <a:gd name="connsiteY3" fmla="*/ 528714 h 766400"/>
                  <a:gd name="connsiteX4" fmla="*/ 347177 w 697144"/>
                  <a:gd name="connsiteY4" fmla="*/ 766401 h 766400"/>
                  <a:gd name="connsiteX5" fmla="*/ 0 w 697144"/>
                  <a:gd name="connsiteY5" fmla="*/ 384877 h 766400"/>
                  <a:gd name="connsiteX6" fmla="*/ 347177 w 697144"/>
                  <a:gd name="connsiteY6" fmla="*/ 0 h 766400"/>
                  <a:gd name="connsiteX7" fmla="*/ 655416 w 697144"/>
                  <a:gd name="connsiteY7" fmla="*/ 173212 h 766400"/>
                  <a:gd name="connsiteX8" fmla="*/ 691334 w 697144"/>
                  <a:gd name="connsiteY8" fmla="*/ 302447 h 766400"/>
                  <a:gd name="connsiteX9" fmla="*/ 697144 w 697144"/>
                  <a:gd name="connsiteY9" fmla="*/ 441169 h 766400"/>
                  <a:gd name="connsiteX10" fmla="*/ 222685 w 697144"/>
                  <a:gd name="connsiteY10" fmla="*/ 441169 h 766400"/>
                  <a:gd name="connsiteX11" fmla="*/ 222685 w 697144"/>
                  <a:gd name="connsiteY11" fmla="*/ 441169 h 766400"/>
                  <a:gd name="connsiteX12" fmla="*/ 474459 w 697144"/>
                  <a:gd name="connsiteY12" fmla="*/ 296694 h 766400"/>
                  <a:gd name="connsiteX13" fmla="*/ 347177 w 697144"/>
                  <a:gd name="connsiteY13" fmla="*/ 144447 h 766400"/>
                  <a:gd name="connsiteX14" fmla="*/ 222685 w 697144"/>
                  <a:gd name="connsiteY14" fmla="*/ 296694 h 766400"/>
                  <a:gd name="connsiteX15" fmla="*/ 474459 w 697144"/>
                  <a:gd name="connsiteY15" fmla="*/ 296694 h 766400"/>
                  <a:gd name="connsiteX16" fmla="*/ 474459 w 697144"/>
                  <a:gd name="connsiteY16" fmla="*/ 296694 h 7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7144" h="766400">
                    <a:moveTo>
                      <a:pt x="222685" y="441169"/>
                    </a:moveTo>
                    <a:cubicBezTo>
                      <a:pt x="222685" y="534324"/>
                      <a:pt x="235620" y="621925"/>
                      <a:pt x="347177" y="621925"/>
                    </a:cubicBezTo>
                    <a:cubicBezTo>
                      <a:pt x="422395" y="621925"/>
                      <a:pt x="459886" y="594598"/>
                      <a:pt x="480279" y="528714"/>
                    </a:cubicBezTo>
                    <a:lnTo>
                      <a:pt x="674208" y="528714"/>
                    </a:lnTo>
                    <a:cubicBezTo>
                      <a:pt x="655416" y="707127"/>
                      <a:pt x="516179" y="766401"/>
                      <a:pt x="347177" y="766401"/>
                    </a:cubicBezTo>
                    <a:cubicBezTo>
                      <a:pt x="99174" y="766401"/>
                      <a:pt x="0" y="626345"/>
                      <a:pt x="0" y="384877"/>
                    </a:cubicBezTo>
                    <a:cubicBezTo>
                      <a:pt x="0" y="167373"/>
                      <a:pt x="126454" y="0"/>
                      <a:pt x="347177" y="0"/>
                    </a:cubicBezTo>
                    <a:cubicBezTo>
                      <a:pt x="483060" y="0"/>
                      <a:pt x="595198" y="46272"/>
                      <a:pt x="655416" y="173212"/>
                    </a:cubicBezTo>
                    <a:cubicBezTo>
                      <a:pt x="675561" y="213474"/>
                      <a:pt x="685543" y="256584"/>
                      <a:pt x="691334" y="302447"/>
                    </a:cubicBezTo>
                    <a:cubicBezTo>
                      <a:pt x="697144" y="347396"/>
                      <a:pt x="697144" y="393478"/>
                      <a:pt x="697144" y="441169"/>
                    </a:cubicBezTo>
                    <a:lnTo>
                      <a:pt x="222685" y="441169"/>
                    </a:lnTo>
                    <a:lnTo>
                      <a:pt x="222685" y="441169"/>
                    </a:lnTo>
                    <a:close/>
                    <a:moveTo>
                      <a:pt x="474459" y="296694"/>
                    </a:moveTo>
                    <a:cubicBezTo>
                      <a:pt x="474459" y="217694"/>
                      <a:pt x="452752" y="144447"/>
                      <a:pt x="347177" y="144447"/>
                    </a:cubicBezTo>
                    <a:cubicBezTo>
                      <a:pt x="247222" y="144447"/>
                      <a:pt x="225466" y="217694"/>
                      <a:pt x="222685" y="296694"/>
                    </a:cubicBezTo>
                    <a:lnTo>
                      <a:pt x="474459" y="296694"/>
                    </a:lnTo>
                    <a:lnTo>
                      <a:pt x="474459" y="296694"/>
                    </a:lnTo>
                    <a:close/>
                  </a:path>
                </a:pathLst>
              </a:custGeom>
              <a:grpFill/>
              <a:ln w="9525" cap="flat">
                <a:noFill/>
                <a:prstDash val="solid"/>
                <a:miter/>
              </a:ln>
            </p:spPr>
            <p:txBody>
              <a:bodyPr rtlCol="0" anchor="ctr"/>
              <a:lstStyle/>
              <a:p>
                <a:endParaRPr lang="en-MX"/>
              </a:p>
            </p:txBody>
          </p:sp>
          <p:sp>
            <p:nvSpPr>
              <p:cNvPr id="38" name="Freeform 37">
                <a:extLst>
                  <a:ext uri="{FF2B5EF4-FFF2-40B4-BE49-F238E27FC236}">
                    <a16:creationId xmlns:a16="http://schemas.microsoft.com/office/drawing/2014/main" id="{B688E57C-5F02-E046-81D9-03D846EE7F29}"/>
                  </a:ext>
                </a:extLst>
              </p:cNvPr>
              <p:cNvSpPr/>
              <p:nvPr/>
            </p:nvSpPr>
            <p:spPr>
              <a:xfrm>
                <a:off x="7621933" y="3717102"/>
                <a:ext cx="686571" cy="1042739"/>
              </a:xfrm>
              <a:custGeom>
                <a:avLst/>
                <a:gdLst>
                  <a:gd name="connsiteX0" fmla="*/ 218304 w 686571"/>
                  <a:gd name="connsiteY0" fmla="*/ 614134 h 1042739"/>
                  <a:gd name="connsiteX1" fmla="*/ 430825 w 686571"/>
                  <a:gd name="connsiteY1" fmla="*/ 309667 h 1042739"/>
                  <a:gd name="connsiteX2" fmla="*/ 670589 w 686571"/>
                  <a:gd name="connsiteY2" fmla="*/ 309667 h 1042739"/>
                  <a:gd name="connsiteX3" fmla="*/ 422224 w 686571"/>
                  <a:gd name="connsiteY3" fmla="*/ 627116 h 1042739"/>
                  <a:gd name="connsiteX4" fmla="*/ 686571 w 686571"/>
                  <a:gd name="connsiteY4" fmla="*/ 1042740 h 1042739"/>
                  <a:gd name="connsiteX5" fmla="*/ 435178 w 686571"/>
                  <a:gd name="connsiteY5" fmla="*/ 1042740 h 1042739"/>
                  <a:gd name="connsiteX6" fmla="*/ 218304 w 686571"/>
                  <a:gd name="connsiteY6" fmla="*/ 645871 h 1042739"/>
                  <a:gd name="connsiteX7" fmla="*/ 215484 w 686571"/>
                  <a:gd name="connsiteY7" fmla="*/ 648871 h 1042739"/>
                  <a:gd name="connsiteX8" fmla="*/ 215484 w 686571"/>
                  <a:gd name="connsiteY8" fmla="*/ 1042740 h 1042739"/>
                  <a:gd name="connsiteX9" fmla="*/ 0 w 686571"/>
                  <a:gd name="connsiteY9" fmla="*/ 1042740 h 1042739"/>
                  <a:gd name="connsiteX10" fmla="*/ 0 w 686571"/>
                  <a:gd name="connsiteY10" fmla="*/ 0 h 1042739"/>
                  <a:gd name="connsiteX11" fmla="*/ 215484 w 686571"/>
                  <a:gd name="connsiteY11" fmla="*/ 0 h 1042739"/>
                  <a:gd name="connsiteX12" fmla="*/ 215484 w 686571"/>
                  <a:gd name="connsiteY12" fmla="*/ 611343 h 1042739"/>
                  <a:gd name="connsiteX13" fmla="*/ 218304 w 686571"/>
                  <a:gd name="connsiteY13" fmla="*/ 614134 h 104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571" h="1042739">
                    <a:moveTo>
                      <a:pt x="218304" y="614134"/>
                    </a:moveTo>
                    <a:lnTo>
                      <a:pt x="430825" y="309667"/>
                    </a:lnTo>
                    <a:lnTo>
                      <a:pt x="670589" y="309667"/>
                    </a:lnTo>
                    <a:lnTo>
                      <a:pt x="422224" y="627116"/>
                    </a:lnTo>
                    <a:lnTo>
                      <a:pt x="686571" y="1042740"/>
                    </a:lnTo>
                    <a:lnTo>
                      <a:pt x="435178" y="1042740"/>
                    </a:lnTo>
                    <a:lnTo>
                      <a:pt x="218304" y="645871"/>
                    </a:lnTo>
                    <a:lnTo>
                      <a:pt x="215484" y="648871"/>
                    </a:lnTo>
                    <a:lnTo>
                      <a:pt x="215484" y="1042740"/>
                    </a:lnTo>
                    <a:lnTo>
                      <a:pt x="0" y="1042740"/>
                    </a:lnTo>
                    <a:lnTo>
                      <a:pt x="0" y="0"/>
                    </a:lnTo>
                    <a:lnTo>
                      <a:pt x="215484" y="0"/>
                    </a:lnTo>
                    <a:lnTo>
                      <a:pt x="215484" y="611343"/>
                    </a:lnTo>
                    <a:lnTo>
                      <a:pt x="218304" y="614134"/>
                    </a:lnTo>
                    <a:close/>
                  </a:path>
                </a:pathLst>
              </a:custGeom>
              <a:grpFill/>
              <a:ln w="9525" cap="flat">
                <a:noFill/>
                <a:prstDash val="solid"/>
                <a:miter/>
              </a:ln>
            </p:spPr>
            <p:txBody>
              <a:bodyPr rtlCol="0" anchor="ctr"/>
              <a:lstStyle/>
              <a:p>
                <a:endParaRPr lang="en-MX"/>
              </a:p>
            </p:txBody>
          </p:sp>
        </p:grpSp>
      </p:grpSp>
      <p:sp>
        <p:nvSpPr>
          <p:cNvPr id="8" name="Title 7">
            <a:extLst>
              <a:ext uri="{FF2B5EF4-FFF2-40B4-BE49-F238E27FC236}">
                <a16:creationId xmlns:a16="http://schemas.microsoft.com/office/drawing/2014/main" id="{28C1C064-B521-2943-AEB7-6E6508078327}"/>
              </a:ext>
            </a:extLst>
          </p:cNvPr>
          <p:cNvSpPr>
            <a:spLocks noGrp="1"/>
          </p:cNvSpPr>
          <p:nvPr userDrawn="1">
            <p:ph type="title"/>
          </p:nvPr>
        </p:nvSpPr>
        <p:spPr>
          <a:xfrm>
            <a:off x="270000" y="430774"/>
            <a:ext cx="10502626" cy="450421"/>
          </a:xfrm>
          <a:prstGeom prst="rect">
            <a:avLst/>
          </a:prstGeom>
        </p:spPr>
        <p:txBody>
          <a:bodyPr anchor="b"/>
          <a:lstStyle>
            <a:lvl1pPr>
              <a:lnSpc>
                <a:spcPct val="80000"/>
              </a:lnSpc>
              <a:defRPr sz="2400" b="0" i="0">
                <a:solidFill>
                  <a:schemeClr val="tx1"/>
                </a:solidFill>
                <a:latin typeface="Franklin Gothic Medium" panose="020B0603020102020204" pitchFamily="34" charset="0"/>
              </a:defRPr>
            </a:lvl1pPr>
          </a:lstStyle>
          <a:p>
            <a:r>
              <a:rPr lang="en-US" dirty="0"/>
              <a:t>Click to edit Master title style</a:t>
            </a:r>
            <a:endParaRPr lang="en-MX" dirty="0"/>
          </a:p>
        </p:txBody>
      </p:sp>
    </p:spTree>
    <p:extLst>
      <p:ext uri="{BB962C8B-B14F-4D97-AF65-F5344CB8AC3E}">
        <p14:creationId xmlns:p14="http://schemas.microsoft.com/office/powerpoint/2010/main" val="355741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ight Content Slide #1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8" name="Graphic 18">
            <a:extLst>
              <a:ext uri="{FF2B5EF4-FFF2-40B4-BE49-F238E27FC236}">
                <a16:creationId xmlns:a16="http://schemas.microsoft.com/office/drawing/2014/main" id="{2E4A5C3A-2DA9-E945-9734-602DD7CEB308}"/>
              </a:ext>
            </a:extLst>
          </p:cNvPr>
          <p:cNvGrpSpPr>
            <a:grpSpLocks noChangeAspect="1"/>
          </p:cNvGrpSpPr>
          <p:nvPr/>
        </p:nvGrpSpPr>
        <p:grpSpPr>
          <a:xfrm>
            <a:off x="10926000" y="548606"/>
            <a:ext cx="990000" cy="220902"/>
            <a:chOff x="3450865" y="3696519"/>
            <a:chExt cx="4857639" cy="1083897"/>
          </a:xfrm>
          <a:solidFill>
            <a:schemeClr val="tx1"/>
          </a:solidFill>
        </p:grpSpPr>
        <p:sp>
          <p:nvSpPr>
            <p:cNvPr id="19" name="Freeform 18">
              <a:extLst>
                <a:ext uri="{FF2B5EF4-FFF2-40B4-BE49-F238E27FC236}">
                  <a16:creationId xmlns:a16="http://schemas.microsoft.com/office/drawing/2014/main" id="{28F823B3-C2F5-FF49-B7C3-4C246ECFB2D7}"/>
                </a:ext>
              </a:extLst>
            </p:cNvPr>
            <p:cNvSpPr/>
            <p:nvPr/>
          </p:nvSpPr>
          <p:spPr>
            <a:xfrm>
              <a:off x="3450865" y="3696757"/>
              <a:ext cx="843985" cy="1083421"/>
            </a:xfrm>
            <a:custGeom>
              <a:avLst/>
              <a:gdLst>
                <a:gd name="connsiteX0" fmla="*/ 427010 w 843985"/>
                <a:gd name="connsiteY0" fmla="*/ 162240 h 1083421"/>
                <a:gd name="connsiteX1" fmla="*/ 261789 w 843985"/>
                <a:gd name="connsiteY1" fmla="*/ 296485 h 1083421"/>
                <a:gd name="connsiteX2" fmla="*/ 453727 w 843985"/>
                <a:gd name="connsiteY2" fmla="*/ 440160 h 1083421"/>
                <a:gd name="connsiteX3" fmla="*/ 843985 w 843985"/>
                <a:gd name="connsiteY3" fmla="*/ 734873 h 1083421"/>
                <a:gd name="connsiteX4" fmla="*/ 397482 w 843985"/>
                <a:gd name="connsiteY4" fmla="*/ 1083421 h 1083421"/>
                <a:gd name="connsiteX5" fmla="*/ 223 w 843985"/>
                <a:gd name="connsiteY5" fmla="*/ 727691 h 1083421"/>
                <a:gd name="connsiteX6" fmla="*/ 225889 w 843985"/>
                <a:gd name="connsiteY6" fmla="*/ 727691 h 1083421"/>
                <a:gd name="connsiteX7" fmla="*/ 399463 w 843985"/>
                <a:gd name="connsiteY7" fmla="*/ 921258 h 1083421"/>
                <a:gd name="connsiteX8" fmla="*/ 608175 w 843985"/>
                <a:gd name="connsiteY8" fmla="*/ 783346 h 1083421"/>
                <a:gd name="connsiteX9" fmla="*/ 369126 w 843985"/>
                <a:gd name="connsiteY9" fmla="*/ 629488 h 1083421"/>
                <a:gd name="connsiteX10" fmla="*/ 25978 w 843985"/>
                <a:gd name="connsiteY10" fmla="*/ 343386 h 1083421"/>
                <a:gd name="connsiteX11" fmla="*/ 457337 w 843985"/>
                <a:gd name="connsiteY11" fmla="*/ 0 h 1083421"/>
                <a:gd name="connsiteX12" fmla="*/ 815439 w 843985"/>
                <a:gd name="connsiteY12" fmla="*/ 318840 h 1083421"/>
                <a:gd name="connsiteX13" fmla="*/ 599403 w 843985"/>
                <a:gd name="connsiteY13" fmla="*/ 319659 h 1083421"/>
                <a:gd name="connsiteX14" fmla="*/ 427010 w 843985"/>
                <a:gd name="connsiteY14" fmla="*/ 162240 h 1083421"/>
                <a:gd name="connsiteX15" fmla="*/ 427010 w 843985"/>
                <a:gd name="connsiteY15" fmla="*/ 162240 h 108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3985" h="1083421">
                  <a:moveTo>
                    <a:pt x="427010" y="162240"/>
                  </a:moveTo>
                  <a:cubicBezTo>
                    <a:pt x="345209" y="162240"/>
                    <a:pt x="261789" y="205492"/>
                    <a:pt x="261789" y="296485"/>
                  </a:cubicBezTo>
                  <a:cubicBezTo>
                    <a:pt x="261789" y="409223"/>
                    <a:pt x="362335" y="422205"/>
                    <a:pt x="453727" y="440160"/>
                  </a:cubicBezTo>
                  <a:cubicBezTo>
                    <a:pt x="612376" y="480460"/>
                    <a:pt x="843985" y="525361"/>
                    <a:pt x="843985" y="734873"/>
                  </a:cubicBezTo>
                  <a:cubicBezTo>
                    <a:pt x="843985" y="993648"/>
                    <a:pt x="620938" y="1083421"/>
                    <a:pt x="397482" y="1083421"/>
                  </a:cubicBezTo>
                  <a:cubicBezTo>
                    <a:pt x="160224" y="1083421"/>
                    <a:pt x="-6959" y="990886"/>
                    <a:pt x="223" y="727691"/>
                  </a:cubicBezTo>
                  <a:lnTo>
                    <a:pt x="225889" y="727691"/>
                  </a:lnTo>
                  <a:cubicBezTo>
                    <a:pt x="217288" y="843191"/>
                    <a:pt x="283573" y="921258"/>
                    <a:pt x="399463" y="921258"/>
                  </a:cubicBezTo>
                  <a:cubicBezTo>
                    <a:pt x="489284" y="921258"/>
                    <a:pt x="608175" y="894064"/>
                    <a:pt x="608175" y="783346"/>
                  </a:cubicBezTo>
                  <a:cubicBezTo>
                    <a:pt x="608175" y="661026"/>
                    <a:pt x="458909" y="652453"/>
                    <a:pt x="369126" y="629488"/>
                  </a:cubicBezTo>
                  <a:cubicBezTo>
                    <a:pt x="223279" y="593389"/>
                    <a:pt x="25978" y="527352"/>
                    <a:pt x="25978" y="343386"/>
                  </a:cubicBezTo>
                  <a:cubicBezTo>
                    <a:pt x="25978" y="105756"/>
                    <a:pt x="243244" y="0"/>
                    <a:pt x="457337" y="0"/>
                  </a:cubicBezTo>
                  <a:cubicBezTo>
                    <a:pt x="659658" y="0"/>
                    <a:pt x="815439" y="109909"/>
                    <a:pt x="815439" y="318840"/>
                  </a:cubicBezTo>
                  <a:lnTo>
                    <a:pt x="599403" y="319659"/>
                  </a:lnTo>
                  <a:cubicBezTo>
                    <a:pt x="590811" y="214103"/>
                    <a:pt x="534709" y="162240"/>
                    <a:pt x="427010" y="162240"/>
                  </a:cubicBezTo>
                  <a:lnTo>
                    <a:pt x="427010" y="162240"/>
                  </a:lnTo>
                  <a:close/>
                </a:path>
              </a:pathLst>
            </a:custGeom>
            <a:grpFill/>
            <a:ln w="9525" cap="flat">
              <a:noFill/>
              <a:prstDash val="solid"/>
              <a:miter/>
            </a:ln>
          </p:spPr>
          <p:txBody>
            <a:bodyPr rtlCol="0" anchor="ctr"/>
            <a:lstStyle/>
            <a:p>
              <a:endParaRPr lang="en-MX">
                <a:solidFill>
                  <a:schemeClr val="bg1"/>
                </a:solidFill>
              </a:endParaRPr>
            </a:p>
          </p:txBody>
        </p:sp>
        <p:sp>
          <p:nvSpPr>
            <p:cNvPr id="20" name="Freeform 19">
              <a:extLst>
                <a:ext uri="{FF2B5EF4-FFF2-40B4-BE49-F238E27FC236}">
                  <a16:creationId xmlns:a16="http://schemas.microsoft.com/office/drawing/2014/main" id="{0193D67C-7619-E240-9849-5514899FDE6E}"/>
                </a:ext>
              </a:extLst>
            </p:cNvPr>
            <p:cNvSpPr/>
            <p:nvPr/>
          </p:nvSpPr>
          <p:spPr>
            <a:xfrm>
              <a:off x="4410779" y="4014006"/>
              <a:ext cx="750846" cy="766400"/>
            </a:xfrm>
            <a:custGeom>
              <a:avLst/>
              <a:gdLst>
                <a:gd name="connsiteX0" fmla="*/ 375275 w 750846"/>
                <a:gd name="connsiteY0" fmla="*/ 766401 h 766400"/>
                <a:gd name="connsiteX1" fmla="*/ 0 w 750846"/>
                <a:gd name="connsiteY1" fmla="*/ 383105 h 766400"/>
                <a:gd name="connsiteX2" fmla="*/ 375275 w 750846"/>
                <a:gd name="connsiteY2" fmla="*/ 0 h 766400"/>
                <a:gd name="connsiteX3" fmla="*/ 750846 w 750846"/>
                <a:gd name="connsiteY3" fmla="*/ 383105 h 766400"/>
                <a:gd name="connsiteX4" fmla="*/ 375275 w 750846"/>
                <a:gd name="connsiteY4" fmla="*/ 766401 h 766400"/>
                <a:gd name="connsiteX5" fmla="*/ 375275 w 750846"/>
                <a:gd name="connsiteY5" fmla="*/ 766401 h 766400"/>
                <a:gd name="connsiteX6" fmla="*/ 375275 w 750846"/>
                <a:gd name="connsiteY6" fmla="*/ 621925 h 766400"/>
                <a:gd name="connsiteX7" fmla="*/ 528152 w 750846"/>
                <a:gd name="connsiteY7" fmla="*/ 383105 h 766400"/>
                <a:gd name="connsiteX8" fmla="*/ 375275 w 750846"/>
                <a:gd name="connsiteY8" fmla="*/ 144447 h 766400"/>
                <a:gd name="connsiteX9" fmla="*/ 222475 w 750846"/>
                <a:gd name="connsiteY9" fmla="*/ 383105 h 766400"/>
                <a:gd name="connsiteX10" fmla="*/ 375275 w 750846"/>
                <a:gd name="connsiteY10" fmla="*/ 621925 h 766400"/>
                <a:gd name="connsiteX11" fmla="*/ 375275 w 750846"/>
                <a:gd name="connsiteY11" fmla="*/ 621925 h 7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0846" h="766400">
                  <a:moveTo>
                    <a:pt x="375275" y="766401"/>
                  </a:moveTo>
                  <a:cubicBezTo>
                    <a:pt x="140694" y="766401"/>
                    <a:pt x="0" y="610391"/>
                    <a:pt x="0" y="383105"/>
                  </a:cubicBezTo>
                  <a:cubicBezTo>
                    <a:pt x="0" y="156020"/>
                    <a:pt x="140694" y="0"/>
                    <a:pt x="375275" y="0"/>
                  </a:cubicBezTo>
                  <a:cubicBezTo>
                    <a:pt x="610124" y="0"/>
                    <a:pt x="750846" y="156020"/>
                    <a:pt x="750846" y="383105"/>
                  </a:cubicBezTo>
                  <a:cubicBezTo>
                    <a:pt x="750837" y="610391"/>
                    <a:pt x="610124" y="766401"/>
                    <a:pt x="375275" y="766401"/>
                  </a:cubicBezTo>
                  <a:lnTo>
                    <a:pt x="375275" y="766401"/>
                  </a:lnTo>
                  <a:close/>
                  <a:moveTo>
                    <a:pt x="375275" y="621925"/>
                  </a:moveTo>
                  <a:cubicBezTo>
                    <a:pt x="506816" y="621925"/>
                    <a:pt x="528152" y="498215"/>
                    <a:pt x="528152" y="383105"/>
                  </a:cubicBezTo>
                  <a:cubicBezTo>
                    <a:pt x="528152" y="268186"/>
                    <a:pt x="506816" y="144447"/>
                    <a:pt x="375275" y="144447"/>
                  </a:cubicBezTo>
                  <a:cubicBezTo>
                    <a:pt x="244011" y="144447"/>
                    <a:pt x="222475" y="268176"/>
                    <a:pt x="222475" y="383105"/>
                  </a:cubicBezTo>
                  <a:cubicBezTo>
                    <a:pt x="222475" y="498215"/>
                    <a:pt x="244002" y="621925"/>
                    <a:pt x="375275" y="621925"/>
                  </a:cubicBezTo>
                  <a:lnTo>
                    <a:pt x="375275" y="621925"/>
                  </a:lnTo>
                  <a:close/>
                </a:path>
              </a:pathLst>
            </a:custGeom>
            <a:grpFill/>
            <a:ln w="9525" cap="flat">
              <a:noFill/>
              <a:prstDash val="solid"/>
              <a:miter/>
            </a:ln>
          </p:spPr>
          <p:txBody>
            <a:bodyPr rtlCol="0" anchor="ctr"/>
            <a:lstStyle/>
            <a:p>
              <a:endParaRPr lang="en-MX">
                <a:solidFill>
                  <a:schemeClr val="bg1"/>
                </a:solidFill>
              </a:endParaRPr>
            </a:p>
          </p:txBody>
        </p:sp>
        <p:sp>
          <p:nvSpPr>
            <p:cNvPr id="21" name="Freeform 20">
              <a:extLst>
                <a:ext uri="{FF2B5EF4-FFF2-40B4-BE49-F238E27FC236}">
                  <a16:creationId xmlns:a16="http://schemas.microsoft.com/office/drawing/2014/main" id="{B9FB952C-FCF2-EB46-858F-BE9FC722B26F}"/>
                </a:ext>
              </a:extLst>
            </p:cNvPr>
            <p:cNvSpPr/>
            <p:nvPr/>
          </p:nvSpPr>
          <p:spPr>
            <a:xfrm>
              <a:off x="5175761" y="3696519"/>
              <a:ext cx="472478" cy="1063323"/>
            </a:xfrm>
            <a:custGeom>
              <a:avLst/>
              <a:gdLst>
                <a:gd name="connsiteX0" fmla="*/ 323250 w 472478"/>
                <a:gd name="connsiteY0" fmla="*/ 338042 h 1063323"/>
                <a:gd name="connsiteX1" fmla="*/ 453923 w 472478"/>
                <a:gd name="connsiteY1" fmla="*/ 338042 h 1063323"/>
                <a:gd name="connsiteX2" fmla="*/ 453923 w 472478"/>
                <a:gd name="connsiteY2" fmla="*/ 482660 h 1063323"/>
                <a:gd name="connsiteX3" fmla="*/ 323250 w 472478"/>
                <a:gd name="connsiteY3" fmla="*/ 482660 h 1063323"/>
                <a:gd name="connsiteX4" fmla="*/ 323250 w 472478"/>
                <a:gd name="connsiteY4" fmla="*/ 1063324 h 1063323"/>
                <a:gd name="connsiteX5" fmla="*/ 107795 w 472478"/>
                <a:gd name="connsiteY5" fmla="*/ 1063324 h 1063323"/>
                <a:gd name="connsiteX6" fmla="*/ 107795 w 472478"/>
                <a:gd name="connsiteY6" fmla="*/ 482660 h 1063323"/>
                <a:gd name="connsiteX7" fmla="*/ 0 w 472478"/>
                <a:gd name="connsiteY7" fmla="*/ 482660 h 1063323"/>
                <a:gd name="connsiteX8" fmla="*/ 0 w 472478"/>
                <a:gd name="connsiteY8" fmla="*/ 338042 h 1063323"/>
                <a:gd name="connsiteX9" fmla="*/ 107795 w 472478"/>
                <a:gd name="connsiteY9" fmla="*/ 338042 h 1063323"/>
                <a:gd name="connsiteX10" fmla="*/ 354740 w 472478"/>
                <a:gd name="connsiteY10" fmla="*/ 0 h 1063323"/>
                <a:gd name="connsiteX11" fmla="*/ 472478 w 472478"/>
                <a:gd name="connsiteY11" fmla="*/ 10192 h 1063323"/>
                <a:gd name="connsiteX12" fmla="*/ 472478 w 472478"/>
                <a:gd name="connsiteY12" fmla="*/ 144475 h 1063323"/>
                <a:gd name="connsiteX13" fmla="*/ 323250 w 472478"/>
                <a:gd name="connsiteY13" fmla="*/ 338042 h 1063323"/>
                <a:gd name="connsiteX14" fmla="*/ 323250 w 472478"/>
                <a:gd name="connsiteY14" fmla="*/ 338042 h 106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2478" h="1063323">
                  <a:moveTo>
                    <a:pt x="323250" y="338042"/>
                  </a:moveTo>
                  <a:lnTo>
                    <a:pt x="453923" y="338042"/>
                  </a:lnTo>
                  <a:lnTo>
                    <a:pt x="453923" y="482660"/>
                  </a:lnTo>
                  <a:lnTo>
                    <a:pt x="323250" y="482660"/>
                  </a:lnTo>
                  <a:lnTo>
                    <a:pt x="323250" y="1063324"/>
                  </a:lnTo>
                  <a:lnTo>
                    <a:pt x="107795" y="1063324"/>
                  </a:lnTo>
                  <a:lnTo>
                    <a:pt x="107795" y="482660"/>
                  </a:lnTo>
                  <a:lnTo>
                    <a:pt x="0" y="482660"/>
                  </a:lnTo>
                  <a:lnTo>
                    <a:pt x="0" y="338042"/>
                  </a:lnTo>
                  <a:lnTo>
                    <a:pt x="107795" y="338042"/>
                  </a:lnTo>
                  <a:cubicBezTo>
                    <a:pt x="101975" y="132931"/>
                    <a:pt x="120720" y="0"/>
                    <a:pt x="354740" y="0"/>
                  </a:cubicBezTo>
                  <a:cubicBezTo>
                    <a:pt x="393707" y="0"/>
                    <a:pt x="433787" y="4410"/>
                    <a:pt x="472478" y="10192"/>
                  </a:cubicBezTo>
                  <a:lnTo>
                    <a:pt x="472478" y="144475"/>
                  </a:lnTo>
                  <a:cubicBezTo>
                    <a:pt x="320250" y="127130"/>
                    <a:pt x="317468" y="196187"/>
                    <a:pt x="323250" y="338042"/>
                  </a:cubicBezTo>
                  <a:lnTo>
                    <a:pt x="323250" y="338042"/>
                  </a:lnTo>
                  <a:close/>
                </a:path>
              </a:pathLst>
            </a:custGeom>
            <a:grpFill/>
            <a:ln w="9525" cap="flat">
              <a:noFill/>
              <a:prstDash val="solid"/>
              <a:miter/>
            </a:ln>
          </p:spPr>
          <p:txBody>
            <a:bodyPr rtlCol="0" anchor="ctr"/>
            <a:lstStyle/>
            <a:p>
              <a:endParaRPr lang="en-MX">
                <a:solidFill>
                  <a:schemeClr val="bg1"/>
                </a:solidFill>
              </a:endParaRPr>
            </a:p>
          </p:txBody>
        </p:sp>
        <p:sp>
          <p:nvSpPr>
            <p:cNvPr id="22" name="Freeform 21">
              <a:extLst>
                <a:ext uri="{FF2B5EF4-FFF2-40B4-BE49-F238E27FC236}">
                  <a16:creationId xmlns:a16="http://schemas.microsoft.com/office/drawing/2014/main" id="{311B4DE5-CDBF-4F4D-B9F6-1A4A80457F2F}"/>
                </a:ext>
              </a:extLst>
            </p:cNvPr>
            <p:cNvSpPr/>
            <p:nvPr/>
          </p:nvSpPr>
          <p:spPr>
            <a:xfrm>
              <a:off x="5683948" y="3813495"/>
              <a:ext cx="522770" cy="966920"/>
            </a:xfrm>
            <a:custGeom>
              <a:avLst/>
              <a:gdLst>
                <a:gd name="connsiteX0" fmla="*/ 145114 w 522770"/>
                <a:gd name="connsiteY0" fmla="*/ 77991 h 966920"/>
                <a:gd name="connsiteX1" fmla="*/ 360579 w 522770"/>
                <a:gd name="connsiteY1" fmla="*/ 0 h 966920"/>
                <a:gd name="connsiteX2" fmla="*/ 360579 w 522770"/>
                <a:gd name="connsiteY2" fmla="*/ 221075 h 966920"/>
                <a:gd name="connsiteX3" fmla="*/ 522770 w 522770"/>
                <a:gd name="connsiteY3" fmla="*/ 221075 h 966920"/>
                <a:gd name="connsiteX4" fmla="*/ 522770 w 522770"/>
                <a:gd name="connsiteY4" fmla="*/ 365693 h 966920"/>
                <a:gd name="connsiteX5" fmla="*/ 360579 w 522770"/>
                <a:gd name="connsiteY5" fmla="*/ 365693 h 966920"/>
                <a:gd name="connsiteX6" fmla="*/ 360579 w 522770"/>
                <a:gd name="connsiteY6" fmla="*/ 701335 h 966920"/>
                <a:gd name="connsiteX7" fmla="*/ 449590 w 522770"/>
                <a:gd name="connsiteY7" fmla="*/ 822446 h 966920"/>
                <a:gd name="connsiteX8" fmla="*/ 518360 w 522770"/>
                <a:gd name="connsiteY8" fmla="*/ 818045 h 966920"/>
                <a:gd name="connsiteX9" fmla="*/ 518360 w 522770"/>
                <a:gd name="connsiteY9" fmla="*/ 945175 h 966920"/>
                <a:gd name="connsiteX10" fmla="*/ 348987 w 522770"/>
                <a:gd name="connsiteY10" fmla="*/ 966921 h 966920"/>
                <a:gd name="connsiteX11" fmla="*/ 145123 w 522770"/>
                <a:gd name="connsiteY11" fmla="*/ 721481 h 966920"/>
                <a:gd name="connsiteX12" fmla="*/ 145123 w 522770"/>
                <a:gd name="connsiteY12" fmla="*/ 365684 h 966920"/>
                <a:gd name="connsiteX13" fmla="*/ 0 w 522770"/>
                <a:gd name="connsiteY13" fmla="*/ 365684 h 966920"/>
                <a:gd name="connsiteX14" fmla="*/ 0 w 522770"/>
                <a:gd name="connsiteY14" fmla="*/ 221066 h 966920"/>
                <a:gd name="connsiteX15" fmla="*/ 145114 w 522770"/>
                <a:gd name="connsiteY15" fmla="*/ 221066 h 966920"/>
                <a:gd name="connsiteX16" fmla="*/ 145114 w 522770"/>
                <a:gd name="connsiteY16" fmla="*/ 77991 h 966920"/>
                <a:gd name="connsiteX17" fmla="*/ 145114 w 522770"/>
                <a:gd name="connsiteY17" fmla="*/ 77991 h 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70" h="966920">
                  <a:moveTo>
                    <a:pt x="145114" y="77991"/>
                  </a:moveTo>
                  <a:lnTo>
                    <a:pt x="360579" y="0"/>
                  </a:lnTo>
                  <a:lnTo>
                    <a:pt x="360579" y="221075"/>
                  </a:lnTo>
                  <a:lnTo>
                    <a:pt x="522770" y="221075"/>
                  </a:lnTo>
                  <a:lnTo>
                    <a:pt x="522770" y="365693"/>
                  </a:lnTo>
                  <a:lnTo>
                    <a:pt x="360579" y="365693"/>
                  </a:lnTo>
                  <a:lnTo>
                    <a:pt x="360579" y="701335"/>
                  </a:lnTo>
                  <a:cubicBezTo>
                    <a:pt x="360579" y="796519"/>
                    <a:pt x="374923" y="822446"/>
                    <a:pt x="449590" y="822446"/>
                  </a:cubicBezTo>
                  <a:cubicBezTo>
                    <a:pt x="472488" y="822446"/>
                    <a:pt x="495462" y="819474"/>
                    <a:pt x="518360" y="818045"/>
                  </a:cubicBezTo>
                  <a:lnTo>
                    <a:pt x="518360" y="945175"/>
                  </a:lnTo>
                  <a:cubicBezTo>
                    <a:pt x="494024" y="956777"/>
                    <a:pt x="379104" y="966921"/>
                    <a:pt x="348987" y="966921"/>
                  </a:cubicBezTo>
                  <a:cubicBezTo>
                    <a:pt x="181032" y="966921"/>
                    <a:pt x="145123" y="878681"/>
                    <a:pt x="145123" y="721481"/>
                  </a:cubicBezTo>
                  <a:lnTo>
                    <a:pt x="145123" y="365684"/>
                  </a:lnTo>
                  <a:lnTo>
                    <a:pt x="0" y="365684"/>
                  </a:lnTo>
                  <a:lnTo>
                    <a:pt x="0" y="221066"/>
                  </a:lnTo>
                  <a:lnTo>
                    <a:pt x="145114" y="221066"/>
                  </a:lnTo>
                  <a:lnTo>
                    <a:pt x="145114" y="77991"/>
                  </a:lnTo>
                  <a:lnTo>
                    <a:pt x="145114" y="77991"/>
                  </a:lnTo>
                  <a:close/>
                </a:path>
              </a:pathLst>
            </a:custGeom>
            <a:grpFill/>
            <a:ln w="9525" cap="flat">
              <a:noFill/>
              <a:prstDash val="solid"/>
              <a:miter/>
            </a:ln>
          </p:spPr>
          <p:txBody>
            <a:bodyPr rtlCol="0" anchor="ctr"/>
            <a:lstStyle/>
            <a:p>
              <a:endParaRPr lang="en-MX">
                <a:solidFill>
                  <a:schemeClr val="bg1"/>
                </a:solidFill>
              </a:endParaRPr>
            </a:p>
          </p:txBody>
        </p:sp>
        <p:sp>
          <p:nvSpPr>
            <p:cNvPr id="23" name="Freeform 22">
              <a:extLst>
                <a:ext uri="{FF2B5EF4-FFF2-40B4-BE49-F238E27FC236}">
                  <a16:creationId xmlns:a16="http://schemas.microsoft.com/office/drawing/2014/main" id="{DED4BF05-06EF-4B4B-91BD-8F2B97289BA4}"/>
                </a:ext>
              </a:extLst>
            </p:cNvPr>
            <p:cNvSpPr/>
            <p:nvPr/>
          </p:nvSpPr>
          <p:spPr>
            <a:xfrm>
              <a:off x="6271345" y="3813495"/>
              <a:ext cx="522741" cy="966920"/>
            </a:xfrm>
            <a:custGeom>
              <a:avLst/>
              <a:gdLst>
                <a:gd name="connsiteX0" fmla="*/ 145056 w 522741"/>
                <a:gd name="connsiteY0" fmla="*/ 77991 h 966920"/>
                <a:gd name="connsiteX1" fmla="*/ 360550 w 522741"/>
                <a:gd name="connsiteY1" fmla="*/ 0 h 966920"/>
                <a:gd name="connsiteX2" fmla="*/ 360550 w 522741"/>
                <a:gd name="connsiteY2" fmla="*/ 221075 h 966920"/>
                <a:gd name="connsiteX3" fmla="*/ 522742 w 522741"/>
                <a:gd name="connsiteY3" fmla="*/ 221075 h 966920"/>
                <a:gd name="connsiteX4" fmla="*/ 522742 w 522741"/>
                <a:gd name="connsiteY4" fmla="*/ 365693 h 966920"/>
                <a:gd name="connsiteX5" fmla="*/ 360550 w 522741"/>
                <a:gd name="connsiteY5" fmla="*/ 365693 h 966920"/>
                <a:gd name="connsiteX6" fmla="*/ 360550 w 522741"/>
                <a:gd name="connsiteY6" fmla="*/ 701335 h 966920"/>
                <a:gd name="connsiteX7" fmla="*/ 449561 w 522741"/>
                <a:gd name="connsiteY7" fmla="*/ 822446 h 966920"/>
                <a:gd name="connsiteX8" fmla="*/ 518598 w 522741"/>
                <a:gd name="connsiteY8" fmla="*/ 818045 h 966920"/>
                <a:gd name="connsiteX9" fmla="*/ 518598 w 522741"/>
                <a:gd name="connsiteY9" fmla="*/ 945175 h 966920"/>
                <a:gd name="connsiteX10" fmla="*/ 348977 w 522741"/>
                <a:gd name="connsiteY10" fmla="*/ 966921 h 966920"/>
                <a:gd name="connsiteX11" fmla="*/ 145056 w 522741"/>
                <a:gd name="connsiteY11" fmla="*/ 721481 h 966920"/>
                <a:gd name="connsiteX12" fmla="*/ 145056 w 522741"/>
                <a:gd name="connsiteY12" fmla="*/ 365684 h 966920"/>
                <a:gd name="connsiteX13" fmla="*/ 0 w 522741"/>
                <a:gd name="connsiteY13" fmla="*/ 365684 h 966920"/>
                <a:gd name="connsiteX14" fmla="*/ 0 w 522741"/>
                <a:gd name="connsiteY14" fmla="*/ 221066 h 966920"/>
                <a:gd name="connsiteX15" fmla="*/ 145056 w 522741"/>
                <a:gd name="connsiteY15" fmla="*/ 221066 h 966920"/>
                <a:gd name="connsiteX16" fmla="*/ 145056 w 522741"/>
                <a:gd name="connsiteY16" fmla="*/ 77991 h 966920"/>
                <a:gd name="connsiteX17" fmla="*/ 145056 w 522741"/>
                <a:gd name="connsiteY17" fmla="*/ 77991 h 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41" h="966920">
                  <a:moveTo>
                    <a:pt x="145056" y="77991"/>
                  </a:moveTo>
                  <a:lnTo>
                    <a:pt x="360550" y="0"/>
                  </a:lnTo>
                  <a:lnTo>
                    <a:pt x="360550" y="221075"/>
                  </a:lnTo>
                  <a:lnTo>
                    <a:pt x="522742" y="221075"/>
                  </a:lnTo>
                  <a:lnTo>
                    <a:pt x="522742" y="365693"/>
                  </a:lnTo>
                  <a:lnTo>
                    <a:pt x="360550" y="365693"/>
                  </a:lnTo>
                  <a:lnTo>
                    <a:pt x="360550" y="701335"/>
                  </a:lnTo>
                  <a:cubicBezTo>
                    <a:pt x="360550" y="796519"/>
                    <a:pt x="374933" y="822446"/>
                    <a:pt x="449561" y="822446"/>
                  </a:cubicBezTo>
                  <a:cubicBezTo>
                    <a:pt x="472507" y="822446"/>
                    <a:pt x="495433" y="819474"/>
                    <a:pt x="518598" y="818045"/>
                  </a:cubicBezTo>
                  <a:lnTo>
                    <a:pt x="518598" y="945175"/>
                  </a:lnTo>
                  <a:cubicBezTo>
                    <a:pt x="494033" y="956777"/>
                    <a:pt x="379104" y="966921"/>
                    <a:pt x="348977" y="966921"/>
                  </a:cubicBezTo>
                  <a:cubicBezTo>
                    <a:pt x="180994" y="966921"/>
                    <a:pt x="145056" y="878681"/>
                    <a:pt x="145056" y="721481"/>
                  </a:cubicBezTo>
                  <a:lnTo>
                    <a:pt x="145056" y="365684"/>
                  </a:lnTo>
                  <a:lnTo>
                    <a:pt x="0" y="365684"/>
                  </a:lnTo>
                  <a:lnTo>
                    <a:pt x="0" y="221066"/>
                  </a:lnTo>
                  <a:lnTo>
                    <a:pt x="145056" y="221066"/>
                  </a:lnTo>
                  <a:lnTo>
                    <a:pt x="145056" y="77991"/>
                  </a:lnTo>
                  <a:lnTo>
                    <a:pt x="145056" y="77991"/>
                  </a:lnTo>
                  <a:close/>
                </a:path>
              </a:pathLst>
            </a:custGeom>
            <a:grpFill/>
            <a:ln w="9525" cap="flat">
              <a:noFill/>
              <a:prstDash val="solid"/>
              <a:miter/>
            </a:ln>
          </p:spPr>
          <p:txBody>
            <a:bodyPr rtlCol="0" anchor="ctr"/>
            <a:lstStyle/>
            <a:p>
              <a:endParaRPr lang="en-MX">
                <a:solidFill>
                  <a:schemeClr val="bg1"/>
                </a:solidFill>
              </a:endParaRPr>
            </a:p>
          </p:txBody>
        </p:sp>
        <p:sp>
          <p:nvSpPr>
            <p:cNvPr id="24" name="Freeform 23">
              <a:extLst>
                <a:ext uri="{FF2B5EF4-FFF2-40B4-BE49-F238E27FC236}">
                  <a16:creationId xmlns:a16="http://schemas.microsoft.com/office/drawing/2014/main" id="{F315018E-A60A-D844-868A-2E5F17C1C51C}"/>
                </a:ext>
              </a:extLst>
            </p:cNvPr>
            <p:cNvSpPr/>
            <p:nvPr/>
          </p:nvSpPr>
          <p:spPr>
            <a:xfrm>
              <a:off x="6835416" y="4014006"/>
              <a:ext cx="697144" cy="766400"/>
            </a:xfrm>
            <a:custGeom>
              <a:avLst/>
              <a:gdLst>
                <a:gd name="connsiteX0" fmla="*/ 222685 w 697144"/>
                <a:gd name="connsiteY0" fmla="*/ 441169 h 766400"/>
                <a:gd name="connsiteX1" fmla="*/ 347177 w 697144"/>
                <a:gd name="connsiteY1" fmla="*/ 621925 h 766400"/>
                <a:gd name="connsiteX2" fmla="*/ 480279 w 697144"/>
                <a:gd name="connsiteY2" fmla="*/ 528714 h 766400"/>
                <a:gd name="connsiteX3" fmla="*/ 674208 w 697144"/>
                <a:gd name="connsiteY3" fmla="*/ 528714 h 766400"/>
                <a:gd name="connsiteX4" fmla="*/ 347177 w 697144"/>
                <a:gd name="connsiteY4" fmla="*/ 766401 h 766400"/>
                <a:gd name="connsiteX5" fmla="*/ 0 w 697144"/>
                <a:gd name="connsiteY5" fmla="*/ 384877 h 766400"/>
                <a:gd name="connsiteX6" fmla="*/ 347177 w 697144"/>
                <a:gd name="connsiteY6" fmla="*/ 0 h 766400"/>
                <a:gd name="connsiteX7" fmla="*/ 655416 w 697144"/>
                <a:gd name="connsiteY7" fmla="*/ 173212 h 766400"/>
                <a:gd name="connsiteX8" fmla="*/ 691334 w 697144"/>
                <a:gd name="connsiteY8" fmla="*/ 302447 h 766400"/>
                <a:gd name="connsiteX9" fmla="*/ 697144 w 697144"/>
                <a:gd name="connsiteY9" fmla="*/ 441169 h 766400"/>
                <a:gd name="connsiteX10" fmla="*/ 222685 w 697144"/>
                <a:gd name="connsiteY10" fmla="*/ 441169 h 766400"/>
                <a:gd name="connsiteX11" fmla="*/ 222685 w 697144"/>
                <a:gd name="connsiteY11" fmla="*/ 441169 h 766400"/>
                <a:gd name="connsiteX12" fmla="*/ 474459 w 697144"/>
                <a:gd name="connsiteY12" fmla="*/ 296694 h 766400"/>
                <a:gd name="connsiteX13" fmla="*/ 347177 w 697144"/>
                <a:gd name="connsiteY13" fmla="*/ 144447 h 766400"/>
                <a:gd name="connsiteX14" fmla="*/ 222685 w 697144"/>
                <a:gd name="connsiteY14" fmla="*/ 296694 h 766400"/>
                <a:gd name="connsiteX15" fmla="*/ 474459 w 697144"/>
                <a:gd name="connsiteY15" fmla="*/ 296694 h 766400"/>
                <a:gd name="connsiteX16" fmla="*/ 474459 w 697144"/>
                <a:gd name="connsiteY16" fmla="*/ 296694 h 7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7144" h="766400">
                  <a:moveTo>
                    <a:pt x="222685" y="441169"/>
                  </a:moveTo>
                  <a:cubicBezTo>
                    <a:pt x="222685" y="534324"/>
                    <a:pt x="235620" y="621925"/>
                    <a:pt x="347177" y="621925"/>
                  </a:cubicBezTo>
                  <a:cubicBezTo>
                    <a:pt x="422395" y="621925"/>
                    <a:pt x="459886" y="594598"/>
                    <a:pt x="480279" y="528714"/>
                  </a:cubicBezTo>
                  <a:lnTo>
                    <a:pt x="674208" y="528714"/>
                  </a:lnTo>
                  <a:cubicBezTo>
                    <a:pt x="655416" y="707127"/>
                    <a:pt x="516179" y="766401"/>
                    <a:pt x="347177" y="766401"/>
                  </a:cubicBezTo>
                  <a:cubicBezTo>
                    <a:pt x="99174" y="766401"/>
                    <a:pt x="0" y="626345"/>
                    <a:pt x="0" y="384877"/>
                  </a:cubicBezTo>
                  <a:cubicBezTo>
                    <a:pt x="0" y="167373"/>
                    <a:pt x="126454" y="0"/>
                    <a:pt x="347177" y="0"/>
                  </a:cubicBezTo>
                  <a:cubicBezTo>
                    <a:pt x="483060" y="0"/>
                    <a:pt x="595198" y="46272"/>
                    <a:pt x="655416" y="173212"/>
                  </a:cubicBezTo>
                  <a:cubicBezTo>
                    <a:pt x="675561" y="213474"/>
                    <a:pt x="685543" y="256584"/>
                    <a:pt x="691334" y="302447"/>
                  </a:cubicBezTo>
                  <a:cubicBezTo>
                    <a:pt x="697144" y="347396"/>
                    <a:pt x="697144" y="393478"/>
                    <a:pt x="697144" y="441169"/>
                  </a:cubicBezTo>
                  <a:lnTo>
                    <a:pt x="222685" y="441169"/>
                  </a:lnTo>
                  <a:lnTo>
                    <a:pt x="222685" y="441169"/>
                  </a:lnTo>
                  <a:close/>
                  <a:moveTo>
                    <a:pt x="474459" y="296694"/>
                  </a:moveTo>
                  <a:cubicBezTo>
                    <a:pt x="474459" y="217694"/>
                    <a:pt x="452752" y="144447"/>
                    <a:pt x="347177" y="144447"/>
                  </a:cubicBezTo>
                  <a:cubicBezTo>
                    <a:pt x="247222" y="144447"/>
                    <a:pt x="225466" y="217694"/>
                    <a:pt x="222685" y="296694"/>
                  </a:cubicBezTo>
                  <a:lnTo>
                    <a:pt x="474459" y="296694"/>
                  </a:lnTo>
                  <a:lnTo>
                    <a:pt x="474459" y="296694"/>
                  </a:lnTo>
                  <a:close/>
                </a:path>
              </a:pathLst>
            </a:custGeom>
            <a:grpFill/>
            <a:ln w="9525" cap="flat">
              <a:noFill/>
              <a:prstDash val="solid"/>
              <a:miter/>
            </a:ln>
          </p:spPr>
          <p:txBody>
            <a:bodyPr rtlCol="0" anchor="ctr"/>
            <a:lstStyle/>
            <a:p>
              <a:endParaRPr lang="en-MX">
                <a:solidFill>
                  <a:schemeClr val="bg1"/>
                </a:solidFill>
              </a:endParaRPr>
            </a:p>
          </p:txBody>
        </p:sp>
        <p:sp>
          <p:nvSpPr>
            <p:cNvPr id="25" name="Freeform 24">
              <a:extLst>
                <a:ext uri="{FF2B5EF4-FFF2-40B4-BE49-F238E27FC236}">
                  <a16:creationId xmlns:a16="http://schemas.microsoft.com/office/drawing/2014/main" id="{44437966-70BD-D749-B4FF-A51F52BF9DA5}"/>
                </a:ext>
              </a:extLst>
            </p:cNvPr>
            <p:cNvSpPr/>
            <p:nvPr/>
          </p:nvSpPr>
          <p:spPr>
            <a:xfrm>
              <a:off x="7621933" y="3717102"/>
              <a:ext cx="686571" cy="1042739"/>
            </a:xfrm>
            <a:custGeom>
              <a:avLst/>
              <a:gdLst>
                <a:gd name="connsiteX0" fmla="*/ 218304 w 686571"/>
                <a:gd name="connsiteY0" fmla="*/ 614134 h 1042739"/>
                <a:gd name="connsiteX1" fmla="*/ 430825 w 686571"/>
                <a:gd name="connsiteY1" fmla="*/ 309667 h 1042739"/>
                <a:gd name="connsiteX2" fmla="*/ 670589 w 686571"/>
                <a:gd name="connsiteY2" fmla="*/ 309667 h 1042739"/>
                <a:gd name="connsiteX3" fmla="*/ 422224 w 686571"/>
                <a:gd name="connsiteY3" fmla="*/ 627116 h 1042739"/>
                <a:gd name="connsiteX4" fmla="*/ 686571 w 686571"/>
                <a:gd name="connsiteY4" fmla="*/ 1042740 h 1042739"/>
                <a:gd name="connsiteX5" fmla="*/ 435178 w 686571"/>
                <a:gd name="connsiteY5" fmla="*/ 1042740 h 1042739"/>
                <a:gd name="connsiteX6" fmla="*/ 218304 w 686571"/>
                <a:gd name="connsiteY6" fmla="*/ 645871 h 1042739"/>
                <a:gd name="connsiteX7" fmla="*/ 215484 w 686571"/>
                <a:gd name="connsiteY7" fmla="*/ 648871 h 1042739"/>
                <a:gd name="connsiteX8" fmla="*/ 215484 w 686571"/>
                <a:gd name="connsiteY8" fmla="*/ 1042740 h 1042739"/>
                <a:gd name="connsiteX9" fmla="*/ 0 w 686571"/>
                <a:gd name="connsiteY9" fmla="*/ 1042740 h 1042739"/>
                <a:gd name="connsiteX10" fmla="*/ 0 w 686571"/>
                <a:gd name="connsiteY10" fmla="*/ 0 h 1042739"/>
                <a:gd name="connsiteX11" fmla="*/ 215484 w 686571"/>
                <a:gd name="connsiteY11" fmla="*/ 0 h 1042739"/>
                <a:gd name="connsiteX12" fmla="*/ 215484 w 686571"/>
                <a:gd name="connsiteY12" fmla="*/ 611343 h 1042739"/>
                <a:gd name="connsiteX13" fmla="*/ 218304 w 686571"/>
                <a:gd name="connsiteY13" fmla="*/ 614134 h 104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571" h="1042739">
                  <a:moveTo>
                    <a:pt x="218304" y="614134"/>
                  </a:moveTo>
                  <a:lnTo>
                    <a:pt x="430825" y="309667"/>
                  </a:lnTo>
                  <a:lnTo>
                    <a:pt x="670589" y="309667"/>
                  </a:lnTo>
                  <a:lnTo>
                    <a:pt x="422224" y="627116"/>
                  </a:lnTo>
                  <a:lnTo>
                    <a:pt x="686571" y="1042740"/>
                  </a:lnTo>
                  <a:lnTo>
                    <a:pt x="435178" y="1042740"/>
                  </a:lnTo>
                  <a:lnTo>
                    <a:pt x="218304" y="645871"/>
                  </a:lnTo>
                  <a:lnTo>
                    <a:pt x="215484" y="648871"/>
                  </a:lnTo>
                  <a:lnTo>
                    <a:pt x="215484" y="1042740"/>
                  </a:lnTo>
                  <a:lnTo>
                    <a:pt x="0" y="1042740"/>
                  </a:lnTo>
                  <a:lnTo>
                    <a:pt x="0" y="0"/>
                  </a:lnTo>
                  <a:lnTo>
                    <a:pt x="215484" y="0"/>
                  </a:lnTo>
                  <a:lnTo>
                    <a:pt x="215484" y="611343"/>
                  </a:lnTo>
                  <a:lnTo>
                    <a:pt x="218304" y="614134"/>
                  </a:lnTo>
                  <a:close/>
                </a:path>
              </a:pathLst>
            </a:custGeom>
            <a:grpFill/>
            <a:ln w="9525" cap="flat">
              <a:noFill/>
              <a:prstDash val="solid"/>
              <a:miter/>
            </a:ln>
          </p:spPr>
          <p:txBody>
            <a:bodyPr rtlCol="0" anchor="ctr"/>
            <a:lstStyle/>
            <a:p>
              <a:endParaRPr lang="en-MX">
                <a:solidFill>
                  <a:schemeClr val="bg1"/>
                </a:solidFill>
              </a:endParaRPr>
            </a:p>
          </p:txBody>
        </p:sp>
      </p:grpSp>
      <p:sp>
        <p:nvSpPr>
          <p:cNvPr id="8" name="Title 7">
            <a:extLst>
              <a:ext uri="{FF2B5EF4-FFF2-40B4-BE49-F238E27FC236}">
                <a16:creationId xmlns:a16="http://schemas.microsoft.com/office/drawing/2014/main" id="{28C1C064-B521-2943-AEB7-6E6508078327}"/>
              </a:ext>
            </a:extLst>
          </p:cNvPr>
          <p:cNvSpPr>
            <a:spLocks noGrp="1"/>
          </p:cNvSpPr>
          <p:nvPr>
            <p:ph type="title"/>
          </p:nvPr>
        </p:nvSpPr>
        <p:spPr>
          <a:xfrm>
            <a:off x="270000" y="430774"/>
            <a:ext cx="10502626" cy="450421"/>
          </a:xfrm>
          <a:prstGeom prst="rect">
            <a:avLst/>
          </a:prstGeom>
        </p:spPr>
        <p:txBody>
          <a:bodyPr anchor="b"/>
          <a:lstStyle>
            <a:lvl1pPr>
              <a:lnSpc>
                <a:spcPct val="80000"/>
              </a:lnSpc>
              <a:defRPr sz="2400" b="0" i="0">
                <a:solidFill>
                  <a:schemeClr val="tx1"/>
                </a:solidFill>
                <a:latin typeface="Franklin Gothic Medium" panose="020B0603020102020204" pitchFamily="34" charset="0"/>
              </a:defRPr>
            </a:lvl1pPr>
          </a:lstStyle>
          <a:p>
            <a:r>
              <a:rPr lang="en-US" dirty="0"/>
              <a:t>Click to edit Master title style</a:t>
            </a:r>
            <a:endParaRPr lang="en-MX" dirty="0"/>
          </a:p>
        </p:txBody>
      </p:sp>
      <p:sp>
        <p:nvSpPr>
          <p:cNvPr id="12" name="Text Placeholder 11">
            <a:extLst>
              <a:ext uri="{FF2B5EF4-FFF2-40B4-BE49-F238E27FC236}">
                <a16:creationId xmlns:a16="http://schemas.microsoft.com/office/drawing/2014/main" id="{D3DD393C-30FB-BA42-9FD3-2C49773B4CB8}"/>
              </a:ext>
            </a:extLst>
          </p:cNvPr>
          <p:cNvSpPr>
            <a:spLocks noGrp="1"/>
          </p:cNvSpPr>
          <p:nvPr>
            <p:ph type="body" sz="quarter" idx="11"/>
          </p:nvPr>
        </p:nvSpPr>
        <p:spPr>
          <a:xfrm>
            <a:off x="270000" y="974487"/>
            <a:ext cx="11646000" cy="5526000"/>
          </a:xfrm>
          <a:prstGeom prst="rect">
            <a:avLst/>
          </a:prstGeom>
        </p:spPr>
        <p:txBody>
          <a:bodyPr/>
          <a:lstStyle>
            <a:lvl1pPr marL="179388" indent="-179388">
              <a:tabLst/>
              <a:defRPr sz="2000">
                <a:solidFill>
                  <a:schemeClr val="tx1"/>
                </a:solidFill>
              </a:defRPr>
            </a:lvl1pPr>
            <a:lvl2pPr marL="539750" indent="-179388">
              <a:tabLst/>
              <a:defRPr sz="1800">
                <a:solidFill>
                  <a:schemeClr val="tx1"/>
                </a:solidFill>
              </a:defRPr>
            </a:lvl2pPr>
            <a:lvl3pPr marL="892175" indent="-179388">
              <a:tabLst/>
              <a:defRPr sz="1600">
                <a:solidFill>
                  <a:schemeClr val="tx1"/>
                </a:solidFill>
              </a:defRPr>
            </a:lvl3pPr>
            <a:lvl4pPr marL="1244600" indent="-171450">
              <a:tabLst/>
              <a:defRPr sz="1400">
                <a:solidFill>
                  <a:schemeClr val="tx1"/>
                </a:solidFill>
              </a:defRPr>
            </a:lvl4pPr>
            <a:lvl5pPr marL="1646238" indent="-220663">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X" dirty="0"/>
          </a:p>
        </p:txBody>
      </p:sp>
      <p:sp>
        <p:nvSpPr>
          <p:cNvPr id="82" name="Rectangle 81">
            <a:extLst>
              <a:ext uri="{FF2B5EF4-FFF2-40B4-BE49-F238E27FC236}">
                <a16:creationId xmlns:a16="http://schemas.microsoft.com/office/drawing/2014/main" id="{261AB068-EFD1-804B-AD09-8FED5E62737A}"/>
              </a:ext>
            </a:extLst>
          </p:cNvPr>
          <p:cNvSpPr>
            <a:spLocks noChangeArrowheads="1"/>
          </p:cNvSpPr>
          <p:nvPr userDrawn="1"/>
        </p:nvSpPr>
        <p:spPr bwMode="auto">
          <a:xfrm>
            <a:off x="325815" y="6515367"/>
            <a:ext cx="311694" cy="237932"/>
          </a:xfrm>
          <a:prstGeom prst="rect">
            <a:avLst/>
          </a:prstGeom>
          <a:noFill/>
          <a:ln w="9525">
            <a:noFill/>
            <a:miter lim="800000"/>
            <a:headEnd/>
            <a:tailEnd/>
          </a:ln>
        </p:spPr>
        <p:txBody>
          <a:bodyPr lIns="35908" tIns="35908" rIns="35908" bIns="35908" anchor="ctr"/>
          <a:lstStyle/>
          <a:p>
            <a:pPr algn="l" defTabSz="909913" fontAlgn="base">
              <a:spcBef>
                <a:spcPct val="0"/>
              </a:spcBef>
              <a:spcAft>
                <a:spcPct val="0"/>
              </a:spcAft>
              <a:defRPr/>
            </a:pPr>
            <a:fld id="{56AD8C7C-CCBC-854D-A681-3946D5D911B7}" type="slidenum">
              <a:rPr lang="en-US" sz="700">
                <a:solidFill>
                  <a:schemeClr val="tx1">
                    <a:lumMod val="60000"/>
                    <a:lumOff val="40000"/>
                  </a:schemeClr>
                </a:solidFill>
                <a:latin typeface="Franklin Gothic Book" panose="020B0503020102020204"/>
                <a:cs typeface="Arial" charset="0"/>
              </a:rPr>
              <a:pPr algn="l" defTabSz="909913" fontAlgn="base">
                <a:spcBef>
                  <a:spcPct val="0"/>
                </a:spcBef>
                <a:spcAft>
                  <a:spcPct val="0"/>
                </a:spcAft>
                <a:defRPr/>
              </a:pPr>
              <a:t>‹#›</a:t>
            </a:fld>
            <a:endParaRPr lang="en-US" sz="700" dirty="0">
              <a:solidFill>
                <a:schemeClr val="tx1">
                  <a:lumMod val="60000"/>
                  <a:lumOff val="40000"/>
                </a:schemeClr>
              </a:solidFill>
              <a:latin typeface="Franklin Gothic Book" panose="020B0503020102020204"/>
              <a:cs typeface="Arial" charset="0"/>
            </a:endParaRPr>
          </a:p>
        </p:txBody>
      </p:sp>
      <p:sp>
        <p:nvSpPr>
          <p:cNvPr id="83" name="Rectangle 82">
            <a:extLst>
              <a:ext uri="{FF2B5EF4-FFF2-40B4-BE49-F238E27FC236}">
                <a16:creationId xmlns:a16="http://schemas.microsoft.com/office/drawing/2014/main" id="{66141867-E476-F448-9C67-AAF99D8A0938}"/>
              </a:ext>
            </a:extLst>
          </p:cNvPr>
          <p:cNvSpPr>
            <a:spLocks noChangeArrowheads="1"/>
          </p:cNvSpPr>
          <p:nvPr userDrawn="1"/>
        </p:nvSpPr>
        <p:spPr bwMode="auto">
          <a:xfrm>
            <a:off x="8614425" y="6547932"/>
            <a:ext cx="3350937" cy="201211"/>
          </a:xfrm>
          <a:prstGeom prst="rect">
            <a:avLst/>
          </a:prstGeom>
          <a:noFill/>
          <a:ln w="9525">
            <a:noFill/>
            <a:miter lim="800000"/>
            <a:headEnd/>
            <a:tailEnd/>
          </a:ln>
        </p:spPr>
        <p:txBody>
          <a:bodyPr lIns="36000" tIns="36000" rIns="36000" bIns="36000"/>
          <a:lstStyle/>
          <a:p>
            <a:pPr marL="0" marR="0" lvl="0" indent="0" algn="r" defTabSz="912193" rtl="0" eaLnBrk="1" fontAlgn="base" latinLnBrk="0" hangingPunct="1">
              <a:lnSpc>
                <a:spcPct val="100000"/>
              </a:lnSpc>
              <a:spcBef>
                <a:spcPct val="0"/>
              </a:spcBef>
              <a:spcAft>
                <a:spcPct val="0"/>
              </a:spcAft>
              <a:buClrTx/>
              <a:buSzTx/>
              <a:buFontTx/>
              <a:buNone/>
              <a:tabLst/>
              <a:defRPr/>
            </a:pPr>
            <a:r>
              <a:rPr lang="en-US" sz="700" b="0" i="0" baseline="0" noProof="0" dirty="0">
                <a:solidFill>
                  <a:schemeClr val="tx1">
                    <a:lumMod val="60000"/>
                    <a:lumOff val="40000"/>
                  </a:schemeClr>
                </a:solidFill>
                <a:latin typeface="Franklin Gothic Book" panose="020B0503020102020204" pitchFamily="34" charset="0"/>
                <a:cs typeface="Arial" panose="020B0604020202020204" pitchFamily="34" charset="0"/>
              </a:rPr>
              <a:t> </a:t>
            </a:r>
            <a:r>
              <a:rPr lang="en-US" sz="700" b="0" i="0" noProof="0" dirty="0">
                <a:solidFill>
                  <a:schemeClr val="tx1">
                    <a:lumMod val="60000"/>
                    <a:lumOff val="40000"/>
                  </a:schemeClr>
                </a:solidFill>
                <a:latin typeface="Franklin Gothic Book" panose="020B0503020102020204" pitchFamily="34" charset="0"/>
                <a:cs typeface="Arial" panose="020B0604020202020204" pitchFamily="34" charset="0"/>
              </a:rPr>
              <a:t>All</a:t>
            </a:r>
            <a:r>
              <a:rPr lang="en-US" sz="700" b="0" i="0" baseline="0" noProof="0" dirty="0">
                <a:solidFill>
                  <a:schemeClr val="tx1">
                    <a:lumMod val="60000"/>
                    <a:lumOff val="40000"/>
                  </a:schemeClr>
                </a:solidFill>
                <a:latin typeface="Franklin Gothic Book" panose="020B0503020102020204" pitchFamily="34" charset="0"/>
                <a:cs typeface="Arial" panose="020B0604020202020204" pitchFamily="34" charset="0"/>
              </a:rPr>
              <a:t> Rights Reserved</a:t>
            </a:r>
            <a:r>
              <a:rPr lang="en-US" sz="700" b="0" i="0" noProof="0" dirty="0">
                <a:solidFill>
                  <a:schemeClr val="tx1">
                    <a:lumMod val="60000"/>
                    <a:lumOff val="40000"/>
                  </a:schemeClr>
                </a:solidFill>
                <a:latin typeface="Franklin Gothic Book" panose="020B0503020102020204" pitchFamily="34" charset="0"/>
                <a:cs typeface="Arial" panose="020B0604020202020204" pitchFamily="34" charset="0"/>
              </a:rPr>
              <a:t> © </a:t>
            </a:r>
            <a:r>
              <a:rPr lang="en-US" sz="700" b="0" i="0" noProof="0" dirty="0" err="1">
                <a:solidFill>
                  <a:schemeClr val="tx1">
                    <a:lumMod val="60000"/>
                    <a:lumOff val="40000"/>
                  </a:schemeClr>
                </a:solidFill>
                <a:latin typeface="Franklin Gothic Book" panose="020B0503020102020204" pitchFamily="34" charset="0"/>
                <a:cs typeface="Arial" panose="020B0604020202020204" pitchFamily="34" charset="0"/>
              </a:rPr>
              <a:t>Valores</a:t>
            </a:r>
            <a:r>
              <a:rPr lang="en-US" sz="700" b="0" i="0" noProof="0" dirty="0">
                <a:solidFill>
                  <a:schemeClr val="tx1">
                    <a:lumMod val="60000"/>
                    <a:lumOff val="40000"/>
                  </a:schemeClr>
                </a:solidFill>
                <a:latin typeface="Franklin Gothic Book" panose="020B0503020102020204" pitchFamily="34" charset="0"/>
                <a:cs typeface="Arial" panose="020B0604020202020204" pitchFamily="34" charset="0"/>
              </a:rPr>
              <a:t> Corporativos Softtek S.A. de C.V. 2021 </a:t>
            </a:r>
            <a:r>
              <a:rPr lang="en-US" sz="700" b="0" i="0" noProof="0" dirty="0">
                <a:solidFill>
                  <a:schemeClr val="tx1">
                    <a:lumMod val="60000"/>
                    <a:lumOff val="40000"/>
                  </a:schemeClr>
                </a:solidFill>
                <a:latin typeface="Franklin Gothic Book" panose="020B0503020102020204" pitchFamily="34" charset="0"/>
                <a:cs typeface="Arial" charset="0"/>
              </a:rPr>
              <a:t>| </a:t>
            </a:r>
            <a:r>
              <a:rPr lang="en-US" sz="700" b="0" i="0" dirty="0">
                <a:solidFill>
                  <a:schemeClr val="tx1">
                    <a:lumMod val="60000"/>
                    <a:lumOff val="40000"/>
                  </a:schemeClr>
                </a:solidFill>
                <a:latin typeface="Franklin Gothic Book" panose="020B0503020102020204" pitchFamily="34" charset="0"/>
              </a:rPr>
              <a:t>Confidential</a:t>
            </a:r>
            <a:endParaRPr lang="en-US" sz="700" b="0" i="0" noProof="0" dirty="0">
              <a:solidFill>
                <a:schemeClr val="tx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320599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E781-3716-425C-AECC-3272DAAFA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D50C4A-40AC-4D92-AB37-2135FFFC5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E40CB-7168-44DC-A16C-96451007CFE3}"/>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5" name="Footer Placeholder 4">
            <a:extLst>
              <a:ext uri="{FF2B5EF4-FFF2-40B4-BE49-F238E27FC236}">
                <a16:creationId xmlns:a16="http://schemas.microsoft.com/office/drawing/2014/main" id="{FCFF04EA-A8B4-40FE-9843-4CFB7CD06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0D1B6-B231-4AE2-83DC-92FF2417889C}"/>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839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A3DE-9620-48CD-90FC-1B8CD0B27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4A0D56-B1F6-4C9A-813E-E0FDB1D87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4E920-AEAF-410A-9BEA-039302D9BAA6}"/>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5" name="Footer Placeholder 4">
            <a:extLst>
              <a:ext uri="{FF2B5EF4-FFF2-40B4-BE49-F238E27FC236}">
                <a16:creationId xmlns:a16="http://schemas.microsoft.com/office/drawing/2014/main" id="{C3678EF8-B2B2-4B4C-9C77-D27D18C83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ED1CF-376E-4364-B183-16E2055FCB2B}"/>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61745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12C9-614E-4DCC-9C88-5F590B0FB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1E86-460F-4184-80D7-BAAA5FCCC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9F575-5846-41B5-AD40-2221BD3BC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06099D-590D-4720-9AE3-96F52AD1D127}"/>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6" name="Footer Placeholder 5">
            <a:extLst>
              <a:ext uri="{FF2B5EF4-FFF2-40B4-BE49-F238E27FC236}">
                <a16:creationId xmlns:a16="http://schemas.microsoft.com/office/drawing/2014/main" id="{6702CC05-BCAF-4832-9CA9-3F1A8D7E4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43212-0BEA-4FF8-ABE4-9FAD6FCAA34B}"/>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90740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995C-597B-4A3F-9643-45D5CE181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D6B59A-8209-4E02-9A35-2314FC80F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6BE52-59E1-444C-B608-19EB18952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F47DC-96C7-43A5-A125-36AC6B96B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90C42A-101C-4597-B052-E84F94B19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6B5238-C68A-4FF3-84D6-8407B89549F0}"/>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8" name="Footer Placeholder 7">
            <a:extLst>
              <a:ext uri="{FF2B5EF4-FFF2-40B4-BE49-F238E27FC236}">
                <a16:creationId xmlns:a16="http://schemas.microsoft.com/office/drawing/2014/main" id="{E43AF2E5-926E-4B41-B02F-F0F8A63AF8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F72CA-5426-4686-8A8C-F794155D601B}"/>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737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56E2-EBDE-47B0-A35A-2FCA4DF76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FDCB00-E1CA-41E6-9A64-A7B56E61504D}"/>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4" name="Footer Placeholder 3">
            <a:extLst>
              <a:ext uri="{FF2B5EF4-FFF2-40B4-BE49-F238E27FC236}">
                <a16:creationId xmlns:a16="http://schemas.microsoft.com/office/drawing/2014/main" id="{91A0A64A-964A-4529-919E-8951DE1ECA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B6DB91-4BCC-46C0-AC25-956D56229CA6}"/>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79669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46400-FFDA-4190-B0D8-0B8775AF0046}"/>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3" name="Footer Placeholder 2">
            <a:extLst>
              <a:ext uri="{FF2B5EF4-FFF2-40B4-BE49-F238E27FC236}">
                <a16:creationId xmlns:a16="http://schemas.microsoft.com/office/drawing/2014/main" id="{B0B6F6D1-F4F2-4E29-8938-EB87C42301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97DBC-6FE6-458A-A30C-7E9D6813B98B}"/>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56848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37DE-B514-4C56-AF4C-943B724B9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9575C-5A14-433E-81AF-30EF56AAE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0749E4-5FAB-4DF0-BFBC-6DCACD29C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A0638-6700-48B0-B420-DCE5B83A2C57}"/>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6" name="Footer Placeholder 5">
            <a:extLst>
              <a:ext uri="{FF2B5EF4-FFF2-40B4-BE49-F238E27FC236}">
                <a16:creationId xmlns:a16="http://schemas.microsoft.com/office/drawing/2014/main" id="{CA83608F-A9FD-4951-BE7F-14D7E5192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B1362-7C53-4599-89B8-B8C61177958B}"/>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244786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9993-D3C7-497C-B69E-5905FCE89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F78F4-CCE7-4DB3-91E7-76BE23E51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78B034-CD6A-43D2-A13A-1DC43C109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E44E8-4634-463D-A689-FCFE77F84ACD}"/>
              </a:ext>
            </a:extLst>
          </p:cNvPr>
          <p:cNvSpPr>
            <a:spLocks noGrp="1"/>
          </p:cNvSpPr>
          <p:nvPr>
            <p:ph type="dt" sz="half" idx="10"/>
          </p:nvPr>
        </p:nvSpPr>
        <p:spPr/>
        <p:txBody>
          <a:bodyPr/>
          <a:lstStyle/>
          <a:p>
            <a:fld id="{1028F775-31E5-4089-86B6-C88CB1883649}" type="datetimeFigureOut">
              <a:rPr lang="en-US" smtClean="0"/>
              <a:t>7/6/2023</a:t>
            </a:fld>
            <a:endParaRPr lang="en-US"/>
          </a:p>
        </p:txBody>
      </p:sp>
      <p:sp>
        <p:nvSpPr>
          <p:cNvPr id="6" name="Footer Placeholder 5">
            <a:extLst>
              <a:ext uri="{FF2B5EF4-FFF2-40B4-BE49-F238E27FC236}">
                <a16:creationId xmlns:a16="http://schemas.microsoft.com/office/drawing/2014/main" id="{17D0C43E-B0FD-4BC5-8CCA-48A62A41B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069EF-4F5E-4362-B611-37390E6EA71F}"/>
              </a:ext>
            </a:extLst>
          </p:cNvPr>
          <p:cNvSpPr>
            <a:spLocks noGrp="1"/>
          </p:cNvSpPr>
          <p:nvPr>
            <p:ph type="sldNum" sz="quarter" idx="12"/>
          </p:nvPr>
        </p:nvSpPr>
        <p:spPr/>
        <p:txBody>
          <a:bodyPr/>
          <a:lstStyle/>
          <a:p>
            <a:fld id="{FF69379B-5387-4AC4-9726-EAB2986DE58B}" type="slidenum">
              <a:rPr lang="en-US" smtClean="0"/>
              <a:t>‹#›</a:t>
            </a:fld>
            <a:endParaRPr lang="en-US"/>
          </a:p>
        </p:txBody>
      </p:sp>
    </p:spTree>
    <p:extLst>
      <p:ext uri="{BB962C8B-B14F-4D97-AF65-F5344CB8AC3E}">
        <p14:creationId xmlns:p14="http://schemas.microsoft.com/office/powerpoint/2010/main" val="416538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E2A241-401E-424D-8E67-5317F0870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F3AA7A-E36D-4F9C-BA4D-89B2D8219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528D4-E097-41DF-98A2-CF3EFEBE8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8F775-31E5-4089-86B6-C88CB1883649}" type="datetimeFigureOut">
              <a:rPr lang="en-US" smtClean="0"/>
              <a:t>7/6/2023</a:t>
            </a:fld>
            <a:endParaRPr lang="en-US"/>
          </a:p>
        </p:txBody>
      </p:sp>
      <p:sp>
        <p:nvSpPr>
          <p:cNvPr id="5" name="Footer Placeholder 4">
            <a:extLst>
              <a:ext uri="{FF2B5EF4-FFF2-40B4-BE49-F238E27FC236}">
                <a16:creationId xmlns:a16="http://schemas.microsoft.com/office/drawing/2014/main" id="{F98CF606-4F04-47E4-BD8B-4AA903A5C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64D101-DFC2-4C5D-A2F4-6FDBA4C8E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9379B-5387-4AC4-9726-EAB2986DE58B}" type="slidenum">
              <a:rPr lang="en-US" smtClean="0"/>
              <a:t>‹#›</a:t>
            </a:fld>
            <a:endParaRPr lang="en-US"/>
          </a:p>
        </p:txBody>
      </p:sp>
    </p:spTree>
    <p:extLst>
      <p:ext uri="{BB962C8B-B14F-4D97-AF65-F5344CB8AC3E}">
        <p14:creationId xmlns:p14="http://schemas.microsoft.com/office/powerpoint/2010/main" val="266292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docs.getdbt.com/docs/building-a-dbt-project/building-models/configuring-incremental-models"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hyperlink" Target="https://docs.getdbt.com/docs/building-a-dbt-project/building-models/configuring-incremental-models#understanding-the-is_incremental-macr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getdbt.com/docs/building-a-dbt-project/snapshots#configuration-best-practices"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hyperlink" Target="https://docs.getdbt.com/docs/building-a-dbt-project/snapshots#snapshot-meta-fields" TargetMode="External"/><Relationship Id="rId4" Type="http://schemas.openxmlformats.org/officeDocument/2006/relationships/hyperlink" Target="https://docs.getdbt.com/docs/building-a-dbt-project/snapshots#snapshot-query-best-practic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docs.getdbt.com/docs/building-a-dbt-project/seed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etdbt.com/docs/building-a-dbt-project/jinja-macro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etdbt.com/docs/building-a-dbt-project/tests"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https://docs.getdbt.com/docs/guides/writing-custom-generic-tes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etdbt.com/reference/dbt_project.yml"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etdbt.com/reference/profiles.yml"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hub.getdbt.com/"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s://docs.getdbt.com/reference/configs-and-properties"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docs.getdbt.com/reference/model-properties" TargetMode="External"/><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docs.getdbt.com/reference/snapshot-propertie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getdbt.com/reference/source-properties"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137_98D95BD7.xm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docs.getdbt.com/docs/building-a-dbt-project/test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docs.getdbt.com/docs/building-a-dbt-project/docum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57ED89-FE1F-924C-842F-00867119B94F}"/>
              </a:ext>
            </a:extLst>
          </p:cNvPr>
          <p:cNvSpPr>
            <a:spLocks noGrp="1"/>
          </p:cNvSpPr>
          <p:nvPr>
            <p:ph type="body" sz="quarter" idx="14"/>
          </p:nvPr>
        </p:nvSpPr>
        <p:spPr/>
        <p:txBody>
          <a:bodyPr/>
          <a:lstStyle/>
          <a:p>
            <a:r>
              <a:rPr lang="es-MX" dirty="0"/>
              <a:t>May 2022</a:t>
            </a:r>
            <a:endParaRPr lang="en-MX" dirty="0"/>
          </a:p>
        </p:txBody>
      </p:sp>
      <p:sp>
        <p:nvSpPr>
          <p:cNvPr id="4" name="Title 3">
            <a:extLst>
              <a:ext uri="{FF2B5EF4-FFF2-40B4-BE49-F238E27FC236}">
                <a16:creationId xmlns:a16="http://schemas.microsoft.com/office/drawing/2014/main" id="{066BA507-989F-5947-B9C7-EC306A29944B}"/>
              </a:ext>
            </a:extLst>
          </p:cNvPr>
          <p:cNvSpPr>
            <a:spLocks noGrp="1"/>
          </p:cNvSpPr>
          <p:nvPr>
            <p:ph type="title"/>
          </p:nvPr>
        </p:nvSpPr>
        <p:spPr/>
        <p:txBody>
          <a:bodyPr/>
          <a:lstStyle/>
          <a:p>
            <a:r>
              <a:rPr lang="es-MX" dirty="0"/>
              <a:t>dbt</a:t>
            </a:r>
            <a:endParaRPr lang="en-MX" dirty="0"/>
          </a:p>
        </p:txBody>
      </p:sp>
    </p:spTree>
    <p:extLst>
      <p:ext uri="{BB962C8B-B14F-4D97-AF65-F5344CB8AC3E}">
        <p14:creationId xmlns:p14="http://schemas.microsoft.com/office/powerpoint/2010/main" val="60169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Models</a:t>
            </a:r>
            <a:r>
              <a:rPr lang="es-MX" dirty="0"/>
              <a:t> - </a:t>
            </a:r>
            <a:r>
              <a:rPr lang="es-MX" dirty="0" err="1"/>
              <a:t>Config</a:t>
            </a:r>
            <a:r>
              <a:rPr lang="es-MX" dirty="0"/>
              <a:t> </a:t>
            </a:r>
            <a:r>
              <a:rPr lang="es-MX" dirty="0" err="1"/>
              <a:t>parameters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1800" b="1" dirty="0"/>
              <a:t>materialized: </a:t>
            </a:r>
            <a:r>
              <a:rPr lang="en-US" sz="1800" dirty="0"/>
              <a:t>Main types are:</a:t>
            </a:r>
          </a:p>
          <a:p>
            <a:pPr lvl="1">
              <a:lnSpc>
                <a:spcPct val="150000"/>
              </a:lnSpc>
            </a:pPr>
            <a:r>
              <a:rPr lang="en-US" sz="1600" b="1" dirty="0"/>
              <a:t>table</a:t>
            </a:r>
            <a:r>
              <a:rPr lang="en-US" sz="1600" dirty="0"/>
              <a:t>: The SELECT statement of the model will be executed as part of a CREATE OR REPLACE TABLE</a:t>
            </a:r>
          </a:p>
          <a:p>
            <a:pPr lvl="1">
              <a:lnSpc>
                <a:spcPct val="150000"/>
              </a:lnSpc>
            </a:pPr>
            <a:r>
              <a:rPr lang="en-US" sz="1600" b="1" dirty="0"/>
              <a:t>Incremental</a:t>
            </a:r>
            <a:r>
              <a:rPr lang="en-US" sz="1600" dirty="0"/>
              <a:t>: After the first execution of the model, the SELECT will be executed as a MERGE (matching via the unique_key)</a:t>
            </a:r>
          </a:p>
          <a:p>
            <a:pPr lvl="2">
              <a:lnSpc>
                <a:spcPct val="150000"/>
              </a:lnSpc>
            </a:pPr>
            <a:r>
              <a:rPr lang="en-US" sz="1400" dirty="0"/>
              <a:t>Running an incremental table the first time is the same as running a </a:t>
            </a:r>
            <a:r>
              <a:rPr lang="en-US" sz="1400" b="1" dirty="0"/>
              <a:t>table </a:t>
            </a:r>
            <a:r>
              <a:rPr lang="en-US" sz="1400" dirty="0"/>
              <a:t>materialization</a:t>
            </a:r>
          </a:p>
          <a:p>
            <a:pPr lvl="1">
              <a:lnSpc>
                <a:spcPct val="150000"/>
              </a:lnSpc>
            </a:pPr>
            <a:r>
              <a:rPr lang="en-US" sz="1600" b="1" dirty="0"/>
              <a:t>view</a:t>
            </a:r>
            <a:r>
              <a:rPr lang="en-US" sz="1600" dirty="0"/>
              <a:t>: The SELECT will be executed as part of a CREATE OR REPLACE VIEW</a:t>
            </a:r>
          </a:p>
          <a:p>
            <a:pPr>
              <a:lnSpc>
                <a:spcPct val="150000"/>
              </a:lnSpc>
            </a:pPr>
            <a:r>
              <a:rPr lang="en-US" sz="1800" b="1" dirty="0"/>
              <a:t>unique_key</a:t>
            </a:r>
            <a:r>
              <a:rPr lang="en-US" sz="1800" dirty="0"/>
              <a:t>: Needed by the incremental models. Used internally for the MERGE of incremental loads</a:t>
            </a:r>
          </a:p>
          <a:p>
            <a:pPr>
              <a:lnSpc>
                <a:spcPct val="150000"/>
              </a:lnSpc>
            </a:pPr>
            <a:r>
              <a:rPr lang="en-US" sz="1800" b="1" dirty="0"/>
              <a:t>tags</a:t>
            </a:r>
            <a:r>
              <a:rPr lang="en-US" sz="1800" dirty="0"/>
              <a:t>: Allows selective execution of models. Used by the </a:t>
            </a:r>
            <a:r>
              <a:rPr lang="en-US" sz="1800" b="1" dirty="0"/>
              <a:t>dbt run</a:t>
            </a:r>
            <a:r>
              <a:rPr lang="en-US" sz="1800" dirty="0"/>
              <a:t> command</a:t>
            </a:r>
          </a:p>
          <a:p>
            <a:pPr lvl="1">
              <a:lnSpc>
                <a:spcPct val="150000"/>
              </a:lnSpc>
            </a:pPr>
            <a:endParaRPr lang="en-US" dirty="0"/>
          </a:p>
        </p:txBody>
      </p:sp>
      <p:pic>
        <p:nvPicPr>
          <p:cNvPr id="6" name="Picture 5">
            <a:extLst>
              <a:ext uri="{FF2B5EF4-FFF2-40B4-BE49-F238E27FC236}">
                <a16:creationId xmlns:a16="http://schemas.microsoft.com/office/drawing/2014/main" id="{2FBFEABC-18DD-4BAF-848F-91D15D297A91}"/>
              </a:ext>
            </a:extLst>
          </p:cNvPr>
          <p:cNvPicPr>
            <a:picLocks noChangeAspect="1"/>
          </p:cNvPicPr>
          <p:nvPr/>
        </p:nvPicPr>
        <p:blipFill>
          <a:blip r:embed="rId3"/>
          <a:stretch>
            <a:fillRect/>
          </a:stretch>
        </p:blipFill>
        <p:spPr>
          <a:xfrm>
            <a:off x="557818" y="5284066"/>
            <a:ext cx="3839111" cy="1143160"/>
          </a:xfrm>
          <a:prstGeom prst="rect">
            <a:avLst/>
          </a:prstGeom>
        </p:spPr>
      </p:pic>
      <p:pic>
        <p:nvPicPr>
          <p:cNvPr id="9" name="Picture 8">
            <a:extLst>
              <a:ext uri="{FF2B5EF4-FFF2-40B4-BE49-F238E27FC236}">
                <a16:creationId xmlns:a16="http://schemas.microsoft.com/office/drawing/2014/main" id="{A1C219CA-6FE2-490E-A29B-23904461313A}"/>
              </a:ext>
            </a:extLst>
          </p:cNvPr>
          <p:cNvPicPr>
            <a:picLocks noChangeAspect="1"/>
          </p:cNvPicPr>
          <p:nvPr/>
        </p:nvPicPr>
        <p:blipFill>
          <a:blip r:embed="rId4"/>
          <a:stretch>
            <a:fillRect/>
          </a:stretch>
        </p:blipFill>
        <p:spPr>
          <a:xfrm>
            <a:off x="4650775" y="5466424"/>
            <a:ext cx="3172268" cy="990738"/>
          </a:xfrm>
          <a:prstGeom prst="rect">
            <a:avLst/>
          </a:prstGeom>
        </p:spPr>
      </p:pic>
      <p:pic>
        <p:nvPicPr>
          <p:cNvPr id="11" name="Picture 10">
            <a:extLst>
              <a:ext uri="{FF2B5EF4-FFF2-40B4-BE49-F238E27FC236}">
                <a16:creationId xmlns:a16="http://schemas.microsoft.com/office/drawing/2014/main" id="{E4420EBC-D895-45AA-8C95-28E7DE970E5F}"/>
              </a:ext>
            </a:extLst>
          </p:cNvPr>
          <p:cNvPicPr>
            <a:picLocks noChangeAspect="1"/>
          </p:cNvPicPr>
          <p:nvPr/>
        </p:nvPicPr>
        <p:blipFill>
          <a:blip r:embed="rId5"/>
          <a:stretch>
            <a:fillRect/>
          </a:stretch>
        </p:blipFill>
        <p:spPr>
          <a:xfrm>
            <a:off x="8079287" y="5519275"/>
            <a:ext cx="3086531" cy="981212"/>
          </a:xfrm>
          <a:prstGeom prst="rect">
            <a:avLst/>
          </a:prstGeom>
        </p:spPr>
      </p:pic>
    </p:spTree>
    <p:extLst>
      <p:ext uri="{BB962C8B-B14F-4D97-AF65-F5344CB8AC3E}">
        <p14:creationId xmlns:p14="http://schemas.microsoft.com/office/powerpoint/2010/main" val="411049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Models</a:t>
            </a:r>
            <a:r>
              <a:rPr lang="es-MX" dirty="0"/>
              <a:t> – </a:t>
            </a:r>
            <a:r>
              <a:rPr lang="es-MX" dirty="0" err="1"/>
              <a:t>Materialization</a:t>
            </a:r>
            <a:r>
              <a:rPr lang="es-MX" dirty="0"/>
              <a:t> considerations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1800" dirty="0"/>
              <a:t>Column changes aren’t automatically reflected in </a:t>
            </a:r>
            <a:r>
              <a:rPr lang="en-US" sz="1800" b="1" dirty="0"/>
              <a:t>incremental </a:t>
            </a:r>
            <a:r>
              <a:rPr lang="en-US" sz="1800" dirty="0"/>
              <a:t>materializations. A full-refresh is recommended after schema changes</a:t>
            </a:r>
          </a:p>
          <a:p>
            <a:pPr>
              <a:lnSpc>
                <a:spcPct val="150000"/>
              </a:lnSpc>
            </a:pPr>
            <a:r>
              <a:rPr lang="en-US" sz="1800" b="1" dirty="0"/>
              <a:t>table </a:t>
            </a:r>
            <a:r>
              <a:rPr lang="en-US" sz="1800" dirty="0"/>
              <a:t>materializations are usually easier to write than </a:t>
            </a:r>
            <a:r>
              <a:rPr lang="en-US" sz="1800" b="1" dirty="0"/>
              <a:t>incremental</a:t>
            </a:r>
            <a:r>
              <a:rPr lang="en-US" sz="1800" dirty="0"/>
              <a:t> but have worse performance. They’re still a very viable option for smaller tables. A good rule-of-thumb is to use </a:t>
            </a:r>
            <a:r>
              <a:rPr lang="en-US" sz="1800" b="1" dirty="0"/>
              <a:t>table</a:t>
            </a:r>
            <a:r>
              <a:rPr lang="en-US" sz="1800" dirty="0"/>
              <a:t> for tables that will always remain under 1M rows</a:t>
            </a:r>
          </a:p>
          <a:p>
            <a:pPr>
              <a:lnSpc>
                <a:spcPct val="150000"/>
              </a:lnSpc>
            </a:pPr>
            <a:r>
              <a:rPr lang="en-US" sz="1800" b="1" dirty="0"/>
              <a:t>Incremental</a:t>
            </a:r>
            <a:r>
              <a:rPr lang="en-US" sz="1800" dirty="0"/>
              <a:t> materializations are best accompanied by delta logic. More </a:t>
            </a:r>
            <a:r>
              <a:rPr lang="en-US" sz="1800" dirty="0">
                <a:hlinkClick r:id="rId3"/>
              </a:rPr>
              <a:t>info on incremental configuration found here</a:t>
            </a:r>
            <a:endParaRPr lang="en-US" sz="1800" dirty="0"/>
          </a:p>
          <a:p>
            <a:pPr>
              <a:lnSpc>
                <a:spcPct val="150000"/>
              </a:lnSpc>
            </a:pPr>
            <a:r>
              <a:rPr lang="en-US" sz="1800" dirty="0"/>
              <a:t>A recommendation on warehouse design is that </a:t>
            </a:r>
            <a:r>
              <a:rPr lang="en-US" sz="1800" b="1" dirty="0"/>
              <a:t>models should be designed to always be full-refreshable</a:t>
            </a:r>
            <a:r>
              <a:rPr lang="en-US" sz="1800" dirty="0"/>
              <a:t>. History is better kept in snapshots to allow this recalculation at any moment</a:t>
            </a:r>
          </a:p>
          <a:p>
            <a:pPr>
              <a:lnSpc>
                <a:spcPct val="150000"/>
              </a:lnSpc>
            </a:pPr>
            <a:r>
              <a:rPr lang="en-US" sz="1800" dirty="0"/>
              <a:t>The </a:t>
            </a:r>
            <a:r>
              <a:rPr lang="en-US" sz="1800" b="1" dirty="0" err="1"/>
              <a:t>is_incremental</a:t>
            </a:r>
            <a:r>
              <a:rPr lang="en-US" sz="1800" b="1" dirty="0"/>
              <a:t>() </a:t>
            </a:r>
            <a:r>
              <a:rPr lang="en-US" sz="1800" dirty="0"/>
              <a:t>function returns a TRUE/FALSE based on whether an incremental table is being executed incrementally or not. </a:t>
            </a:r>
            <a:r>
              <a:rPr lang="en-US" sz="1800" dirty="0">
                <a:hlinkClick r:id="rId4"/>
              </a:rPr>
              <a:t>More details found here</a:t>
            </a:r>
            <a:endParaRPr lang="en-US" sz="1800" dirty="0"/>
          </a:p>
          <a:p>
            <a:pPr lvl="1">
              <a:lnSpc>
                <a:spcPct val="150000"/>
              </a:lnSpc>
            </a:pPr>
            <a:r>
              <a:rPr lang="en-US" sz="1600" dirty="0"/>
              <a:t>FALSE is returned when the table doesn’t yet exist or when a </a:t>
            </a:r>
            <a:r>
              <a:rPr lang="en-US" sz="1600" b="1" dirty="0"/>
              <a:t>full-refresh</a:t>
            </a:r>
            <a:r>
              <a:rPr lang="en-US" sz="1600" dirty="0"/>
              <a:t> parameter was passed to the </a:t>
            </a:r>
            <a:r>
              <a:rPr lang="en-US" sz="1600" b="1" dirty="0"/>
              <a:t>dbt run </a:t>
            </a:r>
            <a:r>
              <a:rPr lang="en-US" sz="1600" dirty="0"/>
              <a:t>command</a:t>
            </a:r>
          </a:p>
          <a:p>
            <a:pPr marL="360362" lvl="1" indent="0">
              <a:lnSpc>
                <a:spcPct val="150000"/>
              </a:lnSpc>
              <a:buNone/>
            </a:pPr>
            <a:endParaRPr lang="en-US" sz="1600" dirty="0"/>
          </a:p>
        </p:txBody>
      </p:sp>
      <p:pic>
        <p:nvPicPr>
          <p:cNvPr id="5" name="Picture 4">
            <a:extLst>
              <a:ext uri="{FF2B5EF4-FFF2-40B4-BE49-F238E27FC236}">
                <a16:creationId xmlns:a16="http://schemas.microsoft.com/office/drawing/2014/main" id="{F81472F5-25B8-4193-9A46-D87720338157}"/>
              </a:ext>
            </a:extLst>
          </p:cNvPr>
          <p:cNvPicPr>
            <a:picLocks noChangeAspect="1"/>
          </p:cNvPicPr>
          <p:nvPr/>
        </p:nvPicPr>
        <p:blipFill rotWithShape="1">
          <a:blip r:embed="rId5"/>
          <a:srcRect l="9338" t="17793" r="-3659" b="18416"/>
          <a:stretch/>
        </p:blipFill>
        <p:spPr>
          <a:xfrm>
            <a:off x="3782586" y="5733288"/>
            <a:ext cx="3971526" cy="978408"/>
          </a:xfrm>
          <a:prstGeom prst="rect">
            <a:avLst/>
          </a:prstGeom>
        </p:spPr>
      </p:pic>
    </p:spTree>
    <p:extLst>
      <p:ext uri="{BB962C8B-B14F-4D97-AF65-F5344CB8AC3E}">
        <p14:creationId xmlns:p14="http://schemas.microsoft.com/office/powerpoint/2010/main" val="88847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Snapshots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a:t>Similar to a </a:t>
            </a:r>
            <a:r>
              <a:rPr lang="es-MX" sz="1800" dirty="0" err="1"/>
              <a:t>model</a:t>
            </a:r>
            <a:r>
              <a:rPr lang="es-MX" sz="1800" dirty="0"/>
              <a:t>, </a:t>
            </a:r>
            <a:r>
              <a:rPr lang="es-MX" sz="1800" dirty="0" err="1"/>
              <a:t>but</a:t>
            </a:r>
            <a:r>
              <a:rPr lang="es-MX" sz="1800" dirty="0"/>
              <a:t> </a:t>
            </a:r>
            <a:r>
              <a:rPr lang="es-MX" sz="1800" dirty="0" err="1"/>
              <a:t>it</a:t>
            </a:r>
            <a:r>
              <a:rPr lang="es-MX" sz="1800" dirty="0"/>
              <a:t> has </a:t>
            </a:r>
            <a:r>
              <a:rPr lang="es-MX" sz="1800" dirty="0" err="1"/>
              <a:t>built</a:t>
            </a:r>
            <a:r>
              <a:rPr lang="es-MX" sz="1800" dirty="0"/>
              <a:t>-in </a:t>
            </a:r>
            <a:r>
              <a:rPr lang="es-MX" sz="1800" dirty="0" err="1"/>
              <a:t>functionality</a:t>
            </a:r>
            <a:r>
              <a:rPr lang="es-MX" sz="1800" dirty="0"/>
              <a:t> to </a:t>
            </a:r>
            <a:r>
              <a:rPr lang="es-MX" sz="1800" dirty="0" err="1"/>
              <a:t>behave</a:t>
            </a:r>
            <a:r>
              <a:rPr lang="es-MX" sz="1800" dirty="0"/>
              <a:t> </a:t>
            </a:r>
            <a:r>
              <a:rPr lang="es-MX" sz="1800" dirty="0" err="1"/>
              <a:t>like</a:t>
            </a:r>
            <a:r>
              <a:rPr lang="es-MX" sz="1800" dirty="0"/>
              <a:t> </a:t>
            </a:r>
            <a:r>
              <a:rPr lang="es-MX" sz="1800" dirty="0" err="1"/>
              <a:t>an</a:t>
            </a:r>
            <a:r>
              <a:rPr lang="es-MX" sz="1800" dirty="0"/>
              <a:t> </a:t>
            </a:r>
            <a:r>
              <a:rPr lang="es-MX" sz="1800" b="1" dirty="0"/>
              <a:t>SCD </a:t>
            </a:r>
            <a:r>
              <a:rPr lang="es-MX" sz="1800" b="1" dirty="0" err="1"/>
              <a:t>type</a:t>
            </a:r>
            <a:r>
              <a:rPr lang="es-MX" sz="1800" b="1" dirty="0"/>
              <a:t> 2 </a:t>
            </a:r>
          </a:p>
          <a:p>
            <a:pPr>
              <a:lnSpc>
                <a:spcPct val="150000"/>
              </a:lnSpc>
            </a:pPr>
            <a:r>
              <a:rPr lang="es-MX" sz="1800" dirty="0"/>
              <a:t>Delta </a:t>
            </a:r>
            <a:r>
              <a:rPr lang="es-MX" sz="1800" dirty="0" err="1"/>
              <a:t>monitoring</a:t>
            </a:r>
            <a:r>
              <a:rPr lang="es-MX" sz="1800" dirty="0"/>
              <a:t> can be done </a:t>
            </a:r>
            <a:r>
              <a:rPr lang="es-MX" sz="1800" dirty="0" err="1"/>
              <a:t>based</a:t>
            </a:r>
            <a:r>
              <a:rPr lang="es-MX" sz="1800" dirty="0"/>
              <a:t> on </a:t>
            </a:r>
            <a:r>
              <a:rPr lang="es-MX" sz="1800" dirty="0" err="1"/>
              <a:t>an</a:t>
            </a:r>
            <a:r>
              <a:rPr lang="es-MX" sz="1800" dirty="0"/>
              <a:t> </a:t>
            </a:r>
            <a:r>
              <a:rPr lang="es-MX" sz="1800" dirty="0" err="1"/>
              <a:t>update</a:t>
            </a:r>
            <a:r>
              <a:rPr lang="es-MX" sz="1800" dirty="0"/>
              <a:t> date (</a:t>
            </a:r>
            <a:r>
              <a:rPr lang="es-MX" sz="1800" b="1" dirty="0" err="1"/>
              <a:t>timestamp</a:t>
            </a:r>
            <a:r>
              <a:rPr lang="es-MX" sz="1800" b="1" dirty="0"/>
              <a:t> </a:t>
            </a:r>
            <a:r>
              <a:rPr lang="es-MX" sz="1800" dirty="0" err="1"/>
              <a:t>strategy</a:t>
            </a:r>
            <a:r>
              <a:rPr lang="es-MX" sz="1800" dirty="0"/>
              <a:t>) </a:t>
            </a:r>
            <a:r>
              <a:rPr lang="es-MX" sz="1800" dirty="0" err="1"/>
              <a:t>or</a:t>
            </a:r>
            <a:r>
              <a:rPr lang="es-MX" sz="1800" dirty="0"/>
              <a:t> a </a:t>
            </a:r>
            <a:r>
              <a:rPr lang="es-MX" sz="1800" dirty="0" err="1"/>
              <a:t>comparison</a:t>
            </a:r>
            <a:r>
              <a:rPr lang="es-MX" sz="1800" dirty="0"/>
              <a:t> of </a:t>
            </a:r>
            <a:r>
              <a:rPr lang="es-MX" sz="1800" dirty="0" err="1"/>
              <a:t>values</a:t>
            </a:r>
            <a:r>
              <a:rPr lang="es-MX" sz="1800" dirty="0"/>
              <a:t> (</a:t>
            </a:r>
            <a:r>
              <a:rPr lang="es-MX" sz="1800" b="1" dirty="0"/>
              <a:t>check</a:t>
            </a:r>
            <a:r>
              <a:rPr lang="es-MX" sz="1800" dirty="0"/>
              <a:t> </a:t>
            </a:r>
            <a:r>
              <a:rPr lang="es-MX" sz="1800" dirty="0" err="1"/>
              <a:t>strategy</a:t>
            </a:r>
            <a:r>
              <a:rPr lang="es-MX" sz="1800" dirty="0"/>
              <a:t>)</a:t>
            </a:r>
          </a:p>
          <a:p>
            <a:pPr>
              <a:lnSpc>
                <a:spcPct val="150000"/>
              </a:lnSpc>
            </a:pPr>
            <a:r>
              <a:rPr lang="es-MX" sz="1800" dirty="0" err="1"/>
              <a:t>Version</a:t>
            </a:r>
            <a:r>
              <a:rPr lang="es-MX" sz="1800" dirty="0"/>
              <a:t> of </a:t>
            </a:r>
            <a:r>
              <a:rPr lang="es-MX" sz="1800" dirty="0" err="1"/>
              <a:t>records</a:t>
            </a:r>
            <a:r>
              <a:rPr lang="es-MX" sz="1800" dirty="0"/>
              <a:t> can be </a:t>
            </a:r>
            <a:r>
              <a:rPr lang="es-MX" sz="1800" dirty="0" err="1"/>
              <a:t>tracked</a:t>
            </a:r>
            <a:r>
              <a:rPr lang="es-MX" sz="1800" dirty="0"/>
              <a:t> </a:t>
            </a:r>
            <a:r>
              <a:rPr lang="es-MX" sz="1800" dirty="0" err="1"/>
              <a:t>using</a:t>
            </a:r>
            <a:r>
              <a:rPr lang="es-MX" sz="1800" dirty="0"/>
              <a:t> the </a:t>
            </a:r>
            <a:r>
              <a:rPr lang="es-MX" sz="1800" b="1" dirty="0" err="1"/>
              <a:t>dbt_valid_from</a:t>
            </a:r>
            <a:r>
              <a:rPr lang="es-MX" sz="1800" b="1" dirty="0"/>
              <a:t> </a:t>
            </a:r>
            <a:r>
              <a:rPr lang="es-MX" sz="1800" dirty="0"/>
              <a:t>and </a:t>
            </a:r>
            <a:r>
              <a:rPr lang="es-MX" sz="1800" b="1" dirty="0" err="1"/>
              <a:t>dbt_valid_to</a:t>
            </a:r>
            <a:r>
              <a:rPr lang="es-MX" sz="1800" b="1" dirty="0"/>
              <a:t> </a:t>
            </a:r>
            <a:r>
              <a:rPr lang="es-MX" sz="1800" dirty="0" err="1"/>
              <a:t>columns</a:t>
            </a:r>
            <a:endParaRPr lang="es-MX" sz="1800" dirty="0"/>
          </a:p>
          <a:p>
            <a:pPr>
              <a:lnSpc>
                <a:spcPct val="150000"/>
              </a:lnSpc>
            </a:pPr>
            <a:r>
              <a:rPr lang="es-MX" sz="1800" dirty="0" err="1"/>
              <a:t>Triggered</a:t>
            </a:r>
            <a:r>
              <a:rPr lang="es-MX" sz="1800" dirty="0"/>
              <a:t> </a:t>
            </a:r>
            <a:r>
              <a:rPr lang="es-MX" sz="1800" dirty="0" err="1"/>
              <a:t>by</a:t>
            </a:r>
            <a:r>
              <a:rPr lang="es-MX" sz="1800" dirty="0"/>
              <a:t> the </a:t>
            </a:r>
            <a:r>
              <a:rPr lang="es-MX" sz="1800" b="1" dirty="0"/>
              <a:t>dbt </a:t>
            </a:r>
            <a:r>
              <a:rPr lang="es-MX" sz="1800" b="1" dirty="0" err="1"/>
              <a:t>snapshot</a:t>
            </a:r>
            <a:endParaRPr lang="es-MX" sz="1800" dirty="0"/>
          </a:p>
          <a:p>
            <a:pPr>
              <a:lnSpc>
                <a:spcPct val="150000"/>
              </a:lnSpc>
            </a:pPr>
            <a:r>
              <a:rPr lang="es-MX" sz="1800" dirty="0"/>
              <a:t>In data </a:t>
            </a:r>
            <a:r>
              <a:rPr lang="es-MX" sz="1800" dirty="0" err="1"/>
              <a:t>warehouses</a:t>
            </a:r>
            <a:r>
              <a:rPr lang="es-MX" sz="1800" dirty="0"/>
              <a:t>, </a:t>
            </a:r>
            <a:r>
              <a:rPr lang="es-MX" sz="1800" dirty="0" err="1"/>
              <a:t>snapshots</a:t>
            </a:r>
            <a:r>
              <a:rPr lang="es-MX" sz="1800" dirty="0"/>
              <a:t> are a simple </a:t>
            </a:r>
            <a:r>
              <a:rPr lang="es-MX" sz="1800" dirty="0" err="1"/>
              <a:t>way</a:t>
            </a:r>
            <a:r>
              <a:rPr lang="es-MX" sz="1800" dirty="0"/>
              <a:t> to </a:t>
            </a:r>
            <a:r>
              <a:rPr lang="es-MX" sz="1800" dirty="0" err="1"/>
              <a:t>create</a:t>
            </a:r>
            <a:r>
              <a:rPr lang="es-MX" sz="1800" dirty="0"/>
              <a:t> a </a:t>
            </a:r>
            <a:r>
              <a:rPr lang="es-MX" sz="1800" dirty="0" err="1"/>
              <a:t>staging</a:t>
            </a:r>
            <a:r>
              <a:rPr lang="es-MX" sz="1800" dirty="0"/>
              <a:t> </a:t>
            </a:r>
            <a:r>
              <a:rPr lang="es-MX" sz="1800" dirty="0" err="1"/>
              <a:t>layer</a:t>
            </a:r>
            <a:endParaRPr lang="es-MX" sz="1800" dirty="0"/>
          </a:p>
          <a:p>
            <a:pPr lvl="1">
              <a:lnSpc>
                <a:spcPct val="150000"/>
              </a:lnSpc>
            </a:pPr>
            <a:r>
              <a:rPr lang="es-MX" sz="1600" dirty="0" err="1"/>
              <a:t>It’s</a:t>
            </a:r>
            <a:r>
              <a:rPr lang="es-MX" sz="1600" dirty="0"/>
              <a:t> a </a:t>
            </a:r>
            <a:r>
              <a:rPr lang="es-MX" sz="1600" dirty="0" err="1"/>
              <a:t>good</a:t>
            </a:r>
            <a:r>
              <a:rPr lang="es-MX" sz="1600" dirty="0"/>
              <a:t> </a:t>
            </a:r>
            <a:r>
              <a:rPr lang="es-MX" sz="1600" dirty="0" err="1"/>
              <a:t>practice</a:t>
            </a:r>
            <a:r>
              <a:rPr lang="es-MX" sz="1600" dirty="0"/>
              <a:t> to </a:t>
            </a:r>
            <a:r>
              <a:rPr lang="es-MX" sz="1600" dirty="0" err="1"/>
              <a:t>save</a:t>
            </a:r>
            <a:r>
              <a:rPr lang="es-MX" sz="1600" dirty="0"/>
              <a:t> </a:t>
            </a:r>
            <a:r>
              <a:rPr lang="es-MX" sz="1600" dirty="0" err="1"/>
              <a:t>staging</a:t>
            </a:r>
            <a:r>
              <a:rPr lang="es-MX" sz="1600" dirty="0"/>
              <a:t> </a:t>
            </a:r>
            <a:r>
              <a:rPr lang="es-MX" sz="1600" dirty="0" err="1"/>
              <a:t>snapshots</a:t>
            </a:r>
            <a:r>
              <a:rPr lang="es-MX" sz="1600" dirty="0"/>
              <a:t> in a </a:t>
            </a:r>
            <a:r>
              <a:rPr lang="es-MX" sz="1600" dirty="0" err="1"/>
              <a:t>different</a:t>
            </a:r>
            <a:r>
              <a:rPr lang="es-MX" sz="1600" dirty="0"/>
              <a:t> </a:t>
            </a:r>
            <a:r>
              <a:rPr lang="es-MX" sz="1600" dirty="0" err="1"/>
              <a:t>schema</a:t>
            </a:r>
            <a:endParaRPr lang="es-MX" sz="1600" dirty="0"/>
          </a:p>
          <a:p>
            <a:pPr>
              <a:lnSpc>
                <a:spcPct val="150000"/>
              </a:lnSpc>
            </a:pPr>
            <a:r>
              <a:rPr lang="es-MX" sz="1800" dirty="0"/>
              <a:t>More resources:</a:t>
            </a:r>
          </a:p>
          <a:p>
            <a:pPr lvl="1">
              <a:lnSpc>
                <a:spcPct val="150000"/>
              </a:lnSpc>
            </a:pPr>
            <a:r>
              <a:rPr lang="es-MX" sz="1600" dirty="0" err="1">
                <a:hlinkClick r:id="rId3"/>
              </a:rPr>
              <a:t>Snapshot</a:t>
            </a:r>
            <a:r>
              <a:rPr lang="es-MX" sz="1600" dirty="0">
                <a:hlinkClick r:id="rId3"/>
              </a:rPr>
              <a:t> </a:t>
            </a:r>
            <a:r>
              <a:rPr lang="es-MX" sz="1600" dirty="0" err="1">
                <a:hlinkClick r:id="rId3"/>
              </a:rPr>
              <a:t>configuration</a:t>
            </a:r>
            <a:r>
              <a:rPr lang="es-MX" sz="1600" dirty="0">
                <a:hlinkClick r:id="rId3"/>
              </a:rPr>
              <a:t> </a:t>
            </a:r>
            <a:r>
              <a:rPr lang="es-MX" sz="1600" dirty="0" err="1">
                <a:hlinkClick r:id="rId3"/>
              </a:rPr>
              <a:t>best</a:t>
            </a:r>
            <a:r>
              <a:rPr lang="es-MX" sz="1600" dirty="0">
                <a:hlinkClick r:id="rId3"/>
              </a:rPr>
              <a:t> </a:t>
            </a:r>
            <a:r>
              <a:rPr lang="es-MX" sz="1600" dirty="0" err="1">
                <a:hlinkClick r:id="rId3"/>
              </a:rPr>
              <a:t>practices</a:t>
            </a:r>
            <a:endParaRPr lang="es-MX" sz="1600" dirty="0"/>
          </a:p>
          <a:p>
            <a:pPr lvl="1">
              <a:lnSpc>
                <a:spcPct val="150000"/>
              </a:lnSpc>
            </a:pPr>
            <a:r>
              <a:rPr lang="es-MX" sz="1600" dirty="0" err="1">
                <a:hlinkClick r:id="rId4"/>
              </a:rPr>
              <a:t>Snapshot</a:t>
            </a:r>
            <a:r>
              <a:rPr lang="es-MX" sz="1600" dirty="0">
                <a:hlinkClick r:id="rId4"/>
              </a:rPr>
              <a:t> </a:t>
            </a:r>
            <a:r>
              <a:rPr lang="es-MX" sz="1600" dirty="0" err="1">
                <a:hlinkClick r:id="rId4"/>
              </a:rPr>
              <a:t>query</a:t>
            </a:r>
            <a:r>
              <a:rPr lang="es-MX" sz="1600" dirty="0">
                <a:hlinkClick r:id="rId4"/>
              </a:rPr>
              <a:t> </a:t>
            </a:r>
            <a:r>
              <a:rPr lang="es-MX" sz="1600" dirty="0" err="1">
                <a:hlinkClick r:id="rId4"/>
              </a:rPr>
              <a:t>best</a:t>
            </a:r>
            <a:r>
              <a:rPr lang="es-MX" sz="1600" dirty="0">
                <a:hlinkClick r:id="rId4"/>
              </a:rPr>
              <a:t> </a:t>
            </a:r>
            <a:r>
              <a:rPr lang="es-MX" sz="1600" dirty="0" err="1">
                <a:hlinkClick r:id="rId4"/>
              </a:rPr>
              <a:t>practices</a:t>
            </a:r>
            <a:endParaRPr lang="es-MX" sz="1600" dirty="0"/>
          </a:p>
          <a:p>
            <a:pPr lvl="1">
              <a:lnSpc>
                <a:spcPct val="150000"/>
              </a:lnSpc>
            </a:pPr>
            <a:r>
              <a:rPr lang="es-MX" sz="1600" dirty="0" err="1">
                <a:hlinkClick r:id="rId5"/>
              </a:rPr>
              <a:t>Snapshot</a:t>
            </a:r>
            <a:r>
              <a:rPr lang="es-MX" sz="1600" dirty="0">
                <a:hlinkClick r:id="rId5"/>
              </a:rPr>
              <a:t> meta-</a:t>
            </a:r>
            <a:r>
              <a:rPr lang="es-MX" sz="1600" dirty="0" err="1">
                <a:hlinkClick r:id="rId5"/>
              </a:rPr>
              <a:t>fields</a:t>
            </a:r>
            <a:endParaRPr lang="es-MX" sz="1600" dirty="0"/>
          </a:p>
          <a:p>
            <a:pPr>
              <a:lnSpc>
                <a:spcPct val="150000"/>
              </a:lnSpc>
            </a:pPr>
            <a:endParaRPr lang="en-MX" sz="1800" dirty="0"/>
          </a:p>
        </p:txBody>
      </p:sp>
    </p:spTree>
    <p:extLst>
      <p:ext uri="{BB962C8B-B14F-4D97-AF65-F5344CB8AC3E}">
        <p14:creationId xmlns:p14="http://schemas.microsoft.com/office/powerpoint/2010/main" val="298940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Snapshots</a:t>
            </a:r>
            <a:r>
              <a:rPr lang="es-MX" dirty="0"/>
              <a:t> – Main </a:t>
            </a:r>
            <a:r>
              <a:rPr lang="es-MX" dirty="0" err="1"/>
              <a:t>config</a:t>
            </a:r>
            <a:r>
              <a:rPr lang="es-MX" dirty="0"/>
              <a:t> </a:t>
            </a:r>
            <a:r>
              <a:rPr lang="es-MX" dirty="0" err="1"/>
              <a:t>parameters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1800" b="1" dirty="0" err="1"/>
              <a:t>unique_key</a:t>
            </a:r>
            <a:r>
              <a:rPr lang="en-US" sz="1800" b="1" dirty="0"/>
              <a:t>: </a:t>
            </a:r>
            <a:r>
              <a:rPr lang="en-US" sz="1800" dirty="0"/>
              <a:t>PK/NK of the source data. Used by dbt to build the SCD type 2 history</a:t>
            </a:r>
          </a:p>
          <a:p>
            <a:pPr>
              <a:lnSpc>
                <a:spcPct val="150000"/>
              </a:lnSpc>
            </a:pPr>
            <a:r>
              <a:rPr lang="en-US" sz="1800" b="1" dirty="0"/>
              <a:t>strategy</a:t>
            </a:r>
            <a:r>
              <a:rPr lang="en-US" sz="1800" dirty="0"/>
              <a:t>: Indicates if snapshot should be refreshed based on a date changing (</a:t>
            </a:r>
            <a:r>
              <a:rPr lang="en-US" sz="1800" b="1" dirty="0"/>
              <a:t>timestamp</a:t>
            </a:r>
            <a:r>
              <a:rPr lang="en-US" sz="1800" dirty="0"/>
              <a:t>) or values changing vs previous version (</a:t>
            </a:r>
            <a:r>
              <a:rPr lang="en-US" sz="1800" b="1" dirty="0"/>
              <a:t>check</a:t>
            </a:r>
            <a:r>
              <a:rPr lang="en-US" sz="1800" dirty="0"/>
              <a:t>)</a:t>
            </a:r>
          </a:p>
          <a:p>
            <a:pPr>
              <a:lnSpc>
                <a:spcPct val="150000"/>
              </a:lnSpc>
            </a:pPr>
            <a:r>
              <a:rPr lang="en-US" sz="1800" b="1" dirty="0" err="1"/>
              <a:t>updated_at</a:t>
            </a:r>
            <a:r>
              <a:rPr lang="en-US" sz="1800" dirty="0"/>
              <a:t>: Used by the </a:t>
            </a:r>
            <a:r>
              <a:rPr lang="en-US" sz="1800" b="1" dirty="0"/>
              <a:t>timestamp</a:t>
            </a:r>
            <a:r>
              <a:rPr lang="en-US" sz="1800" dirty="0"/>
              <a:t> strategy. This column value is compared against the previous version of the same unique_key column (if exists) to know if record has changed</a:t>
            </a:r>
          </a:p>
          <a:p>
            <a:pPr>
              <a:lnSpc>
                <a:spcPct val="150000"/>
              </a:lnSpc>
            </a:pPr>
            <a:r>
              <a:rPr lang="en-US" sz="1800" b="1" dirty="0" err="1"/>
              <a:t>check_cols</a:t>
            </a:r>
            <a:r>
              <a:rPr lang="en-US" sz="1800" dirty="0"/>
              <a:t>: Used by the </a:t>
            </a:r>
            <a:r>
              <a:rPr lang="en-US" sz="1800" b="1" dirty="0"/>
              <a:t>check </a:t>
            </a:r>
            <a:r>
              <a:rPr lang="en-US" sz="1800" dirty="0"/>
              <a:t>strategy. This column(s) value is compared against the current value for the unique_key to know if there has been any changes</a:t>
            </a:r>
          </a:p>
          <a:p>
            <a:pPr>
              <a:lnSpc>
                <a:spcPct val="150000"/>
              </a:lnSpc>
            </a:pPr>
            <a:r>
              <a:rPr lang="en-US" sz="1800" b="1" dirty="0"/>
              <a:t>Tags: </a:t>
            </a:r>
            <a:r>
              <a:rPr lang="en-US" sz="1800" dirty="0"/>
              <a:t>Same use as in models</a:t>
            </a:r>
            <a:endParaRPr lang="en-US" sz="1800" b="1" dirty="0"/>
          </a:p>
          <a:p>
            <a:pPr>
              <a:lnSpc>
                <a:spcPct val="150000"/>
              </a:lnSpc>
            </a:pPr>
            <a:endParaRPr lang="en-US" sz="1800" dirty="0"/>
          </a:p>
          <a:p>
            <a:pPr lvl="1">
              <a:lnSpc>
                <a:spcPct val="150000"/>
              </a:lnSpc>
            </a:pPr>
            <a:endParaRPr lang="en-US" sz="1600" dirty="0"/>
          </a:p>
        </p:txBody>
      </p:sp>
      <p:pic>
        <p:nvPicPr>
          <p:cNvPr id="5" name="Picture 4">
            <a:extLst>
              <a:ext uri="{FF2B5EF4-FFF2-40B4-BE49-F238E27FC236}">
                <a16:creationId xmlns:a16="http://schemas.microsoft.com/office/drawing/2014/main" id="{B45D67F3-1812-483E-A6BD-829CDB3F24B5}"/>
              </a:ext>
            </a:extLst>
          </p:cNvPr>
          <p:cNvPicPr>
            <a:picLocks noChangeAspect="1"/>
          </p:cNvPicPr>
          <p:nvPr/>
        </p:nvPicPr>
        <p:blipFill>
          <a:blip r:embed="rId3"/>
          <a:stretch>
            <a:fillRect/>
          </a:stretch>
        </p:blipFill>
        <p:spPr>
          <a:xfrm>
            <a:off x="450456" y="5165944"/>
            <a:ext cx="3829584" cy="1495634"/>
          </a:xfrm>
          <a:prstGeom prst="rect">
            <a:avLst/>
          </a:prstGeom>
        </p:spPr>
      </p:pic>
      <p:pic>
        <p:nvPicPr>
          <p:cNvPr id="7" name="Picture 6">
            <a:extLst>
              <a:ext uri="{FF2B5EF4-FFF2-40B4-BE49-F238E27FC236}">
                <a16:creationId xmlns:a16="http://schemas.microsoft.com/office/drawing/2014/main" id="{8D5CB33C-413D-4E89-B81B-1D294C536FD2}"/>
              </a:ext>
            </a:extLst>
          </p:cNvPr>
          <p:cNvPicPr>
            <a:picLocks noChangeAspect="1"/>
          </p:cNvPicPr>
          <p:nvPr/>
        </p:nvPicPr>
        <p:blipFill>
          <a:blip r:embed="rId4"/>
          <a:stretch>
            <a:fillRect/>
          </a:stretch>
        </p:blipFill>
        <p:spPr>
          <a:xfrm>
            <a:off x="8122274" y="5169751"/>
            <a:ext cx="3134162" cy="1257475"/>
          </a:xfrm>
          <a:prstGeom prst="rect">
            <a:avLst/>
          </a:prstGeom>
        </p:spPr>
      </p:pic>
    </p:spTree>
    <p:extLst>
      <p:ext uri="{BB962C8B-B14F-4D97-AF65-F5344CB8AC3E}">
        <p14:creationId xmlns:p14="http://schemas.microsoft.com/office/powerpoint/2010/main" val="357571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Seeds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err="1"/>
              <a:t>Seeds</a:t>
            </a:r>
            <a:r>
              <a:rPr lang="es-MX" sz="1800" dirty="0"/>
              <a:t> are </a:t>
            </a:r>
            <a:r>
              <a:rPr lang="es-MX" sz="1800" dirty="0" err="1"/>
              <a:t>used</a:t>
            </a:r>
            <a:r>
              <a:rPr lang="es-MX" sz="1800" dirty="0"/>
              <a:t> to </a:t>
            </a:r>
            <a:r>
              <a:rPr lang="es-MX" sz="1800" dirty="0" err="1"/>
              <a:t>easily</a:t>
            </a:r>
            <a:r>
              <a:rPr lang="es-MX" sz="1800" dirty="0"/>
              <a:t> load CSV files </a:t>
            </a:r>
            <a:r>
              <a:rPr lang="es-MX" sz="1800" dirty="0" err="1"/>
              <a:t>into</a:t>
            </a:r>
            <a:r>
              <a:rPr lang="es-MX" sz="1800" dirty="0"/>
              <a:t> a table</a:t>
            </a:r>
          </a:p>
          <a:p>
            <a:pPr>
              <a:lnSpc>
                <a:spcPct val="150000"/>
              </a:lnSpc>
            </a:pPr>
            <a:r>
              <a:rPr lang="es-MX" sz="1800" dirty="0" err="1"/>
              <a:t>They</a:t>
            </a:r>
            <a:r>
              <a:rPr lang="es-MX" sz="1800" dirty="0"/>
              <a:t> can be </a:t>
            </a:r>
            <a:r>
              <a:rPr lang="es-MX" sz="1800" dirty="0" err="1"/>
              <a:t>referenced</a:t>
            </a:r>
            <a:r>
              <a:rPr lang="es-MX" sz="1800" dirty="0"/>
              <a:t> </a:t>
            </a:r>
            <a:r>
              <a:rPr lang="es-MX" sz="1800" dirty="0" err="1"/>
              <a:t>downstream</a:t>
            </a:r>
            <a:r>
              <a:rPr lang="es-MX" sz="1800" dirty="0"/>
              <a:t> </a:t>
            </a:r>
            <a:r>
              <a:rPr lang="es-MX" sz="1800" dirty="0" err="1"/>
              <a:t>the</a:t>
            </a:r>
            <a:r>
              <a:rPr lang="es-MX" sz="1800" dirty="0"/>
              <a:t> </a:t>
            </a:r>
            <a:r>
              <a:rPr lang="es-MX" sz="1800" dirty="0" err="1"/>
              <a:t>same</a:t>
            </a:r>
            <a:r>
              <a:rPr lang="es-MX" sz="1800" dirty="0"/>
              <a:t> </a:t>
            </a:r>
            <a:r>
              <a:rPr lang="es-MX" sz="1800" dirty="0" err="1"/>
              <a:t>way</a:t>
            </a:r>
            <a:r>
              <a:rPr lang="es-MX" sz="1800" dirty="0"/>
              <a:t> as </a:t>
            </a:r>
            <a:r>
              <a:rPr lang="es-MX" sz="1800" dirty="0" err="1"/>
              <a:t>models</a:t>
            </a:r>
            <a:r>
              <a:rPr lang="es-MX" sz="1800" dirty="0"/>
              <a:t> (with </a:t>
            </a:r>
            <a:r>
              <a:rPr lang="es-MX" sz="1800" dirty="0" err="1"/>
              <a:t>the</a:t>
            </a:r>
            <a:r>
              <a:rPr lang="es-MX" sz="1800" dirty="0"/>
              <a:t> </a:t>
            </a:r>
            <a:r>
              <a:rPr lang="es-MX" sz="1800" b="1" dirty="0" err="1"/>
              <a:t>ref</a:t>
            </a:r>
            <a:r>
              <a:rPr lang="es-MX" sz="1800" dirty="0"/>
              <a:t> </a:t>
            </a:r>
            <a:r>
              <a:rPr lang="es-MX" sz="1800" dirty="0" err="1"/>
              <a:t>function</a:t>
            </a:r>
            <a:r>
              <a:rPr lang="es-MX" sz="1800" dirty="0"/>
              <a:t>)</a:t>
            </a:r>
          </a:p>
          <a:p>
            <a:pPr>
              <a:lnSpc>
                <a:spcPct val="150000"/>
              </a:lnSpc>
            </a:pPr>
            <a:r>
              <a:rPr lang="es-MX" sz="1800" dirty="0" err="1"/>
              <a:t>Their</a:t>
            </a:r>
            <a:r>
              <a:rPr lang="es-MX" sz="1800" dirty="0"/>
              <a:t> best use case </a:t>
            </a:r>
            <a:r>
              <a:rPr lang="es-MX" sz="1800" dirty="0" err="1"/>
              <a:t>is</a:t>
            </a:r>
            <a:r>
              <a:rPr lang="es-MX" sz="1800" dirty="0"/>
              <a:t> </a:t>
            </a:r>
            <a:r>
              <a:rPr lang="es-MX" sz="1800" dirty="0" err="1"/>
              <a:t>static</a:t>
            </a:r>
            <a:r>
              <a:rPr lang="es-MX" sz="1800" dirty="0"/>
              <a:t> data </a:t>
            </a:r>
            <a:r>
              <a:rPr lang="es-MX" sz="1800" dirty="0" err="1"/>
              <a:t>that</a:t>
            </a:r>
            <a:r>
              <a:rPr lang="es-MX" sz="1800" dirty="0"/>
              <a:t> </a:t>
            </a:r>
            <a:r>
              <a:rPr lang="es-MX" sz="1800" dirty="0" err="1"/>
              <a:t>rarely</a:t>
            </a:r>
            <a:r>
              <a:rPr lang="es-MX" sz="1800" dirty="0"/>
              <a:t> </a:t>
            </a:r>
            <a:r>
              <a:rPr lang="es-MX" sz="1800" dirty="0" err="1"/>
              <a:t>ever</a:t>
            </a:r>
            <a:r>
              <a:rPr lang="es-MX" sz="1800" dirty="0"/>
              <a:t> </a:t>
            </a:r>
            <a:r>
              <a:rPr lang="es-MX" sz="1800" dirty="0" err="1"/>
              <a:t>changes</a:t>
            </a:r>
            <a:endParaRPr lang="es-MX" sz="1800" dirty="0"/>
          </a:p>
          <a:p>
            <a:pPr>
              <a:lnSpc>
                <a:spcPct val="150000"/>
              </a:lnSpc>
            </a:pPr>
            <a:r>
              <a:rPr lang="es-MX" sz="1800" dirty="0" err="1"/>
              <a:t>They</a:t>
            </a:r>
            <a:r>
              <a:rPr lang="es-MX" sz="1800" dirty="0"/>
              <a:t> are </a:t>
            </a:r>
            <a:r>
              <a:rPr lang="es-MX" sz="1800" dirty="0" err="1"/>
              <a:t>executed</a:t>
            </a:r>
            <a:r>
              <a:rPr lang="es-MX" sz="1800" dirty="0"/>
              <a:t> </a:t>
            </a:r>
            <a:r>
              <a:rPr lang="es-MX" sz="1800" dirty="0" err="1"/>
              <a:t>via</a:t>
            </a:r>
            <a:r>
              <a:rPr lang="es-MX" sz="1800" dirty="0"/>
              <a:t> the </a:t>
            </a:r>
            <a:r>
              <a:rPr lang="es-MX" sz="1800" b="1" dirty="0"/>
              <a:t>dbt </a:t>
            </a:r>
            <a:r>
              <a:rPr lang="es-MX" sz="1800" b="1" dirty="0" err="1"/>
              <a:t>seed</a:t>
            </a:r>
            <a:r>
              <a:rPr lang="es-MX" sz="1800" b="1" dirty="0"/>
              <a:t> </a:t>
            </a:r>
            <a:r>
              <a:rPr lang="es-MX" sz="1800" dirty="0" err="1"/>
              <a:t>command</a:t>
            </a:r>
            <a:endParaRPr lang="es-MX" sz="1800" dirty="0"/>
          </a:p>
          <a:p>
            <a:pPr>
              <a:lnSpc>
                <a:spcPct val="150000"/>
              </a:lnSpc>
            </a:pPr>
            <a:r>
              <a:rPr lang="es-MX" sz="1800" dirty="0"/>
              <a:t>More </a:t>
            </a:r>
            <a:r>
              <a:rPr lang="es-MX" sz="1800" dirty="0" err="1">
                <a:hlinkClick r:id="rId3"/>
              </a:rPr>
              <a:t>info</a:t>
            </a:r>
            <a:r>
              <a:rPr lang="es-MX" sz="1800" dirty="0">
                <a:hlinkClick r:id="rId3"/>
              </a:rPr>
              <a:t> on </a:t>
            </a:r>
            <a:r>
              <a:rPr lang="es-MX" sz="1800" dirty="0" err="1">
                <a:hlinkClick r:id="rId3"/>
              </a:rPr>
              <a:t>seeds</a:t>
            </a:r>
            <a:r>
              <a:rPr lang="es-MX" sz="1800" dirty="0">
                <a:hlinkClick r:id="rId3"/>
              </a:rPr>
              <a:t> </a:t>
            </a:r>
            <a:r>
              <a:rPr lang="es-MX" sz="1800" dirty="0" err="1">
                <a:hlinkClick r:id="rId3"/>
              </a:rPr>
              <a:t>found</a:t>
            </a:r>
            <a:r>
              <a:rPr lang="es-MX" sz="1800" dirty="0">
                <a:hlinkClick r:id="rId3"/>
              </a:rPr>
              <a:t> </a:t>
            </a:r>
            <a:r>
              <a:rPr lang="es-MX" sz="1800" dirty="0" err="1">
                <a:hlinkClick r:id="rId3"/>
              </a:rPr>
              <a:t>here</a:t>
            </a:r>
            <a:endParaRPr lang="es-MX" sz="1800" dirty="0"/>
          </a:p>
          <a:p>
            <a:pPr>
              <a:lnSpc>
                <a:spcPct val="150000"/>
              </a:lnSpc>
            </a:pPr>
            <a:endParaRPr lang="en-MX" sz="1800" dirty="0"/>
          </a:p>
        </p:txBody>
      </p:sp>
    </p:spTree>
    <p:extLst>
      <p:ext uri="{BB962C8B-B14F-4D97-AF65-F5344CB8AC3E}">
        <p14:creationId xmlns:p14="http://schemas.microsoft.com/office/powerpoint/2010/main" val="331746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Macros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a:t>Macros are </a:t>
            </a:r>
            <a:r>
              <a:rPr lang="es-MX" sz="1800" dirty="0" err="1"/>
              <a:t>functions</a:t>
            </a:r>
            <a:r>
              <a:rPr lang="es-MX" sz="1800" dirty="0"/>
              <a:t> </a:t>
            </a:r>
            <a:r>
              <a:rPr lang="es-MX" sz="1800" dirty="0" err="1"/>
              <a:t>built</a:t>
            </a:r>
            <a:r>
              <a:rPr lang="es-MX" sz="1800" dirty="0"/>
              <a:t> with </a:t>
            </a:r>
            <a:r>
              <a:rPr lang="es-MX" sz="1800" dirty="0" err="1"/>
              <a:t>Jinja</a:t>
            </a:r>
            <a:endParaRPr lang="es-MX" sz="1800" dirty="0"/>
          </a:p>
          <a:p>
            <a:pPr>
              <a:lnSpc>
                <a:spcPct val="150000"/>
              </a:lnSpc>
            </a:pPr>
            <a:r>
              <a:rPr lang="es-MX" sz="1800" dirty="0"/>
              <a:t>Macros are </a:t>
            </a:r>
            <a:r>
              <a:rPr lang="es-MX" sz="1800" dirty="0" err="1"/>
              <a:t>meant</a:t>
            </a:r>
            <a:r>
              <a:rPr lang="es-MX" sz="1800" dirty="0"/>
              <a:t> to </a:t>
            </a:r>
            <a:r>
              <a:rPr lang="es-MX" sz="1800" dirty="0" err="1"/>
              <a:t>help</a:t>
            </a:r>
            <a:r>
              <a:rPr lang="es-MX" sz="1800" dirty="0"/>
              <a:t> with repetitive </a:t>
            </a:r>
            <a:r>
              <a:rPr lang="es-MX" sz="1800" dirty="0" err="1"/>
              <a:t>query</a:t>
            </a:r>
            <a:r>
              <a:rPr lang="es-MX" sz="1800" dirty="0"/>
              <a:t> </a:t>
            </a:r>
            <a:r>
              <a:rPr lang="es-MX" sz="1800" dirty="0" err="1"/>
              <a:t>tasks</a:t>
            </a:r>
            <a:endParaRPr lang="es-MX" sz="1800" dirty="0"/>
          </a:p>
          <a:p>
            <a:pPr>
              <a:lnSpc>
                <a:spcPct val="150000"/>
              </a:lnSpc>
            </a:pPr>
            <a:r>
              <a:rPr lang="es-MX" sz="1800" dirty="0" err="1"/>
              <a:t>They</a:t>
            </a:r>
            <a:r>
              <a:rPr lang="es-MX" sz="1800" dirty="0"/>
              <a:t> </a:t>
            </a:r>
            <a:r>
              <a:rPr lang="es-MX" sz="1800" dirty="0" err="1"/>
              <a:t>shine</a:t>
            </a:r>
            <a:r>
              <a:rPr lang="es-MX" sz="1800" dirty="0"/>
              <a:t> the </a:t>
            </a:r>
            <a:r>
              <a:rPr lang="es-MX" sz="1800" dirty="0" err="1"/>
              <a:t>most</a:t>
            </a:r>
            <a:r>
              <a:rPr lang="es-MX" sz="1800" dirty="0"/>
              <a:t> </a:t>
            </a:r>
            <a:r>
              <a:rPr lang="es-MX" sz="1800" dirty="0" err="1"/>
              <a:t>when</a:t>
            </a:r>
            <a:r>
              <a:rPr lang="es-MX" sz="1800" dirty="0"/>
              <a:t> </a:t>
            </a:r>
            <a:r>
              <a:rPr lang="es-MX" sz="1800" dirty="0" err="1"/>
              <a:t>dynamically</a:t>
            </a:r>
            <a:r>
              <a:rPr lang="es-MX" sz="1800" dirty="0"/>
              <a:t> </a:t>
            </a:r>
            <a:r>
              <a:rPr lang="es-MX" sz="1800" dirty="0" err="1"/>
              <a:t>creating</a:t>
            </a:r>
            <a:r>
              <a:rPr lang="es-MX" sz="1800" dirty="0"/>
              <a:t> SQL </a:t>
            </a:r>
            <a:r>
              <a:rPr lang="es-MX" sz="1800" dirty="0" err="1"/>
              <a:t>based</a:t>
            </a:r>
            <a:r>
              <a:rPr lang="es-MX" sz="1800" dirty="0"/>
              <a:t> on </a:t>
            </a:r>
            <a:r>
              <a:rPr lang="es-MX" sz="1800" dirty="0" err="1"/>
              <a:t>provided</a:t>
            </a:r>
            <a:r>
              <a:rPr lang="es-MX" sz="1800" dirty="0"/>
              <a:t> </a:t>
            </a:r>
            <a:r>
              <a:rPr lang="es-MX" sz="1800" dirty="0" err="1"/>
              <a:t>parameters</a:t>
            </a:r>
            <a:endParaRPr lang="es-MX" sz="1800" dirty="0"/>
          </a:p>
          <a:p>
            <a:pPr>
              <a:lnSpc>
                <a:spcPct val="150000"/>
              </a:lnSpc>
            </a:pPr>
            <a:r>
              <a:rPr lang="es-MX" sz="1800" dirty="0"/>
              <a:t>Macros </a:t>
            </a:r>
            <a:r>
              <a:rPr lang="es-MX" sz="1800" dirty="0" err="1"/>
              <a:t>also</a:t>
            </a:r>
            <a:r>
              <a:rPr lang="es-MX" sz="1800" dirty="0"/>
              <a:t> can be </a:t>
            </a:r>
            <a:r>
              <a:rPr lang="es-MX" sz="1800" dirty="0" err="1"/>
              <a:t>called</a:t>
            </a:r>
            <a:r>
              <a:rPr lang="es-MX" sz="1800" dirty="0"/>
              <a:t> </a:t>
            </a:r>
            <a:r>
              <a:rPr lang="es-MX" sz="1800" dirty="0" err="1"/>
              <a:t>directly</a:t>
            </a:r>
            <a:r>
              <a:rPr lang="es-MX" sz="1800" dirty="0"/>
              <a:t> </a:t>
            </a:r>
            <a:r>
              <a:rPr lang="es-MX" sz="1800" dirty="0" err="1"/>
              <a:t>via</a:t>
            </a:r>
            <a:r>
              <a:rPr lang="es-MX" sz="1800" dirty="0"/>
              <a:t> the </a:t>
            </a:r>
            <a:r>
              <a:rPr lang="es-MX" sz="1800" dirty="0" err="1"/>
              <a:t>command</a:t>
            </a:r>
            <a:r>
              <a:rPr lang="es-MX" sz="1800" dirty="0"/>
              <a:t> line (with the </a:t>
            </a:r>
            <a:r>
              <a:rPr lang="es-MX" sz="1800" b="1" dirty="0"/>
              <a:t>dbt run-operation </a:t>
            </a:r>
            <a:r>
              <a:rPr lang="es-MX" sz="1800" dirty="0" err="1"/>
              <a:t>command</a:t>
            </a:r>
            <a:r>
              <a:rPr lang="es-MX" sz="1800" dirty="0"/>
              <a:t>)</a:t>
            </a:r>
          </a:p>
          <a:p>
            <a:pPr>
              <a:lnSpc>
                <a:spcPct val="150000"/>
              </a:lnSpc>
            </a:pPr>
            <a:r>
              <a:rPr lang="es-MX" sz="1800" dirty="0"/>
              <a:t>Macros can </a:t>
            </a:r>
            <a:r>
              <a:rPr lang="es-MX" sz="1800" dirty="0" err="1"/>
              <a:t>receive</a:t>
            </a:r>
            <a:r>
              <a:rPr lang="es-MX" sz="1800" dirty="0"/>
              <a:t> </a:t>
            </a:r>
            <a:r>
              <a:rPr lang="es-MX" sz="1800" dirty="0" err="1"/>
              <a:t>parameters</a:t>
            </a:r>
            <a:r>
              <a:rPr lang="es-MX" sz="1800" dirty="0"/>
              <a:t>. </a:t>
            </a:r>
            <a:r>
              <a:rPr lang="es-MX" sz="1800" dirty="0" err="1"/>
              <a:t>Parameters</a:t>
            </a:r>
            <a:r>
              <a:rPr lang="es-MX" sz="1800" dirty="0"/>
              <a:t> can </a:t>
            </a:r>
            <a:r>
              <a:rPr lang="es-MX" sz="1800" dirty="0" err="1"/>
              <a:t>also</a:t>
            </a:r>
            <a:r>
              <a:rPr lang="es-MX" sz="1800" dirty="0"/>
              <a:t> be </a:t>
            </a:r>
            <a:r>
              <a:rPr lang="es-MX" sz="1800" dirty="0" err="1"/>
              <a:t>defaulted</a:t>
            </a:r>
            <a:r>
              <a:rPr lang="es-MX" sz="1800" dirty="0"/>
              <a:t> to a </a:t>
            </a:r>
            <a:r>
              <a:rPr lang="es-MX" sz="1800" dirty="0" err="1"/>
              <a:t>value</a:t>
            </a:r>
            <a:r>
              <a:rPr lang="es-MX" sz="1800" dirty="0"/>
              <a:t> in case the macro </a:t>
            </a:r>
            <a:r>
              <a:rPr lang="es-MX" sz="1800" dirty="0" err="1"/>
              <a:t>is</a:t>
            </a:r>
            <a:r>
              <a:rPr lang="es-MX" sz="1800" dirty="0"/>
              <a:t> </a:t>
            </a:r>
            <a:r>
              <a:rPr lang="es-MX" sz="1800" dirty="0" err="1"/>
              <a:t>called</a:t>
            </a:r>
            <a:r>
              <a:rPr lang="es-MX" sz="1800" dirty="0"/>
              <a:t> </a:t>
            </a:r>
            <a:r>
              <a:rPr lang="es-MX" sz="1800" dirty="0" err="1"/>
              <a:t>without</a:t>
            </a:r>
            <a:r>
              <a:rPr lang="es-MX" sz="1800" dirty="0"/>
              <a:t> </a:t>
            </a:r>
            <a:r>
              <a:rPr lang="es-MX" sz="1800" dirty="0" err="1"/>
              <a:t>them</a:t>
            </a:r>
            <a:endParaRPr lang="es-MX" sz="1800" dirty="0"/>
          </a:p>
          <a:p>
            <a:pPr>
              <a:lnSpc>
                <a:spcPct val="150000"/>
              </a:lnSpc>
            </a:pPr>
            <a:r>
              <a:rPr lang="es-MX" sz="1800" dirty="0"/>
              <a:t>More </a:t>
            </a:r>
            <a:r>
              <a:rPr lang="es-MX" sz="1800" dirty="0" err="1">
                <a:hlinkClick r:id="rId3"/>
              </a:rPr>
              <a:t>info</a:t>
            </a:r>
            <a:r>
              <a:rPr lang="es-MX" sz="1800" dirty="0">
                <a:hlinkClick r:id="rId3"/>
              </a:rPr>
              <a:t> on </a:t>
            </a:r>
            <a:r>
              <a:rPr lang="es-MX" sz="1800" dirty="0" err="1">
                <a:hlinkClick r:id="rId3"/>
              </a:rPr>
              <a:t>Jinja</a:t>
            </a:r>
            <a:r>
              <a:rPr lang="es-MX" sz="1800" dirty="0">
                <a:hlinkClick r:id="rId3"/>
              </a:rPr>
              <a:t> &amp; Macros </a:t>
            </a:r>
            <a:r>
              <a:rPr lang="es-MX" sz="1800" dirty="0" err="1">
                <a:hlinkClick r:id="rId3"/>
              </a:rPr>
              <a:t>found</a:t>
            </a:r>
            <a:r>
              <a:rPr lang="es-MX" sz="1800" dirty="0">
                <a:hlinkClick r:id="rId3"/>
              </a:rPr>
              <a:t> </a:t>
            </a:r>
            <a:r>
              <a:rPr lang="es-MX" sz="1800" dirty="0" err="1">
                <a:hlinkClick r:id="rId3"/>
              </a:rPr>
              <a:t>here</a:t>
            </a:r>
            <a:endParaRPr lang="es-MX" sz="1800" dirty="0"/>
          </a:p>
          <a:p>
            <a:pPr>
              <a:lnSpc>
                <a:spcPct val="150000"/>
              </a:lnSpc>
            </a:pPr>
            <a:endParaRPr lang="es-MX" sz="1800" dirty="0"/>
          </a:p>
          <a:p>
            <a:pPr>
              <a:lnSpc>
                <a:spcPct val="150000"/>
              </a:lnSpc>
            </a:pPr>
            <a:endParaRPr lang="en-MX" sz="1800" dirty="0"/>
          </a:p>
        </p:txBody>
      </p:sp>
      <p:pic>
        <p:nvPicPr>
          <p:cNvPr id="7" name="Picture 6">
            <a:extLst>
              <a:ext uri="{FF2B5EF4-FFF2-40B4-BE49-F238E27FC236}">
                <a16:creationId xmlns:a16="http://schemas.microsoft.com/office/drawing/2014/main" id="{DEDDE975-D49C-479C-B2AC-C35E7D85FEDB}"/>
              </a:ext>
            </a:extLst>
          </p:cNvPr>
          <p:cNvPicPr>
            <a:picLocks noChangeAspect="1"/>
          </p:cNvPicPr>
          <p:nvPr/>
        </p:nvPicPr>
        <p:blipFill>
          <a:blip r:embed="rId4"/>
          <a:stretch>
            <a:fillRect/>
          </a:stretch>
        </p:blipFill>
        <p:spPr>
          <a:xfrm>
            <a:off x="4487530" y="5132295"/>
            <a:ext cx="3033070" cy="1607788"/>
          </a:xfrm>
          <a:prstGeom prst="rect">
            <a:avLst/>
          </a:prstGeom>
        </p:spPr>
      </p:pic>
      <p:pic>
        <p:nvPicPr>
          <p:cNvPr id="9" name="Picture 8">
            <a:extLst>
              <a:ext uri="{FF2B5EF4-FFF2-40B4-BE49-F238E27FC236}">
                <a16:creationId xmlns:a16="http://schemas.microsoft.com/office/drawing/2014/main" id="{BE78A694-C862-4FA8-B650-CAAFE17A9197}"/>
              </a:ext>
            </a:extLst>
          </p:cNvPr>
          <p:cNvPicPr>
            <a:picLocks noChangeAspect="1"/>
          </p:cNvPicPr>
          <p:nvPr/>
        </p:nvPicPr>
        <p:blipFill>
          <a:blip r:embed="rId5"/>
          <a:stretch>
            <a:fillRect/>
          </a:stretch>
        </p:blipFill>
        <p:spPr>
          <a:xfrm>
            <a:off x="928368" y="4132472"/>
            <a:ext cx="9335803" cy="943107"/>
          </a:xfrm>
          <a:prstGeom prst="rect">
            <a:avLst/>
          </a:prstGeom>
        </p:spPr>
      </p:pic>
    </p:spTree>
    <p:extLst>
      <p:ext uri="{BB962C8B-B14F-4D97-AF65-F5344CB8AC3E}">
        <p14:creationId xmlns:p14="http://schemas.microsoft.com/office/powerpoint/2010/main" val="26795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4824-EF43-4EC1-B96E-D6F84C55D460}"/>
              </a:ext>
            </a:extLst>
          </p:cNvPr>
          <p:cNvSpPr>
            <a:spLocks noGrp="1"/>
          </p:cNvSpPr>
          <p:nvPr>
            <p:ph type="title"/>
          </p:nvPr>
        </p:nvSpPr>
        <p:spPr/>
        <p:txBody>
          <a:bodyPr/>
          <a:lstStyle/>
          <a:p>
            <a:r>
              <a:rPr lang="es-MX" dirty="0"/>
              <a:t>Macros – </a:t>
            </a:r>
            <a:r>
              <a:rPr lang="es-MX" dirty="0" err="1"/>
              <a:t>Example</a:t>
            </a:r>
            <a:r>
              <a:rPr lang="es-MX" dirty="0"/>
              <a:t> 1</a:t>
            </a:r>
            <a:endParaRPr lang="en-US" dirty="0"/>
          </a:p>
        </p:txBody>
      </p:sp>
      <p:pic>
        <p:nvPicPr>
          <p:cNvPr id="5" name="Picture 4">
            <a:extLst>
              <a:ext uri="{FF2B5EF4-FFF2-40B4-BE49-F238E27FC236}">
                <a16:creationId xmlns:a16="http://schemas.microsoft.com/office/drawing/2014/main" id="{A280D506-7C8D-4297-A899-89AE677E51A8}"/>
              </a:ext>
            </a:extLst>
          </p:cNvPr>
          <p:cNvPicPr>
            <a:picLocks noChangeAspect="1"/>
          </p:cNvPicPr>
          <p:nvPr/>
        </p:nvPicPr>
        <p:blipFill>
          <a:blip r:embed="rId2"/>
          <a:stretch>
            <a:fillRect/>
          </a:stretch>
        </p:blipFill>
        <p:spPr>
          <a:xfrm>
            <a:off x="623094" y="1113194"/>
            <a:ext cx="10721713" cy="5059006"/>
          </a:xfrm>
          <a:prstGeom prst="rect">
            <a:avLst/>
          </a:prstGeom>
        </p:spPr>
      </p:pic>
    </p:spTree>
    <p:extLst>
      <p:ext uri="{BB962C8B-B14F-4D97-AF65-F5344CB8AC3E}">
        <p14:creationId xmlns:p14="http://schemas.microsoft.com/office/powerpoint/2010/main" val="358410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4824-EF43-4EC1-B96E-D6F84C55D460}"/>
              </a:ext>
            </a:extLst>
          </p:cNvPr>
          <p:cNvSpPr>
            <a:spLocks noGrp="1"/>
          </p:cNvSpPr>
          <p:nvPr>
            <p:ph type="title"/>
          </p:nvPr>
        </p:nvSpPr>
        <p:spPr/>
        <p:txBody>
          <a:bodyPr/>
          <a:lstStyle/>
          <a:p>
            <a:r>
              <a:rPr lang="es-MX" dirty="0"/>
              <a:t>Macros – </a:t>
            </a:r>
            <a:r>
              <a:rPr lang="es-MX" dirty="0" err="1"/>
              <a:t>Example</a:t>
            </a:r>
            <a:r>
              <a:rPr lang="es-MX" dirty="0"/>
              <a:t> 2</a:t>
            </a:r>
            <a:endParaRPr lang="en-US" dirty="0"/>
          </a:p>
        </p:txBody>
      </p:sp>
      <p:pic>
        <p:nvPicPr>
          <p:cNvPr id="4" name="Picture 3">
            <a:extLst>
              <a:ext uri="{FF2B5EF4-FFF2-40B4-BE49-F238E27FC236}">
                <a16:creationId xmlns:a16="http://schemas.microsoft.com/office/drawing/2014/main" id="{E8007E8A-0129-43AB-9FB9-F2823440D228}"/>
              </a:ext>
            </a:extLst>
          </p:cNvPr>
          <p:cNvPicPr>
            <a:picLocks noChangeAspect="1"/>
          </p:cNvPicPr>
          <p:nvPr/>
        </p:nvPicPr>
        <p:blipFill>
          <a:blip r:embed="rId2"/>
          <a:stretch>
            <a:fillRect/>
          </a:stretch>
        </p:blipFill>
        <p:spPr>
          <a:xfrm>
            <a:off x="2802295" y="1019614"/>
            <a:ext cx="6899489" cy="5681932"/>
          </a:xfrm>
          <a:prstGeom prst="rect">
            <a:avLst/>
          </a:prstGeom>
        </p:spPr>
      </p:pic>
    </p:spTree>
    <p:extLst>
      <p:ext uri="{BB962C8B-B14F-4D97-AF65-F5344CB8AC3E}">
        <p14:creationId xmlns:p14="http://schemas.microsoft.com/office/powerpoint/2010/main" val="13939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Macros – Important considerations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vert="horz" lIns="91440" tIns="45720" rIns="91440" bIns="45720" rtlCol="0" anchor="t">
            <a:normAutofit/>
          </a:bodyPr>
          <a:lstStyle/>
          <a:p>
            <a:pPr marL="179070" indent="-179070">
              <a:lnSpc>
                <a:spcPct val="150000"/>
              </a:lnSpc>
            </a:pPr>
            <a:r>
              <a:rPr lang="en-US" sz="1800" dirty="0"/>
              <a:t>Favor readability over DRY-ness (DRY = Do not repeat yourself)</a:t>
            </a:r>
            <a:endParaRPr lang="en-US" dirty="0"/>
          </a:p>
          <a:p>
            <a:pPr marL="179070" indent="-179070">
              <a:lnSpc>
                <a:spcPct val="150000"/>
              </a:lnSpc>
            </a:pPr>
            <a:r>
              <a:rPr lang="en-US" sz="1800" dirty="0"/>
              <a:t>Leverage package macros</a:t>
            </a:r>
            <a:endParaRPr lang="en-US" sz="1800" dirty="0">
              <a:cs typeface="Calibri" panose="020F0502020204030204"/>
            </a:endParaRPr>
          </a:p>
          <a:p>
            <a:pPr marL="179070" indent="-179070">
              <a:lnSpc>
                <a:spcPct val="150000"/>
              </a:lnSpc>
            </a:pPr>
            <a:r>
              <a:rPr lang="en-US" sz="1800" dirty="0"/>
              <a:t>Set variables at the top of a model</a:t>
            </a:r>
            <a:endParaRPr lang="es-MX" sz="1800" dirty="0">
              <a:cs typeface="Calibri" panose="020F0502020204030204"/>
            </a:endParaRPr>
          </a:p>
          <a:p>
            <a:pPr marL="179070" indent="-179070">
              <a:lnSpc>
                <a:spcPct val="150000"/>
              </a:lnSpc>
            </a:pPr>
            <a:endParaRPr lang="en-MX" sz="1800" dirty="0">
              <a:cs typeface="Calibri" panose="020F0502020204030204"/>
            </a:endParaRPr>
          </a:p>
        </p:txBody>
      </p:sp>
      <p:pic>
        <p:nvPicPr>
          <p:cNvPr id="5" name="Picture 4">
            <a:extLst>
              <a:ext uri="{FF2B5EF4-FFF2-40B4-BE49-F238E27FC236}">
                <a16:creationId xmlns:a16="http://schemas.microsoft.com/office/drawing/2014/main" id="{486306D5-BF70-4146-8A9F-AB57ED077827}"/>
              </a:ext>
            </a:extLst>
          </p:cNvPr>
          <p:cNvPicPr>
            <a:picLocks noChangeAspect="1"/>
          </p:cNvPicPr>
          <p:nvPr/>
        </p:nvPicPr>
        <p:blipFill>
          <a:blip r:embed="rId3"/>
          <a:stretch>
            <a:fillRect/>
          </a:stretch>
        </p:blipFill>
        <p:spPr>
          <a:xfrm>
            <a:off x="4303611" y="1928738"/>
            <a:ext cx="7345845" cy="4498488"/>
          </a:xfrm>
          <a:prstGeom prst="rect">
            <a:avLst/>
          </a:prstGeom>
        </p:spPr>
      </p:pic>
    </p:spTree>
    <p:extLst>
      <p:ext uri="{BB962C8B-B14F-4D97-AF65-F5344CB8AC3E}">
        <p14:creationId xmlns:p14="http://schemas.microsoft.com/office/powerpoint/2010/main" val="288550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Tests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err="1"/>
              <a:t>Tests</a:t>
            </a:r>
            <a:r>
              <a:rPr lang="es-MX" sz="1800" dirty="0"/>
              <a:t> are </a:t>
            </a:r>
            <a:r>
              <a:rPr lang="es-MX" sz="1800" dirty="0" err="1"/>
              <a:t>meant</a:t>
            </a:r>
            <a:r>
              <a:rPr lang="es-MX" sz="1800" dirty="0"/>
              <a:t> to be </a:t>
            </a:r>
            <a:r>
              <a:rPr lang="es-MX" sz="1800" dirty="0" err="1"/>
              <a:t>written</a:t>
            </a:r>
            <a:r>
              <a:rPr lang="es-MX" sz="1800" dirty="0"/>
              <a:t> as a SELECT </a:t>
            </a:r>
            <a:r>
              <a:rPr lang="es-MX" sz="1800" dirty="0" err="1"/>
              <a:t>query</a:t>
            </a:r>
            <a:endParaRPr lang="es-MX" sz="1800" dirty="0"/>
          </a:p>
          <a:p>
            <a:pPr>
              <a:lnSpc>
                <a:spcPct val="150000"/>
              </a:lnSpc>
            </a:pPr>
            <a:r>
              <a:rPr lang="es-MX" sz="1800" dirty="0" err="1"/>
              <a:t>There</a:t>
            </a:r>
            <a:r>
              <a:rPr lang="es-MX" sz="1800" dirty="0"/>
              <a:t> are </a:t>
            </a:r>
            <a:r>
              <a:rPr lang="es-MX" sz="1800" dirty="0" err="1"/>
              <a:t>two</a:t>
            </a:r>
            <a:r>
              <a:rPr lang="es-MX" sz="1800" dirty="0"/>
              <a:t> types of </a:t>
            </a:r>
            <a:r>
              <a:rPr lang="es-MX" sz="1800" dirty="0" err="1"/>
              <a:t>tests</a:t>
            </a:r>
            <a:r>
              <a:rPr lang="es-MX" sz="1800" dirty="0"/>
              <a:t>, </a:t>
            </a:r>
            <a:r>
              <a:rPr lang="es-MX" sz="1800" b="1" dirty="0"/>
              <a:t>simple </a:t>
            </a:r>
            <a:r>
              <a:rPr lang="es-MX" sz="1800" dirty="0" err="1"/>
              <a:t>tests</a:t>
            </a:r>
            <a:r>
              <a:rPr lang="es-MX" sz="1800" dirty="0"/>
              <a:t> and </a:t>
            </a:r>
            <a:r>
              <a:rPr lang="es-MX" sz="1800" b="1" dirty="0" err="1"/>
              <a:t>generic</a:t>
            </a:r>
            <a:r>
              <a:rPr lang="es-MX" sz="1800" b="1" dirty="0"/>
              <a:t> </a:t>
            </a:r>
            <a:r>
              <a:rPr lang="es-MX" sz="1800" dirty="0" err="1"/>
              <a:t>tests</a:t>
            </a:r>
            <a:endParaRPr lang="es-MX" sz="1800" dirty="0"/>
          </a:p>
          <a:p>
            <a:pPr>
              <a:lnSpc>
                <a:spcPct val="150000"/>
              </a:lnSpc>
            </a:pPr>
            <a:r>
              <a:rPr lang="es-MX" sz="1800" b="1" dirty="0"/>
              <a:t>Simple </a:t>
            </a:r>
            <a:r>
              <a:rPr lang="es-MX" sz="1800" dirty="0" err="1"/>
              <a:t>tests</a:t>
            </a:r>
            <a:r>
              <a:rPr lang="es-MX" sz="1800" dirty="0"/>
              <a:t> are a SELECT </a:t>
            </a:r>
            <a:r>
              <a:rPr lang="es-MX" sz="1800" dirty="0" err="1"/>
              <a:t>statement</a:t>
            </a:r>
            <a:r>
              <a:rPr lang="es-MX" sz="1800" dirty="0"/>
              <a:t>. The test </a:t>
            </a:r>
            <a:r>
              <a:rPr lang="es-MX" sz="1800" dirty="0" err="1"/>
              <a:t>will</a:t>
            </a:r>
            <a:r>
              <a:rPr lang="es-MX" sz="1800" dirty="0"/>
              <a:t> be </a:t>
            </a:r>
            <a:r>
              <a:rPr lang="es-MX" sz="1800" dirty="0" err="1"/>
              <a:t>considered</a:t>
            </a:r>
            <a:r>
              <a:rPr lang="es-MX" sz="1800" dirty="0"/>
              <a:t> </a:t>
            </a:r>
            <a:r>
              <a:rPr lang="es-MX" sz="1800" dirty="0" err="1"/>
              <a:t>failed</a:t>
            </a:r>
            <a:r>
              <a:rPr lang="es-MX" sz="1800" dirty="0"/>
              <a:t> </a:t>
            </a:r>
            <a:r>
              <a:rPr lang="es-MX" sz="1800" dirty="0" err="1"/>
              <a:t>when</a:t>
            </a:r>
            <a:r>
              <a:rPr lang="es-MX" sz="1800" dirty="0"/>
              <a:t> the SELECT </a:t>
            </a:r>
            <a:r>
              <a:rPr lang="es-MX" sz="1800" dirty="0" err="1"/>
              <a:t>returns</a:t>
            </a:r>
            <a:r>
              <a:rPr lang="es-MX" sz="1800" dirty="0"/>
              <a:t> &gt;0 </a:t>
            </a:r>
            <a:r>
              <a:rPr lang="es-MX" sz="1800" dirty="0" err="1"/>
              <a:t>rows</a:t>
            </a:r>
            <a:endParaRPr lang="es-MX" sz="1800" dirty="0"/>
          </a:p>
          <a:p>
            <a:pPr>
              <a:lnSpc>
                <a:spcPct val="150000"/>
              </a:lnSpc>
            </a:pPr>
            <a:r>
              <a:rPr lang="es-MX" sz="1800" b="1" dirty="0" err="1"/>
              <a:t>Generic</a:t>
            </a:r>
            <a:r>
              <a:rPr lang="es-MX" sz="1800" b="1" dirty="0"/>
              <a:t> </a:t>
            </a:r>
            <a:r>
              <a:rPr lang="es-MX" sz="1800" dirty="0" err="1"/>
              <a:t>tests</a:t>
            </a:r>
            <a:r>
              <a:rPr lang="es-MX" sz="1800" dirty="0"/>
              <a:t> are </a:t>
            </a:r>
            <a:r>
              <a:rPr lang="es-MX" sz="1800" dirty="0" err="1"/>
              <a:t>meant</a:t>
            </a:r>
            <a:r>
              <a:rPr lang="es-MX" sz="1800" dirty="0"/>
              <a:t> to be reusable. </a:t>
            </a:r>
            <a:r>
              <a:rPr lang="es-MX" sz="1800" dirty="0" err="1"/>
              <a:t>They</a:t>
            </a:r>
            <a:r>
              <a:rPr lang="es-MX" sz="1800" dirty="0"/>
              <a:t> are a </a:t>
            </a:r>
            <a:r>
              <a:rPr lang="es-MX" sz="1800" dirty="0" err="1"/>
              <a:t>specific</a:t>
            </a:r>
            <a:r>
              <a:rPr lang="es-MX" sz="1800" dirty="0"/>
              <a:t> </a:t>
            </a:r>
            <a:r>
              <a:rPr lang="es-MX" sz="1800" dirty="0" err="1"/>
              <a:t>type</a:t>
            </a:r>
            <a:r>
              <a:rPr lang="es-MX" sz="1800" dirty="0"/>
              <a:t> of macro</a:t>
            </a:r>
          </a:p>
          <a:p>
            <a:pPr>
              <a:lnSpc>
                <a:spcPct val="150000"/>
              </a:lnSpc>
            </a:pPr>
            <a:r>
              <a:rPr lang="es-MX" sz="1800" b="1" dirty="0" err="1"/>
              <a:t>Generic</a:t>
            </a:r>
            <a:r>
              <a:rPr lang="es-MX" sz="1800" dirty="0"/>
              <a:t> </a:t>
            </a:r>
            <a:r>
              <a:rPr lang="es-MX" sz="1800" dirty="0" err="1"/>
              <a:t>tests</a:t>
            </a:r>
            <a:r>
              <a:rPr lang="es-MX" sz="1800" dirty="0"/>
              <a:t> </a:t>
            </a:r>
            <a:r>
              <a:rPr lang="es-MX" sz="1800" dirty="0" err="1"/>
              <a:t>receive</a:t>
            </a:r>
            <a:r>
              <a:rPr lang="es-MX" sz="1800" dirty="0"/>
              <a:t> </a:t>
            </a:r>
            <a:r>
              <a:rPr lang="es-MX" sz="1800" dirty="0" err="1"/>
              <a:t>parameters</a:t>
            </a:r>
            <a:r>
              <a:rPr lang="es-MX" sz="1800" dirty="0"/>
              <a:t> </a:t>
            </a:r>
            <a:r>
              <a:rPr lang="es-MX" sz="1800" dirty="0" err="1"/>
              <a:t>which</a:t>
            </a:r>
            <a:r>
              <a:rPr lang="es-MX" sz="1800" dirty="0"/>
              <a:t> </a:t>
            </a:r>
            <a:r>
              <a:rPr lang="es-MX" sz="1800" dirty="0" err="1"/>
              <a:t>allow</a:t>
            </a:r>
            <a:r>
              <a:rPr lang="es-MX" sz="1800" dirty="0"/>
              <a:t> for </a:t>
            </a:r>
            <a:r>
              <a:rPr lang="es-MX" sz="1800" dirty="0" err="1"/>
              <a:t>them</a:t>
            </a:r>
            <a:r>
              <a:rPr lang="es-MX" sz="1800" dirty="0"/>
              <a:t> to be reusable. dbt has </a:t>
            </a:r>
            <a:r>
              <a:rPr lang="es-MX" sz="1800" dirty="0" err="1"/>
              <a:t>several</a:t>
            </a:r>
            <a:r>
              <a:rPr lang="es-MX" sz="1800" dirty="0"/>
              <a:t> of </a:t>
            </a:r>
            <a:r>
              <a:rPr lang="es-MX" sz="1800" dirty="0" err="1"/>
              <a:t>these</a:t>
            </a:r>
            <a:r>
              <a:rPr lang="es-MX" sz="1800" dirty="0"/>
              <a:t> </a:t>
            </a:r>
            <a:r>
              <a:rPr lang="es-MX" sz="1800" dirty="0" err="1"/>
              <a:t>already</a:t>
            </a:r>
            <a:r>
              <a:rPr lang="es-MX" sz="1800" dirty="0"/>
              <a:t> </a:t>
            </a:r>
            <a:r>
              <a:rPr lang="es-MX" sz="1800" dirty="0" err="1"/>
              <a:t>built</a:t>
            </a:r>
            <a:r>
              <a:rPr lang="es-MX" sz="1800" dirty="0"/>
              <a:t> in, </a:t>
            </a:r>
            <a:r>
              <a:rPr lang="es-MX" sz="1800" dirty="0" err="1"/>
              <a:t>like</a:t>
            </a:r>
            <a:r>
              <a:rPr lang="es-MX" sz="1800" dirty="0"/>
              <a:t> </a:t>
            </a:r>
            <a:r>
              <a:rPr lang="es-MX" sz="1800" dirty="0" err="1"/>
              <a:t>unique</a:t>
            </a:r>
            <a:r>
              <a:rPr lang="es-MX" sz="1800" dirty="0"/>
              <a:t>, </a:t>
            </a:r>
            <a:r>
              <a:rPr lang="es-MX" sz="1800" dirty="0" err="1"/>
              <a:t>not_null</a:t>
            </a:r>
            <a:r>
              <a:rPr lang="es-MX" sz="1800" dirty="0"/>
              <a:t>, </a:t>
            </a:r>
            <a:r>
              <a:rPr lang="es-MX" sz="1800" dirty="0" err="1"/>
              <a:t>accepted_values</a:t>
            </a:r>
            <a:r>
              <a:rPr lang="es-MX" sz="1800" dirty="0"/>
              <a:t> and </a:t>
            </a:r>
            <a:r>
              <a:rPr lang="es-MX" sz="1800" dirty="0" err="1"/>
              <a:t>relationship</a:t>
            </a:r>
            <a:endParaRPr lang="es-MX" sz="1800" dirty="0"/>
          </a:p>
          <a:p>
            <a:pPr>
              <a:lnSpc>
                <a:spcPct val="150000"/>
              </a:lnSpc>
            </a:pPr>
            <a:r>
              <a:rPr lang="es-MX" sz="1800" b="1" dirty="0" err="1"/>
              <a:t>Generic</a:t>
            </a:r>
            <a:r>
              <a:rPr lang="es-MX" sz="1800" b="1" dirty="0"/>
              <a:t> </a:t>
            </a:r>
            <a:r>
              <a:rPr lang="es-MX" sz="1800" dirty="0" err="1"/>
              <a:t>tests</a:t>
            </a:r>
            <a:r>
              <a:rPr lang="es-MX" sz="1800" dirty="0"/>
              <a:t> can be </a:t>
            </a:r>
            <a:r>
              <a:rPr lang="es-MX" sz="1800" dirty="0" err="1"/>
              <a:t>referenced</a:t>
            </a:r>
            <a:r>
              <a:rPr lang="es-MX" sz="1800" dirty="0"/>
              <a:t> </a:t>
            </a:r>
            <a:r>
              <a:rPr lang="es-MX" sz="1800" dirty="0" err="1"/>
              <a:t>throughout</a:t>
            </a:r>
            <a:r>
              <a:rPr lang="es-MX" sz="1800" dirty="0"/>
              <a:t> </a:t>
            </a:r>
            <a:r>
              <a:rPr lang="es-MX" sz="1800" dirty="0" err="1"/>
              <a:t>configuration</a:t>
            </a:r>
            <a:r>
              <a:rPr lang="es-MX" sz="1800" dirty="0"/>
              <a:t> </a:t>
            </a:r>
            <a:r>
              <a:rPr lang="es-MX" sz="1800" dirty="0" err="1"/>
              <a:t>ymls</a:t>
            </a:r>
            <a:r>
              <a:rPr lang="es-MX" sz="1800" dirty="0"/>
              <a:t>, </a:t>
            </a:r>
            <a:r>
              <a:rPr lang="es-MX" sz="1800" dirty="0" err="1"/>
              <a:t>like</a:t>
            </a:r>
            <a:r>
              <a:rPr lang="es-MX" sz="1800" dirty="0"/>
              <a:t> </a:t>
            </a:r>
            <a:r>
              <a:rPr lang="es-MX" sz="1800" dirty="0" err="1"/>
              <a:t>those</a:t>
            </a:r>
            <a:r>
              <a:rPr lang="es-MX" sz="1800" dirty="0"/>
              <a:t> </a:t>
            </a:r>
            <a:r>
              <a:rPr lang="es-MX" sz="1800" dirty="0" err="1"/>
              <a:t>used</a:t>
            </a:r>
            <a:r>
              <a:rPr lang="es-MX" sz="1800" dirty="0"/>
              <a:t> for </a:t>
            </a:r>
            <a:r>
              <a:rPr lang="es-MX" sz="1800" dirty="0" err="1"/>
              <a:t>sources</a:t>
            </a:r>
            <a:r>
              <a:rPr lang="es-MX" sz="1800" dirty="0"/>
              <a:t> </a:t>
            </a:r>
            <a:r>
              <a:rPr lang="es-MX" sz="1800" dirty="0" err="1"/>
              <a:t>or</a:t>
            </a:r>
            <a:r>
              <a:rPr lang="es-MX" sz="1800" dirty="0"/>
              <a:t> </a:t>
            </a:r>
            <a:r>
              <a:rPr lang="es-MX" sz="1800" dirty="0" err="1"/>
              <a:t>models</a:t>
            </a:r>
            <a:endParaRPr lang="es-MX" sz="1800" dirty="0"/>
          </a:p>
          <a:p>
            <a:pPr>
              <a:lnSpc>
                <a:spcPct val="150000"/>
              </a:lnSpc>
            </a:pPr>
            <a:r>
              <a:rPr lang="es-MX" sz="1800" dirty="0"/>
              <a:t>Additional </a:t>
            </a:r>
            <a:r>
              <a:rPr lang="es-MX" sz="1800" dirty="0" err="1">
                <a:hlinkClick r:id="rId3"/>
              </a:rPr>
              <a:t>info</a:t>
            </a:r>
            <a:r>
              <a:rPr lang="es-MX" sz="1800" dirty="0">
                <a:hlinkClick r:id="rId3"/>
              </a:rPr>
              <a:t> on </a:t>
            </a:r>
            <a:r>
              <a:rPr lang="es-MX" sz="1800" dirty="0" err="1">
                <a:hlinkClick r:id="rId3"/>
              </a:rPr>
              <a:t>tests</a:t>
            </a:r>
            <a:r>
              <a:rPr lang="es-MX" sz="1800" dirty="0">
                <a:hlinkClick r:id="rId3"/>
              </a:rPr>
              <a:t> can be </a:t>
            </a:r>
            <a:r>
              <a:rPr lang="es-MX" sz="1800" dirty="0" err="1">
                <a:hlinkClick r:id="rId3"/>
              </a:rPr>
              <a:t>found</a:t>
            </a:r>
            <a:r>
              <a:rPr lang="es-MX" sz="1800" dirty="0">
                <a:hlinkClick r:id="rId3"/>
              </a:rPr>
              <a:t> </a:t>
            </a:r>
            <a:r>
              <a:rPr lang="es-MX" sz="1800" dirty="0" err="1">
                <a:hlinkClick r:id="rId3"/>
              </a:rPr>
              <a:t>here</a:t>
            </a:r>
            <a:r>
              <a:rPr lang="es-MX" sz="1800" dirty="0"/>
              <a:t>. dbt </a:t>
            </a:r>
            <a:r>
              <a:rPr lang="es-MX" sz="1800" dirty="0" err="1"/>
              <a:t>also</a:t>
            </a:r>
            <a:r>
              <a:rPr lang="es-MX" sz="1800" dirty="0"/>
              <a:t> has a </a:t>
            </a:r>
            <a:r>
              <a:rPr lang="es-MX" sz="1800" dirty="0">
                <a:hlinkClick r:id="rId4"/>
              </a:rPr>
              <a:t>guide for </a:t>
            </a:r>
            <a:r>
              <a:rPr lang="es-MX" sz="1800" dirty="0" err="1">
                <a:hlinkClick r:id="rId4"/>
              </a:rPr>
              <a:t>writing</a:t>
            </a:r>
            <a:r>
              <a:rPr lang="es-MX" sz="1800" dirty="0">
                <a:hlinkClick r:id="rId4"/>
              </a:rPr>
              <a:t> </a:t>
            </a:r>
            <a:r>
              <a:rPr lang="es-MX" sz="1800" b="1" dirty="0" err="1">
                <a:hlinkClick r:id="rId4"/>
              </a:rPr>
              <a:t>Generic</a:t>
            </a:r>
            <a:r>
              <a:rPr lang="es-MX" sz="1800" b="1" dirty="0">
                <a:hlinkClick r:id="rId4"/>
              </a:rPr>
              <a:t> </a:t>
            </a:r>
            <a:r>
              <a:rPr lang="es-MX" sz="1800" dirty="0" err="1">
                <a:hlinkClick r:id="rId4"/>
              </a:rPr>
              <a:t>tests</a:t>
            </a:r>
            <a:r>
              <a:rPr lang="es-MX" sz="1800" dirty="0">
                <a:hlinkClick r:id="rId4"/>
              </a:rPr>
              <a:t> </a:t>
            </a:r>
            <a:r>
              <a:rPr lang="es-MX" sz="1800" dirty="0" err="1">
                <a:hlinkClick r:id="rId4"/>
              </a:rPr>
              <a:t>here</a:t>
            </a:r>
            <a:endParaRPr lang="es-MX" sz="1800" dirty="0"/>
          </a:p>
          <a:p>
            <a:pPr>
              <a:lnSpc>
                <a:spcPct val="150000"/>
              </a:lnSpc>
            </a:pPr>
            <a:endParaRPr lang="en-MX" sz="1800" dirty="0"/>
          </a:p>
        </p:txBody>
      </p:sp>
    </p:spTree>
    <p:extLst>
      <p:ext uri="{BB962C8B-B14F-4D97-AF65-F5344CB8AC3E}">
        <p14:creationId xmlns:p14="http://schemas.microsoft.com/office/powerpoint/2010/main" val="162693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697CD4-9DB3-CC47-BE1D-6EDF1004F2E1}"/>
              </a:ext>
            </a:extLst>
          </p:cNvPr>
          <p:cNvSpPr>
            <a:spLocks noGrp="1"/>
          </p:cNvSpPr>
          <p:nvPr>
            <p:ph type="title"/>
          </p:nvPr>
        </p:nvSpPr>
        <p:spPr/>
        <p:txBody>
          <a:bodyPr/>
          <a:lstStyle/>
          <a:p>
            <a:r>
              <a:rPr lang="en-MX" dirty="0"/>
              <a:t>Agenda</a:t>
            </a:r>
          </a:p>
        </p:txBody>
      </p:sp>
      <p:graphicFrame>
        <p:nvGraphicFramePr>
          <p:cNvPr id="6" name="Table 5">
            <a:extLst>
              <a:ext uri="{FF2B5EF4-FFF2-40B4-BE49-F238E27FC236}">
                <a16:creationId xmlns:a16="http://schemas.microsoft.com/office/drawing/2014/main" id="{6A691320-528F-B644-8494-782403B7F5A1}"/>
              </a:ext>
            </a:extLst>
          </p:cNvPr>
          <p:cNvGraphicFramePr>
            <a:graphicFrameLocks noGrp="1"/>
          </p:cNvGraphicFramePr>
          <p:nvPr>
            <p:extLst>
              <p:ext uri="{D42A27DB-BD31-4B8C-83A1-F6EECF244321}">
                <p14:modId xmlns:p14="http://schemas.microsoft.com/office/powerpoint/2010/main" val="3425360977"/>
              </p:ext>
            </p:extLst>
          </p:nvPr>
        </p:nvGraphicFramePr>
        <p:xfrm>
          <a:off x="6013613" y="1862446"/>
          <a:ext cx="4579884" cy="3142354"/>
        </p:xfrm>
        <a:graphic>
          <a:graphicData uri="http://schemas.openxmlformats.org/drawingml/2006/table">
            <a:tbl>
              <a:tblPr firstRow="1" bandRow="1">
                <a:tableStyleId>{2D5ABB26-0587-4C30-8999-92F81FD0307C}</a:tableStyleId>
              </a:tblPr>
              <a:tblGrid>
                <a:gridCol w="4579884">
                  <a:extLst>
                    <a:ext uri="{9D8B030D-6E8A-4147-A177-3AD203B41FA5}">
                      <a16:colId xmlns:a16="http://schemas.microsoft.com/office/drawing/2014/main" val="3200219007"/>
                    </a:ext>
                  </a:extLst>
                </a:gridCol>
              </a:tblGrid>
              <a:tr h="61611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rPr>
                        <a:t>What is dbt</a:t>
                      </a:r>
                    </a:p>
                  </a:txBody>
                  <a:tcPr marL="90000"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lumMod val="60000"/>
                          <a:lumOff val="40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59693"/>
                  </a:ext>
                </a:extLst>
              </a:tr>
              <a:tr h="50524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rPr>
                        <a:t>How DBT can help with transformation needs</a:t>
                      </a:r>
                    </a:p>
                  </a:txBody>
                  <a:tcPr marL="90000"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lumMod val="60000"/>
                          <a:lumOff val="40000"/>
                        </a:schemeClr>
                      </a:solidFill>
                      <a:prstDash val="sysDot"/>
                      <a:round/>
                      <a:headEnd type="none" w="med" len="med"/>
                      <a:tailEnd type="none" w="med" len="med"/>
                    </a:lnT>
                    <a:lnB w="12700" cap="flat" cmpd="sng" algn="ctr">
                      <a:solidFill>
                        <a:schemeClr val="accent6">
                          <a:lumMod val="60000"/>
                          <a:lumOff val="40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7963994"/>
                  </a:ext>
                </a:extLst>
              </a:tr>
              <a:tr h="50524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rPr>
                        <a:t>Reference DBT architecture</a:t>
                      </a:r>
                    </a:p>
                  </a:txBody>
                  <a:tcPr marL="90000"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lumMod val="60000"/>
                          <a:lumOff val="40000"/>
                        </a:schemeClr>
                      </a:solidFill>
                      <a:prstDash val="sysDot"/>
                      <a:round/>
                      <a:headEnd type="none" w="med" len="med"/>
                      <a:tailEnd type="none" w="med" len="med"/>
                    </a:lnT>
                    <a:lnB w="12700" cap="flat" cmpd="sng" algn="ctr">
                      <a:solidFill>
                        <a:schemeClr val="accent6">
                          <a:lumMod val="60000"/>
                          <a:lumOff val="40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1904354"/>
                  </a:ext>
                </a:extLst>
              </a:tr>
              <a:tr h="50524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rPr>
                        <a:t>Trade-Offs</a:t>
                      </a:r>
                    </a:p>
                  </a:txBody>
                  <a:tcPr marL="90000"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lumMod val="60000"/>
                          <a:lumOff val="40000"/>
                        </a:schemeClr>
                      </a:solidFill>
                      <a:prstDash val="sysDot"/>
                      <a:round/>
                      <a:headEnd type="none" w="med" len="med"/>
                      <a:tailEnd type="none" w="med" len="med"/>
                    </a:lnT>
                    <a:lnB w="12700" cap="flat" cmpd="sng" algn="ctr">
                      <a:solidFill>
                        <a:schemeClr val="accent6">
                          <a:lumMod val="60000"/>
                          <a:lumOff val="40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524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rPr>
                        <a:t>dbt main object types</a:t>
                      </a:r>
                      <a:endParaRPr kumimoji="0" lang="en-US"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endParaRPr>
                    </a:p>
                  </a:txBody>
                  <a:tcPr marL="90000"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lumMod val="60000"/>
                          <a:lumOff val="40000"/>
                        </a:schemeClr>
                      </a:solidFill>
                      <a:prstDash val="sysDot"/>
                      <a:round/>
                      <a:headEnd type="none" w="med" len="med"/>
                      <a:tailEnd type="none" w="med" len="med"/>
                    </a:lnT>
                    <a:lnB w="12700" cap="flat" cmpd="sng" algn="ctr">
                      <a:solidFill>
                        <a:schemeClr val="accent6">
                          <a:lumMod val="60000"/>
                          <a:lumOff val="40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7043390"/>
                  </a:ext>
                </a:extLst>
              </a:tr>
              <a:tr h="50524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rPr>
                        <a:t>dbt commands</a:t>
                      </a:r>
                      <a:endParaRPr kumimoji="0" lang="en-US" sz="1400" b="0" i="0" u="none" strike="noStrike" kern="1200" cap="none" spc="0" normalizeH="0" baseline="0" noProof="0" dirty="0">
                        <a:ln>
                          <a:noFill/>
                        </a:ln>
                        <a:solidFill>
                          <a:schemeClr val="tx1"/>
                        </a:solidFill>
                        <a:effectLst/>
                        <a:uLnTx/>
                        <a:uFillTx/>
                        <a:latin typeface="Franklin Gothic Medium" panose="020B0603020102020204"/>
                        <a:ea typeface="Arial" charset="0"/>
                        <a:cs typeface="Arial" charset="0"/>
                      </a:endParaRPr>
                    </a:p>
                  </a:txBody>
                  <a:tcPr marL="90000"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lumMod val="60000"/>
                          <a:lumOff val="40000"/>
                        </a:schemeClr>
                      </a:solidFill>
                      <a:prstDash val="sysDot"/>
                      <a:round/>
                      <a:headEnd type="none" w="med" len="med"/>
                      <a:tailEnd type="none" w="med" len="med"/>
                    </a:lnT>
                    <a:lnB w="12700" cap="flat" cmpd="sng" algn="ctr">
                      <a:solidFill>
                        <a:schemeClr val="accent6">
                          <a:lumMod val="60000"/>
                          <a:lumOff val="40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1494272"/>
                  </a:ext>
                </a:extLst>
              </a:tr>
            </a:tbl>
          </a:graphicData>
        </a:graphic>
      </p:graphicFrame>
      <p:pic>
        <p:nvPicPr>
          <p:cNvPr id="7" name="Picture 6" descr="A picture containing text, person&#10;&#10;Description automatically generated">
            <a:extLst>
              <a:ext uri="{FF2B5EF4-FFF2-40B4-BE49-F238E27FC236}">
                <a16:creationId xmlns:a16="http://schemas.microsoft.com/office/drawing/2014/main" id="{1DBFFCB6-FB60-4742-B4FE-60D578B15A9F}"/>
              </a:ext>
            </a:extLst>
          </p:cNvPr>
          <p:cNvPicPr>
            <a:picLocks noChangeAspect="1"/>
          </p:cNvPicPr>
          <p:nvPr/>
        </p:nvPicPr>
        <p:blipFill rotWithShape="1">
          <a:blip r:embed="rId3"/>
          <a:srcRect l="39053" r="26249"/>
          <a:stretch/>
        </p:blipFill>
        <p:spPr>
          <a:xfrm>
            <a:off x="-2597369" y="993228"/>
            <a:ext cx="5194738" cy="5194738"/>
          </a:xfrm>
          <a:prstGeom prst="chord">
            <a:avLst>
              <a:gd name="adj1" fmla="val 16212050"/>
              <a:gd name="adj2" fmla="val 5400000"/>
            </a:avLst>
          </a:prstGeom>
        </p:spPr>
      </p:pic>
    </p:spTree>
    <p:extLst>
      <p:ext uri="{BB962C8B-B14F-4D97-AF65-F5344CB8AC3E}">
        <p14:creationId xmlns:p14="http://schemas.microsoft.com/office/powerpoint/2010/main" val="1590829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Tests</a:t>
            </a:r>
            <a:r>
              <a:rPr lang="es-MX" dirty="0"/>
              <a:t> – YML </a:t>
            </a:r>
            <a:r>
              <a:rPr lang="es-MX" dirty="0" err="1"/>
              <a:t>config</a:t>
            </a:r>
            <a:r>
              <a:rPr lang="es-MX" dirty="0"/>
              <a:t> for </a:t>
            </a:r>
            <a:r>
              <a:rPr lang="es-MX" dirty="0" err="1"/>
              <a:t>Generic</a:t>
            </a:r>
            <a:r>
              <a:rPr lang="es-MX" dirty="0"/>
              <a:t> </a:t>
            </a:r>
            <a:r>
              <a:rPr lang="es-MX" dirty="0" err="1"/>
              <a:t>tests</a:t>
            </a:r>
            <a:endParaRPr lang="en-MX" dirty="0"/>
          </a:p>
        </p:txBody>
      </p:sp>
      <p:pic>
        <p:nvPicPr>
          <p:cNvPr id="5" name="Picture 4">
            <a:extLst>
              <a:ext uri="{FF2B5EF4-FFF2-40B4-BE49-F238E27FC236}">
                <a16:creationId xmlns:a16="http://schemas.microsoft.com/office/drawing/2014/main" id="{9743DFD7-669E-4F68-A845-BBC90F77EED2}"/>
              </a:ext>
            </a:extLst>
          </p:cNvPr>
          <p:cNvPicPr>
            <a:picLocks noChangeAspect="1"/>
          </p:cNvPicPr>
          <p:nvPr/>
        </p:nvPicPr>
        <p:blipFill>
          <a:blip r:embed="rId3"/>
          <a:stretch>
            <a:fillRect/>
          </a:stretch>
        </p:blipFill>
        <p:spPr>
          <a:xfrm>
            <a:off x="596664" y="961726"/>
            <a:ext cx="4549029" cy="5465500"/>
          </a:xfrm>
          <a:prstGeom prst="rect">
            <a:avLst/>
          </a:prstGeom>
        </p:spPr>
      </p:pic>
      <p:pic>
        <p:nvPicPr>
          <p:cNvPr id="9" name="Picture 8">
            <a:extLst>
              <a:ext uri="{FF2B5EF4-FFF2-40B4-BE49-F238E27FC236}">
                <a16:creationId xmlns:a16="http://schemas.microsoft.com/office/drawing/2014/main" id="{AF04E831-E9CA-478C-BD94-6C6FD47406C1}"/>
              </a:ext>
            </a:extLst>
          </p:cNvPr>
          <p:cNvPicPr>
            <a:picLocks noChangeAspect="1"/>
          </p:cNvPicPr>
          <p:nvPr/>
        </p:nvPicPr>
        <p:blipFill>
          <a:blip r:embed="rId4"/>
          <a:stretch>
            <a:fillRect/>
          </a:stretch>
        </p:blipFill>
        <p:spPr>
          <a:xfrm>
            <a:off x="6216927" y="1053249"/>
            <a:ext cx="5049164" cy="5200241"/>
          </a:xfrm>
          <a:prstGeom prst="rect">
            <a:avLst/>
          </a:prstGeom>
        </p:spPr>
      </p:pic>
    </p:spTree>
    <p:extLst>
      <p:ext uri="{BB962C8B-B14F-4D97-AF65-F5344CB8AC3E}">
        <p14:creationId xmlns:p14="http://schemas.microsoft.com/office/powerpoint/2010/main" val="281702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Tests</a:t>
            </a:r>
            <a:r>
              <a:rPr lang="es-MX" dirty="0"/>
              <a:t> – Simple test </a:t>
            </a:r>
            <a:r>
              <a:rPr lang="es-MX" dirty="0" err="1"/>
              <a:t>example</a:t>
            </a:r>
            <a:endParaRPr lang="en-MX" dirty="0"/>
          </a:p>
        </p:txBody>
      </p:sp>
      <p:pic>
        <p:nvPicPr>
          <p:cNvPr id="7" name="Picture 6">
            <a:extLst>
              <a:ext uri="{FF2B5EF4-FFF2-40B4-BE49-F238E27FC236}">
                <a16:creationId xmlns:a16="http://schemas.microsoft.com/office/drawing/2014/main" id="{211921FE-98B1-48EA-82BF-E7BB47565AEF}"/>
              </a:ext>
            </a:extLst>
          </p:cNvPr>
          <p:cNvPicPr>
            <a:picLocks noChangeAspect="1"/>
          </p:cNvPicPr>
          <p:nvPr/>
        </p:nvPicPr>
        <p:blipFill>
          <a:blip r:embed="rId3"/>
          <a:stretch>
            <a:fillRect/>
          </a:stretch>
        </p:blipFill>
        <p:spPr>
          <a:xfrm>
            <a:off x="3355640" y="2490656"/>
            <a:ext cx="5706271" cy="1876687"/>
          </a:xfrm>
          <a:prstGeom prst="rect">
            <a:avLst/>
          </a:prstGeom>
        </p:spPr>
      </p:pic>
    </p:spTree>
    <p:extLst>
      <p:ext uri="{BB962C8B-B14F-4D97-AF65-F5344CB8AC3E}">
        <p14:creationId xmlns:p14="http://schemas.microsoft.com/office/powerpoint/2010/main" val="240859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Tests</a:t>
            </a:r>
            <a:r>
              <a:rPr lang="es-MX" dirty="0"/>
              <a:t> – </a:t>
            </a:r>
            <a:r>
              <a:rPr lang="es-MX" dirty="0" err="1"/>
              <a:t>Generic</a:t>
            </a:r>
            <a:r>
              <a:rPr lang="es-MX" dirty="0"/>
              <a:t>/</a:t>
            </a:r>
            <a:r>
              <a:rPr lang="es-MX" dirty="0" err="1"/>
              <a:t>Custom</a:t>
            </a:r>
            <a:r>
              <a:rPr lang="es-MX" dirty="0"/>
              <a:t> test </a:t>
            </a:r>
            <a:r>
              <a:rPr lang="es-MX" dirty="0" err="1"/>
              <a:t>example</a:t>
            </a:r>
            <a:endParaRPr lang="en-MX" dirty="0"/>
          </a:p>
        </p:txBody>
      </p:sp>
      <p:pic>
        <p:nvPicPr>
          <p:cNvPr id="6" name="Picture 5">
            <a:extLst>
              <a:ext uri="{FF2B5EF4-FFF2-40B4-BE49-F238E27FC236}">
                <a16:creationId xmlns:a16="http://schemas.microsoft.com/office/drawing/2014/main" id="{71A2BB88-D0D9-41BF-8FDE-D093F7194476}"/>
              </a:ext>
            </a:extLst>
          </p:cNvPr>
          <p:cNvPicPr>
            <a:picLocks noChangeAspect="1"/>
          </p:cNvPicPr>
          <p:nvPr/>
        </p:nvPicPr>
        <p:blipFill>
          <a:blip r:embed="rId3"/>
          <a:stretch>
            <a:fillRect/>
          </a:stretch>
        </p:blipFill>
        <p:spPr>
          <a:xfrm>
            <a:off x="6939303" y="1125384"/>
            <a:ext cx="5049164" cy="5200241"/>
          </a:xfrm>
          <a:prstGeom prst="rect">
            <a:avLst/>
          </a:prstGeom>
        </p:spPr>
      </p:pic>
      <p:pic>
        <p:nvPicPr>
          <p:cNvPr id="8" name="Picture 7">
            <a:extLst>
              <a:ext uri="{FF2B5EF4-FFF2-40B4-BE49-F238E27FC236}">
                <a16:creationId xmlns:a16="http://schemas.microsoft.com/office/drawing/2014/main" id="{C26E1983-BAEA-4165-BE39-6CA00953C8C0}"/>
              </a:ext>
            </a:extLst>
          </p:cNvPr>
          <p:cNvPicPr>
            <a:picLocks noChangeAspect="1"/>
          </p:cNvPicPr>
          <p:nvPr/>
        </p:nvPicPr>
        <p:blipFill>
          <a:blip r:embed="rId4"/>
          <a:stretch>
            <a:fillRect/>
          </a:stretch>
        </p:blipFill>
        <p:spPr>
          <a:xfrm>
            <a:off x="946481" y="1125383"/>
            <a:ext cx="4306217" cy="5200242"/>
          </a:xfrm>
          <a:prstGeom prst="rect">
            <a:avLst/>
          </a:prstGeom>
        </p:spPr>
      </p:pic>
    </p:spTree>
    <p:extLst>
      <p:ext uri="{BB962C8B-B14F-4D97-AF65-F5344CB8AC3E}">
        <p14:creationId xmlns:p14="http://schemas.microsoft.com/office/powerpoint/2010/main" val="289936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YMLs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a:t>YML files are </a:t>
            </a:r>
            <a:r>
              <a:rPr lang="es-MX" sz="1800" dirty="0" err="1"/>
              <a:t>used</a:t>
            </a:r>
            <a:r>
              <a:rPr lang="es-MX" sz="1800" dirty="0"/>
              <a:t> </a:t>
            </a:r>
            <a:r>
              <a:rPr lang="es-MX" sz="1800" dirty="0" err="1"/>
              <a:t>by</a:t>
            </a:r>
            <a:r>
              <a:rPr lang="es-MX" sz="1800" dirty="0"/>
              <a:t> dbt for </a:t>
            </a:r>
            <a:r>
              <a:rPr lang="es-MX" sz="1800" dirty="0" err="1"/>
              <a:t>configuration</a:t>
            </a:r>
            <a:r>
              <a:rPr lang="es-MX" sz="1800" dirty="0"/>
              <a:t> and </a:t>
            </a:r>
            <a:r>
              <a:rPr lang="es-MX" sz="1800" dirty="0" err="1"/>
              <a:t>documentation</a:t>
            </a:r>
            <a:endParaRPr lang="es-MX" sz="1800" dirty="0"/>
          </a:p>
          <a:p>
            <a:pPr>
              <a:lnSpc>
                <a:spcPct val="150000"/>
              </a:lnSpc>
            </a:pPr>
            <a:r>
              <a:rPr lang="es-MX" sz="1800" dirty="0"/>
              <a:t>The main </a:t>
            </a:r>
            <a:r>
              <a:rPr lang="es-MX" sz="1800" dirty="0" err="1"/>
              <a:t>ymls</a:t>
            </a:r>
            <a:r>
              <a:rPr lang="es-MX" sz="1800" dirty="0"/>
              <a:t> for dbt </a:t>
            </a:r>
            <a:r>
              <a:rPr lang="es-MX" sz="1800" dirty="0" err="1"/>
              <a:t>projects</a:t>
            </a:r>
            <a:r>
              <a:rPr lang="es-MX" sz="1800" dirty="0"/>
              <a:t> are:</a:t>
            </a:r>
          </a:p>
          <a:p>
            <a:pPr lvl="1">
              <a:lnSpc>
                <a:spcPct val="150000"/>
              </a:lnSpc>
            </a:pPr>
            <a:r>
              <a:rPr lang="es-MX" sz="1600" dirty="0" err="1"/>
              <a:t>dbt_project.yml</a:t>
            </a:r>
            <a:endParaRPr lang="es-MX" sz="1600" dirty="0"/>
          </a:p>
          <a:p>
            <a:pPr lvl="1">
              <a:lnSpc>
                <a:spcPct val="150000"/>
              </a:lnSpc>
            </a:pPr>
            <a:r>
              <a:rPr lang="es-MX" sz="1600" dirty="0" err="1"/>
              <a:t>profiles.yml</a:t>
            </a:r>
            <a:endParaRPr lang="es-MX" sz="1600" dirty="0"/>
          </a:p>
          <a:p>
            <a:pPr lvl="1">
              <a:lnSpc>
                <a:spcPct val="150000"/>
              </a:lnSpc>
            </a:pPr>
            <a:r>
              <a:rPr lang="es-MX" sz="1600" dirty="0" err="1"/>
              <a:t>packages.yml</a:t>
            </a:r>
            <a:endParaRPr lang="es-MX" sz="1600" dirty="0"/>
          </a:p>
          <a:p>
            <a:pPr lvl="1">
              <a:lnSpc>
                <a:spcPct val="150000"/>
              </a:lnSpc>
            </a:pPr>
            <a:r>
              <a:rPr lang="es-MX" sz="1600" dirty="0" err="1"/>
              <a:t>models.yml</a:t>
            </a:r>
            <a:endParaRPr lang="es-MX" sz="1600" dirty="0"/>
          </a:p>
          <a:p>
            <a:pPr lvl="1">
              <a:lnSpc>
                <a:spcPct val="150000"/>
              </a:lnSpc>
            </a:pPr>
            <a:r>
              <a:rPr lang="es-MX" sz="1600" dirty="0" err="1"/>
              <a:t>sources.yml</a:t>
            </a:r>
            <a:endParaRPr lang="en-MX" sz="1600" dirty="0"/>
          </a:p>
        </p:txBody>
      </p:sp>
    </p:spTree>
    <p:extLst>
      <p:ext uri="{BB962C8B-B14F-4D97-AF65-F5344CB8AC3E}">
        <p14:creationId xmlns:p14="http://schemas.microsoft.com/office/powerpoint/2010/main" val="1820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dbt_project.yml</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err="1"/>
              <a:t>This</a:t>
            </a:r>
            <a:r>
              <a:rPr lang="es-MX" sz="1800" dirty="0"/>
              <a:t> file </a:t>
            </a:r>
            <a:r>
              <a:rPr lang="es-MX" sz="1800" dirty="0" err="1"/>
              <a:t>tells</a:t>
            </a:r>
            <a:r>
              <a:rPr lang="es-MX" sz="1800" dirty="0"/>
              <a:t> the dbt </a:t>
            </a:r>
            <a:r>
              <a:rPr lang="es-MX" sz="1800" dirty="0" err="1"/>
              <a:t>executable</a:t>
            </a:r>
            <a:r>
              <a:rPr lang="es-MX" sz="1800" dirty="0"/>
              <a:t> </a:t>
            </a:r>
            <a:r>
              <a:rPr lang="es-MX" sz="1800" dirty="0" err="1"/>
              <a:t>that</a:t>
            </a:r>
            <a:r>
              <a:rPr lang="es-MX" sz="1800" dirty="0"/>
              <a:t> the folder </a:t>
            </a:r>
            <a:r>
              <a:rPr lang="es-MX" sz="1800" dirty="0" err="1"/>
              <a:t>is</a:t>
            </a:r>
            <a:r>
              <a:rPr lang="es-MX" sz="1800" dirty="0"/>
              <a:t> a dbt </a:t>
            </a:r>
            <a:r>
              <a:rPr lang="es-MX" sz="1800" dirty="0" err="1"/>
              <a:t>project</a:t>
            </a:r>
            <a:endParaRPr lang="es-MX" sz="1800" dirty="0"/>
          </a:p>
          <a:p>
            <a:pPr>
              <a:lnSpc>
                <a:spcPct val="150000"/>
              </a:lnSpc>
            </a:pPr>
            <a:r>
              <a:rPr lang="es-MX" sz="1800" dirty="0" err="1"/>
              <a:t>It</a:t>
            </a:r>
            <a:r>
              <a:rPr lang="es-MX" sz="1800" dirty="0"/>
              <a:t> </a:t>
            </a:r>
            <a:r>
              <a:rPr lang="es-MX" sz="1800" dirty="0" err="1"/>
              <a:t>contains</a:t>
            </a:r>
            <a:r>
              <a:rPr lang="es-MX" sz="1800" dirty="0"/>
              <a:t> a </a:t>
            </a:r>
            <a:r>
              <a:rPr lang="es-MX" sz="1800" dirty="0" err="1"/>
              <a:t>lot</a:t>
            </a:r>
            <a:r>
              <a:rPr lang="es-MX" sz="1800" dirty="0"/>
              <a:t> of </a:t>
            </a:r>
            <a:r>
              <a:rPr lang="es-MX" sz="1800" dirty="0" err="1"/>
              <a:t>configuration</a:t>
            </a:r>
            <a:r>
              <a:rPr lang="es-MX" sz="1800" dirty="0"/>
              <a:t> </a:t>
            </a:r>
            <a:r>
              <a:rPr lang="es-MX" sz="1800" dirty="0" err="1"/>
              <a:t>parameters</a:t>
            </a:r>
            <a:r>
              <a:rPr lang="es-MX" sz="1800" dirty="0"/>
              <a:t> for the </a:t>
            </a:r>
            <a:r>
              <a:rPr lang="es-MX" sz="1800" dirty="0" err="1"/>
              <a:t>project</a:t>
            </a:r>
            <a:r>
              <a:rPr lang="es-MX" sz="1800" dirty="0"/>
              <a:t>, </a:t>
            </a:r>
            <a:r>
              <a:rPr lang="es-MX" sz="1800" dirty="0" err="1"/>
              <a:t>some</a:t>
            </a:r>
            <a:r>
              <a:rPr lang="es-MX" sz="1800" dirty="0"/>
              <a:t> of the </a:t>
            </a:r>
            <a:r>
              <a:rPr lang="es-MX" sz="1800" dirty="0" err="1"/>
              <a:t>key</a:t>
            </a:r>
            <a:r>
              <a:rPr lang="es-MX" sz="1800" dirty="0"/>
              <a:t> </a:t>
            </a:r>
            <a:r>
              <a:rPr lang="es-MX" sz="1800" dirty="0" err="1"/>
              <a:t>ones</a:t>
            </a:r>
            <a:r>
              <a:rPr lang="es-MX" sz="1800" dirty="0"/>
              <a:t> are:</a:t>
            </a:r>
          </a:p>
          <a:p>
            <a:pPr lvl="1">
              <a:lnSpc>
                <a:spcPct val="150000"/>
              </a:lnSpc>
            </a:pPr>
            <a:r>
              <a:rPr lang="es-MX" b="1" dirty="0" err="1"/>
              <a:t>name</a:t>
            </a:r>
            <a:r>
              <a:rPr lang="es-MX" b="1" dirty="0"/>
              <a:t>: </a:t>
            </a:r>
            <a:r>
              <a:rPr lang="es-MX" dirty="0" err="1"/>
              <a:t>Includes</a:t>
            </a:r>
            <a:r>
              <a:rPr lang="es-MX" dirty="0"/>
              <a:t> the </a:t>
            </a:r>
            <a:r>
              <a:rPr lang="es-MX" dirty="0" err="1"/>
              <a:t>name</a:t>
            </a:r>
            <a:r>
              <a:rPr lang="es-MX" dirty="0"/>
              <a:t> of the </a:t>
            </a:r>
            <a:r>
              <a:rPr lang="es-MX" dirty="0" err="1"/>
              <a:t>project</a:t>
            </a:r>
            <a:endParaRPr lang="es-MX" dirty="0"/>
          </a:p>
          <a:p>
            <a:pPr lvl="1">
              <a:lnSpc>
                <a:spcPct val="150000"/>
              </a:lnSpc>
            </a:pPr>
            <a:r>
              <a:rPr lang="es-MX" b="1" dirty="0" err="1"/>
              <a:t>profile</a:t>
            </a:r>
            <a:r>
              <a:rPr lang="es-MX" dirty="0"/>
              <a:t>: Main </a:t>
            </a:r>
            <a:r>
              <a:rPr lang="es-MX" dirty="0" err="1"/>
              <a:t>profile</a:t>
            </a:r>
            <a:r>
              <a:rPr lang="es-MX" dirty="0"/>
              <a:t> </a:t>
            </a:r>
            <a:r>
              <a:rPr lang="es-MX" dirty="0" err="1"/>
              <a:t>used</a:t>
            </a:r>
            <a:r>
              <a:rPr lang="es-MX" dirty="0"/>
              <a:t> (for dbt CLI)</a:t>
            </a:r>
          </a:p>
          <a:p>
            <a:pPr lvl="1">
              <a:lnSpc>
                <a:spcPct val="150000"/>
              </a:lnSpc>
            </a:pPr>
            <a:r>
              <a:rPr lang="es-MX" dirty="0" err="1"/>
              <a:t>model-paths</a:t>
            </a:r>
            <a:r>
              <a:rPr lang="es-MX" dirty="0"/>
              <a:t>, </a:t>
            </a:r>
            <a:r>
              <a:rPr lang="es-MX" dirty="0" err="1"/>
              <a:t>analysis-paths</a:t>
            </a:r>
            <a:r>
              <a:rPr lang="es-MX" dirty="0"/>
              <a:t>, test-</a:t>
            </a:r>
            <a:r>
              <a:rPr lang="es-MX" dirty="0" err="1"/>
              <a:t>paths</a:t>
            </a:r>
            <a:r>
              <a:rPr lang="es-MX" dirty="0"/>
              <a:t>, </a:t>
            </a:r>
            <a:r>
              <a:rPr lang="es-MX" dirty="0" err="1"/>
              <a:t>macro-paths</a:t>
            </a:r>
            <a:r>
              <a:rPr lang="es-MX" dirty="0"/>
              <a:t>, </a:t>
            </a:r>
            <a:r>
              <a:rPr lang="es-MX" dirty="0" err="1"/>
              <a:t>snapshot-paths</a:t>
            </a:r>
            <a:endParaRPr lang="es-MX" dirty="0"/>
          </a:p>
          <a:p>
            <a:pPr lvl="1">
              <a:lnSpc>
                <a:spcPct val="150000"/>
              </a:lnSpc>
            </a:pPr>
            <a:r>
              <a:rPr lang="es-MX" b="1" dirty="0" err="1"/>
              <a:t>models</a:t>
            </a:r>
            <a:r>
              <a:rPr lang="es-MX" dirty="0"/>
              <a:t>: </a:t>
            </a:r>
            <a:r>
              <a:rPr lang="es-MX" dirty="0" err="1"/>
              <a:t>Includes</a:t>
            </a:r>
            <a:r>
              <a:rPr lang="es-MX" dirty="0"/>
              <a:t> </a:t>
            </a:r>
            <a:r>
              <a:rPr lang="es-MX" dirty="0" err="1"/>
              <a:t>configuration</a:t>
            </a:r>
            <a:r>
              <a:rPr lang="es-MX" dirty="0"/>
              <a:t> to be </a:t>
            </a:r>
            <a:r>
              <a:rPr lang="es-MX" dirty="0" err="1"/>
              <a:t>shared</a:t>
            </a:r>
            <a:r>
              <a:rPr lang="es-MX" dirty="0"/>
              <a:t> across </a:t>
            </a:r>
            <a:r>
              <a:rPr lang="es-MX" dirty="0" err="1"/>
              <a:t>all</a:t>
            </a:r>
            <a:r>
              <a:rPr lang="es-MX" dirty="0"/>
              <a:t> </a:t>
            </a:r>
            <a:r>
              <a:rPr lang="es-MX" dirty="0" err="1"/>
              <a:t>models</a:t>
            </a:r>
            <a:r>
              <a:rPr lang="es-MX" dirty="0"/>
              <a:t>. </a:t>
            </a:r>
            <a:r>
              <a:rPr lang="es-MX" dirty="0" err="1"/>
              <a:t>Allows</a:t>
            </a:r>
            <a:r>
              <a:rPr lang="es-MX" dirty="0"/>
              <a:t> folder-</a:t>
            </a:r>
            <a:r>
              <a:rPr lang="es-MX" dirty="0" err="1"/>
              <a:t>level</a:t>
            </a:r>
            <a:r>
              <a:rPr lang="es-MX" dirty="0"/>
              <a:t> </a:t>
            </a:r>
            <a:r>
              <a:rPr lang="es-MX" dirty="0" err="1"/>
              <a:t>configuration</a:t>
            </a:r>
            <a:endParaRPr lang="es-MX" dirty="0"/>
          </a:p>
          <a:p>
            <a:pPr lvl="1">
              <a:lnSpc>
                <a:spcPct val="150000"/>
              </a:lnSpc>
            </a:pPr>
            <a:r>
              <a:rPr lang="es-MX" b="1" dirty="0" err="1"/>
              <a:t>snapshots</a:t>
            </a:r>
            <a:r>
              <a:rPr lang="es-MX" dirty="0"/>
              <a:t>: </a:t>
            </a:r>
            <a:r>
              <a:rPr lang="es-MX" dirty="0" err="1"/>
              <a:t>Includes</a:t>
            </a:r>
            <a:r>
              <a:rPr lang="es-MX" dirty="0"/>
              <a:t> </a:t>
            </a:r>
            <a:r>
              <a:rPr lang="es-MX" dirty="0" err="1"/>
              <a:t>configuration</a:t>
            </a:r>
            <a:r>
              <a:rPr lang="es-MX" dirty="0"/>
              <a:t> to be </a:t>
            </a:r>
            <a:r>
              <a:rPr lang="es-MX" dirty="0" err="1"/>
              <a:t>shared</a:t>
            </a:r>
            <a:r>
              <a:rPr lang="es-MX" dirty="0"/>
              <a:t> across </a:t>
            </a:r>
            <a:r>
              <a:rPr lang="es-MX" dirty="0" err="1"/>
              <a:t>all</a:t>
            </a:r>
            <a:r>
              <a:rPr lang="es-MX" dirty="0"/>
              <a:t> </a:t>
            </a:r>
            <a:r>
              <a:rPr lang="es-MX" dirty="0" err="1"/>
              <a:t>models</a:t>
            </a:r>
            <a:r>
              <a:rPr lang="es-MX" dirty="0"/>
              <a:t>. </a:t>
            </a:r>
            <a:r>
              <a:rPr lang="es-MX" dirty="0" err="1"/>
              <a:t>Allows</a:t>
            </a:r>
            <a:r>
              <a:rPr lang="es-MX" dirty="0"/>
              <a:t> folder-</a:t>
            </a:r>
            <a:r>
              <a:rPr lang="es-MX" dirty="0" err="1"/>
              <a:t>level</a:t>
            </a:r>
            <a:r>
              <a:rPr lang="es-MX" dirty="0"/>
              <a:t> </a:t>
            </a:r>
            <a:r>
              <a:rPr lang="es-MX" dirty="0" err="1"/>
              <a:t>configuration</a:t>
            </a:r>
            <a:endParaRPr lang="es-MX" dirty="0"/>
          </a:p>
          <a:p>
            <a:pPr>
              <a:lnSpc>
                <a:spcPct val="150000"/>
              </a:lnSpc>
            </a:pPr>
            <a:r>
              <a:rPr lang="es-MX" sz="1800" dirty="0" err="1"/>
              <a:t>dbt_project.yml</a:t>
            </a:r>
            <a:r>
              <a:rPr lang="es-MX" sz="1800" dirty="0"/>
              <a:t> </a:t>
            </a:r>
            <a:r>
              <a:rPr lang="es-MX" sz="1800" dirty="0" err="1">
                <a:hlinkClick r:id="rId3"/>
              </a:rPr>
              <a:t>reference</a:t>
            </a:r>
            <a:r>
              <a:rPr lang="es-MX" sz="1800" dirty="0">
                <a:hlinkClick r:id="rId3"/>
              </a:rPr>
              <a:t> </a:t>
            </a:r>
            <a:r>
              <a:rPr lang="es-MX" sz="1800" dirty="0" err="1">
                <a:hlinkClick r:id="rId3"/>
              </a:rPr>
              <a:t>is</a:t>
            </a:r>
            <a:r>
              <a:rPr lang="es-MX" sz="1800" dirty="0">
                <a:hlinkClick r:id="rId3"/>
              </a:rPr>
              <a:t> </a:t>
            </a:r>
            <a:r>
              <a:rPr lang="es-MX" sz="1800" dirty="0" err="1">
                <a:hlinkClick r:id="rId3"/>
              </a:rPr>
              <a:t>found</a:t>
            </a:r>
            <a:r>
              <a:rPr lang="es-MX" sz="1800" dirty="0">
                <a:hlinkClick r:id="rId3"/>
              </a:rPr>
              <a:t> </a:t>
            </a:r>
            <a:r>
              <a:rPr lang="es-MX" sz="1800" dirty="0" err="1">
                <a:hlinkClick r:id="rId3"/>
              </a:rPr>
              <a:t>here</a:t>
            </a:r>
            <a:endParaRPr lang="es-MX" sz="1800" dirty="0"/>
          </a:p>
        </p:txBody>
      </p:sp>
    </p:spTree>
    <p:extLst>
      <p:ext uri="{BB962C8B-B14F-4D97-AF65-F5344CB8AC3E}">
        <p14:creationId xmlns:p14="http://schemas.microsoft.com/office/powerpoint/2010/main" val="10932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profiles.yml</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err="1"/>
              <a:t>This</a:t>
            </a:r>
            <a:r>
              <a:rPr lang="es-MX" sz="1800" dirty="0"/>
              <a:t> </a:t>
            </a:r>
            <a:r>
              <a:rPr lang="es-MX" sz="1800" dirty="0" err="1"/>
              <a:t>is</a:t>
            </a:r>
            <a:r>
              <a:rPr lang="es-MX" sz="1800" dirty="0"/>
              <a:t> </a:t>
            </a:r>
            <a:r>
              <a:rPr lang="es-MX" sz="1800" dirty="0" err="1"/>
              <a:t>mostly</a:t>
            </a:r>
            <a:r>
              <a:rPr lang="es-MX" sz="1800" dirty="0"/>
              <a:t> </a:t>
            </a:r>
            <a:r>
              <a:rPr lang="es-MX" sz="1800" dirty="0" err="1"/>
              <a:t>needed</a:t>
            </a:r>
            <a:r>
              <a:rPr lang="es-MX" sz="1800" dirty="0"/>
              <a:t> for </a:t>
            </a:r>
            <a:r>
              <a:rPr lang="es-MX" sz="1800" dirty="0" err="1"/>
              <a:t>when</a:t>
            </a:r>
            <a:r>
              <a:rPr lang="es-MX" sz="1800" dirty="0"/>
              <a:t> </a:t>
            </a:r>
            <a:r>
              <a:rPr lang="es-MX" sz="1800" dirty="0" err="1"/>
              <a:t>using</a:t>
            </a:r>
            <a:r>
              <a:rPr lang="es-MX" sz="1800" dirty="0"/>
              <a:t> dbt as a CLI </a:t>
            </a:r>
            <a:r>
              <a:rPr lang="es-MX" sz="1800" dirty="0" err="1"/>
              <a:t>execution</a:t>
            </a:r>
            <a:r>
              <a:rPr lang="es-MX" sz="1800" dirty="0"/>
              <a:t>. </a:t>
            </a:r>
            <a:r>
              <a:rPr lang="es-MX" sz="1800" b="1" dirty="0"/>
              <a:t>dbt </a:t>
            </a:r>
            <a:r>
              <a:rPr lang="es-MX" sz="1800" b="1" dirty="0" err="1"/>
              <a:t>cloud</a:t>
            </a:r>
            <a:r>
              <a:rPr lang="es-MX" sz="1800" b="1" dirty="0"/>
              <a:t> </a:t>
            </a:r>
            <a:r>
              <a:rPr lang="es-MX" sz="1800" dirty="0" err="1"/>
              <a:t>takes</a:t>
            </a:r>
            <a:r>
              <a:rPr lang="es-MX" sz="1800" dirty="0"/>
              <a:t> care of the </a:t>
            </a:r>
            <a:r>
              <a:rPr lang="es-MX" sz="1800" dirty="0" err="1"/>
              <a:t>profile</a:t>
            </a:r>
            <a:r>
              <a:rPr lang="es-MX" sz="1800" dirty="0"/>
              <a:t> </a:t>
            </a:r>
            <a:r>
              <a:rPr lang="es-MX" sz="1800" dirty="0" err="1"/>
              <a:t>configuration</a:t>
            </a:r>
            <a:endParaRPr lang="es-MX" sz="1800" dirty="0"/>
          </a:p>
          <a:p>
            <a:pPr>
              <a:lnSpc>
                <a:spcPct val="150000"/>
              </a:lnSpc>
            </a:pPr>
            <a:r>
              <a:rPr lang="es-MX" sz="1800" dirty="0"/>
              <a:t>dbt </a:t>
            </a:r>
            <a:r>
              <a:rPr lang="es-MX" sz="1800" dirty="0" err="1"/>
              <a:t>obtains</a:t>
            </a:r>
            <a:r>
              <a:rPr lang="es-MX" sz="1800" dirty="0"/>
              <a:t> the </a:t>
            </a:r>
            <a:r>
              <a:rPr lang="es-MX" sz="1800" dirty="0" err="1"/>
              <a:t>profile</a:t>
            </a:r>
            <a:r>
              <a:rPr lang="es-MX" sz="1800" dirty="0"/>
              <a:t> to use from the </a:t>
            </a:r>
            <a:r>
              <a:rPr lang="es-MX" sz="1800" dirty="0" err="1"/>
              <a:t>dbt_project.yml</a:t>
            </a:r>
            <a:r>
              <a:rPr lang="es-MX" sz="1800" dirty="0"/>
              <a:t> file. dbt </a:t>
            </a:r>
            <a:r>
              <a:rPr lang="es-MX" sz="1800" dirty="0" err="1"/>
              <a:t>then</a:t>
            </a:r>
            <a:r>
              <a:rPr lang="es-MX" sz="1800" dirty="0"/>
              <a:t> looks for a </a:t>
            </a:r>
            <a:r>
              <a:rPr lang="es-MX" sz="1800" dirty="0" err="1"/>
              <a:t>profiles.yml</a:t>
            </a:r>
            <a:endParaRPr lang="es-MX" sz="1800" dirty="0"/>
          </a:p>
          <a:p>
            <a:pPr>
              <a:lnSpc>
                <a:spcPct val="150000"/>
              </a:lnSpc>
            </a:pPr>
            <a:r>
              <a:rPr lang="es-MX" sz="1800" dirty="0" err="1"/>
              <a:t>This</a:t>
            </a:r>
            <a:r>
              <a:rPr lang="es-MX" sz="1800" dirty="0"/>
              <a:t> file can be placed in a default </a:t>
            </a:r>
            <a:r>
              <a:rPr lang="es-MX" sz="1800" dirty="0" err="1"/>
              <a:t>path</a:t>
            </a:r>
            <a:r>
              <a:rPr lang="es-MX" sz="1800" dirty="0"/>
              <a:t>. In Windows, </a:t>
            </a:r>
            <a:r>
              <a:rPr lang="es-MX" sz="1800" dirty="0" err="1"/>
              <a:t>you</a:t>
            </a:r>
            <a:r>
              <a:rPr lang="es-MX" sz="1800" dirty="0"/>
              <a:t> can </a:t>
            </a:r>
            <a:r>
              <a:rPr lang="es-MX" sz="1800" dirty="0" err="1"/>
              <a:t>also</a:t>
            </a:r>
            <a:r>
              <a:rPr lang="es-MX" sz="1800" dirty="0"/>
              <a:t> set up </a:t>
            </a:r>
            <a:r>
              <a:rPr lang="es-MX" sz="1800" dirty="0" err="1"/>
              <a:t>an</a:t>
            </a:r>
            <a:r>
              <a:rPr lang="es-MX" sz="1800" dirty="0"/>
              <a:t> </a:t>
            </a:r>
            <a:r>
              <a:rPr lang="es-MX" sz="1800" dirty="0" err="1"/>
              <a:t>env</a:t>
            </a:r>
            <a:r>
              <a:rPr lang="es-MX" sz="1800" dirty="0"/>
              <a:t> </a:t>
            </a:r>
            <a:r>
              <a:rPr lang="es-MX" sz="1800" dirty="0" err="1"/>
              <a:t>var</a:t>
            </a:r>
            <a:r>
              <a:rPr lang="es-MX" sz="1800" dirty="0"/>
              <a:t> for a </a:t>
            </a:r>
            <a:r>
              <a:rPr lang="es-MX" sz="1800" dirty="0" err="1"/>
              <a:t>custom</a:t>
            </a:r>
            <a:r>
              <a:rPr lang="es-MX" sz="1800" dirty="0"/>
              <a:t> </a:t>
            </a:r>
            <a:r>
              <a:rPr lang="es-MX" sz="1800" dirty="0" err="1"/>
              <a:t>path</a:t>
            </a:r>
            <a:endParaRPr lang="es-MX" sz="1800" dirty="0"/>
          </a:p>
          <a:p>
            <a:pPr>
              <a:lnSpc>
                <a:spcPct val="150000"/>
              </a:lnSpc>
            </a:pPr>
            <a:r>
              <a:rPr lang="es-MX" sz="1800" dirty="0"/>
              <a:t>The </a:t>
            </a:r>
            <a:r>
              <a:rPr lang="es-MX" sz="1800" dirty="0" err="1"/>
              <a:t>profiles</a:t>
            </a:r>
            <a:r>
              <a:rPr lang="es-MX" sz="1800" dirty="0"/>
              <a:t> </a:t>
            </a:r>
            <a:r>
              <a:rPr lang="es-MX" sz="1800" dirty="0" err="1"/>
              <a:t>consist</a:t>
            </a:r>
            <a:r>
              <a:rPr lang="es-MX" sz="1800" dirty="0"/>
              <a:t> of the targets, </a:t>
            </a:r>
            <a:r>
              <a:rPr lang="es-MX" sz="1800" dirty="0" err="1"/>
              <a:t>including</a:t>
            </a:r>
            <a:r>
              <a:rPr lang="es-MX" sz="1800" dirty="0"/>
              <a:t> </a:t>
            </a:r>
            <a:r>
              <a:rPr lang="es-MX" sz="1800" dirty="0" err="1"/>
              <a:t>their</a:t>
            </a:r>
            <a:r>
              <a:rPr lang="es-MX" sz="1800" dirty="0"/>
              <a:t> </a:t>
            </a:r>
            <a:r>
              <a:rPr lang="es-MX" sz="1800" dirty="0" err="1"/>
              <a:t>connection</a:t>
            </a:r>
            <a:r>
              <a:rPr lang="es-MX" sz="1800" dirty="0"/>
              <a:t> </a:t>
            </a:r>
            <a:r>
              <a:rPr lang="es-MX" sz="1800" dirty="0" err="1"/>
              <a:t>information</a:t>
            </a:r>
            <a:endParaRPr lang="es-MX" sz="1800" dirty="0">
              <a:hlinkClick r:id="rId3"/>
            </a:endParaRPr>
          </a:p>
          <a:p>
            <a:pPr>
              <a:lnSpc>
                <a:spcPct val="150000"/>
              </a:lnSpc>
            </a:pPr>
            <a:r>
              <a:rPr lang="es-MX" sz="1800" dirty="0">
                <a:hlinkClick r:id="rId3"/>
              </a:rPr>
              <a:t>Reference for </a:t>
            </a:r>
            <a:r>
              <a:rPr lang="es-MX" sz="1800" dirty="0" err="1">
                <a:hlinkClick r:id="rId3"/>
              </a:rPr>
              <a:t>profiles.yml</a:t>
            </a:r>
            <a:r>
              <a:rPr lang="es-MX" sz="1800" dirty="0">
                <a:hlinkClick r:id="rId3"/>
              </a:rPr>
              <a:t> </a:t>
            </a:r>
            <a:r>
              <a:rPr lang="es-MX" sz="1800" dirty="0" err="1">
                <a:hlinkClick r:id="rId3"/>
              </a:rPr>
              <a:t>found</a:t>
            </a:r>
            <a:r>
              <a:rPr lang="es-MX" sz="1800" dirty="0">
                <a:hlinkClick r:id="rId3"/>
              </a:rPr>
              <a:t> </a:t>
            </a:r>
            <a:r>
              <a:rPr lang="es-MX" sz="1800" dirty="0" err="1">
                <a:hlinkClick r:id="rId3"/>
              </a:rPr>
              <a:t>here</a:t>
            </a:r>
            <a:endParaRPr lang="es-MX" sz="1800" dirty="0"/>
          </a:p>
          <a:p>
            <a:pPr>
              <a:lnSpc>
                <a:spcPct val="150000"/>
              </a:lnSpc>
            </a:pPr>
            <a:r>
              <a:rPr lang="es-MX" sz="1800" dirty="0" err="1"/>
              <a:t>If</a:t>
            </a:r>
            <a:r>
              <a:rPr lang="es-MX" sz="1800" dirty="0"/>
              <a:t> </a:t>
            </a:r>
            <a:r>
              <a:rPr lang="es-MX" sz="1800" dirty="0" err="1"/>
              <a:t>this</a:t>
            </a:r>
            <a:r>
              <a:rPr lang="es-MX" sz="1800" dirty="0"/>
              <a:t> </a:t>
            </a:r>
            <a:r>
              <a:rPr lang="es-MX" sz="1800" dirty="0" err="1"/>
              <a:t>yml</a:t>
            </a:r>
            <a:r>
              <a:rPr lang="es-MX" sz="1800" dirty="0"/>
              <a:t> has </a:t>
            </a:r>
            <a:r>
              <a:rPr lang="es-MX" sz="1800" dirty="0" err="1"/>
              <a:t>username</a:t>
            </a:r>
            <a:r>
              <a:rPr lang="es-MX" sz="1800" dirty="0"/>
              <a:t>/</a:t>
            </a:r>
            <a:r>
              <a:rPr lang="es-MX" sz="1800" dirty="0" err="1"/>
              <a:t>password</a:t>
            </a:r>
            <a:r>
              <a:rPr lang="es-MX" sz="1800" dirty="0"/>
              <a:t> </a:t>
            </a:r>
            <a:r>
              <a:rPr lang="es-MX" sz="1800" dirty="0" err="1"/>
              <a:t>information</a:t>
            </a:r>
            <a:r>
              <a:rPr lang="es-MX" sz="1800" dirty="0"/>
              <a:t>, </a:t>
            </a:r>
            <a:r>
              <a:rPr lang="es-MX" sz="1800" dirty="0" err="1"/>
              <a:t>it’s</a:t>
            </a:r>
            <a:r>
              <a:rPr lang="es-MX" sz="1800" dirty="0"/>
              <a:t> </a:t>
            </a:r>
            <a:r>
              <a:rPr lang="es-MX" sz="1800" dirty="0" err="1"/>
              <a:t>recommended</a:t>
            </a:r>
            <a:r>
              <a:rPr lang="es-MX" sz="1800" dirty="0"/>
              <a:t> </a:t>
            </a:r>
            <a:r>
              <a:rPr lang="es-MX" sz="1800" dirty="0" err="1"/>
              <a:t>that</a:t>
            </a:r>
            <a:r>
              <a:rPr lang="es-MX" sz="1800" dirty="0"/>
              <a:t> </a:t>
            </a:r>
            <a:r>
              <a:rPr lang="es-MX" sz="1800" dirty="0" err="1"/>
              <a:t>it</a:t>
            </a:r>
            <a:r>
              <a:rPr lang="es-MX" sz="1800" dirty="0"/>
              <a:t> </a:t>
            </a:r>
            <a:r>
              <a:rPr lang="es-MX" sz="1800" dirty="0" err="1"/>
              <a:t>lives</a:t>
            </a:r>
            <a:r>
              <a:rPr lang="es-MX" sz="1800" dirty="0"/>
              <a:t> </a:t>
            </a:r>
            <a:r>
              <a:rPr lang="es-MX" sz="1800" dirty="0" err="1"/>
              <a:t>outside</a:t>
            </a:r>
            <a:r>
              <a:rPr lang="es-MX" sz="1800" dirty="0"/>
              <a:t> of the main </a:t>
            </a:r>
            <a:r>
              <a:rPr lang="es-MX" sz="1800" dirty="0" err="1"/>
              <a:t>project</a:t>
            </a:r>
            <a:endParaRPr lang="es-MX" sz="1800" dirty="0"/>
          </a:p>
          <a:p>
            <a:pPr>
              <a:lnSpc>
                <a:spcPct val="150000"/>
              </a:lnSpc>
            </a:pPr>
            <a:endParaRPr lang="es-MX" sz="1800" dirty="0"/>
          </a:p>
        </p:txBody>
      </p:sp>
    </p:spTree>
    <p:extLst>
      <p:ext uri="{BB962C8B-B14F-4D97-AF65-F5344CB8AC3E}">
        <p14:creationId xmlns:p14="http://schemas.microsoft.com/office/powerpoint/2010/main" val="416432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packages.yml</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a:t>A </a:t>
            </a:r>
            <a:r>
              <a:rPr lang="es-MX" sz="1800" b="1" dirty="0" err="1"/>
              <a:t>package</a:t>
            </a:r>
            <a:r>
              <a:rPr lang="es-MX" sz="1800" b="1" dirty="0"/>
              <a:t> </a:t>
            </a:r>
            <a:r>
              <a:rPr lang="es-MX" sz="1800" dirty="0" err="1"/>
              <a:t>is</a:t>
            </a:r>
            <a:r>
              <a:rPr lang="es-MX" sz="1800" dirty="0"/>
              <a:t> the </a:t>
            </a:r>
            <a:r>
              <a:rPr lang="es-MX" sz="1800" dirty="0" err="1"/>
              <a:t>same</a:t>
            </a:r>
            <a:r>
              <a:rPr lang="es-MX" sz="1800" dirty="0"/>
              <a:t> concept as a </a:t>
            </a:r>
            <a:r>
              <a:rPr lang="es-MX" sz="1800" b="1" dirty="0" err="1"/>
              <a:t>library</a:t>
            </a:r>
            <a:r>
              <a:rPr lang="es-MX" sz="1800" dirty="0"/>
              <a:t> in </a:t>
            </a:r>
            <a:r>
              <a:rPr lang="es-MX" sz="1800" dirty="0" err="1"/>
              <a:t>other</a:t>
            </a:r>
            <a:r>
              <a:rPr lang="es-MX" sz="1800" dirty="0"/>
              <a:t> development </a:t>
            </a:r>
            <a:r>
              <a:rPr lang="es-MX" sz="1800" dirty="0" err="1"/>
              <a:t>languages</a:t>
            </a:r>
            <a:endParaRPr lang="es-MX" sz="1800" dirty="0"/>
          </a:p>
          <a:p>
            <a:pPr>
              <a:lnSpc>
                <a:spcPct val="150000"/>
              </a:lnSpc>
            </a:pPr>
            <a:r>
              <a:rPr lang="es-MX" sz="1800" dirty="0" err="1"/>
              <a:t>These</a:t>
            </a:r>
            <a:r>
              <a:rPr lang="es-MX" sz="1800" dirty="0"/>
              <a:t> are </a:t>
            </a:r>
            <a:r>
              <a:rPr lang="es-MX" sz="1800" dirty="0" err="1"/>
              <a:t>shared</a:t>
            </a:r>
            <a:r>
              <a:rPr lang="es-MX" sz="1800" dirty="0"/>
              <a:t> </a:t>
            </a:r>
            <a:r>
              <a:rPr lang="es-MX" sz="1800" dirty="0" err="1"/>
              <a:t>collections</a:t>
            </a:r>
            <a:r>
              <a:rPr lang="es-MX" sz="1800" dirty="0"/>
              <a:t> of macros and/</a:t>
            </a:r>
            <a:r>
              <a:rPr lang="es-MX" sz="1800" dirty="0" err="1"/>
              <a:t>or</a:t>
            </a:r>
            <a:r>
              <a:rPr lang="es-MX" sz="1800" dirty="0"/>
              <a:t> </a:t>
            </a:r>
            <a:r>
              <a:rPr lang="es-MX" sz="1800" dirty="0" err="1"/>
              <a:t>models</a:t>
            </a:r>
            <a:r>
              <a:rPr lang="es-MX" sz="1800" dirty="0"/>
              <a:t> </a:t>
            </a:r>
            <a:r>
              <a:rPr lang="es-MX" sz="1800" dirty="0" err="1"/>
              <a:t>that</a:t>
            </a:r>
            <a:r>
              <a:rPr lang="es-MX" sz="1800" dirty="0"/>
              <a:t> </a:t>
            </a:r>
            <a:r>
              <a:rPr lang="es-MX" sz="1800" dirty="0" err="1"/>
              <a:t>include</a:t>
            </a:r>
            <a:r>
              <a:rPr lang="es-MX" sz="1800" dirty="0"/>
              <a:t> reusable </a:t>
            </a:r>
            <a:r>
              <a:rPr lang="es-MX" sz="1800" dirty="0" err="1"/>
              <a:t>functions</a:t>
            </a:r>
            <a:r>
              <a:rPr lang="es-MX" sz="1800" dirty="0"/>
              <a:t> to </a:t>
            </a:r>
            <a:r>
              <a:rPr lang="es-MX" sz="1800" dirty="0" err="1"/>
              <a:t>simplify</a:t>
            </a:r>
            <a:r>
              <a:rPr lang="es-MX" sz="1800" dirty="0"/>
              <a:t> </a:t>
            </a:r>
            <a:r>
              <a:rPr lang="es-MX" sz="1800" dirty="0" err="1"/>
              <a:t>our</a:t>
            </a:r>
            <a:r>
              <a:rPr lang="es-MX" sz="1800" dirty="0"/>
              <a:t> </a:t>
            </a:r>
            <a:r>
              <a:rPr lang="es-MX" sz="1800" dirty="0" err="1"/>
              <a:t>processes</a:t>
            </a:r>
            <a:endParaRPr lang="es-MX" sz="1800" dirty="0"/>
          </a:p>
          <a:p>
            <a:pPr>
              <a:lnSpc>
                <a:spcPct val="150000"/>
              </a:lnSpc>
            </a:pPr>
            <a:r>
              <a:rPr lang="es-MX" sz="1800" dirty="0">
                <a:hlinkClick r:id="rId3"/>
              </a:rPr>
              <a:t>dbt </a:t>
            </a:r>
            <a:r>
              <a:rPr lang="es-MX" sz="1800" dirty="0" err="1">
                <a:hlinkClick r:id="rId3"/>
              </a:rPr>
              <a:t>hub</a:t>
            </a:r>
            <a:r>
              <a:rPr lang="es-MX" sz="1800" dirty="0">
                <a:hlinkClick r:id="rId3"/>
              </a:rPr>
              <a:t> </a:t>
            </a:r>
            <a:r>
              <a:rPr lang="es-MX" sz="1800" dirty="0" err="1"/>
              <a:t>is</a:t>
            </a:r>
            <a:r>
              <a:rPr lang="es-MX" sz="1800" dirty="0"/>
              <a:t> a </a:t>
            </a:r>
            <a:r>
              <a:rPr lang="es-MX" sz="1800" dirty="0" err="1"/>
              <a:t>registry</a:t>
            </a:r>
            <a:r>
              <a:rPr lang="es-MX" sz="1800" dirty="0"/>
              <a:t> for dbt </a:t>
            </a:r>
            <a:r>
              <a:rPr lang="es-MX" sz="1800" dirty="0" err="1"/>
              <a:t>packages</a:t>
            </a:r>
            <a:r>
              <a:rPr lang="es-MX" sz="1800" dirty="0"/>
              <a:t>. </a:t>
            </a:r>
            <a:r>
              <a:rPr lang="es-MX" sz="1800" dirty="0" err="1"/>
              <a:t>These</a:t>
            </a:r>
            <a:r>
              <a:rPr lang="es-MX" sz="1800" dirty="0"/>
              <a:t> can be </a:t>
            </a:r>
            <a:r>
              <a:rPr lang="es-MX" sz="1800" dirty="0" err="1"/>
              <a:t>referenced</a:t>
            </a:r>
            <a:r>
              <a:rPr lang="es-MX" sz="1800" dirty="0"/>
              <a:t> in the </a:t>
            </a:r>
            <a:r>
              <a:rPr lang="es-MX" sz="1800" dirty="0" err="1"/>
              <a:t>packages.yml</a:t>
            </a:r>
            <a:r>
              <a:rPr lang="es-MX" sz="1800" dirty="0"/>
              <a:t> file</a:t>
            </a:r>
          </a:p>
          <a:p>
            <a:pPr>
              <a:lnSpc>
                <a:spcPct val="150000"/>
              </a:lnSpc>
            </a:pPr>
            <a:r>
              <a:rPr lang="es-MX" sz="1800" dirty="0" err="1"/>
              <a:t>If</a:t>
            </a:r>
            <a:r>
              <a:rPr lang="es-MX" sz="1800" dirty="0"/>
              <a:t> </a:t>
            </a:r>
            <a:r>
              <a:rPr lang="es-MX" sz="1800" dirty="0" err="1"/>
              <a:t>using</a:t>
            </a:r>
            <a:r>
              <a:rPr lang="es-MX" sz="1800" dirty="0"/>
              <a:t> CLI, </a:t>
            </a:r>
            <a:r>
              <a:rPr lang="es-MX" sz="1800" dirty="0" err="1"/>
              <a:t>packages</a:t>
            </a:r>
            <a:r>
              <a:rPr lang="es-MX" sz="1800" dirty="0"/>
              <a:t> </a:t>
            </a:r>
            <a:r>
              <a:rPr lang="es-MX" sz="1800" dirty="0" err="1"/>
              <a:t>need</a:t>
            </a:r>
            <a:r>
              <a:rPr lang="es-MX" sz="1800" dirty="0"/>
              <a:t> to be </a:t>
            </a:r>
            <a:r>
              <a:rPr lang="es-MX" sz="1800" dirty="0" err="1"/>
              <a:t>installed</a:t>
            </a:r>
            <a:r>
              <a:rPr lang="es-MX" sz="1800" dirty="0"/>
              <a:t> once with the </a:t>
            </a:r>
            <a:r>
              <a:rPr lang="es-MX" sz="1800" b="1" dirty="0"/>
              <a:t>dbt </a:t>
            </a:r>
            <a:r>
              <a:rPr lang="es-MX" sz="1800" b="1" dirty="0" err="1"/>
              <a:t>deps</a:t>
            </a:r>
            <a:r>
              <a:rPr lang="es-MX" sz="1800" b="1" dirty="0"/>
              <a:t> </a:t>
            </a:r>
            <a:r>
              <a:rPr lang="es-MX" sz="1800" dirty="0" err="1"/>
              <a:t>command</a:t>
            </a:r>
            <a:endParaRPr lang="es-MX" sz="1800" dirty="0"/>
          </a:p>
          <a:p>
            <a:pPr>
              <a:lnSpc>
                <a:spcPct val="150000"/>
              </a:lnSpc>
            </a:pPr>
            <a:r>
              <a:rPr lang="es-MX" sz="1800" dirty="0" err="1"/>
              <a:t>This</a:t>
            </a:r>
            <a:r>
              <a:rPr lang="es-MX" sz="1800" dirty="0"/>
              <a:t> </a:t>
            </a:r>
            <a:r>
              <a:rPr lang="es-MX" sz="1800" dirty="0" err="1"/>
              <a:t>yml</a:t>
            </a:r>
            <a:r>
              <a:rPr lang="es-MX" sz="1800" dirty="0"/>
              <a:t> </a:t>
            </a:r>
            <a:r>
              <a:rPr lang="es-MX" sz="1800" dirty="0" err="1"/>
              <a:t>lives</a:t>
            </a:r>
            <a:r>
              <a:rPr lang="es-MX" sz="1800" dirty="0"/>
              <a:t> in the </a:t>
            </a:r>
            <a:r>
              <a:rPr lang="es-MX" sz="1800" dirty="0" err="1"/>
              <a:t>root</a:t>
            </a:r>
            <a:r>
              <a:rPr lang="es-MX" sz="1800" dirty="0"/>
              <a:t> of the </a:t>
            </a:r>
            <a:r>
              <a:rPr lang="es-MX" sz="1800" dirty="0" err="1"/>
              <a:t>project</a:t>
            </a:r>
            <a:endParaRPr lang="es-MX" sz="1800" dirty="0"/>
          </a:p>
        </p:txBody>
      </p:sp>
      <p:pic>
        <p:nvPicPr>
          <p:cNvPr id="5" name="Picture 4">
            <a:extLst>
              <a:ext uri="{FF2B5EF4-FFF2-40B4-BE49-F238E27FC236}">
                <a16:creationId xmlns:a16="http://schemas.microsoft.com/office/drawing/2014/main" id="{1460F063-F306-4EED-80FD-E14F7E0B422E}"/>
              </a:ext>
            </a:extLst>
          </p:cNvPr>
          <p:cNvPicPr>
            <a:picLocks noChangeAspect="1"/>
          </p:cNvPicPr>
          <p:nvPr/>
        </p:nvPicPr>
        <p:blipFill>
          <a:blip r:embed="rId4"/>
          <a:stretch>
            <a:fillRect/>
          </a:stretch>
        </p:blipFill>
        <p:spPr>
          <a:xfrm>
            <a:off x="5047068" y="3863931"/>
            <a:ext cx="3286584" cy="2019582"/>
          </a:xfrm>
          <a:prstGeom prst="rect">
            <a:avLst/>
          </a:prstGeom>
        </p:spPr>
      </p:pic>
    </p:spTree>
    <p:extLst>
      <p:ext uri="{BB962C8B-B14F-4D97-AF65-F5344CB8AC3E}">
        <p14:creationId xmlns:p14="http://schemas.microsoft.com/office/powerpoint/2010/main" val="210725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Resource </a:t>
            </a:r>
            <a:r>
              <a:rPr lang="es-MX" dirty="0" err="1"/>
              <a:t>config</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1800" dirty="0"/>
              <a:t>Resources in the dbt projects are models, snapshots, seeds, tests, sources, among others</a:t>
            </a:r>
          </a:p>
          <a:p>
            <a:pPr>
              <a:lnSpc>
                <a:spcPct val="150000"/>
              </a:lnSpc>
            </a:pPr>
            <a:r>
              <a:rPr lang="en-US" sz="1800" dirty="0"/>
              <a:t>Each resource type has a specific set of properties which can be defined in .</a:t>
            </a:r>
            <a:r>
              <a:rPr lang="en-US" sz="1800" dirty="0" err="1"/>
              <a:t>yml</a:t>
            </a:r>
            <a:r>
              <a:rPr lang="en-US" sz="1800" dirty="0"/>
              <a:t> files</a:t>
            </a:r>
          </a:p>
          <a:p>
            <a:pPr>
              <a:lnSpc>
                <a:spcPct val="150000"/>
              </a:lnSpc>
            </a:pPr>
            <a:r>
              <a:rPr lang="en-US" sz="1800" dirty="0"/>
              <a:t>These </a:t>
            </a:r>
            <a:r>
              <a:rPr lang="en-US" sz="1800" dirty="0" err="1"/>
              <a:t>yml</a:t>
            </a:r>
            <a:r>
              <a:rPr lang="en-US" sz="1800" dirty="0"/>
              <a:t> files don’t need to have a specific name, so it’s recommended to standardize what they’re called</a:t>
            </a:r>
          </a:p>
          <a:p>
            <a:pPr>
              <a:lnSpc>
                <a:spcPct val="150000"/>
              </a:lnSpc>
            </a:pPr>
            <a:r>
              <a:rPr lang="en-US" sz="1800" dirty="0"/>
              <a:t>More </a:t>
            </a:r>
            <a:r>
              <a:rPr lang="en-US" sz="1800" dirty="0">
                <a:hlinkClick r:id="rId3"/>
              </a:rPr>
              <a:t>information can be found here</a:t>
            </a:r>
            <a:endParaRPr lang="en-US" sz="1800" dirty="0"/>
          </a:p>
        </p:txBody>
      </p:sp>
    </p:spTree>
    <p:extLst>
      <p:ext uri="{BB962C8B-B14F-4D97-AF65-F5344CB8AC3E}">
        <p14:creationId xmlns:p14="http://schemas.microsoft.com/office/powerpoint/2010/main" val="4264935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Resource </a:t>
            </a:r>
            <a:r>
              <a:rPr lang="es-MX" dirty="0" err="1"/>
              <a:t>config</a:t>
            </a:r>
            <a:r>
              <a:rPr lang="es-MX" dirty="0"/>
              <a:t> – </a:t>
            </a:r>
            <a:r>
              <a:rPr lang="es-MX" dirty="0" err="1"/>
              <a:t>Models</a:t>
            </a:r>
            <a:r>
              <a:rPr lang="es-MX" dirty="0"/>
              <a:t> &amp; </a:t>
            </a:r>
            <a:r>
              <a:rPr lang="es-MX" dirty="0" err="1"/>
              <a:t>Snapshots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err="1"/>
              <a:t>Model</a:t>
            </a:r>
            <a:r>
              <a:rPr lang="es-MX" sz="1800" dirty="0"/>
              <a:t> </a:t>
            </a:r>
            <a:r>
              <a:rPr lang="es-MX" sz="1800" dirty="0" err="1"/>
              <a:t>config</a:t>
            </a:r>
            <a:r>
              <a:rPr lang="es-MX" sz="1800" dirty="0"/>
              <a:t> files </a:t>
            </a:r>
            <a:r>
              <a:rPr lang="es-MX" sz="1800" dirty="0" err="1"/>
              <a:t>live</a:t>
            </a:r>
            <a:r>
              <a:rPr lang="es-MX" sz="1800" dirty="0"/>
              <a:t> in the </a:t>
            </a:r>
            <a:r>
              <a:rPr lang="es-MX" sz="1800" b="1" dirty="0" err="1"/>
              <a:t>models</a:t>
            </a:r>
            <a:r>
              <a:rPr lang="es-MX" sz="1800" b="1" dirty="0"/>
              <a:t>/ </a:t>
            </a:r>
            <a:r>
              <a:rPr lang="es-MX" sz="1800" dirty="0" err="1"/>
              <a:t>directory</a:t>
            </a:r>
            <a:r>
              <a:rPr lang="es-MX" sz="1800" dirty="0"/>
              <a:t>. </a:t>
            </a:r>
            <a:r>
              <a:rPr lang="es-MX" sz="1800" dirty="0" err="1"/>
              <a:t>Snapshot</a:t>
            </a:r>
            <a:r>
              <a:rPr lang="es-MX" sz="1800" dirty="0"/>
              <a:t> files </a:t>
            </a:r>
            <a:r>
              <a:rPr lang="es-MX" sz="1800" dirty="0" err="1"/>
              <a:t>live</a:t>
            </a:r>
            <a:r>
              <a:rPr lang="es-MX" sz="1800" dirty="0"/>
              <a:t> in </a:t>
            </a:r>
            <a:r>
              <a:rPr lang="es-MX" sz="1800" b="1" dirty="0" err="1"/>
              <a:t>snapshots</a:t>
            </a:r>
            <a:r>
              <a:rPr lang="es-MX" sz="1800" b="1" dirty="0"/>
              <a:t>/</a:t>
            </a:r>
          </a:p>
          <a:p>
            <a:pPr>
              <a:lnSpc>
                <a:spcPct val="150000"/>
              </a:lnSpc>
            </a:pPr>
            <a:r>
              <a:rPr lang="es-MX" sz="1800" dirty="0" err="1"/>
              <a:t>It’s</a:t>
            </a:r>
            <a:r>
              <a:rPr lang="es-MX" sz="1800" dirty="0"/>
              <a:t> </a:t>
            </a:r>
            <a:r>
              <a:rPr lang="es-MX" sz="1800" dirty="0" err="1"/>
              <a:t>usually</a:t>
            </a:r>
            <a:r>
              <a:rPr lang="es-MX" sz="1800" dirty="0"/>
              <a:t> </a:t>
            </a:r>
            <a:r>
              <a:rPr lang="es-MX" sz="1800" dirty="0" err="1"/>
              <a:t>used</a:t>
            </a:r>
            <a:r>
              <a:rPr lang="es-MX" sz="1800" dirty="0"/>
              <a:t> to </a:t>
            </a:r>
            <a:r>
              <a:rPr lang="es-MX" sz="1800" dirty="0" err="1"/>
              <a:t>document</a:t>
            </a:r>
            <a:r>
              <a:rPr lang="es-MX" sz="1800" dirty="0"/>
              <a:t> the </a:t>
            </a:r>
            <a:r>
              <a:rPr lang="es-MX" sz="1800" dirty="0" err="1"/>
              <a:t>models</a:t>
            </a:r>
            <a:r>
              <a:rPr lang="es-MX" sz="1800" dirty="0"/>
              <a:t> </a:t>
            </a:r>
            <a:r>
              <a:rPr lang="es-MX" sz="1800" dirty="0" err="1"/>
              <a:t>or</a:t>
            </a:r>
            <a:r>
              <a:rPr lang="es-MX" sz="1800" dirty="0"/>
              <a:t> </a:t>
            </a:r>
            <a:r>
              <a:rPr lang="es-MX" sz="1800" dirty="0" err="1"/>
              <a:t>snapshots</a:t>
            </a:r>
            <a:r>
              <a:rPr lang="es-MX" sz="1800" dirty="0"/>
              <a:t> </a:t>
            </a:r>
            <a:r>
              <a:rPr lang="es-MX" sz="1800" dirty="0" err="1"/>
              <a:t>being</a:t>
            </a:r>
            <a:r>
              <a:rPr lang="es-MX" sz="1800" dirty="0"/>
              <a:t> </a:t>
            </a:r>
            <a:r>
              <a:rPr lang="es-MX" sz="1800" dirty="0" err="1"/>
              <a:t>created</a:t>
            </a:r>
            <a:r>
              <a:rPr lang="es-MX" sz="1800" dirty="0"/>
              <a:t> in the </a:t>
            </a:r>
            <a:r>
              <a:rPr lang="es-MX" sz="1800" dirty="0" err="1"/>
              <a:t>project</a:t>
            </a:r>
            <a:endParaRPr lang="es-MX" sz="1800" dirty="0"/>
          </a:p>
          <a:p>
            <a:pPr>
              <a:lnSpc>
                <a:spcPct val="150000"/>
              </a:lnSpc>
            </a:pPr>
            <a:r>
              <a:rPr lang="es-MX" sz="1800" dirty="0" err="1"/>
              <a:t>It</a:t>
            </a:r>
            <a:r>
              <a:rPr lang="es-MX" sz="1800" dirty="0"/>
              <a:t> can </a:t>
            </a:r>
            <a:r>
              <a:rPr lang="es-MX" sz="1800" dirty="0" err="1"/>
              <a:t>also</a:t>
            </a:r>
            <a:r>
              <a:rPr lang="es-MX" sz="1800" dirty="0"/>
              <a:t> be </a:t>
            </a:r>
            <a:r>
              <a:rPr lang="es-MX" sz="1800" dirty="0" err="1"/>
              <a:t>used</a:t>
            </a:r>
            <a:r>
              <a:rPr lang="es-MX" sz="1800" dirty="0"/>
              <a:t> to </a:t>
            </a:r>
            <a:r>
              <a:rPr lang="es-MX" sz="1800" dirty="0" err="1"/>
              <a:t>add</a:t>
            </a:r>
            <a:r>
              <a:rPr lang="es-MX" sz="1800" dirty="0"/>
              <a:t> </a:t>
            </a:r>
            <a:r>
              <a:rPr lang="es-MX" sz="1800" dirty="0" err="1"/>
              <a:t>generic</a:t>
            </a:r>
            <a:r>
              <a:rPr lang="es-MX" sz="1800" dirty="0"/>
              <a:t> </a:t>
            </a:r>
            <a:r>
              <a:rPr lang="es-MX" sz="1800" dirty="0" err="1"/>
              <a:t>tests</a:t>
            </a:r>
            <a:r>
              <a:rPr lang="es-MX" sz="1800" dirty="0"/>
              <a:t> to </a:t>
            </a:r>
            <a:r>
              <a:rPr lang="es-MX" sz="1800" dirty="0" err="1"/>
              <a:t>these</a:t>
            </a:r>
            <a:r>
              <a:rPr lang="es-MX" sz="1800" dirty="0"/>
              <a:t> resources</a:t>
            </a:r>
          </a:p>
          <a:p>
            <a:pPr>
              <a:lnSpc>
                <a:spcPct val="150000"/>
              </a:lnSpc>
            </a:pPr>
            <a:r>
              <a:rPr lang="es-MX" sz="1800" dirty="0" err="1"/>
              <a:t>You</a:t>
            </a:r>
            <a:r>
              <a:rPr lang="es-MX" sz="1800" dirty="0"/>
              <a:t> can </a:t>
            </a:r>
            <a:r>
              <a:rPr lang="es-MX" sz="1800" dirty="0" err="1"/>
              <a:t>have</a:t>
            </a:r>
            <a:r>
              <a:rPr lang="es-MX" sz="1800" dirty="0"/>
              <a:t> a single file with </a:t>
            </a:r>
            <a:r>
              <a:rPr lang="es-MX" sz="1800" dirty="0" err="1"/>
              <a:t>all</a:t>
            </a:r>
            <a:r>
              <a:rPr lang="es-MX" sz="1800" dirty="0"/>
              <a:t> </a:t>
            </a:r>
            <a:r>
              <a:rPr lang="es-MX" sz="1800" dirty="0" err="1"/>
              <a:t>your</a:t>
            </a:r>
            <a:r>
              <a:rPr lang="es-MX" sz="1800" dirty="0"/>
              <a:t> resources, </a:t>
            </a:r>
            <a:r>
              <a:rPr lang="es-MX" sz="1800" dirty="0" err="1"/>
              <a:t>or</a:t>
            </a:r>
            <a:r>
              <a:rPr lang="es-MX" sz="1800" dirty="0"/>
              <a:t> as </a:t>
            </a:r>
            <a:r>
              <a:rPr lang="es-MX" sz="1800" dirty="0" err="1"/>
              <a:t>many</a:t>
            </a:r>
            <a:r>
              <a:rPr lang="es-MX" sz="1800" dirty="0"/>
              <a:t> files as </a:t>
            </a:r>
            <a:r>
              <a:rPr lang="es-MX" sz="1800" dirty="0" err="1"/>
              <a:t>it</a:t>
            </a:r>
            <a:r>
              <a:rPr lang="es-MX" sz="1800" dirty="0"/>
              <a:t> </a:t>
            </a:r>
            <a:r>
              <a:rPr lang="es-MX" sz="1800" dirty="0" err="1"/>
              <a:t>makes</a:t>
            </a:r>
            <a:r>
              <a:rPr lang="es-MX" sz="1800" dirty="0"/>
              <a:t> </a:t>
            </a:r>
            <a:r>
              <a:rPr lang="es-MX" sz="1800" dirty="0" err="1"/>
              <a:t>sense</a:t>
            </a:r>
            <a:endParaRPr lang="es-MX" sz="1800" dirty="0"/>
          </a:p>
          <a:p>
            <a:pPr>
              <a:lnSpc>
                <a:spcPct val="150000"/>
              </a:lnSpc>
            </a:pPr>
            <a:r>
              <a:rPr lang="es-MX" sz="1800" dirty="0" err="1"/>
              <a:t>Model</a:t>
            </a:r>
            <a:r>
              <a:rPr lang="es-MX" sz="1800" dirty="0"/>
              <a:t> </a:t>
            </a:r>
            <a:r>
              <a:rPr lang="es-MX" sz="1800" dirty="0" err="1"/>
              <a:t>property</a:t>
            </a:r>
            <a:r>
              <a:rPr lang="es-MX" sz="1800" dirty="0"/>
              <a:t> </a:t>
            </a:r>
            <a:r>
              <a:rPr lang="es-MX" sz="1800" dirty="0" err="1">
                <a:hlinkClick r:id="rId3"/>
              </a:rPr>
              <a:t>reference</a:t>
            </a:r>
            <a:r>
              <a:rPr lang="es-MX" sz="1800" dirty="0">
                <a:hlinkClick r:id="rId3"/>
              </a:rPr>
              <a:t> can be </a:t>
            </a:r>
            <a:r>
              <a:rPr lang="es-MX" sz="1800" dirty="0" err="1">
                <a:hlinkClick r:id="rId3"/>
              </a:rPr>
              <a:t>found</a:t>
            </a:r>
            <a:r>
              <a:rPr lang="es-MX" sz="1800" dirty="0">
                <a:hlinkClick r:id="rId3"/>
              </a:rPr>
              <a:t> </a:t>
            </a:r>
            <a:r>
              <a:rPr lang="es-MX" sz="1800" dirty="0" err="1">
                <a:hlinkClick r:id="rId3"/>
              </a:rPr>
              <a:t>here</a:t>
            </a:r>
            <a:r>
              <a:rPr lang="es-MX" sz="1800" dirty="0"/>
              <a:t>. </a:t>
            </a:r>
            <a:r>
              <a:rPr lang="es-MX" sz="1800" dirty="0" err="1"/>
              <a:t>Snapshot</a:t>
            </a:r>
            <a:r>
              <a:rPr lang="es-MX" sz="1800" dirty="0"/>
              <a:t> </a:t>
            </a:r>
            <a:r>
              <a:rPr lang="es-MX" sz="1800" dirty="0" err="1"/>
              <a:t>property</a:t>
            </a:r>
            <a:r>
              <a:rPr lang="es-MX" sz="1800" dirty="0"/>
              <a:t> </a:t>
            </a:r>
            <a:r>
              <a:rPr lang="es-MX" sz="1800" dirty="0" err="1">
                <a:hlinkClick r:id="rId4"/>
              </a:rPr>
              <a:t>reference</a:t>
            </a:r>
            <a:r>
              <a:rPr lang="es-MX" sz="1800" dirty="0">
                <a:hlinkClick r:id="rId4"/>
              </a:rPr>
              <a:t> can be </a:t>
            </a:r>
            <a:r>
              <a:rPr lang="es-MX" sz="1800" dirty="0" err="1">
                <a:hlinkClick r:id="rId4"/>
              </a:rPr>
              <a:t>found</a:t>
            </a:r>
            <a:r>
              <a:rPr lang="es-MX" sz="1800" dirty="0">
                <a:hlinkClick r:id="rId4"/>
              </a:rPr>
              <a:t> </a:t>
            </a:r>
            <a:r>
              <a:rPr lang="es-MX" sz="1800" dirty="0" err="1">
                <a:hlinkClick r:id="rId4"/>
              </a:rPr>
              <a:t>here</a:t>
            </a:r>
            <a:endParaRPr lang="es-MX" sz="1800" dirty="0"/>
          </a:p>
        </p:txBody>
      </p:sp>
      <p:pic>
        <p:nvPicPr>
          <p:cNvPr id="5" name="Picture 4">
            <a:extLst>
              <a:ext uri="{FF2B5EF4-FFF2-40B4-BE49-F238E27FC236}">
                <a16:creationId xmlns:a16="http://schemas.microsoft.com/office/drawing/2014/main" id="{5A91FE7A-761A-4ABA-8B5D-34CEB18C6B5C}"/>
              </a:ext>
            </a:extLst>
          </p:cNvPr>
          <p:cNvPicPr>
            <a:picLocks noChangeAspect="1"/>
          </p:cNvPicPr>
          <p:nvPr/>
        </p:nvPicPr>
        <p:blipFill>
          <a:blip r:embed="rId5"/>
          <a:stretch>
            <a:fillRect/>
          </a:stretch>
        </p:blipFill>
        <p:spPr>
          <a:xfrm>
            <a:off x="871558" y="4437388"/>
            <a:ext cx="2438740" cy="1695687"/>
          </a:xfrm>
          <a:prstGeom prst="rect">
            <a:avLst/>
          </a:prstGeom>
        </p:spPr>
      </p:pic>
      <p:pic>
        <p:nvPicPr>
          <p:cNvPr id="7" name="Picture 6">
            <a:extLst>
              <a:ext uri="{FF2B5EF4-FFF2-40B4-BE49-F238E27FC236}">
                <a16:creationId xmlns:a16="http://schemas.microsoft.com/office/drawing/2014/main" id="{2086AABE-AE11-4080-87D8-91A4A7116DF8}"/>
              </a:ext>
            </a:extLst>
          </p:cNvPr>
          <p:cNvPicPr>
            <a:picLocks noChangeAspect="1"/>
          </p:cNvPicPr>
          <p:nvPr/>
        </p:nvPicPr>
        <p:blipFill>
          <a:blip r:embed="rId6"/>
          <a:stretch>
            <a:fillRect/>
          </a:stretch>
        </p:blipFill>
        <p:spPr>
          <a:xfrm>
            <a:off x="4101445" y="3864643"/>
            <a:ext cx="3019846" cy="2562583"/>
          </a:xfrm>
          <a:prstGeom prst="rect">
            <a:avLst/>
          </a:prstGeom>
        </p:spPr>
      </p:pic>
      <p:pic>
        <p:nvPicPr>
          <p:cNvPr id="9" name="Picture 8">
            <a:extLst>
              <a:ext uri="{FF2B5EF4-FFF2-40B4-BE49-F238E27FC236}">
                <a16:creationId xmlns:a16="http://schemas.microsoft.com/office/drawing/2014/main" id="{1537461D-9DFF-48C7-87DA-4020F07E6AF6}"/>
              </a:ext>
            </a:extLst>
          </p:cNvPr>
          <p:cNvPicPr>
            <a:picLocks noChangeAspect="1"/>
          </p:cNvPicPr>
          <p:nvPr/>
        </p:nvPicPr>
        <p:blipFill>
          <a:blip r:embed="rId7"/>
          <a:stretch>
            <a:fillRect/>
          </a:stretch>
        </p:blipFill>
        <p:spPr>
          <a:xfrm>
            <a:off x="8396305" y="4370704"/>
            <a:ext cx="2476846" cy="1762371"/>
          </a:xfrm>
          <a:prstGeom prst="rect">
            <a:avLst/>
          </a:prstGeom>
        </p:spPr>
      </p:pic>
    </p:spTree>
    <p:extLst>
      <p:ext uri="{BB962C8B-B14F-4D97-AF65-F5344CB8AC3E}">
        <p14:creationId xmlns:p14="http://schemas.microsoft.com/office/powerpoint/2010/main" val="1868963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Resource </a:t>
            </a:r>
            <a:r>
              <a:rPr lang="es-MX" dirty="0" err="1"/>
              <a:t>config</a:t>
            </a:r>
            <a:r>
              <a:rPr lang="es-MX" dirty="0"/>
              <a:t> – </a:t>
            </a:r>
            <a:r>
              <a:rPr lang="es-MX" dirty="0" err="1"/>
              <a:t>Sources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err="1"/>
              <a:t>Sources</a:t>
            </a:r>
            <a:r>
              <a:rPr lang="es-MX" sz="1800" dirty="0"/>
              <a:t> </a:t>
            </a:r>
            <a:r>
              <a:rPr lang="es-MX" sz="1800" dirty="0" err="1"/>
              <a:t>configuration</a:t>
            </a:r>
            <a:r>
              <a:rPr lang="es-MX" sz="1800" dirty="0"/>
              <a:t> </a:t>
            </a:r>
            <a:r>
              <a:rPr lang="es-MX" sz="1800" dirty="0" err="1"/>
              <a:t>also</a:t>
            </a:r>
            <a:r>
              <a:rPr lang="es-MX" sz="1800" dirty="0"/>
              <a:t> </a:t>
            </a:r>
            <a:r>
              <a:rPr lang="es-MX" sz="1800" dirty="0" err="1"/>
              <a:t>lives</a:t>
            </a:r>
            <a:r>
              <a:rPr lang="es-MX" sz="1800" dirty="0"/>
              <a:t> in the </a:t>
            </a:r>
            <a:r>
              <a:rPr lang="es-MX" sz="1800" b="1" dirty="0" err="1"/>
              <a:t>model</a:t>
            </a:r>
            <a:r>
              <a:rPr lang="es-MX" sz="1800" b="1" dirty="0"/>
              <a:t>/ </a:t>
            </a:r>
            <a:r>
              <a:rPr lang="es-MX" sz="1800" dirty="0" err="1"/>
              <a:t>directory</a:t>
            </a:r>
            <a:endParaRPr lang="es-MX" sz="1800" b="1" dirty="0"/>
          </a:p>
          <a:p>
            <a:pPr>
              <a:lnSpc>
                <a:spcPct val="150000"/>
              </a:lnSpc>
            </a:pPr>
            <a:r>
              <a:rPr lang="es-MX" sz="1800" dirty="0" err="1"/>
              <a:t>It’s</a:t>
            </a:r>
            <a:r>
              <a:rPr lang="es-MX" sz="1800" dirty="0"/>
              <a:t> </a:t>
            </a:r>
            <a:r>
              <a:rPr lang="es-MX" sz="1800" dirty="0" err="1"/>
              <a:t>useful</a:t>
            </a:r>
            <a:r>
              <a:rPr lang="es-MX" sz="1800" dirty="0"/>
              <a:t> to </a:t>
            </a:r>
            <a:r>
              <a:rPr lang="es-MX" sz="1800" dirty="0" err="1"/>
              <a:t>add</a:t>
            </a:r>
            <a:r>
              <a:rPr lang="es-MX" sz="1800" dirty="0"/>
              <a:t> </a:t>
            </a:r>
            <a:r>
              <a:rPr lang="es-MX" sz="1800" dirty="0" err="1"/>
              <a:t>different</a:t>
            </a:r>
            <a:r>
              <a:rPr lang="es-MX" sz="1800" dirty="0"/>
              <a:t> </a:t>
            </a:r>
            <a:r>
              <a:rPr lang="es-MX" sz="1800" dirty="0" err="1"/>
              <a:t>databases</a:t>
            </a:r>
            <a:r>
              <a:rPr lang="es-MX" sz="1800" dirty="0"/>
              <a:t> (</a:t>
            </a:r>
            <a:r>
              <a:rPr lang="es-MX" sz="1800" dirty="0" err="1"/>
              <a:t>within</a:t>
            </a:r>
            <a:r>
              <a:rPr lang="es-MX" sz="1800" dirty="0"/>
              <a:t> the </a:t>
            </a:r>
            <a:r>
              <a:rPr lang="es-MX" sz="1800" dirty="0" err="1"/>
              <a:t>same</a:t>
            </a:r>
            <a:r>
              <a:rPr lang="es-MX" sz="1800" dirty="0"/>
              <a:t> </a:t>
            </a:r>
            <a:r>
              <a:rPr lang="es-MX" sz="1800" dirty="0" err="1"/>
              <a:t>cloud</a:t>
            </a:r>
            <a:r>
              <a:rPr lang="es-MX" sz="1800" dirty="0"/>
              <a:t> </a:t>
            </a:r>
            <a:r>
              <a:rPr lang="es-MX" sz="1800" dirty="0" err="1"/>
              <a:t>platform</a:t>
            </a:r>
            <a:r>
              <a:rPr lang="es-MX" sz="1800" dirty="0"/>
              <a:t>) as a </a:t>
            </a:r>
            <a:r>
              <a:rPr lang="es-MX" sz="1800" dirty="0" err="1"/>
              <a:t>source</a:t>
            </a:r>
            <a:r>
              <a:rPr lang="es-MX" sz="1800" dirty="0"/>
              <a:t> for the </a:t>
            </a:r>
            <a:r>
              <a:rPr lang="es-MX" sz="1800" dirty="0" err="1"/>
              <a:t>project</a:t>
            </a:r>
            <a:endParaRPr lang="es-MX" sz="1800" dirty="0"/>
          </a:p>
          <a:p>
            <a:pPr>
              <a:lnSpc>
                <a:spcPct val="150000"/>
              </a:lnSpc>
            </a:pPr>
            <a:r>
              <a:rPr lang="es-MX" sz="1800" dirty="0"/>
              <a:t>Just </a:t>
            </a:r>
            <a:r>
              <a:rPr lang="es-MX" sz="1800" dirty="0" err="1"/>
              <a:t>like</a:t>
            </a:r>
            <a:r>
              <a:rPr lang="es-MX" sz="1800" dirty="0"/>
              <a:t> with </a:t>
            </a:r>
            <a:r>
              <a:rPr lang="es-MX" sz="1800" dirty="0" err="1"/>
              <a:t>models</a:t>
            </a:r>
            <a:r>
              <a:rPr lang="es-MX" sz="1800" dirty="0"/>
              <a:t>, </a:t>
            </a:r>
            <a:r>
              <a:rPr lang="es-MX" sz="1800" dirty="0" err="1"/>
              <a:t>this</a:t>
            </a:r>
            <a:r>
              <a:rPr lang="es-MX" sz="1800" dirty="0"/>
              <a:t> can </a:t>
            </a:r>
            <a:r>
              <a:rPr lang="es-MX" sz="1800" dirty="0" err="1"/>
              <a:t>also</a:t>
            </a:r>
            <a:r>
              <a:rPr lang="es-MX" sz="1800" dirty="0"/>
              <a:t> be </a:t>
            </a:r>
            <a:r>
              <a:rPr lang="es-MX" sz="1800" dirty="0" err="1"/>
              <a:t>used</a:t>
            </a:r>
            <a:r>
              <a:rPr lang="es-MX" sz="1800" dirty="0"/>
              <a:t> to </a:t>
            </a:r>
            <a:r>
              <a:rPr lang="es-MX" sz="1800" dirty="0" err="1"/>
              <a:t>add</a:t>
            </a:r>
            <a:r>
              <a:rPr lang="es-MX" sz="1800" dirty="0"/>
              <a:t> </a:t>
            </a:r>
            <a:r>
              <a:rPr lang="es-MX" sz="1800" dirty="0" err="1"/>
              <a:t>generic</a:t>
            </a:r>
            <a:r>
              <a:rPr lang="es-MX" sz="1800" dirty="0"/>
              <a:t> </a:t>
            </a:r>
            <a:r>
              <a:rPr lang="es-MX" sz="1800" dirty="0" err="1"/>
              <a:t>tests</a:t>
            </a:r>
            <a:r>
              <a:rPr lang="es-MX" sz="1800" dirty="0"/>
              <a:t> to </a:t>
            </a:r>
            <a:r>
              <a:rPr lang="es-MX" sz="1800" dirty="0" err="1"/>
              <a:t>these</a:t>
            </a:r>
            <a:r>
              <a:rPr lang="es-MX" sz="1800" dirty="0"/>
              <a:t> resources (</a:t>
            </a:r>
            <a:r>
              <a:rPr lang="es-MX" sz="1800" dirty="0" err="1"/>
              <a:t>including</a:t>
            </a:r>
            <a:r>
              <a:rPr lang="es-MX" sz="1800" dirty="0"/>
              <a:t> </a:t>
            </a:r>
            <a:r>
              <a:rPr lang="es-MX" sz="1800" dirty="0" err="1"/>
              <a:t>freshness</a:t>
            </a:r>
            <a:r>
              <a:rPr lang="es-MX" sz="1800" dirty="0"/>
              <a:t> testing)</a:t>
            </a:r>
          </a:p>
          <a:p>
            <a:pPr>
              <a:lnSpc>
                <a:spcPct val="150000"/>
              </a:lnSpc>
            </a:pPr>
            <a:r>
              <a:rPr lang="es-MX" sz="1800" dirty="0" err="1"/>
              <a:t>You</a:t>
            </a:r>
            <a:r>
              <a:rPr lang="es-MX" sz="1800" dirty="0"/>
              <a:t> can </a:t>
            </a:r>
            <a:r>
              <a:rPr lang="es-MX" sz="1800" dirty="0" err="1"/>
              <a:t>have</a:t>
            </a:r>
            <a:r>
              <a:rPr lang="es-MX" sz="1800" dirty="0"/>
              <a:t> a single file with </a:t>
            </a:r>
            <a:r>
              <a:rPr lang="es-MX" sz="1800" dirty="0" err="1"/>
              <a:t>all</a:t>
            </a:r>
            <a:r>
              <a:rPr lang="es-MX" sz="1800" dirty="0"/>
              <a:t> </a:t>
            </a:r>
            <a:r>
              <a:rPr lang="es-MX" sz="1800" dirty="0" err="1"/>
              <a:t>your</a:t>
            </a:r>
            <a:r>
              <a:rPr lang="es-MX" sz="1800" dirty="0"/>
              <a:t> resources, </a:t>
            </a:r>
            <a:r>
              <a:rPr lang="es-MX" sz="1800" dirty="0" err="1"/>
              <a:t>or</a:t>
            </a:r>
            <a:r>
              <a:rPr lang="es-MX" sz="1800" dirty="0"/>
              <a:t> as </a:t>
            </a:r>
            <a:r>
              <a:rPr lang="es-MX" sz="1800" dirty="0" err="1"/>
              <a:t>many</a:t>
            </a:r>
            <a:r>
              <a:rPr lang="es-MX" sz="1800" dirty="0"/>
              <a:t> files as </a:t>
            </a:r>
            <a:r>
              <a:rPr lang="es-MX" sz="1800" dirty="0" err="1"/>
              <a:t>it</a:t>
            </a:r>
            <a:r>
              <a:rPr lang="es-MX" sz="1800" dirty="0"/>
              <a:t> </a:t>
            </a:r>
            <a:r>
              <a:rPr lang="es-MX" sz="1800" dirty="0" err="1"/>
              <a:t>makes</a:t>
            </a:r>
            <a:r>
              <a:rPr lang="es-MX" sz="1800" dirty="0"/>
              <a:t> </a:t>
            </a:r>
            <a:r>
              <a:rPr lang="es-MX" sz="1800" dirty="0" err="1"/>
              <a:t>sense</a:t>
            </a:r>
            <a:endParaRPr lang="es-MX" sz="1800" dirty="0"/>
          </a:p>
          <a:p>
            <a:pPr>
              <a:lnSpc>
                <a:spcPct val="150000"/>
              </a:lnSpc>
            </a:pPr>
            <a:r>
              <a:rPr lang="es-MX" sz="1800" dirty="0"/>
              <a:t>For </a:t>
            </a:r>
            <a:r>
              <a:rPr lang="es-MX" sz="1800" dirty="0" err="1"/>
              <a:t>sources</a:t>
            </a:r>
            <a:r>
              <a:rPr lang="es-MX" sz="1800" dirty="0"/>
              <a:t>, </a:t>
            </a:r>
            <a:r>
              <a:rPr lang="es-MX" sz="1800" dirty="0" err="1"/>
              <a:t>it</a:t>
            </a:r>
            <a:r>
              <a:rPr lang="es-MX" sz="1800" dirty="0"/>
              <a:t> </a:t>
            </a:r>
            <a:r>
              <a:rPr lang="es-MX" sz="1800" dirty="0" err="1"/>
              <a:t>might</a:t>
            </a:r>
            <a:r>
              <a:rPr lang="es-MX" sz="1800" dirty="0"/>
              <a:t> be </a:t>
            </a:r>
            <a:r>
              <a:rPr lang="es-MX" sz="1800" dirty="0" err="1"/>
              <a:t>useful</a:t>
            </a:r>
            <a:r>
              <a:rPr lang="es-MX" sz="1800" dirty="0"/>
              <a:t> to </a:t>
            </a:r>
            <a:r>
              <a:rPr lang="es-MX" sz="1800" dirty="0" err="1"/>
              <a:t>create</a:t>
            </a:r>
            <a:r>
              <a:rPr lang="es-MX" sz="1800" dirty="0"/>
              <a:t> a </a:t>
            </a:r>
            <a:r>
              <a:rPr lang="es-MX" sz="1800" dirty="0" err="1"/>
              <a:t>yml</a:t>
            </a:r>
            <a:r>
              <a:rPr lang="es-MX" sz="1800" dirty="0"/>
              <a:t> file for </a:t>
            </a:r>
            <a:r>
              <a:rPr lang="es-MX" sz="1800" dirty="0" err="1"/>
              <a:t>each</a:t>
            </a:r>
            <a:r>
              <a:rPr lang="es-MX" sz="1800" dirty="0"/>
              <a:t> </a:t>
            </a:r>
            <a:r>
              <a:rPr lang="es-MX" sz="1800" dirty="0" err="1"/>
              <a:t>different</a:t>
            </a:r>
            <a:r>
              <a:rPr lang="es-MX" sz="1800" dirty="0"/>
              <a:t> </a:t>
            </a:r>
            <a:r>
              <a:rPr lang="es-MX" sz="1800" dirty="0" err="1"/>
              <a:t>source</a:t>
            </a:r>
            <a:r>
              <a:rPr lang="es-MX" sz="1800" dirty="0"/>
              <a:t> </a:t>
            </a:r>
            <a:r>
              <a:rPr lang="es-MX" sz="1800" dirty="0" err="1"/>
              <a:t>database</a:t>
            </a:r>
            <a:endParaRPr lang="es-MX" sz="1800" dirty="0"/>
          </a:p>
          <a:p>
            <a:pPr>
              <a:lnSpc>
                <a:spcPct val="150000"/>
              </a:lnSpc>
            </a:pPr>
            <a:r>
              <a:rPr lang="es-MX" sz="1800" dirty="0" err="1"/>
              <a:t>Source</a:t>
            </a:r>
            <a:r>
              <a:rPr lang="es-MX" sz="1800" dirty="0"/>
              <a:t> </a:t>
            </a:r>
            <a:r>
              <a:rPr lang="es-MX" sz="1800" dirty="0" err="1"/>
              <a:t>property</a:t>
            </a:r>
            <a:r>
              <a:rPr lang="es-MX" sz="1800" dirty="0"/>
              <a:t> </a:t>
            </a:r>
            <a:r>
              <a:rPr lang="es-MX" sz="1800" dirty="0" err="1">
                <a:hlinkClick r:id="rId3"/>
              </a:rPr>
              <a:t>reference</a:t>
            </a:r>
            <a:r>
              <a:rPr lang="es-MX" sz="1800" dirty="0">
                <a:hlinkClick r:id="rId3"/>
              </a:rPr>
              <a:t> can be </a:t>
            </a:r>
            <a:r>
              <a:rPr lang="es-MX" sz="1800" dirty="0" err="1">
                <a:hlinkClick r:id="rId3"/>
              </a:rPr>
              <a:t>found</a:t>
            </a:r>
            <a:r>
              <a:rPr lang="es-MX" sz="1800" dirty="0">
                <a:hlinkClick r:id="rId3"/>
              </a:rPr>
              <a:t> </a:t>
            </a:r>
            <a:r>
              <a:rPr lang="es-MX" sz="1800" dirty="0" err="1">
                <a:hlinkClick r:id="rId3"/>
              </a:rPr>
              <a:t>here</a:t>
            </a:r>
            <a:endParaRPr lang="es-MX" sz="1800" dirty="0"/>
          </a:p>
          <a:p>
            <a:pPr>
              <a:lnSpc>
                <a:spcPct val="150000"/>
              </a:lnSpc>
            </a:pPr>
            <a:r>
              <a:rPr lang="es-MX" sz="1800" dirty="0" err="1"/>
              <a:t>Recommended</a:t>
            </a:r>
            <a:endParaRPr lang="es-MX" sz="1800" dirty="0"/>
          </a:p>
          <a:p>
            <a:pPr lvl="1">
              <a:lnSpc>
                <a:spcPct val="150000"/>
              </a:lnSpc>
            </a:pPr>
            <a:r>
              <a:rPr lang="es-MX" sz="1600" dirty="0" err="1"/>
              <a:t>Have</a:t>
            </a:r>
            <a:r>
              <a:rPr lang="es-MX" sz="1600" dirty="0"/>
              <a:t> a </a:t>
            </a:r>
            <a:r>
              <a:rPr lang="es-MX" sz="1600" dirty="0" err="1"/>
              <a:t>different</a:t>
            </a:r>
            <a:r>
              <a:rPr lang="es-MX" sz="1600" dirty="0"/>
              <a:t> folder per </a:t>
            </a:r>
            <a:r>
              <a:rPr lang="es-MX" sz="1600" dirty="0" err="1"/>
              <a:t>source</a:t>
            </a:r>
            <a:endParaRPr lang="es-MX" sz="1600" dirty="0"/>
          </a:p>
          <a:p>
            <a:pPr lvl="1">
              <a:lnSpc>
                <a:spcPct val="150000"/>
              </a:lnSpc>
            </a:pPr>
            <a:r>
              <a:rPr lang="es-MX" sz="1600" dirty="0" err="1"/>
              <a:t>Have</a:t>
            </a:r>
            <a:r>
              <a:rPr lang="es-MX" sz="1600" dirty="0"/>
              <a:t> a </a:t>
            </a:r>
            <a:r>
              <a:rPr lang="es-MX" sz="1600" dirty="0" err="1"/>
              <a:t>different</a:t>
            </a:r>
            <a:r>
              <a:rPr lang="es-MX" sz="1600" dirty="0"/>
              <a:t> </a:t>
            </a:r>
            <a:r>
              <a:rPr lang="es-MX" sz="1600" dirty="0" err="1"/>
              <a:t>yml</a:t>
            </a:r>
            <a:r>
              <a:rPr lang="es-MX" sz="1600" dirty="0"/>
              <a:t> per </a:t>
            </a:r>
            <a:r>
              <a:rPr lang="es-MX" sz="1600" dirty="0" err="1"/>
              <a:t>source</a:t>
            </a:r>
            <a:endParaRPr lang="es-MX" sz="1600" dirty="0"/>
          </a:p>
        </p:txBody>
      </p:sp>
      <p:pic>
        <p:nvPicPr>
          <p:cNvPr id="6" name="Picture 5">
            <a:extLst>
              <a:ext uri="{FF2B5EF4-FFF2-40B4-BE49-F238E27FC236}">
                <a16:creationId xmlns:a16="http://schemas.microsoft.com/office/drawing/2014/main" id="{8B9B8365-9B7F-4D57-A7D2-E70843690A9E}"/>
              </a:ext>
            </a:extLst>
          </p:cNvPr>
          <p:cNvPicPr>
            <a:picLocks noChangeAspect="1"/>
          </p:cNvPicPr>
          <p:nvPr/>
        </p:nvPicPr>
        <p:blipFill>
          <a:blip r:embed="rId4"/>
          <a:stretch>
            <a:fillRect/>
          </a:stretch>
        </p:blipFill>
        <p:spPr>
          <a:xfrm>
            <a:off x="8915206" y="3575304"/>
            <a:ext cx="3000794" cy="2695951"/>
          </a:xfrm>
          <a:prstGeom prst="rect">
            <a:avLst/>
          </a:prstGeom>
        </p:spPr>
      </p:pic>
    </p:spTree>
    <p:extLst>
      <p:ext uri="{BB962C8B-B14F-4D97-AF65-F5344CB8AC3E}">
        <p14:creationId xmlns:p14="http://schemas.microsoft.com/office/powerpoint/2010/main" val="407235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What</a:t>
            </a:r>
            <a:r>
              <a:rPr lang="es-MX" dirty="0"/>
              <a:t> </a:t>
            </a:r>
            <a:r>
              <a:rPr lang="es-MX" dirty="0" err="1"/>
              <a:t>is</a:t>
            </a:r>
            <a:r>
              <a:rPr lang="es-MX" dirty="0"/>
              <a:t> DBT?</a:t>
            </a:r>
            <a:endParaRPr lang="en-MX" dirty="0"/>
          </a:p>
        </p:txBody>
      </p:sp>
      <p:sp>
        <p:nvSpPr>
          <p:cNvPr id="9" name="TextBox 8">
            <a:extLst>
              <a:ext uri="{FF2B5EF4-FFF2-40B4-BE49-F238E27FC236}">
                <a16:creationId xmlns:a16="http://schemas.microsoft.com/office/drawing/2014/main" id="{89D708B1-ECE3-4740-9895-0995F7F4EE4D}"/>
              </a:ext>
            </a:extLst>
          </p:cNvPr>
          <p:cNvSpPr txBox="1"/>
          <p:nvPr/>
        </p:nvSpPr>
        <p:spPr>
          <a:xfrm>
            <a:off x="4849186" y="1795067"/>
            <a:ext cx="5923440" cy="1015663"/>
          </a:xfrm>
          <a:prstGeom prst="rect">
            <a:avLst/>
          </a:prstGeom>
          <a:noFill/>
        </p:spPr>
        <p:txBody>
          <a:bodyPr wrap="square" rtlCol="0">
            <a:spAutoFit/>
          </a:bodyPr>
          <a:lstStyle/>
          <a:p>
            <a:r>
              <a:rPr lang="en-US" sz="2000" b="0" i="0" dirty="0">
                <a:solidFill>
                  <a:schemeClr val="tx1">
                    <a:lumMod val="65000"/>
                    <a:lumOff val="35000"/>
                  </a:schemeClr>
                </a:solidFill>
                <a:effectLst/>
              </a:rPr>
              <a:t>dbt is a tool that </a:t>
            </a:r>
            <a:r>
              <a:rPr lang="en-US" sz="2000" b="1" i="0" dirty="0">
                <a:solidFill>
                  <a:schemeClr val="tx1">
                    <a:lumMod val="65000"/>
                    <a:lumOff val="35000"/>
                  </a:schemeClr>
                </a:solidFill>
                <a:effectLst/>
              </a:rPr>
              <a:t>enables data analysts and engineers to transform data in their warehouses</a:t>
            </a:r>
            <a:r>
              <a:rPr lang="en-US" sz="2000" dirty="0">
                <a:solidFill>
                  <a:schemeClr val="tx1">
                    <a:lumMod val="65000"/>
                    <a:lumOff val="35000"/>
                  </a:schemeClr>
                </a:solidFill>
              </a:rPr>
              <a:t> </a:t>
            </a:r>
            <a:r>
              <a:rPr lang="en-US" sz="2000" b="0" i="0" dirty="0">
                <a:solidFill>
                  <a:schemeClr val="tx1">
                    <a:lumMod val="65000"/>
                    <a:lumOff val="35000"/>
                  </a:schemeClr>
                </a:solidFill>
                <a:effectLst/>
              </a:rPr>
              <a:t>more effectively by writing SQL select statements</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8C56C8F7-488E-4FE7-B4FA-F153B6E446CE}"/>
              </a:ext>
            </a:extLst>
          </p:cNvPr>
          <p:cNvSpPr txBox="1"/>
          <p:nvPr/>
        </p:nvSpPr>
        <p:spPr>
          <a:xfrm>
            <a:off x="846457" y="4046094"/>
            <a:ext cx="5923440" cy="1015663"/>
          </a:xfrm>
          <a:prstGeom prst="rect">
            <a:avLst/>
          </a:prstGeom>
          <a:noFill/>
        </p:spPr>
        <p:txBody>
          <a:bodyPr wrap="square" rtlCol="0">
            <a:spAutoFit/>
          </a:bodyPr>
          <a:lstStyle/>
          <a:p>
            <a:r>
              <a:rPr lang="en-US" sz="2000" b="1" dirty="0">
                <a:solidFill>
                  <a:schemeClr val="tx1">
                    <a:lumMod val="65000"/>
                    <a:lumOff val="35000"/>
                  </a:schemeClr>
                </a:solidFill>
              </a:rPr>
              <a:t>It’</a:t>
            </a:r>
            <a:r>
              <a:rPr lang="en-US" sz="2000" b="1" i="0" dirty="0">
                <a:solidFill>
                  <a:schemeClr val="tx1">
                    <a:lumMod val="65000"/>
                    <a:lumOff val="35000"/>
                  </a:schemeClr>
                </a:solidFill>
                <a:effectLst/>
              </a:rPr>
              <a:t>s the T in ELT.</a:t>
            </a:r>
            <a:r>
              <a:rPr lang="en-US" sz="2000" b="0" i="0" dirty="0">
                <a:solidFill>
                  <a:schemeClr val="tx1">
                    <a:lumMod val="65000"/>
                    <a:lumOff val="35000"/>
                  </a:schemeClr>
                </a:solidFill>
                <a:effectLst/>
              </a:rPr>
              <a:t> It doesn’t extract or load data, but it’s extremely good at transforming data that’s already loaded into your warehouse</a:t>
            </a:r>
          </a:p>
        </p:txBody>
      </p:sp>
      <p:pic>
        <p:nvPicPr>
          <p:cNvPr id="11" name="Picture 2" descr="Flow chart from left to right: data sources (Facebook, Adwords, MongoDB) flow into data loaders (Stitch, Fivetran), data loaders load data into data warehouses. dbt sits on top of the data warehouse of your choice and is used to transform raw data, transformed data can then be queried by BI tools (Looker, Mode) or other data analysis tools.">
            <a:extLst>
              <a:ext uri="{FF2B5EF4-FFF2-40B4-BE49-F238E27FC236}">
                <a16:creationId xmlns:a16="http://schemas.microsoft.com/office/drawing/2014/main" id="{706262F1-FA12-4274-8DA6-EA11F6BE21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01" t="7631" r="23500" b="6947"/>
          <a:stretch/>
        </p:blipFill>
        <p:spPr bwMode="auto">
          <a:xfrm>
            <a:off x="7213668" y="3522315"/>
            <a:ext cx="3660199" cy="267877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5B03795B-1499-41C4-8804-36522318AB59}"/>
              </a:ext>
            </a:extLst>
          </p:cNvPr>
          <p:cNvGrpSpPr/>
          <p:nvPr/>
        </p:nvGrpSpPr>
        <p:grpSpPr>
          <a:xfrm>
            <a:off x="1001140" y="1585084"/>
            <a:ext cx="2180728" cy="2140182"/>
            <a:chOff x="1001140" y="1585084"/>
            <a:chExt cx="2180728" cy="2140182"/>
          </a:xfrm>
        </p:grpSpPr>
        <p:grpSp>
          <p:nvGrpSpPr>
            <p:cNvPr id="4" name="Group 3">
              <a:extLst>
                <a:ext uri="{FF2B5EF4-FFF2-40B4-BE49-F238E27FC236}">
                  <a16:creationId xmlns:a16="http://schemas.microsoft.com/office/drawing/2014/main" id="{F6356A11-3269-42EA-9C6D-075B16DFDE7E}"/>
                </a:ext>
              </a:extLst>
            </p:cNvPr>
            <p:cNvGrpSpPr/>
            <p:nvPr/>
          </p:nvGrpSpPr>
          <p:grpSpPr>
            <a:xfrm>
              <a:off x="1833468" y="2210792"/>
              <a:ext cx="1348400" cy="1514474"/>
              <a:chOff x="6477117" y="1914526"/>
              <a:chExt cx="1348400" cy="1514474"/>
            </a:xfrm>
          </p:grpSpPr>
          <p:sp>
            <p:nvSpPr>
              <p:cNvPr id="6" name="TextBox 5">
                <a:extLst>
                  <a:ext uri="{FF2B5EF4-FFF2-40B4-BE49-F238E27FC236}">
                    <a16:creationId xmlns:a16="http://schemas.microsoft.com/office/drawing/2014/main" id="{F8702729-AFA1-4404-9D7B-E531B81E8243}"/>
                  </a:ext>
                </a:extLst>
              </p:cNvPr>
              <p:cNvSpPr txBox="1"/>
              <p:nvPr/>
            </p:nvSpPr>
            <p:spPr>
              <a:xfrm>
                <a:off x="6477117" y="1914526"/>
                <a:ext cx="513410" cy="1514474"/>
              </a:xfrm>
              <a:prstGeom prst="rect">
                <a:avLst/>
              </a:prstGeom>
              <a:noFill/>
            </p:spPr>
            <p:txBody>
              <a:bodyPr vert="wordArtVert" wrap="square" rtlCol="0">
                <a:spAutoFit/>
              </a:bodyPr>
              <a:lstStyle/>
              <a:p>
                <a:r>
                  <a:rPr lang="en-US" b="1" dirty="0" err="1">
                    <a:solidFill>
                      <a:schemeClr val="bg2">
                        <a:lumMod val="50000"/>
                      </a:schemeClr>
                    </a:solidFill>
                  </a:rPr>
                  <a:t>ata</a:t>
                </a:r>
                <a:endParaRPr lang="en-US" b="1" dirty="0">
                  <a:solidFill>
                    <a:schemeClr val="bg2">
                      <a:lumMod val="50000"/>
                    </a:schemeClr>
                  </a:solidFill>
                </a:endParaRPr>
              </a:p>
            </p:txBody>
          </p:sp>
          <p:sp>
            <p:nvSpPr>
              <p:cNvPr id="7" name="TextBox 6">
                <a:extLst>
                  <a:ext uri="{FF2B5EF4-FFF2-40B4-BE49-F238E27FC236}">
                    <a16:creationId xmlns:a16="http://schemas.microsoft.com/office/drawing/2014/main" id="{D2D03A1B-63A1-48DD-B5E4-C826D4E14D36}"/>
                  </a:ext>
                </a:extLst>
              </p:cNvPr>
              <p:cNvSpPr txBox="1"/>
              <p:nvPr/>
            </p:nvSpPr>
            <p:spPr>
              <a:xfrm>
                <a:off x="6894612" y="1914526"/>
                <a:ext cx="513410" cy="1514474"/>
              </a:xfrm>
              <a:prstGeom prst="rect">
                <a:avLst/>
              </a:prstGeom>
              <a:noFill/>
            </p:spPr>
            <p:txBody>
              <a:bodyPr vert="wordArtVert" wrap="square" rtlCol="0">
                <a:spAutoFit/>
              </a:bodyPr>
              <a:lstStyle>
                <a:defPPr>
                  <a:defRPr lang="en-US"/>
                </a:defPPr>
                <a:lvl1pPr>
                  <a:defRPr b="1">
                    <a:latin typeface="Arial Rounded MT Bold" panose="020F0704030504030204" pitchFamily="34" charset="0"/>
                  </a:defRPr>
                </a:lvl1pPr>
              </a:lstStyle>
              <a:p>
                <a:r>
                  <a:rPr lang="en-US" dirty="0" err="1">
                    <a:solidFill>
                      <a:schemeClr val="bg2">
                        <a:lumMod val="50000"/>
                      </a:schemeClr>
                    </a:solidFill>
                    <a:latin typeface="+mn-lt"/>
                  </a:rPr>
                  <a:t>uild</a:t>
                </a:r>
                <a:endParaRPr lang="en-US" dirty="0">
                  <a:solidFill>
                    <a:schemeClr val="bg2">
                      <a:lumMod val="50000"/>
                    </a:schemeClr>
                  </a:solidFill>
                  <a:latin typeface="+mn-lt"/>
                </a:endParaRPr>
              </a:p>
            </p:txBody>
          </p:sp>
          <p:sp>
            <p:nvSpPr>
              <p:cNvPr id="8" name="TextBox 7">
                <a:extLst>
                  <a:ext uri="{FF2B5EF4-FFF2-40B4-BE49-F238E27FC236}">
                    <a16:creationId xmlns:a16="http://schemas.microsoft.com/office/drawing/2014/main" id="{F8C49DE1-F050-40FF-B967-8836126EB756}"/>
                  </a:ext>
                </a:extLst>
              </p:cNvPr>
              <p:cNvSpPr txBox="1"/>
              <p:nvPr/>
            </p:nvSpPr>
            <p:spPr>
              <a:xfrm>
                <a:off x="7312107" y="1914526"/>
                <a:ext cx="513410" cy="1514474"/>
              </a:xfrm>
              <a:prstGeom prst="rect">
                <a:avLst/>
              </a:prstGeom>
              <a:noFill/>
            </p:spPr>
            <p:txBody>
              <a:bodyPr vert="wordArtVert" wrap="square" rtlCol="0">
                <a:spAutoFit/>
              </a:bodyPr>
              <a:lstStyle>
                <a:defPPr>
                  <a:defRPr lang="en-US"/>
                </a:defPPr>
                <a:lvl1pPr>
                  <a:defRPr b="1">
                    <a:latin typeface="Arial Rounded MT Bold" panose="020F0704030504030204" pitchFamily="34" charset="0"/>
                  </a:defRPr>
                </a:lvl1pPr>
              </a:lstStyle>
              <a:p>
                <a:r>
                  <a:rPr lang="en-US" dirty="0" err="1">
                    <a:solidFill>
                      <a:schemeClr val="bg2">
                        <a:lumMod val="50000"/>
                      </a:schemeClr>
                    </a:solidFill>
                    <a:latin typeface="+mn-lt"/>
                  </a:rPr>
                  <a:t>ool</a:t>
                </a:r>
                <a:endParaRPr lang="en-US" dirty="0">
                  <a:solidFill>
                    <a:schemeClr val="bg2">
                      <a:lumMod val="50000"/>
                    </a:schemeClr>
                  </a:solidFill>
                  <a:latin typeface="+mn-lt"/>
                </a:endParaRPr>
              </a:p>
            </p:txBody>
          </p:sp>
        </p:grpSp>
        <p:pic>
          <p:nvPicPr>
            <p:cNvPr id="1026" name="Picture 2" descr="docs.getdbt.com">
              <a:extLst>
                <a:ext uri="{FF2B5EF4-FFF2-40B4-BE49-F238E27FC236}">
                  <a16:creationId xmlns:a16="http://schemas.microsoft.com/office/drawing/2014/main" id="{6C538BFF-7585-4B01-808D-9D666F7CB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140" y="1585084"/>
              <a:ext cx="2153440" cy="717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6629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dbt commands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1800" dirty="0"/>
              <a:t>snapshot</a:t>
            </a:r>
          </a:p>
          <a:p>
            <a:pPr>
              <a:lnSpc>
                <a:spcPct val="150000"/>
              </a:lnSpc>
            </a:pPr>
            <a:r>
              <a:rPr lang="en-US" sz="1800" dirty="0"/>
              <a:t>run</a:t>
            </a:r>
          </a:p>
          <a:p>
            <a:pPr>
              <a:lnSpc>
                <a:spcPct val="150000"/>
              </a:lnSpc>
            </a:pPr>
            <a:r>
              <a:rPr lang="en-US" sz="1800" dirty="0"/>
              <a:t>compile</a:t>
            </a:r>
          </a:p>
          <a:p>
            <a:pPr>
              <a:lnSpc>
                <a:spcPct val="150000"/>
              </a:lnSpc>
            </a:pPr>
            <a:r>
              <a:rPr lang="en-US" sz="1800" dirty="0"/>
              <a:t>test</a:t>
            </a:r>
          </a:p>
          <a:p>
            <a:pPr>
              <a:lnSpc>
                <a:spcPct val="150000"/>
              </a:lnSpc>
            </a:pPr>
            <a:r>
              <a:rPr lang="en-US" sz="1800" dirty="0"/>
              <a:t>seed</a:t>
            </a:r>
          </a:p>
          <a:p>
            <a:pPr>
              <a:lnSpc>
                <a:spcPct val="150000"/>
              </a:lnSpc>
            </a:pPr>
            <a:r>
              <a:rPr lang="en-US" sz="1800" dirty="0"/>
              <a:t>deps</a:t>
            </a:r>
          </a:p>
          <a:p>
            <a:pPr>
              <a:lnSpc>
                <a:spcPct val="150000"/>
              </a:lnSpc>
            </a:pPr>
            <a:r>
              <a:rPr lang="en-US" sz="1800" dirty="0"/>
              <a:t>debug</a:t>
            </a:r>
            <a:endParaRPr lang="es-MX" sz="1800" dirty="0"/>
          </a:p>
        </p:txBody>
      </p:sp>
    </p:spTree>
    <p:extLst>
      <p:ext uri="{BB962C8B-B14F-4D97-AF65-F5344CB8AC3E}">
        <p14:creationId xmlns:p14="http://schemas.microsoft.com/office/powerpoint/2010/main" val="4001271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Sample</a:t>
            </a:r>
            <a:r>
              <a:rPr lang="es-MX" dirty="0"/>
              <a:t> </a:t>
            </a:r>
            <a:r>
              <a:rPr lang="es-MX" dirty="0" err="1"/>
              <a:t>development</a:t>
            </a:r>
            <a:r>
              <a:rPr lang="es-MX" dirty="0"/>
              <a:t> – </a:t>
            </a:r>
            <a:r>
              <a:rPr lang="es-MX" dirty="0" err="1"/>
              <a:t>Adding</a:t>
            </a:r>
            <a:r>
              <a:rPr lang="es-MX" dirty="0"/>
              <a:t> a new </a:t>
            </a:r>
            <a:r>
              <a:rPr lang="es-MX" dirty="0" err="1"/>
              <a:t>fact</a:t>
            </a:r>
            <a:r>
              <a:rPr lang="es-MX" dirty="0"/>
              <a:t> table</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marL="342900" indent="-342900">
              <a:lnSpc>
                <a:spcPct val="150000"/>
              </a:lnSpc>
              <a:buFont typeface="+mj-lt"/>
              <a:buAutoNum type="arabicPeriod"/>
            </a:pPr>
            <a:r>
              <a:rPr lang="en-US" sz="1800" dirty="0"/>
              <a:t>Create/update </a:t>
            </a:r>
            <a:r>
              <a:rPr lang="en-US" sz="1800" dirty="0" err="1"/>
              <a:t>sources.yml</a:t>
            </a:r>
            <a:r>
              <a:rPr lang="en-US" sz="1800" dirty="0"/>
              <a:t> (if a new table is being sourced)</a:t>
            </a:r>
          </a:p>
          <a:p>
            <a:pPr marL="342900" indent="-342900">
              <a:lnSpc>
                <a:spcPct val="150000"/>
              </a:lnSpc>
              <a:buFont typeface="+mj-lt"/>
              <a:buAutoNum type="arabicPeriod"/>
            </a:pPr>
            <a:r>
              <a:rPr lang="en-US" sz="1800" dirty="0"/>
              <a:t>Create staging snapshot for new table(s)</a:t>
            </a:r>
          </a:p>
          <a:p>
            <a:pPr marL="342900" indent="-342900">
              <a:lnSpc>
                <a:spcPct val="150000"/>
              </a:lnSpc>
              <a:buFont typeface="+mj-lt"/>
              <a:buAutoNum type="arabicPeriod"/>
            </a:pPr>
            <a:r>
              <a:rPr lang="en-US" sz="1800" dirty="0"/>
              <a:t>Create fact table model</a:t>
            </a:r>
          </a:p>
          <a:p>
            <a:pPr marL="342900" indent="-342900">
              <a:lnSpc>
                <a:spcPct val="150000"/>
              </a:lnSpc>
              <a:buFont typeface="+mj-lt"/>
              <a:buAutoNum type="arabicPeriod"/>
            </a:pPr>
            <a:r>
              <a:rPr lang="en-US" sz="1800" dirty="0"/>
              <a:t>Create semantic layer model (if needed)</a:t>
            </a:r>
            <a:endParaRPr lang="es-MX" sz="1800" dirty="0"/>
          </a:p>
        </p:txBody>
      </p:sp>
    </p:spTree>
    <p:extLst>
      <p:ext uri="{BB962C8B-B14F-4D97-AF65-F5344CB8AC3E}">
        <p14:creationId xmlns:p14="http://schemas.microsoft.com/office/powerpoint/2010/main" val="2564381655"/>
      </p:ext>
    </p:extLst>
  </p:cSld>
  <p:clrMapOvr>
    <a:masterClrMapping/>
  </p:clrMapOvr>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n-US"/>
              <a:t>Topics to reinforce</a:t>
            </a:r>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2200" dirty="0"/>
              <a:t>dbt local</a:t>
            </a:r>
          </a:p>
          <a:p>
            <a:pPr>
              <a:lnSpc>
                <a:spcPct val="150000"/>
              </a:lnSpc>
            </a:pPr>
            <a:r>
              <a:rPr lang="en-US" sz="2200" dirty="0"/>
              <a:t>Seeds</a:t>
            </a:r>
          </a:p>
          <a:p>
            <a:pPr>
              <a:lnSpc>
                <a:spcPct val="150000"/>
              </a:lnSpc>
            </a:pPr>
            <a:r>
              <a:rPr lang="en-US" sz="2200" dirty="0"/>
              <a:t>Environment configuration</a:t>
            </a:r>
          </a:p>
          <a:p>
            <a:pPr lvl="1">
              <a:lnSpc>
                <a:spcPct val="150000"/>
              </a:lnSpc>
            </a:pPr>
            <a:r>
              <a:rPr lang="en-US" sz="2000" dirty="0"/>
              <a:t>Snowflake + dbt + </a:t>
            </a:r>
            <a:r>
              <a:rPr lang="en-US" sz="2000" dirty="0" err="1"/>
              <a:t>github</a:t>
            </a:r>
            <a:endParaRPr lang="en-US" sz="2000" dirty="0"/>
          </a:p>
          <a:p>
            <a:pPr lvl="1">
              <a:lnSpc>
                <a:spcPct val="150000"/>
              </a:lnSpc>
            </a:pPr>
            <a:r>
              <a:rPr lang="en-US" sz="2000" dirty="0"/>
              <a:t>Include “multi-environment” platform type (dev/</a:t>
            </a:r>
            <a:r>
              <a:rPr lang="en-US" sz="2000" dirty="0" err="1"/>
              <a:t>qa</a:t>
            </a:r>
            <a:r>
              <a:rPr lang="en-US" sz="2000" dirty="0"/>
              <a:t>/</a:t>
            </a:r>
            <a:r>
              <a:rPr lang="en-US" sz="2000" dirty="0" err="1"/>
              <a:t>prd</a:t>
            </a:r>
            <a:r>
              <a:rPr lang="en-US" sz="2000"/>
              <a:t>)</a:t>
            </a:r>
            <a:endParaRPr lang="en-US" sz="2000" dirty="0"/>
          </a:p>
        </p:txBody>
      </p:sp>
    </p:spTree>
    <p:extLst>
      <p:ext uri="{BB962C8B-B14F-4D97-AF65-F5344CB8AC3E}">
        <p14:creationId xmlns:p14="http://schemas.microsoft.com/office/powerpoint/2010/main" val="29645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How</a:t>
            </a:r>
            <a:r>
              <a:rPr lang="es-MX" dirty="0"/>
              <a:t> DBT can </a:t>
            </a:r>
            <a:r>
              <a:rPr lang="es-MX" dirty="0" err="1"/>
              <a:t>help</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fontScale="92500"/>
          </a:bodyPr>
          <a:lstStyle/>
          <a:p>
            <a:pPr>
              <a:lnSpc>
                <a:spcPct val="150000"/>
              </a:lnSpc>
            </a:pPr>
            <a:r>
              <a:rPr lang="en-US" sz="2400" b="0" i="0" dirty="0">
                <a:solidFill>
                  <a:srgbClr val="292929"/>
                </a:solidFill>
                <a:effectLst/>
              </a:rPr>
              <a:t>Computational work is </a:t>
            </a:r>
            <a:r>
              <a:rPr lang="en-US" sz="2400" b="1" i="0" dirty="0">
                <a:solidFill>
                  <a:srgbClr val="292929"/>
                </a:solidFill>
                <a:effectLst/>
              </a:rPr>
              <a:t>pushed towards your data warehouse </a:t>
            </a:r>
          </a:p>
          <a:p>
            <a:pPr>
              <a:lnSpc>
                <a:spcPct val="150000"/>
              </a:lnSpc>
            </a:pPr>
            <a:r>
              <a:rPr lang="en-US" sz="2400" i="0" dirty="0">
                <a:solidFill>
                  <a:srgbClr val="292929"/>
                </a:solidFill>
                <a:effectLst/>
              </a:rPr>
              <a:t>Allows </a:t>
            </a:r>
            <a:r>
              <a:rPr lang="en-US" sz="2400" b="1" i="0" dirty="0">
                <a:solidFill>
                  <a:srgbClr val="292929"/>
                </a:solidFill>
                <a:effectLst/>
              </a:rPr>
              <a:t>automated testing </a:t>
            </a:r>
            <a:r>
              <a:rPr lang="en-US" sz="2400" i="0" dirty="0">
                <a:solidFill>
                  <a:srgbClr val="292929"/>
                </a:solidFill>
                <a:effectLst/>
              </a:rPr>
              <a:t>of your data</a:t>
            </a:r>
          </a:p>
          <a:p>
            <a:pPr>
              <a:lnSpc>
                <a:spcPct val="150000"/>
              </a:lnSpc>
            </a:pPr>
            <a:r>
              <a:rPr lang="en-US" sz="2400" b="0" i="0" dirty="0">
                <a:solidFill>
                  <a:srgbClr val="292929"/>
                </a:solidFill>
                <a:effectLst/>
              </a:rPr>
              <a:t>It doesn’t require any </a:t>
            </a:r>
            <a:r>
              <a:rPr lang="en-US" sz="2400" i="0" dirty="0">
                <a:solidFill>
                  <a:srgbClr val="292929"/>
                </a:solidFill>
                <a:effectLst/>
              </a:rPr>
              <a:t>specific skills</a:t>
            </a:r>
            <a:r>
              <a:rPr lang="en-US" sz="2400" b="0" i="0" dirty="0">
                <a:solidFill>
                  <a:srgbClr val="292929"/>
                </a:solidFill>
                <a:effectLst/>
              </a:rPr>
              <a:t>. </a:t>
            </a:r>
            <a:r>
              <a:rPr lang="en-US" sz="2400" b="1" i="0" dirty="0">
                <a:solidFill>
                  <a:srgbClr val="292929"/>
                </a:solidFill>
                <a:effectLst/>
              </a:rPr>
              <a:t>Main skill required is SQL</a:t>
            </a:r>
          </a:p>
          <a:p>
            <a:pPr algn="l">
              <a:lnSpc>
                <a:spcPct val="150000"/>
              </a:lnSpc>
              <a:buFont typeface="Arial" panose="020B0604020202020204" pitchFamily="34" charset="0"/>
              <a:buChar char="•"/>
            </a:pPr>
            <a:r>
              <a:rPr lang="en-US" sz="2400" b="1" i="0" dirty="0">
                <a:solidFill>
                  <a:srgbClr val="292929"/>
                </a:solidFill>
                <a:effectLst/>
              </a:rPr>
              <a:t>Version control </a:t>
            </a:r>
            <a:r>
              <a:rPr lang="en-US" sz="2400" i="0" dirty="0">
                <a:solidFill>
                  <a:srgbClr val="292929"/>
                </a:solidFill>
                <a:effectLst/>
              </a:rPr>
              <a:t>is </a:t>
            </a:r>
            <a:r>
              <a:rPr lang="en-US" sz="2400" b="0" i="0" dirty="0">
                <a:solidFill>
                  <a:srgbClr val="292929"/>
                </a:solidFill>
                <a:effectLst/>
              </a:rPr>
              <a:t>built into the tool</a:t>
            </a:r>
          </a:p>
          <a:p>
            <a:pPr>
              <a:lnSpc>
                <a:spcPct val="150000"/>
              </a:lnSpc>
            </a:pPr>
            <a:r>
              <a:rPr lang="en-US" sz="2400" b="1" i="0" dirty="0">
                <a:solidFill>
                  <a:srgbClr val="292929"/>
                </a:solidFill>
                <a:effectLst/>
              </a:rPr>
              <a:t>Open source</a:t>
            </a:r>
            <a:r>
              <a:rPr lang="en-US" sz="2400" b="0" i="0" dirty="0">
                <a:solidFill>
                  <a:srgbClr val="292929"/>
                </a:solidFill>
                <a:effectLst/>
              </a:rPr>
              <a:t> and open to customization</a:t>
            </a:r>
          </a:p>
          <a:p>
            <a:pPr algn="l">
              <a:lnSpc>
                <a:spcPct val="150000"/>
              </a:lnSpc>
              <a:buFont typeface="Arial" panose="020B0604020202020204" pitchFamily="34" charset="0"/>
              <a:buChar char="•"/>
            </a:pPr>
            <a:r>
              <a:rPr lang="en-US" sz="2400" b="1" i="0" dirty="0">
                <a:solidFill>
                  <a:srgbClr val="292929"/>
                </a:solidFill>
                <a:effectLst/>
              </a:rPr>
              <a:t>Documentation</a:t>
            </a:r>
            <a:r>
              <a:rPr lang="en-US" sz="2400" b="0" i="0" dirty="0">
                <a:solidFill>
                  <a:srgbClr val="292929"/>
                </a:solidFill>
                <a:effectLst/>
              </a:rPr>
              <a:t> lives with your DBT project and it is automatically generated from your codebase</a:t>
            </a:r>
          </a:p>
          <a:p>
            <a:pPr algn="l">
              <a:lnSpc>
                <a:spcPct val="150000"/>
              </a:lnSpc>
              <a:buFont typeface="Arial" panose="020B0604020202020204" pitchFamily="34" charset="0"/>
              <a:buChar char="•"/>
            </a:pPr>
            <a:r>
              <a:rPr lang="en-US" sz="2400" b="1" i="0" dirty="0">
                <a:solidFill>
                  <a:srgbClr val="292929"/>
                </a:solidFill>
                <a:effectLst/>
              </a:rPr>
              <a:t>Orchestrating </a:t>
            </a:r>
            <a:r>
              <a:rPr lang="en-US" sz="2400" b="0" i="0" dirty="0">
                <a:solidFill>
                  <a:srgbClr val="292929"/>
                </a:solidFill>
                <a:effectLst/>
              </a:rPr>
              <a:t>a DBT pipeline requires minimal resources</a:t>
            </a:r>
          </a:p>
          <a:p>
            <a:pPr algn="l">
              <a:lnSpc>
                <a:spcPct val="150000"/>
              </a:lnSpc>
              <a:buFont typeface="Arial" panose="020B0604020202020204" pitchFamily="34" charset="0"/>
              <a:buChar char="•"/>
            </a:pPr>
            <a:r>
              <a:rPr lang="en-US" sz="2400" b="1" i="0" dirty="0">
                <a:solidFill>
                  <a:srgbClr val="292929"/>
                </a:solidFill>
                <a:effectLst/>
              </a:rPr>
              <a:t>Well documented</a:t>
            </a:r>
            <a:r>
              <a:rPr lang="en-US" sz="2400" b="0" i="0" dirty="0">
                <a:solidFill>
                  <a:srgbClr val="292929"/>
                </a:solidFill>
                <a:effectLst/>
              </a:rPr>
              <a:t> and the learning curve is not very steep</a:t>
            </a:r>
            <a:endParaRPr lang="en-US" sz="2400" dirty="0"/>
          </a:p>
          <a:p>
            <a:endParaRPr lang="en-MX" sz="2400" dirty="0"/>
          </a:p>
        </p:txBody>
      </p:sp>
    </p:spTree>
    <p:extLst>
      <p:ext uri="{BB962C8B-B14F-4D97-AF65-F5344CB8AC3E}">
        <p14:creationId xmlns:p14="http://schemas.microsoft.com/office/powerpoint/2010/main" val="127068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Reference architecture</a:t>
            </a:r>
            <a:endParaRPr lang="en-MX" dirty="0"/>
          </a:p>
        </p:txBody>
      </p:sp>
      <p:sp>
        <p:nvSpPr>
          <p:cNvPr id="6" name="Rectangle: Rounded Corners 5">
            <a:extLst>
              <a:ext uri="{FF2B5EF4-FFF2-40B4-BE49-F238E27FC236}">
                <a16:creationId xmlns:a16="http://schemas.microsoft.com/office/drawing/2014/main" id="{ADE6A68E-9208-4644-8818-44A79AAC4A9C}"/>
              </a:ext>
            </a:extLst>
          </p:cNvPr>
          <p:cNvSpPr/>
          <p:nvPr/>
        </p:nvSpPr>
        <p:spPr>
          <a:xfrm>
            <a:off x="3693078" y="1985177"/>
            <a:ext cx="5875510" cy="3478401"/>
          </a:xfrm>
          <a:prstGeom prst="roundRect">
            <a:avLst/>
          </a:prstGeom>
          <a:noFill/>
          <a:ln w="19050">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2400" err="1">
              <a:solidFill>
                <a:schemeClr val="tx1"/>
              </a:solidFill>
              <a:latin typeface="Mark Pro" panose="020B0504020201010104" pitchFamily="34" charset="77"/>
              <a:ea typeface="Segoe UI Black" panose="020B0A02040204020203" pitchFamily="34" charset="0"/>
              <a:cs typeface="Segoe UI Black" panose="020B0A02040204020203" pitchFamily="34" charset="0"/>
            </a:endParaRPr>
          </a:p>
        </p:txBody>
      </p:sp>
      <p:sp>
        <p:nvSpPr>
          <p:cNvPr id="8" name="TextBox 7">
            <a:extLst>
              <a:ext uri="{FF2B5EF4-FFF2-40B4-BE49-F238E27FC236}">
                <a16:creationId xmlns:a16="http://schemas.microsoft.com/office/drawing/2014/main" id="{11D980B0-2EDE-4DE6-B787-CD3D587034F9}"/>
              </a:ext>
            </a:extLst>
          </p:cNvPr>
          <p:cNvSpPr txBox="1"/>
          <p:nvPr/>
        </p:nvSpPr>
        <p:spPr>
          <a:xfrm>
            <a:off x="1982739" y="3447488"/>
            <a:ext cx="1413785" cy="313932"/>
          </a:xfrm>
          <a:prstGeom prst="rect">
            <a:avLst/>
          </a:prstGeom>
          <a:noFill/>
        </p:spPr>
        <p:txBody>
          <a:bodyPr wrap="none" rtlCol="0">
            <a:spAutoFit/>
          </a:bodyPr>
          <a:lstStyle/>
          <a:p>
            <a:pPr algn="ctr">
              <a:lnSpc>
                <a:spcPct val="90000"/>
              </a:lnSpc>
              <a:spcBef>
                <a:spcPts val="1200"/>
              </a:spcBef>
              <a:buClr>
                <a:srgbClr val="CC0000"/>
              </a:buClr>
              <a:buSzPct val="110000"/>
            </a:pPr>
            <a:r>
              <a:rPr lang="en-US" sz="1600" b="1" dirty="0">
                <a:solidFill>
                  <a:schemeClr val="bg1">
                    <a:lumMod val="50000"/>
                  </a:schemeClr>
                </a:solidFill>
                <a:latin typeface="MarkPro" panose="020B0504020101010102" pitchFamily="34" charset="77"/>
              </a:rPr>
              <a:t>Data Ingestion</a:t>
            </a:r>
          </a:p>
        </p:txBody>
      </p:sp>
      <p:sp>
        <p:nvSpPr>
          <p:cNvPr id="9" name="TextBox 8">
            <a:extLst>
              <a:ext uri="{FF2B5EF4-FFF2-40B4-BE49-F238E27FC236}">
                <a16:creationId xmlns:a16="http://schemas.microsoft.com/office/drawing/2014/main" id="{AECC29A0-8394-490E-8BDC-B7688DFAB9EB}"/>
              </a:ext>
            </a:extLst>
          </p:cNvPr>
          <p:cNvSpPr txBox="1"/>
          <p:nvPr/>
        </p:nvSpPr>
        <p:spPr>
          <a:xfrm>
            <a:off x="5411223" y="1295952"/>
            <a:ext cx="2711982" cy="313932"/>
          </a:xfrm>
          <a:prstGeom prst="rect">
            <a:avLst/>
          </a:prstGeom>
          <a:noFill/>
        </p:spPr>
        <p:txBody>
          <a:bodyPr wrap="square" rtlCol="0">
            <a:spAutoFit/>
          </a:bodyPr>
          <a:lstStyle/>
          <a:p>
            <a:pPr algn="ctr">
              <a:lnSpc>
                <a:spcPct val="90000"/>
              </a:lnSpc>
              <a:spcBef>
                <a:spcPts val="1200"/>
              </a:spcBef>
              <a:buClr>
                <a:srgbClr val="CC0000"/>
              </a:buClr>
              <a:buSzPct val="110000"/>
            </a:pPr>
            <a:r>
              <a:rPr lang="en-US" sz="1600" b="1" dirty="0">
                <a:solidFill>
                  <a:schemeClr val="bg1">
                    <a:lumMod val="50000"/>
                  </a:schemeClr>
                </a:solidFill>
                <a:latin typeface="MarkPro" panose="020B0504020101010102" pitchFamily="34" charset="77"/>
              </a:rPr>
              <a:t>Data Engineering </a:t>
            </a:r>
          </a:p>
        </p:txBody>
      </p:sp>
      <p:pic>
        <p:nvPicPr>
          <p:cNvPr id="10" name="Picture 6">
            <a:extLst>
              <a:ext uri="{FF2B5EF4-FFF2-40B4-BE49-F238E27FC236}">
                <a16:creationId xmlns:a16="http://schemas.microsoft.com/office/drawing/2014/main" id="{A0DE66C4-AB92-43CD-A459-FAD265A6E724}"/>
              </a:ext>
            </a:extLst>
          </p:cNvPr>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t="30559" b="26924"/>
          <a:stretch/>
        </p:blipFill>
        <p:spPr bwMode="auto">
          <a:xfrm>
            <a:off x="10035635" y="2431764"/>
            <a:ext cx="1483824" cy="3814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D9FA0BD-E17A-49DC-BBFE-04D281357DEA}"/>
              </a:ext>
            </a:extLst>
          </p:cNvPr>
          <p:cNvSpPr txBox="1"/>
          <p:nvPr/>
        </p:nvSpPr>
        <p:spPr>
          <a:xfrm>
            <a:off x="10141066" y="2014037"/>
            <a:ext cx="1260907" cy="307777"/>
          </a:xfrm>
          <a:prstGeom prst="rect">
            <a:avLst/>
          </a:prstGeom>
          <a:noFill/>
        </p:spPr>
        <p:txBody>
          <a:bodyPr wrap="square" rtlCol="0">
            <a:spAutoFit/>
          </a:bodyPr>
          <a:lstStyle/>
          <a:p>
            <a:pPr algn="ctr"/>
            <a:r>
              <a:rPr lang="en-US" sz="1400" b="1" dirty="0">
                <a:latin typeface="Mark Pro" panose="020B0504020201010104"/>
              </a:rPr>
              <a:t>Reporting</a:t>
            </a:r>
          </a:p>
        </p:txBody>
      </p:sp>
      <p:sp>
        <p:nvSpPr>
          <p:cNvPr id="12" name="TextBox 11">
            <a:extLst>
              <a:ext uri="{FF2B5EF4-FFF2-40B4-BE49-F238E27FC236}">
                <a16:creationId xmlns:a16="http://schemas.microsoft.com/office/drawing/2014/main" id="{269196E9-4D89-4E1F-84E6-140A4329915A}"/>
              </a:ext>
            </a:extLst>
          </p:cNvPr>
          <p:cNvSpPr txBox="1"/>
          <p:nvPr/>
        </p:nvSpPr>
        <p:spPr>
          <a:xfrm>
            <a:off x="9995727" y="1310287"/>
            <a:ext cx="1495885" cy="313932"/>
          </a:xfrm>
          <a:prstGeom prst="rect">
            <a:avLst/>
          </a:prstGeom>
          <a:noFill/>
        </p:spPr>
        <p:txBody>
          <a:bodyPr wrap="square" rtlCol="0">
            <a:spAutoFit/>
          </a:bodyPr>
          <a:lstStyle/>
          <a:p>
            <a:pPr algn="ctr">
              <a:lnSpc>
                <a:spcPct val="90000"/>
              </a:lnSpc>
              <a:spcBef>
                <a:spcPts val="1200"/>
              </a:spcBef>
              <a:buClr>
                <a:srgbClr val="CC0000"/>
              </a:buClr>
              <a:buSzPct val="110000"/>
            </a:pPr>
            <a:r>
              <a:rPr lang="en-US" sz="1600" b="1" dirty="0">
                <a:solidFill>
                  <a:schemeClr val="bg1">
                    <a:lumMod val="50000"/>
                  </a:schemeClr>
                </a:solidFill>
                <a:latin typeface="MarkPro" panose="020B0504020101010102" pitchFamily="34" charset="77"/>
                <a:ea typeface="Mark OT" charset="0"/>
                <a:cs typeface="Mark OT" charset="0"/>
              </a:rPr>
              <a:t>Consumption</a:t>
            </a:r>
          </a:p>
        </p:txBody>
      </p:sp>
      <p:sp>
        <p:nvSpPr>
          <p:cNvPr id="13" name="Rectangle: Rounded Corners 12">
            <a:extLst>
              <a:ext uri="{FF2B5EF4-FFF2-40B4-BE49-F238E27FC236}">
                <a16:creationId xmlns:a16="http://schemas.microsoft.com/office/drawing/2014/main" id="{86EA808B-F73A-4EF6-8541-8E177E43FCDA}"/>
              </a:ext>
            </a:extLst>
          </p:cNvPr>
          <p:cNvSpPr/>
          <p:nvPr/>
        </p:nvSpPr>
        <p:spPr>
          <a:xfrm>
            <a:off x="9886005" y="2034314"/>
            <a:ext cx="1748357" cy="3233742"/>
          </a:xfrm>
          <a:prstGeom prst="roundRect">
            <a:avLst/>
          </a:prstGeom>
          <a:noFill/>
          <a:ln w="19050">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2400" err="1">
              <a:solidFill>
                <a:schemeClr val="tx1"/>
              </a:solidFill>
              <a:latin typeface="Mark Pro" panose="020B0504020201010104" pitchFamily="34" charset="77"/>
              <a:ea typeface="Segoe UI Black" panose="020B0A02040204020203" pitchFamily="34" charset="0"/>
              <a:cs typeface="Segoe UI Black" panose="020B0A02040204020203" pitchFamily="34" charset="0"/>
            </a:endParaRPr>
          </a:p>
        </p:txBody>
      </p:sp>
      <p:pic>
        <p:nvPicPr>
          <p:cNvPr id="14" name="Picture 2" descr="Cloud Database Icon – Free Download, PNG and Vector">
            <a:extLst>
              <a:ext uri="{FF2B5EF4-FFF2-40B4-BE49-F238E27FC236}">
                <a16:creationId xmlns:a16="http://schemas.microsoft.com/office/drawing/2014/main" id="{EE2E821F-B2B6-445F-8142-5F52B6E71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00" y="1952496"/>
            <a:ext cx="688080" cy="68808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53F2C346-45D0-4707-BF76-406C77E13340}"/>
              </a:ext>
            </a:extLst>
          </p:cNvPr>
          <p:cNvSpPr/>
          <p:nvPr/>
        </p:nvSpPr>
        <p:spPr>
          <a:xfrm>
            <a:off x="433707" y="1904521"/>
            <a:ext cx="1255290" cy="3342233"/>
          </a:xfrm>
          <a:prstGeom prst="roundRect">
            <a:avLst/>
          </a:prstGeom>
          <a:no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2400" dirty="0">
              <a:solidFill>
                <a:schemeClr val="tx1"/>
              </a:solidFill>
              <a:latin typeface="Mark Pro" panose="020B0504020201010104" pitchFamily="34" charset="77"/>
              <a:ea typeface="Segoe UI Black" panose="020B0A02040204020203" pitchFamily="34" charset="0"/>
              <a:cs typeface="Segoe UI Black" panose="020B0A02040204020203" pitchFamily="34" charset="0"/>
            </a:endParaRPr>
          </a:p>
        </p:txBody>
      </p:sp>
      <p:sp>
        <p:nvSpPr>
          <p:cNvPr id="16" name="TextBox 15">
            <a:extLst>
              <a:ext uri="{FF2B5EF4-FFF2-40B4-BE49-F238E27FC236}">
                <a16:creationId xmlns:a16="http://schemas.microsoft.com/office/drawing/2014/main" id="{9DF957F9-A58A-42A6-BC6F-EFECDC1AD0A1}"/>
              </a:ext>
            </a:extLst>
          </p:cNvPr>
          <p:cNvSpPr txBox="1"/>
          <p:nvPr/>
        </p:nvSpPr>
        <p:spPr>
          <a:xfrm>
            <a:off x="431968" y="1319325"/>
            <a:ext cx="1336841" cy="313932"/>
          </a:xfrm>
          <a:prstGeom prst="rect">
            <a:avLst/>
          </a:prstGeom>
          <a:noFill/>
        </p:spPr>
        <p:txBody>
          <a:bodyPr wrap="none" rtlCol="0">
            <a:spAutoFit/>
          </a:bodyPr>
          <a:lstStyle/>
          <a:p>
            <a:pPr algn="ctr">
              <a:lnSpc>
                <a:spcPct val="90000"/>
              </a:lnSpc>
              <a:spcBef>
                <a:spcPts val="1200"/>
              </a:spcBef>
              <a:buClr>
                <a:srgbClr val="CC0000"/>
              </a:buClr>
              <a:buSzPct val="110000"/>
            </a:pPr>
            <a:r>
              <a:rPr lang="en-US" sz="1600" b="1" dirty="0">
                <a:solidFill>
                  <a:schemeClr val="bg1">
                    <a:lumMod val="50000"/>
                  </a:schemeClr>
                </a:solidFill>
                <a:latin typeface="MarkPro" panose="020B0504020101010102" pitchFamily="34" charset="77"/>
              </a:rPr>
              <a:t>Data Sources </a:t>
            </a:r>
          </a:p>
        </p:txBody>
      </p:sp>
      <p:sp>
        <p:nvSpPr>
          <p:cNvPr id="17" name="TextBox 16">
            <a:extLst>
              <a:ext uri="{FF2B5EF4-FFF2-40B4-BE49-F238E27FC236}">
                <a16:creationId xmlns:a16="http://schemas.microsoft.com/office/drawing/2014/main" id="{10E0127D-1CCD-4E57-B312-CEFC803089BE}"/>
              </a:ext>
            </a:extLst>
          </p:cNvPr>
          <p:cNvSpPr txBox="1"/>
          <p:nvPr/>
        </p:nvSpPr>
        <p:spPr>
          <a:xfrm>
            <a:off x="561250" y="2653756"/>
            <a:ext cx="1055899" cy="237757"/>
          </a:xfrm>
          <a:prstGeom prst="rect">
            <a:avLst/>
          </a:prstGeom>
          <a:noFill/>
        </p:spPr>
        <p:txBody>
          <a:bodyPr wrap="square" rtlCol="0">
            <a:spAutoFit/>
          </a:bodyPr>
          <a:lstStyle/>
          <a:p>
            <a:pPr>
              <a:lnSpc>
                <a:spcPct val="90000"/>
              </a:lnSpc>
              <a:spcBef>
                <a:spcPts val="1200"/>
              </a:spcBef>
              <a:buClr>
                <a:srgbClr val="CC0000"/>
              </a:buClr>
              <a:buSzPct val="110000"/>
            </a:pPr>
            <a:r>
              <a:rPr lang="en-US" sz="1000" b="1" dirty="0">
                <a:latin typeface="MarkPro" panose="020B0504020101010102" pitchFamily="34" charset="77"/>
                <a:ea typeface="Mark OT" charset="0"/>
                <a:cs typeface="Mark OT" charset="0"/>
              </a:rPr>
              <a:t>Cloud databases</a:t>
            </a:r>
          </a:p>
        </p:txBody>
      </p:sp>
      <p:sp>
        <p:nvSpPr>
          <p:cNvPr id="18" name="TextBox 17">
            <a:extLst>
              <a:ext uri="{FF2B5EF4-FFF2-40B4-BE49-F238E27FC236}">
                <a16:creationId xmlns:a16="http://schemas.microsoft.com/office/drawing/2014/main" id="{1A948446-F5A4-4AC6-8CDA-7B9E759B8A6E}"/>
              </a:ext>
            </a:extLst>
          </p:cNvPr>
          <p:cNvSpPr txBox="1"/>
          <p:nvPr/>
        </p:nvSpPr>
        <p:spPr>
          <a:xfrm>
            <a:off x="527983" y="3726829"/>
            <a:ext cx="1255290" cy="230832"/>
          </a:xfrm>
          <a:prstGeom prst="rect">
            <a:avLst/>
          </a:prstGeom>
          <a:noFill/>
        </p:spPr>
        <p:txBody>
          <a:bodyPr wrap="square" rtlCol="0">
            <a:spAutoFit/>
          </a:bodyPr>
          <a:lstStyle/>
          <a:p>
            <a:pPr>
              <a:lnSpc>
                <a:spcPct val="90000"/>
              </a:lnSpc>
              <a:spcBef>
                <a:spcPts val="1200"/>
              </a:spcBef>
              <a:buClr>
                <a:srgbClr val="CC0000"/>
              </a:buClr>
              <a:buSzPct val="110000"/>
            </a:pPr>
            <a:r>
              <a:rPr lang="en-US" sz="1000" b="1" dirty="0">
                <a:latin typeface="MarkPro" panose="020B0504020101010102" pitchFamily="34" charset="77"/>
                <a:ea typeface="Mark OT" charset="0"/>
                <a:cs typeface="Mark OT" charset="0"/>
              </a:rPr>
              <a:t>Legacy  databases</a:t>
            </a:r>
          </a:p>
        </p:txBody>
      </p:sp>
      <p:cxnSp>
        <p:nvCxnSpPr>
          <p:cNvPr id="20" name="Straight Arrow Connector 19">
            <a:extLst>
              <a:ext uri="{FF2B5EF4-FFF2-40B4-BE49-F238E27FC236}">
                <a16:creationId xmlns:a16="http://schemas.microsoft.com/office/drawing/2014/main" id="{8A57AAE9-2E9D-44A2-9955-3A3A9AFE822A}"/>
              </a:ext>
            </a:extLst>
          </p:cNvPr>
          <p:cNvCxnSpPr>
            <a:cxnSpLocks/>
          </p:cNvCxnSpPr>
          <p:nvPr/>
        </p:nvCxnSpPr>
        <p:spPr>
          <a:xfrm>
            <a:off x="1688997" y="3588953"/>
            <a:ext cx="325713"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6" descr="Txt File Icons - Download Free Vector Icons | Noun Project">
            <a:extLst>
              <a:ext uri="{FF2B5EF4-FFF2-40B4-BE49-F238E27FC236}">
                <a16:creationId xmlns:a16="http://schemas.microsoft.com/office/drawing/2014/main" id="{B67402D2-08C8-4CD9-97D1-5AD1848F7785}"/>
              </a:ext>
            </a:extLst>
          </p:cNvPr>
          <p:cNvPicPr>
            <a:picLocks noChangeAspect="1" noChangeArrowheads="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21140" t="10788" r="17254" b="11313"/>
          <a:stretch/>
        </p:blipFill>
        <p:spPr bwMode="auto">
          <a:xfrm>
            <a:off x="737386" y="4160463"/>
            <a:ext cx="589232" cy="74506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93EBC26-5BDD-4AEC-8174-99E17725EF79}"/>
              </a:ext>
            </a:extLst>
          </p:cNvPr>
          <p:cNvSpPr txBox="1"/>
          <p:nvPr/>
        </p:nvSpPr>
        <p:spPr>
          <a:xfrm>
            <a:off x="824700" y="4941437"/>
            <a:ext cx="499337" cy="230832"/>
          </a:xfrm>
          <a:prstGeom prst="rect">
            <a:avLst/>
          </a:prstGeom>
          <a:noFill/>
        </p:spPr>
        <p:txBody>
          <a:bodyPr wrap="square" rtlCol="0">
            <a:spAutoFit/>
          </a:bodyPr>
          <a:lstStyle/>
          <a:p>
            <a:pPr>
              <a:lnSpc>
                <a:spcPct val="90000"/>
              </a:lnSpc>
              <a:spcBef>
                <a:spcPts val="1200"/>
              </a:spcBef>
              <a:buClr>
                <a:srgbClr val="CC0000"/>
              </a:buClr>
              <a:buSzPct val="110000"/>
            </a:pPr>
            <a:r>
              <a:rPr lang="en-US" sz="1000" b="1" dirty="0">
                <a:latin typeface="MarkPro" panose="020B0504020101010102" pitchFamily="34" charset="77"/>
                <a:ea typeface="Mark OT" charset="0"/>
                <a:cs typeface="Mark OT" charset="0"/>
              </a:rPr>
              <a:t>Files</a:t>
            </a:r>
          </a:p>
        </p:txBody>
      </p:sp>
      <p:pic>
        <p:nvPicPr>
          <p:cNvPr id="23" name="Picture 4" descr="Virto Commerce | Appstore">
            <a:extLst>
              <a:ext uri="{FF2B5EF4-FFF2-40B4-BE49-F238E27FC236}">
                <a16:creationId xmlns:a16="http://schemas.microsoft.com/office/drawing/2014/main" id="{3977C360-0BFE-4775-9CCC-47B2D645FD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4584" y="3566236"/>
            <a:ext cx="541702" cy="54170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75099EA5-6A83-4092-8A0A-0C5D1A8C968E}"/>
              </a:ext>
            </a:extLst>
          </p:cNvPr>
          <p:cNvSpPr/>
          <p:nvPr/>
        </p:nvSpPr>
        <p:spPr>
          <a:xfrm>
            <a:off x="3693077" y="5576256"/>
            <a:ext cx="5852451" cy="632125"/>
          </a:xfrm>
          <a:prstGeom prst="roundRect">
            <a:avLst/>
          </a:prstGeom>
          <a:noFill/>
          <a:ln w="19050">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2400" err="1">
              <a:solidFill>
                <a:schemeClr val="tx1"/>
              </a:solidFill>
              <a:latin typeface="Mark Pro" panose="020B0504020201010104" pitchFamily="34" charset="77"/>
              <a:ea typeface="Segoe UI Black" panose="020B0A02040204020203" pitchFamily="34" charset="0"/>
              <a:cs typeface="Segoe UI Black" panose="020B0A02040204020203" pitchFamily="34" charset="0"/>
            </a:endParaRPr>
          </a:p>
        </p:txBody>
      </p:sp>
      <p:pic>
        <p:nvPicPr>
          <p:cNvPr id="25" name="Picture 6" descr="GitHub logo PNG">
            <a:extLst>
              <a:ext uri="{FF2B5EF4-FFF2-40B4-BE49-F238E27FC236}">
                <a16:creationId xmlns:a16="http://schemas.microsoft.com/office/drawing/2014/main" id="{834839AC-F050-40A2-AEF5-5543BC96CFEC}"/>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0542" y="5593483"/>
            <a:ext cx="1414612" cy="57199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9A75C04-1D1A-47BF-9E33-5CF47A3E4A51}"/>
              </a:ext>
            </a:extLst>
          </p:cNvPr>
          <p:cNvSpPr txBox="1"/>
          <p:nvPr/>
        </p:nvSpPr>
        <p:spPr>
          <a:xfrm>
            <a:off x="7400087" y="5690582"/>
            <a:ext cx="1642356" cy="480131"/>
          </a:xfrm>
          <a:prstGeom prst="rect">
            <a:avLst/>
          </a:prstGeom>
          <a:noFill/>
        </p:spPr>
        <p:txBody>
          <a:bodyPr wrap="square" rtlCol="0">
            <a:spAutoFit/>
          </a:bodyPr>
          <a:lstStyle/>
          <a:p>
            <a:pPr algn="ctr">
              <a:lnSpc>
                <a:spcPct val="90000"/>
              </a:lnSpc>
              <a:spcBef>
                <a:spcPts val="1200"/>
              </a:spcBef>
              <a:buClr>
                <a:srgbClr val="CC0000"/>
              </a:buClr>
              <a:buSzPct val="110000"/>
            </a:pPr>
            <a:r>
              <a:rPr lang="en-US" sz="2800" b="1" dirty="0">
                <a:latin typeface="MarkPro" panose="020B0504020101010102" pitchFamily="34" charset="77"/>
                <a:ea typeface="Mark OT" charset="0"/>
                <a:cs typeface="Mark OT" charset="0"/>
              </a:rPr>
              <a:t>Cloud</a:t>
            </a:r>
          </a:p>
        </p:txBody>
      </p:sp>
      <p:cxnSp>
        <p:nvCxnSpPr>
          <p:cNvPr id="28" name="Straight Arrow Connector 27">
            <a:extLst>
              <a:ext uri="{FF2B5EF4-FFF2-40B4-BE49-F238E27FC236}">
                <a16:creationId xmlns:a16="http://schemas.microsoft.com/office/drawing/2014/main" id="{4BB88E73-25DC-4E01-AB7D-C0B8AC5B8811}"/>
              </a:ext>
            </a:extLst>
          </p:cNvPr>
          <p:cNvCxnSpPr>
            <a:cxnSpLocks/>
          </p:cNvCxnSpPr>
          <p:nvPr/>
        </p:nvCxnSpPr>
        <p:spPr>
          <a:xfrm>
            <a:off x="3334519" y="3589071"/>
            <a:ext cx="325713"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A35303-B86C-4DCB-8802-316EDB23B29B}"/>
              </a:ext>
            </a:extLst>
          </p:cNvPr>
          <p:cNvCxnSpPr>
            <a:cxnSpLocks/>
            <a:endCxn id="13" idx="1"/>
          </p:cNvCxnSpPr>
          <p:nvPr/>
        </p:nvCxnSpPr>
        <p:spPr>
          <a:xfrm>
            <a:off x="9354441" y="3632749"/>
            <a:ext cx="531564" cy="1843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CA8247-5064-45FE-9079-3F469BE947E5}"/>
              </a:ext>
            </a:extLst>
          </p:cNvPr>
          <p:cNvSpPr txBox="1"/>
          <p:nvPr/>
        </p:nvSpPr>
        <p:spPr>
          <a:xfrm>
            <a:off x="9817485" y="4152511"/>
            <a:ext cx="1055899" cy="369332"/>
          </a:xfrm>
          <a:prstGeom prst="rect">
            <a:avLst/>
          </a:prstGeom>
          <a:noFill/>
        </p:spPr>
        <p:txBody>
          <a:bodyPr wrap="square" rtlCol="0">
            <a:spAutoFit/>
          </a:bodyPr>
          <a:lstStyle/>
          <a:p>
            <a:pPr algn="ctr">
              <a:lnSpc>
                <a:spcPct val="90000"/>
              </a:lnSpc>
              <a:spcBef>
                <a:spcPts val="1200"/>
              </a:spcBef>
              <a:buClr>
                <a:srgbClr val="CC0000"/>
              </a:buClr>
              <a:buSzPct val="110000"/>
            </a:pPr>
            <a:r>
              <a:rPr lang="en-US" sz="1000" b="1" dirty="0">
                <a:latin typeface="MarkPro" panose="020B0504020101010102" pitchFamily="34" charset="77"/>
                <a:ea typeface="Mark OT" charset="0"/>
                <a:cs typeface="Mark OT" charset="0"/>
              </a:rPr>
              <a:t>Machine Learning</a:t>
            </a:r>
          </a:p>
        </p:txBody>
      </p:sp>
      <p:pic>
        <p:nvPicPr>
          <p:cNvPr id="31" name="Picture 30">
            <a:extLst>
              <a:ext uri="{FF2B5EF4-FFF2-40B4-BE49-F238E27FC236}">
                <a16:creationId xmlns:a16="http://schemas.microsoft.com/office/drawing/2014/main" id="{BA0CAABF-68EA-40CA-8F9B-ED24DB04F8E4}"/>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812693" y="3508907"/>
            <a:ext cx="706766" cy="706766"/>
          </a:xfrm>
          <a:prstGeom prst="rect">
            <a:avLst/>
          </a:prstGeom>
        </p:spPr>
      </p:pic>
      <p:sp>
        <p:nvSpPr>
          <p:cNvPr id="32" name="TextBox 31">
            <a:extLst>
              <a:ext uri="{FF2B5EF4-FFF2-40B4-BE49-F238E27FC236}">
                <a16:creationId xmlns:a16="http://schemas.microsoft.com/office/drawing/2014/main" id="{F76BFF05-7ADB-44C2-8453-B4ECEE5BA3D3}"/>
              </a:ext>
            </a:extLst>
          </p:cNvPr>
          <p:cNvSpPr txBox="1"/>
          <p:nvPr/>
        </p:nvSpPr>
        <p:spPr>
          <a:xfrm>
            <a:off x="10660447" y="4175714"/>
            <a:ext cx="1055899" cy="230832"/>
          </a:xfrm>
          <a:prstGeom prst="rect">
            <a:avLst/>
          </a:prstGeom>
          <a:noFill/>
        </p:spPr>
        <p:txBody>
          <a:bodyPr wrap="square" rtlCol="0">
            <a:spAutoFit/>
          </a:bodyPr>
          <a:lstStyle/>
          <a:p>
            <a:pPr algn="ctr">
              <a:lnSpc>
                <a:spcPct val="90000"/>
              </a:lnSpc>
              <a:spcBef>
                <a:spcPts val="1200"/>
              </a:spcBef>
              <a:buClr>
                <a:srgbClr val="CC0000"/>
              </a:buClr>
              <a:buSzPct val="110000"/>
            </a:pPr>
            <a:r>
              <a:rPr lang="en-US" sz="1000" b="1" dirty="0">
                <a:latin typeface="MarkPro" panose="020B0504020101010102" pitchFamily="34" charset="77"/>
                <a:ea typeface="Mark OT" charset="0"/>
                <a:cs typeface="Mark OT" charset="0"/>
              </a:rPr>
              <a:t>Power Users</a:t>
            </a:r>
          </a:p>
        </p:txBody>
      </p:sp>
      <p:sp>
        <p:nvSpPr>
          <p:cNvPr id="33" name="TextBox 32">
            <a:extLst>
              <a:ext uri="{FF2B5EF4-FFF2-40B4-BE49-F238E27FC236}">
                <a16:creationId xmlns:a16="http://schemas.microsoft.com/office/drawing/2014/main" id="{9BCD2F8D-DC2A-471F-8BB1-45F79ABDF4BA}"/>
              </a:ext>
            </a:extLst>
          </p:cNvPr>
          <p:cNvSpPr txBox="1"/>
          <p:nvPr/>
        </p:nvSpPr>
        <p:spPr>
          <a:xfrm>
            <a:off x="10151423" y="4532993"/>
            <a:ext cx="1309002" cy="646331"/>
          </a:xfrm>
          <a:prstGeom prst="rect">
            <a:avLst/>
          </a:prstGeom>
          <a:noFill/>
        </p:spPr>
        <p:txBody>
          <a:bodyPr wrap="square" lIns="0" tIns="0" rIns="0" bIns="0" rtlCol="0">
            <a:spAutoFit/>
          </a:bodyPr>
          <a:lstStyle/>
          <a:p>
            <a:pPr algn="ctr">
              <a:buClr>
                <a:schemeClr val="tx1"/>
              </a:buClr>
              <a:buSzPct val="100000"/>
            </a:pPr>
            <a:r>
              <a:rPr lang="en-US" sz="1050" dirty="0">
                <a:latin typeface="Mark Pro" panose="020B0504020201010104"/>
              </a:rPr>
              <a:t>Consumption layer to support reporting tools like Power BI, Tableau, Self service, </a:t>
            </a:r>
            <a:r>
              <a:rPr lang="en-US" sz="1050" dirty="0" err="1">
                <a:latin typeface="Mark Pro" panose="020B0504020201010104"/>
              </a:rPr>
              <a:t>etc</a:t>
            </a:r>
            <a:endParaRPr lang="en-US" sz="1050" dirty="0">
              <a:latin typeface="Mark Pro" panose="020B0504020201010104"/>
            </a:endParaRPr>
          </a:p>
        </p:txBody>
      </p:sp>
      <p:pic>
        <p:nvPicPr>
          <p:cNvPr id="34" name="Picture 12">
            <a:extLst>
              <a:ext uri="{FF2B5EF4-FFF2-40B4-BE49-F238E27FC236}">
                <a16:creationId xmlns:a16="http://schemas.microsoft.com/office/drawing/2014/main" id="{A143A1E1-4DC6-495E-AB8F-D25B1E79DF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20282" y="2989927"/>
            <a:ext cx="1584821" cy="32810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0E9429D3-7CC5-4F76-9475-D564A7CA8457}"/>
              </a:ext>
            </a:extLst>
          </p:cNvPr>
          <p:cNvSpPr/>
          <p:nvPr/>
        </p:nvSpPr>
        <p:spPr>
          <a:xfrm>
            <a:off x="3932340" y="2202143"/>
            <a:ext cx="1526062" cy="454025"/>
          </a:xfrm>
          <a:prstGeom prst="rect">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025" tIns="64008" rIns="259016" bIns="64008" numCol="1" spcCol="1270" anchor="ctr" anchorCtr="0">
            <a:noAutofit/>
          </a:bodyPr>
          <a:lstStyle/>
          <a:p>
            <a:pPr marL="0" lvl="0" indent="0" algn="ctr" defTabSz="1066800">
              <a:lnSpc>
                <a:spcPct val="90000"/>
              </a:lnSpc>
              <a:spcBef>
                <a:spcPct val="0"/>
              </a:spcBef>
              <a:spcAft>
                <a:spcPct val="35000"/>
              </a:spcAft>
              <a:buNone/>
            </a:pPr>
            <a:r>
              <a:rPr lang="en-US" sz="1600" b="1" kern="1200" dirty="0">
                <a:solidFill>
                  <a:schemeClr val="tx1"/>
                </a:solidFill>
              </a:rPr>
              <a:t>Stage</a:t>
            </a:r>
          </a:p>
        </p:txBody>
      </p:sp>
      <p:sp>
        <p:nvSpPr>
          <p:cNvPr id="36" name="Rectangle 35">
            <a:extLst>
              <a:ext uri="{FF2B5EF4-FFF2-40B4-BE49-F238E27FC236}">
                <a16:creationId xmlns:a16="http://schemas.microsoft.com/office/drawing/2014/main" id="{870FB5C6-8E9D-424E-A8CE-C7EDE602F387}"/>
              </a:ext>
            </a:extLst>
          </p:cNvPr>
          <p:cNvSpPr/>
          <p:nvPr/>
        </p:nvSpPr>
        <p:spPr>
          <a:xfrm>
            <a:off x="5801498" y="2210102"/>
            <a:ext cx="1526062" cy="454025"/>
          </a:xfrm>
          <a:prstGeom prst="rect">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025" tIns="64008" rIns="259016" bIns="64008" numCol="1" spcCol="1270" anchor="ctr" anchorCtr="0">
            <a:noAutofit/>
          </a:bodyPr>
          <a:lstStyle/>
          <a:p>
            <a:pPr marL="0" lvl="0" indent="0" algn="ctr" defTabSz="1066800">
              <a:lnSpc>
                <a:spcPct val="90000"/>
              </a:lnSpc>
              <a:spcBef>
                <a:spcPct val="0"/>
              </a:spcBef>
              <a:spcAft>
                <a:spcPct val="35000"/>
              </a:spcAft>
              <a:buNone/>
            </a:pPr>
            <a:r>
              <a:rPr lang="en-US" sz="1600" b="1" kern="1200" dirty="0">
                <a:solidFill>
                  <a:schemeClr val="tx1"/>
                </a:solidFill>
              </a:rPr>
              <a:t>Transform</a:t>
            </a:r>
          </a:p>
        </p:txBody>
      </p:sp>
      <p:sp>
        <p:nvSpPr>
          <p:cNvPr id="37" name="Rectangle 36">
            <a:extLst>
              <a:ext uri="{FF2B5EF4-FFF2-40B4-BE49-F238E27FC236}">
                <a16:creationId xmlns:a16="http://schemas.microsoft.com/office/drawing/2014/main" id="{CCF35E1D-36AB-499E-82E2-16944C042AA6}"/>
              </a:ext>
            </a:extLst>
          </p:cNvPr>
          <p:cNvSpPr/>
          <p:nvPr/>
        </p:nvSpPr>
        <p:spPr>
          <a:xfrm>
            <a:off x="3856639" y="2199730"/>
            <a:ext cx="1672438" cy="3068326"/>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chemeClr val="tx1"/>
              </a:solidFill>
            </a:endParaRPr>
          </a:p>
        </p:txBody>
      </p:sp>
      <p:sp>
        <p:nvSpPr>
          <p:cNvPr id="38" name="Rectangle 37">
            <a:extLst>
              <a:ext uri="{FF2B5EF4-FFF2-40B4-BE49-F238E27FC236}">
                <a16:creationId xmlns:a16="http://schemas.microsoft.com/office/drawing/2014/main" id="{E94F0083-485E-4E2E-A5FA-4D8A637125FD}"/>
              </a:ext>
            </a:extLst>
          </p:cNvPr>
          <p:cNvSpPr/>
          <p:nvPr/>
        </p:nvSpPr>
        <p:spPr>
          <a:xfrm>
            <a:off x="7610533" y="2196680"/>
            <a:ext cx="1737070" cy="3081748"/>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chemeClr val="tx1"/>
              </a:solidFill>
            </a:endParaRPr>
          </a:p>
        </p:txBody>
      </p:sp>
      <p:sp>
        <p:nvSpPr>
          <p:cNvPr id="39" name="Rectangle 38">
            <a:extLst>
              <a:ext uri="{FF2B5EF4-FFF2-40B4-BE49-F238E27FC236}">
                <a16:creationId xmlns:a16="http://schemas.microsoft.com/office/drawing/2014/main" id="{ADDCD67F-AFCC-41B2-A4EB-443563275EA5}"/>
              </a:ext>
            </a:extLst>
          </p:cNvPr>
          <p:cNvSpPr/>
          <p:nvPr/>
        </p:nvSpPr>
        <p:spPr>
          <a:xfrm>
            <a:off x="5604778" y="2210102"/>
            <a:ext cx="1919502" cy="3068326"/>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chemeClr val="tx1"/>
              </a:solidFill>
            </a:endParaRPr>
          </a:p>
        </p:txBody>
      </p:sp>
      <p:sp>
        <p:nvSpPr>
          <p:cNvPr id="40" name="Rectangle 39">
            <a:extLst>
              <a:ext uri="{FF2B5EF4-FFF2-40B4-BE49-F238E27FC236}">
                <a16:creationId xmlns:a16="http://schemas.microsoft.com/office/drawing/2014/main" id="{9911D884-FBF9-4F54-A6E0-D2F9EAD59784}"/>
              </a:ext>
            </a:extLst>
          </p:cNvPr>
          <p:cNvSpPr/>
          <p:nvPr/>
        </p:nvSpPr>
        <p:spPr>
          <a:xfrm>
            <a:off x="7672280" y="2210102"/>
            <a:ext cx="1613575" cy="454025"/>
          </a:xfrm>
          <a:prstGeom prst="rect">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025" tIns="64008" rIns="259016" bIns="64008" numCol="1" spcCol="1270" anchor="ctr" anchorCtr="0">
            <a:noAutofit/>
          </a:bodyPr>
          <a:lstStyle/>
          <a:p>
            <a:pPr marL="0" lvl="0" indent="0" algn="ctr" defTabSz="1066800">
              <a:lnSpc>
                <a:spcPct val="90000"/>
              </a:lnSpc>
              <a:spcBef>
                <a:spcPct val="0"/>
              </a:spcBef>
              <a:spcAft>
                <a:spcPct val="35000"/>
              </a:spcAft>
              <a:buNone/>
            </a:pPr>
            <a:r>
              <a:rPr lang="es-MX" sz="1600" b="1" kern="1200" dirty="0">
                <a:solidFill>
                  <a:schemeClr val="tx1"/>
                </a:solidFill>
              </a:rPr>
              <a:t>Prepare</a:t>
            </a:r>
            <a:endParaRPr lang="en-US" sz="1600" b="1" kern="1200" dirty="0">
              <a:solidFill>
                <a:schemeClr val="tx1"/>
              </a:solidFill>
            </a:endParaRPr>
          </a:p>
        </p:txBody>
      </p:sp>
      <p:sp>
        <p:nvSpPr>
          <p:cNvPr id="41" name="TextBox 40">
            <a:extLst>
              <a:ext uri="{FF2B5EF4-FFF2-40B4-BE49-F238E27FC236}">
                <a16:creationId xmlns:a16="http://schemas.microsoft.com/office/drawing/2014/main" id="{4F9A13A4-37DD-4578-BEDE-E098E2082810}"/>
              </a:ext>
            </a:extLst>
          </p:cNvPr>
          <p:cNvSpPr txBox="1"/>
          <p:nvPr/>
        </p:nvSpPr>
        <p:spPr>
          <a:xfrm>
            <a:off x="6608124" y="1631562"/>
            <a:ext cx="1382102" cy="246221"/>
          </a:xfrm>
          <a:prstGeom prst="rect">
            <a:avLst/>
          </a:prstGeom>
          <a:noFill/>
        </p:spPr>
        <p:txBody>
          <a:bodyPr wrap="square" lIns="0" tIns="0" rIns="0" bIns="0" rtlCol="0">
            <a:spAutoFit/>
          </a:bodyPr>
          <a:lstStyle/>
          <a:p>
            <a:pPr algn="ctr">
              <a:buClr>
                <a:schemeClr val="tx1"/>
              </a:buClr>
              <a:buSzPct val="100000"/>
            </a:pPr>
            <a:r>
              <a:rPr lang="en-US" sz="1600" dirty="0">
                <a:latin typeface="Lucida Console" panose="020B0609040504020204" pitchFamily="49" charset="0"/>
              </a:rPr>
              <a:t>environment</a:t>
            </a:r>
          </a:p>
        </p:txBody>
      </p:sp>
      <p:pic>
        <p:nvPicPr>
          <p:cNvPr id="42" name="Picture 41" descr="A close up of a sign&#10;&#10;Description automatically generated">
            <a:extLst>
              <a:ext uri="{FF2B5EF4-FFF2-40B4-BE49-F238E27FC236}">
                <a16:creationId xmlns:a16="http://schemas.microsoft.com/office/drawing/2014/main" id="{5821D83E-E9AF-49FE-85A6-58E4C76B59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98905" y="1617596"/>
            <a:ext cx="1300414" cy="307690"/>
          </a:xfrm>
          <a:prstGeom prst="rect">
            <a:avLst/>
          </a:prstGeom>
        </p:spPr>
      </p:pic>
      <p:sp>
        <p:nvSpPr>
          <p:cNvPr id="43" name="TextBox 42">
            <a:extLst>
              <a:ext uri="{FF2B5EF4-FFF2-40B4-BE49-F238E27FC236}">
                <a16:creationId xmlns:a16="http://schemas.microsoft.com/office/drawing/2014/main" id="{2BD3BD2E-98EA-4E34-B78A-04F9A8B15D9A}"/>
              </a:ext>
            </a:extLst>
          </p:cNvPr>
          <p:cNvSpPr txBox="1"/>
          <p:nvPr/>
        </p:nvSpPr>
        <p:spPr>
          <a:xfrm>
            <a:off x="4347661" y="4140332"/>
            <a:ext cx="839771" cy="923330"/>
          </a:xfrm>
          <a:prstGeom prst="rect">
            <a:avLst/>
          </a:prstGeom>
          <a:noFill/>
        </p:spPr>
        <p:txBody>
          <a:bodyPr wrap="square" lIns="0" tIns="0" rIns="0" bIns="0" rtlCol="0">
            <a:spAutoFit/>
          </a:bodyPr>
          <a:lstStyle/>
          <a:p>
            <a:pPr algn="ctr">
              <a:buClr>
                <a:schemeClr val="tx1"/>
              </a:buClr>
              <a:buSzPct val="100000"/>
            </a:pPr>
            <a:r>
              <a:rPr lang="en-US" sz="1200" b="1" dirty="0">
                <a:latin typeface="Mark Pro" panose="020B0504020201010104"/>
              </a:rPr>
              <a:t>CDC/Hashing</a:t>
            </a:r>
          </a:p>
          <a:p>
            <a:pPr algn="ctr">
              <a:buClr>
                <a:schemeClr val="tx1"/>
              </a:buClr>
              <a:buSzPct val="100000"/>
            </a:pPr>
            <a:r>
              <a:rPr lang="en-US" sz="1200" b="1" dirty="0">
                <a:latin typeface="Mark Pro" panose="020B0504020201010104"/>
              </a:rPr>
              <a:t>Snapshots</a:t>
            </a:r>
          </a:p>
          <a:p>
            <a:pPr algn="ctr">
              <a:buClr>
                <a:schemeClr val="tx1"/>
              </a:buClr>
              <a:buSzPct val="100000"/>
            </a:pPr>
            <a:endParaRPr lang="en-US" sz="1200" b="1" dirty="0">
              <a:latin typeface="Mark Pro" panose="020B0504020201010104"/>
            </a:endParaRPr>
          </a:p>
          <a:p>
            <a:pPr algn="ctr">
              <a:buClr>
                <a:schemeClr val="tx1"/>
              </a:buClr>
              <a:buSzPct val="100000"/>
            </a:pPr>
            <a:r>
              <a:rPr lang="en-US" sz="1200" b="1" dirty="0">
                <a:latin typeface="Mark Pro" panose="020B0504020201010104"/>
              </a:rPr>
              <a:t>Historic visibility</a:t>
            </a:r>
          </a:p>
        </p:txBody>
      </p:sp>
      <p:pic>
        <p:nvPicPr>
          <p:cNvPr id="44" name="Picture 16" descr="Drawing of blue gear wheel free image">
            <a:extLst>
              <a:ext uri="{FF2B5EF4-FFF2-40B4-BE49-F238E27FC236}">
                <a16:creationId xmlns:a16="http://schemas.microsoft.com/office/drawing/2014/main" id="{B6FC9D07-D44D-413A-BF58-9E9E1047F3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726" y="3295837"/>
            <a:ext cx="541422" cy="54142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Cloud Database Icon – Free Download, PNG and Vector">
            <a:extLst>
              <a:ext uri="{FF2B5EF4-FFF2-40B4-BE49-F238E27FC236}">
                <a16:creationId xmlns:a16="http://schemas.microsoft.com/office/drawing/2014/main" id="{0D7870FB-E75A-4970-93E7-BFC8B7E08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2325" y="3250898"/>
            <a:ext cx="610215" cy="61021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792A96C7-8ABA-4924-BEB1-BC61098E3818}"/>
              </a:ext>
            </a:extLst>
          </p:cNvPr>
          <p:cNvSpPr txBox="1"/>
          <p:nvPr/>
        </p:nvSpPr>
        <p:spPr>
          <a:xfrm>
            <a:off x="4403770" y="2926952"/>
            <a:ext cx="1059521" cy="184666"/>
          </a:xfrm>
          <a:prstGeom prst="rect">
            <a:avLst/>
          </a:prstGeom>
          <a:noFill/>
        </p:spPr>
        <p:txBody>
          <a:bodyPr wrap="square" lIns="0" tIns="0" rIns="0" bIns="0" rtlCol="0">
            <a:spAutoFit/>
          </a:bodyPr>
          <a:lstStyle/>
          <a:p>
            <a:pPr algn="r">
              <a:buClr>
                <a:schemeClr val="tx1"/>
              </a:buClr>
              <a:buSzPct val="100000"/>
            </a:pPr>
            <a:r>
              <a:rPr lang="en-US" sz="1200" b="1" dirty="0">
                <a:latin typeface="Mark Pro" panose="020B0504020201010104"/>
              </a:rPr>
              <a:t>RAW STG Tables</a:t>
            </a:r>
          </a:p>
        </p:txBody>
      </p:sp>
      <p:cxnSp>
        <p:nvCxnSpPr>
          <p:cNvPr id="47" name="Straight Arrow Connector 46">
            <a:extLst>
              <a:ext uri="{FF2B5EF4-FFF2-40B4-BE49-F238E27FC236}">
                <a16:creationId xmlns:a16="http://schemas.microsoft.com/office/drawing/2014/main" id="{36B17EA9-5A44-41CC-A88A-C408F1F8390A}"/>
              </a:ext>
            </a:extLst>
          </p:cNvPr>
          <p:cNvCxnSpPr>
            <a:cxnSpLocks/>
          </p:cNvCxnSpPr>
          <p:nvPr/>
        </p:nvCxnSpPr>
        <p:spPr>
          <a:xfrm>
            <a:off x="4517610" y="3566236"/>
            <a:ext cx="325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184F30B-0CF2-4F88-9AD2-55AF2DD0926D}"/>
              </a:ext>
            </a:extLst>
          </p:cNvPr>
          <p:cNvSpPr txBox="1"/>
          <p:nvPr/>
        </p:nvSpPr>
        <p:spPr>
          <a:xfrm>
            <a:off x="5846494" y="4120188"/>
            <a:ext cx="1446622" cy="738664"/>
          </a:xfrm>
          <a:prstGeom prst="rect">
            <a:avLst/>
          </a:prstGeom>
          <a:noFill/>
        </p:spPr>
        <p:txBody>
          <a:bodyPr wrap="square" lIns="0" tIns="0" rIns="0" bIns="0" rtlCol="0">
            <a:spAutoFit/>
          </a:bodyPr>
          <a:lstStyle/>
          <a:p>
            <a:pPr algn="ctr">
              <a:buClr>
                <a:schemeClr val="tx1"/>
              </a:buClr>
              <a:buSzPct val="100000"/>
            </a:pPr>
            <a:r>
              <a:rPr lang="en-US" sz="1200" b="1" dirty="0">
                <a:latin typeface="Mark Pro" panose="020B0504020201010104"/>
              </a:rPr>
              <a:t>Transformation and denormalization</a:t>
            </a:r>
          </a:p>
          <a:p>
            <a:pPr algn="ctr">
              <a:buClr>
                <a:schemeClr val="tx1"/>
              </a:buClr>
              <a:buSzPct val="100000"/>
            </a:pPr>
            <a:endParaRPr lang="en-US" sz="1200" b="1" dirty="0">
              <a:latin typeface="Mark Pro" panose="020B0504020201010104"/>
            </a:endParaRPr>
          </a:p>
          <a:p>
            <a:pPr algn="ctr">
              <a:buClr>
                <a:schemeClr val="tx1"/>
              </a:buClr>
              <a:buSzPct val="100000"/>
            </a:pPr>
            <a:r>
              <a:rPr lang="en-US" sz="1200" b="1" dirty="0">
                <a:latin typeface="Mark Pro" panose="020B0504020201010104"/>
              </a:rPr>
              <a:t>DIM and FACT tables</a:t>
            </a:r>
          </a:p>
        </p:txBody>
      </p:sp>
      <p:pic>
        <p:nvPicPr>
          <p:cNvPr id="49" name="Picture 16" descr="Drawing of blue gear wheel free image">
            <a:extLst>
              <a:ext uri="{FF2B5EF4-FFF2-40B4-BE49-F238E27FC236}">
                <a16:creationId xmlns:a16="http://schemas.microsoft.com/office/drawing/2014/main" id="{148094CD-7279-4290-A8D3-A46F7BDBAC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9971" y="3310628"/>
            <a:ext cx="541422" cy="54142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loud Database Icon – Free Download, PNG and Vector">
            <a:extLst>
              <a:ext uri="{FF2B5EF4-FFF2-40B4-BE49-F238E27FC236}">
                <a16:creationId xmlns:a16="http://schemas.microsoft.com/office/drawing/2014/main" id="{33BDCC3E-5F24-439C-9A3D-034E1CCEB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421" y="3260617"/>
            <a:ext cx="610215" cy="61021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C40BB92D-8E11-428D-AB02-3FD8DC7FBD8A}"/>
              </a:ext>
            </a:extLst>
          </p:cNvPr>
          <p:cNvSpPr txBox="1"/>
          <p:nvPr/>
        </p:nvSpPr>
        <p:spPr>
          <a:xfrm>
            <a:off x="6445670" y="2955926"/>
            <a:ext cx="985583" cy="184666"/>
          </a:xfrm>
          <a:prstGeom prst="rect">
            <a:avLst/>
          </a:prstGeom>
          <a:noFill/>
        </p:spPr>
        <p:txBody>
          <a:bodyPr wrap="square" lIns="0" tIns="0" rIns="0" bIns="0" rtlCol="0">
            <a:spAutoFit/>
          </a:bodyPr>
          <a:lstStyle/>
          <a:p>
            <a:pPr algn="r">
              <a:buClr>
                <a:schemeClr val="tx1"/>
              </a:buClr>
              <a:buSzPct val="100000"/>
            </a:pPr>
            <a:r>
              <a:rPr lang="en-US" sz="1200" b="1" dirty="0">
                <a:latin typeface="Mark Pro" panose="020B0504020201010104"/>
              </a:rPr>
              <a:t>Star Schemas</a:t>
            </a:r>
          </a:p>
        </p:txBody>
      </p:sp>
      <p:sp>
        <p:nvSpPr>
          <p:cNvPr id="52" name="TextBox 51">
            <a:extLst>
              <a:ext uri="{FF2B5EF4-FFF2-40B4-BE49-F238E27FC236}">
                <a16:creationId xmlns:a16="http://schemas.microsoft.com/office/drawing/2014/main" id="{4F98E584-F5ED-46BF-A5C7-4BAC33E405D5}"/>
              </a:ext>
            </a:extLst>
          </p:cNvPr>
          <p:cNvSpPr txBox="1"/>
          <p:nvPr/>
        </p:nvSpPr>
        <p:spPr>
          <a:xfrm>
            <a:off x="7841697" y="4173184"/>
            <a:ext cx="1347645" cy="369332"/>
          </a:xfrm>
          <a:prstGeom prst="rect">
            <a:avLst/>
          </a:prstGeom>
          <a:noFill/>
        </p:spPr>
        <p:txBody>
          <a:bodyPr wrap="square" lIns="0" tIns="0" rIns="0" bIns="0" rtlCol="0">
            <a:spAutoFit/>
          </a:bodyPr>
          <a:lstStyle/>
          <a:p>
            <a:pPr algn="ctr">
              <a:buClr>
                <a:schemeClr val="tx1"/>
              </a:buClr>
              <a:buSzPct val="100000"/>
            </a:pPr>
            <a:r>
              <a:rPr lang="en-US" sz="1200" b="1" dirty="0">
                <a:latin typeface="Mark Pro" panose="020B0504020201010104"/>
              </a:rPr>
              <a:t>Semantic layer views and aggregates</a:t>
            </a:r>
          </a:p>
        </p:txBody>
      </p:sp>
      <p:pic>
        <p:nvPicPr>
          <p:cNvPr id="53" name="Picture 16" descr="Drawing of blue gear wheel free image">
            <a:extLst>
              <a:ext uri="{FF2B5EF4-FFF2-40B4-BE49-F238E27FC236}">
                <a16:creationId xmlns:a16="http://schemas.microsoft.com/office/drawing/2014/main" id="{4A2F02B2-4F45-496E-8442-209C159733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01930" y="3327298"/>
            <a:ext cx="541422" cy="54142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Cloud Database Icon – Free Download, PNG and Vector">
            <a:extLst>
              <a:ext uri="{FF2B5EF4-FFF2-40B4-BE49-F238E27FC236}">
                <a16:creationId xmlns:a16="http://schemas.microsoft.com/office/drawing/2014/main" id="{0D7A4BA1-20AA-4B76-9CAC-0A539F49C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529" y="3282359"/>
            <a:ext cx="610215" cy="610215"/>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a:extLst>
              <a:ext uri="{FF2B5EF4-FFF2-40B4-BE49-F238E27FC236}">
                <a16:creationId xmlns:a16="http://schemas.microsoft.com/office/drawing/2014/main" id="{061E1977-277D-483E-BAF1-51FE1C53C4E8}"/>
              </a:ext>
            </a:extLst>
          </p:cNvPr>
          <p:cNvCxnSpPr>
            <a:cxnSpLocks/>
          </p:cNvCxnSpPr>
          <p:nvPr/>
        </p:nvCxnSpPr>
        <p:spPr>
          <a:xfrm>
            <a:off x="8281814" y="3597697"/>
            <a:ext cx="325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778E91-8CB1-48D8-9C3C-105D9421B7C0}"/>
              </a:ext>
            </a:extLst>
          </p:cNvPr>
          <p:cNvCxnSpPr>
            <a:cxnSpLocks/>
          </p:cNvCxnSpPr>
          <p:nvPr/>
        </p:nvCxnSpPr>
        <p:spPr>
          <a:xfrm>
            <a:off x="6384005" y="3588953"/>
            <a:ext cx="325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08D021F-CB7F-4708-A014-2F5A43F34640}"/>
              </a:ext>
            </a:extLst>
          </p:cNvPr>
          <p:cNvSpPr txBox="1"/>
          <p:nvPr/>
        </p:nvSpPr>
        <p:spPr>
          <a:xfrm>
            <a:off x="8123205" y="2955926"/>
            <a:ext cx="1133539" cy="184666"/>
          </a:xfrm>
          <a:prstGeom prst="rect">
            <a:avLst/>
          </a:prstGeom>
          <a:noFill/>
        </p:spPr>
        <p:txBody>
          <a:bodyPr wrap="square" lIns="0" tIns="0" rIns="0" bIns="0" rtlCol="0">
            <a:spAutoFit/>
          </a:bodyPr>
          <a:lstStyle/>
          <a:p>
            <a:pPr algn="r">
              <a:buClr>
                <a:schemeClr val="tx1"/>
              </a:buClr>
              <a:buSzPct val="100000"/>
            </a:pPr>
            <a:r>
              <a:rPr lang="en-US" sz="1200" b="1" dirty="0">
                <a:latin typeface="Mark Pro" panose="020B0504020201010104"/>
              </a:rPr>
              <a:t>Semantic Layer</a:t>
            </a:r>
          </a:p>
        </p:txBody>
      </p:sp>
      <p:pic>
        <p:nvPicPr>
          <p:cNvPr id="61" name="Picture 2" descr="docs.getdbt.com">
            <a:extLst>
              <a:ext uri="{FF2B5EF4-FFF2-40B4-BE49-F238E27FC236}">
                <a16:creationId xmlns:a16="http://schemas.microsoft.com/office/drawing/2014/main" id="{64FDCA6C-A4FB-469F-98ED-DB579FDD718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6833" y="5663689"/>
            <a:ext cx="1302078" cy="43402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A black and white image of a person's face&#10;&#10;Description automatically generated with medium confidence">
            <a:extLst>
              <a:ext uri="{FF2B5EF4-FFF2-40B4-BE49-F238E27FC236}">
                <a16:creationId xmlns:a16="http://schemas.microsoft.com/office/drawing/2014/main" id="{4D5223A5-F89D-4B08-B893-AF7D6F81DE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4867" y="3093651"/>
            <a:ext cx="519001" cy="640242"/>
          </a:xfrm>
          <a:prstGeom prst="rect">
            <a:avLst/>
          </a:prstGeom>
        </p:spPr>
      </p:pic>
    </p:spTree>
    <p:extLst>
      <p:ext uri="{BB962C8B-B14F-4D97-AF65-F5344CB8AC3E}">
        <p14:creationId xmlns:p14="http://schemas.microsoft.com/office/powerpoint/2010/main" val="105056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Trade-Offs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n-US" sz="2200" dirty="0">
                <a:solidFill>
                  <a:srgbClr val="292929"/>
                </a:solidFill>
              </a:rPr>
              <a:t>It covers only the </a:t>
            </a:r>
            <a:r>
              <a:rPr lang="en-US" sz="2200" b="1" dirty="0">
                <a:solidFill>
                  <a:srgbClr val="292929"/>
                </a:solidFill>
              </a:rPr>
              <a:t>T </a:t>
            </a:r>
            <a:r>
              <a:rPr lang="en-US" sz="2200" dirty="0">
                <a:solidFill>
                  <a:srgbClr val="292929"/>
                </a:solidFill>
              </a:rPr>
              <a:t>of </a:t>
            </a:r>
            <a:r>
              <a:rPr lang="en-US" sz="2200" b="1" dirty="0">
                <a:solidFill>
                  <a:srgbClr val="292929"/>
                </a:solidFill>
              </a:rPr>
              <a:t>ELT</a:t>
            </a:r>
          </a:p>
          <a:p>
            <a:pPr>
              <a:lnSpc>
                <a:spcPct val="150000"/>
              </a:lnSpc>
            </a:pPr>
            <a:r>
              <a:rPr lang="en-US" sz="2200" b="0" i="0" dirty="0">
                <a:solidFill>
                  <a:srgbClr val="292929"/>
                </a:solidFill>
                <a:effectLst/>
              </a:rPr>
              <a:t>DBT is, mostly, SQL-based</a:t>
            </a:r>
          </a:p>
          <a:p>
            <a:pPr>
              <a:lnSpc>
                <a:spcPct val="150000"/>
              </a:lnSpc>
            </a:pPr>
            <a:r>
              <a:rPr lang="en-US" sz="2200" b="1" dirty="0">
                <a:solidFill>
                  <a:srgbClr val="292929"/>
                </a:solidFill>
              </a:rPr>
              <a:t>Debugging </a:t>
            </a:r>
            <a:r>
              <a:rPr lang="en-US" sz="2200" dirty="0">
                <a:solidFill>
                  <a:srgbClr val="292929"/>
                </a:solidFill>
              </a:rPr>
              <a:t>capabilities are limited</a:t>
            </a:r>
          </a:p>
          <a:p>
            <a:pPr>
              <a:lnSpc>
                <a:spcPct val="150000"/>
              </a:lnSpc>
            </a:pPr>
            <a:r>
              <a:rPr lang="en-US" sz="2200" i="0" dirty="0">
                <a:solidFill>
                  <a:srgbClr val="292929"/>
                </a:solidFill>
                <a:effectLst/>
              </a:rPr>
              <a:t>Overriding standard behavior requires understanding internal </a:t>
            </a:r>
            <a:r>
              <a:rPr lang="en-US" sz="2200" dirty="0">
                <a:solidFill>
                  <a:srgbClr val="292929"/>
                </a:solidFill>
              </a:rPr>
              <a:t>functions</a:t>
            </a:r>
            <a:endParaRPr lang="en-MX" sz="2200" dirty="0"/>
          </a:p>
        </p:txBody>
      </p:sp>
    </p:spTree>
    <p:extLst>
      <p:ext uri="{BB962C8B-B14F-4D97-AF65-F5344CB8AC3E}">
        <p14:creationId xmlns:p14="http://schemas.microsoft.com/office/powerpoint/2010/main" val="63116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dbt main object types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marL="0" indent="0">
              <a:lnSpc>
                <a:spcPct val="150000"/>
              </a:lnSpc>
              <a:buNone/>
            </a:pPr>
            <a:r>
              <a:rPr lang="es-MX" sz="2200" dirty="0"/>
              <a:t>Table </a:t>
            </a:r>
            <a:r>
              <a:rPr lang="es-MX" sz="2200" dirty="0" err="1"/>
              <a:t>objects</a:t>
            </a:r>
            <a:endParaRPr lang="es-MX" sz="2200" dirty="0"/>
          </a:p>
          <a:p>
            <a:pPr>
              <a:lnSpc>
                <a:spcPct val="150000"/>
              </a:lnSpc>
            </a:pPr>
            <a:r>
              <a:rPr lang="es-MX" sz="2200" dirty="0" err="1"/>
              <a:t>Models</a:t>
            </a:r>
            <a:endParaRPr lang="es-MX" sz="2200" dirty="0"/>
          </a:p>
          <a:p>
            <a:pPr>
              <a:lnSpc>
                <a:spcPct val="150000"/>
              </a:lnSpc>
            </a:pPr>
            <a:r>
              <a:rPr lang="es-MX" sz="2200" dirty="0" err="1"/>
              <a:t>Snapshots</a:t>
            </a:r>
            <a:endParaRPr lang="es-MX" sz="2200" dirty="0"/>
          </a:p>
          <a:p>
            <a:pPr>
              <a:lnSpc>
                <a:spcPct val="150000"/>
              </a:lnSpc>
            </a:pPr>
            <a:r>
              <a:rPr lang="es-MX" sz="2200" dirty="0" err="1"/>
              <a:t>Seeds</a:t>
            </a:r>
            <a:endParaRPr lang="es-MX" sz="2200" dirty="0"/>
          </a:p>
          <a:p>
            <a:pPr marL="0" indent="0">
              <a:lnSpc>
                <a:spcPct val="150000"/>
              </a:lnSpc>
              <a:buNone/>
            </a:pPr>
            <a:r>
              <a:rPr lang="es-MX" sz="2200" dirty="0" err="1"/>
              <a:t>Other</a:t>
            </a:r>
            <a:r>
              <a:rPr lang="es-MX" sz="2200" dirty="0"/>
              <a:t> </a:t>
            </a:r>
            <a:r>
              <a:rPr lang="es-MX" sz="2200" dirty="0" err="1"/>
              <a:t>objects</a:t>
            </a:r>
            <a:endParaRPr lang="es-MX" sz="2200" dirty="0"/>
          </a:p>
          <a:p>
            <a:pPr>
              <a:lnSpc>
                <a:spcPct val="150000"/>
              </a:lnSpc>
            </a:pPr>
            <a:r>
              <a:rPr lang="es-MX" sz="2200" dirty="0"/>
              <a:t>Macros</a:t>
            </a:r>
          </a:p>
          <a:p>
            <a:pPr>
              <a:lnSpc>
                <a:spcPct val="150000"/>
              </a:lnSpc>
            </a:pPr>
            <a:r>
              <a:rPr lang="es-MX" sz="2200" dirty="0" err="1"/>
              <a:t>Tests</a:t>
            </a:r>
            <a:endParaRPr lang="es-MX" sz="2200" dirty="0"/>
          </a:p>
          <a:p>
            <a:pPr>
              <a:lnSpc>
                <a:spcPct val="150000"/>
              </a:lnSpc>
            </a:pPr>
            <a:r>
              <a:rPr lang="es-MX" sz="2200" dirty="0" err="1"/>
              <a:t>Configuration</a:t>
            </a:r>
            <a:r>
              <a:rPr lang="es-MX" sz="2200" dirty="0"/>
              <a:t> (</a:t>
            </a:r>
            <a:r>
              <a:rPr lang="es-MX" sz="2200" dirty="0" err="1"/>
              <a:t>ymls</a:t>
            </a:r>
            <a:r>
              <a:rPr lang="es-MX" sz="2200" dirty="0"/>
              <a:t>)</a:t>
            </a:r>
            <a:endParaRPr lang="en-MX" sz="2200" dirty="0"/>
          </a:p>
        </p:txBody>
      </p:sp>
    </p:spTree>
    <p:extLst>
      <p:ext uri="{BB962C8B-B14F-4D97-AF65-F5344CB8AC3E}">
        <p14:creationId xmlns:p14="http://schemas.microsoft.com/office/powerpoint/2010/main" val="5259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a:t>dbt </a:t>
            </a:r>
            <a:r>
              <a:rPr lang="es-MX" dirty="0" err="1"/>
              <a:t>cloud</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2200" dirty="0"/>
              <a:t>Jobs</a:t>
            </a:r>
          </a:p>
          <a:p>
            <a:pPr>
              <a:lnSpc>
                <a:spcPct val="150000"/>
              </a:lnSpc>
            </a:pPr>
            <a:r>
              <a:rPr lang="es-MX" sz="2200" dirty="0" err="1"/>
              <a:t>Environments</a:t>
            </a:r>
            <a:endParaRPr lang="es-MX" sz="2200" dirty="0"/>
          </a:p>
          <a:p>
            <a:pPr>
              <a:lnSpc>
                <a:spcPct val="150000"/>
              </a:lnSpc>
            </a:pPr>
            <a:r>
              <a:rPr lang="es-MX" sz="2200" dirty="0" err="1"/>
              <a:t>Notifications</a:t>
            </a:r>
            <a:endParaRPr lang="es-MX" sz="2200" dirty="0"/>
          </a:p>
        </p:txBody>
      </p:sp>
    </p:spTree>
    <p:extLst>
      <p:ext uri="{BB962C8B-B14F-4D97-AF65-F5344CB8AC3E}">
        <p14:creationId xmlns:p14="http://schemas.microsoft.com/office/powerpoint/2010/main" val="1166617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F4B-F782-4344-A78A-EC49947CC8A8}"/>
              </a:ext>
            </a:extLst>
          </p:cNvPr>
          <p:cNvSpPr>
            <a:spLocks noGrp="1"/>
          </p:cNvSpPr>
          <p:nvPr>
            <p:ph type="title"/>
          </p:nvPr>
        </p:nvSpPr>
        <p:spPr/>
        <p:txBody>
          <a:bodyPr/>
          <a:lstStyle/>
          <a:p>
            <a:r>
              <a:rPr lang="es-MX" dirty="0" err="1"/>
              <a:t>Models</a:t>
            </a:r>
            <a:endParaRPr lang="en-MX" dirty="0"/>
          </a:p>
        </p:txBody>
      </p:sp>
      <p:sp>
        <p:nvSpPr>
          <p:cNvPr id="3" name="Text Placeholder 2">
            <a:extLst>
              <a:ext uri="{FF2B5EF4-FFF2-40B4-BE49-F238E27FC236}">
                <a16:creationId xmlns:a16="http://schemas.microsoft.com/office/drawing/2014/main" id="{FDE318B5-E302-4D4A-AD08-201F2922AE4F}"/>
              </a:ext>
            </a:extLst>
          </p:cNvPr>
          <p:cNvSpPr>
            <a:spLocks noGrp="1"/>
          </p:cNvSpPr>
          <p:nvPr>
            <p:ph type="body" sz="quarter" idx="11"/>
          </p:nvPr>
        </p:nvSpPr>
        <p:spPr/>
        <p:txBody>
          <a:bodyPr>
            <a:normAutofit/>
          </a:bodyPr>
          <a:lstStyle/>
          <a:p>
            <a:pPr>
              <a:lnSpc>
                <a:spcPct val="150000"/>
              </a:lnSpc>
            </a:pPr>
            <a:r>
              <a:rPr lang="es-MX" sz="1800" dirty="0"/>
              <a:t>Main object </a:t>
            </a:r>
            <a:r>
              <a:rPr lang="es-MX" sz="1800" dirty="0" err="1"/>
              <a:t>used</a:t>
            </a:r>
            <a:r>
              <a:rPr lang="es-MX" sz="1800" dirty="0"/>
              <a:t> for </a:t>
            </a:r>
            <a:r>
              <a:rPr lang="es-MX" sz="1800" dirty="0" err="1"/>
              <a:t>writing</a:t>
            </a:r>
            <a:r>
              <a:rPr lang="es-MX" sz="1800" dirty="0"/>
              <a:t> data </a:t>
            </a:r>
            <a:r>
              <a:rPr lang="es-MX" sz="1800" dirty="0" err="1"/>
              <a:t>into</a:t>
            </a:r>
            <a:r>
              <a:rPr lang="es-MX" sz="1800" dirty="0"/>
              <a:t> tables </a:t>
            </a:r>
            <a:r>
              <a:rPr lang="es-MX" sz="1800" dirty="0" err="1"/>
              <a:t>or</a:t>
            </a:r>
            <a:r>
              <a:rPr lang="es-MX" sz="1800" dirty="0"/>
              <a:t> </a:t>
            </a:r>
            <a:r>
              <a:rPr lang="es-MX" sz="1800" dirty="0" err="1"/>
              <a:t>creating</a:t>
            </a:r>
            <a:r>
              <a:rPr lang="es-MX" sz="1800" dirty="0"/>
              <a:t> </a:t>
            </a:r>
            <a:r>
              <a:rPr lang="es-MX" sz="1800" dirty="0" err="1"/>
              <a:t>views</a:t>
            </a:r>
            <a:endParaRPr lang="es-MX" sz="1800" dirty="0"/>
          </a:p>
          <a:p>
            <a:pPr>
              <a:lnSpc>
                <a:spcPct val="150000"/>
              </a:lnSpc>
            </a:pPr>
            <a:r>
              <a:rPr lang="es-MX" sz="1800" dirty="0" err="1"/>
              <a:t>Logic</a:t>
            </a:r>
            <a:r>
              <a:rPr lang="es-MX" sz="1800" dirty="0"/>
              <a:t> </a:t>
            </a:r>
            <a:r>
              <a:rPr lang="es-MX" sz="1800" dirty="0" err="1"/>
              <a:t>is</a:t>
            </a:r>
            <a:r>
              <a:rPr lang="es-MX" sz="1800" dirty="0"/>
              <a:t> </a:t>
            </a:r>
            <a:r>
              <a:rPr lang="es-MX" sz="1800" dirty="0" err="1"/>
              <a:t>written</a:t>
            </a:r>
            <a:r>
              <a:rPr lang="es-MX" sz="1800" dirty="0"/>
              <a:t> </a:t>
            </a:r>
            <a:r>
              <a:rPr lang="es-MX" sz="1800" dirty="0" err="1"/>
              <a:t>within</a:t>
            </a:r>
            <a:r>
              <a:rPr lang="es-MX" sz="1800" dirty="0"/>
              <a:t> a SELECT </a:t>
            </a:r>
            <a:r>
              <a:rPr lang="es-MX" sz="1800" dirty="0" err="1"/>
              <a:t>statement</a:t>
            </a:r>
            <a:r>
              <a:rPr lang="es-MX" sz="1800" dirty="0"/>
              <a:t>. </a:t>
            </a:r>
            <a:r>
              <a:rPr lang="es-MX" sz="1800" dirty="0" err="1"/>
              <a:t>This</a:t>
            </a:r>
            <a:r>
              <a:rPr lang="es-MX" sz="1800" dirty="0"/>
              <a:t> SELECT </a:t>
            </a:r>
            <a:r>
              <a:rPr lang="es-MX" sz="1800" dirty="0" err="1"/>
              <a:t>is</a:t>
            </a:r>
            <a:r>
              <a:rPr lang="es-MX" sz="1800" dirty="0"/>
              <a:t> </a:t>
            </a:r>
            <a:r>
              <a:rPr lang="es-MX" sz="1800" dirty="0" err="1"/>
              <a:t>then</a:t>
            </a:r>
            <a:r>
              <a:rPr lang="es-MX" sz="1800" dirty="0"/>
              <a:t> </a:t>
            </a:r>
            <a:r>
              <a:rPr lang="es-MX" sz="1800" dirty="0" err="1"/>
              <a:t>written</a:t>
            </a:r>
            <a:r>
              <a:rPr lang="es-MX" sz="1800" dirty="0"/>
              <a:t> </a:t>
            </a:r>
            <a:r>
              <a:rPr lang="es-MX" sz="1800" dirty="0" err="1"/>
              <a:t>into</a:t>
            </a:r>
            <a:r>
              <a:rPr lang="es-MX" sz="1800" dirty="0"/>
              <a:t> the </a:t>
            </a:r>
            <a:r>
              <a:rPr lang="es-MX" sz="1800" dirty="0" err="1"/>
              <a:t>database</a:t>
            </a:r>
            <a:endParaRPr lang="es-MX" sz="1800" dirty="0"/>
          </a:p>
          <a:p>
            <a:pPr>
              <a:lnSpc>
                <a:spcPct val="150000"/>
              </a:lnSpc>
            </a:pPr>
            <a:r>
              <a:rPr lang="es-MX" sz="1800" dirty="0" err="1"/>
              <a:t>Filename</a:t>
            </a:r>
            <a:r>
              <a:rPr lang="es-MX" sz="1800" dirty="0"/>
              <a:t> </a:t>
            </a:r>
            <a:r>
              <a:rPr lang="es-MX" sz="1800" dirty="0" err="1"/>
              <a:t>is</a:t>
            </a:r>
            <a:r>
              <a:rPr lang="es-MX" sz="1800" dirty="0"/>
              <a:t> </a:t>
            </a:r>
            <a:r>
              <a:rPr lang="es-MX" sz="1800" dirty="0" err="1"/>
              <a:t>used</a:t>
            </a:r>
            <a:r>
              <a:rPr lang="es-MX" sz="1800" dirty="0"/>
              <a:t> as the table </a:t>
            </a:r>
            <a:r>
              <a:rPr lang="es-MX" sz="1800" dirty="0" err="1"/>
              <a:t>name</a:t>
            </a:r>
            <a:endParaRPr lang="es-MX" sz="1800" dirty="0"/>
          </a:p>
          <a:p>
            <a:pPr>
              <a:lnSpc>
                <a:spcPct val="150000"/>
              </a:lnSpc>
            </a:pPr>
            <a:r>
              <a:rPr lang="es-MX" sz="1800" dirty="0" err="1"/>
              <a:t>Triggered</a:t>
            </a:r>
            <a:r>
              <a:rPr lang="es-MX" sz="1800" dirty="0"/>
              <a:t> </a:t>
            </a:r>
            <a:r>
              <a:rPr lang="es-MX" sz="1800" dirty="0" err="1"/>
              <a:t>by</a:t>
            </a:r>
            <a:r>
              <a:rPr lang="es-MX" sz="1800" dirty="0"/>
              <a:t> the </a:t>
            </a:r>
            <a:r>
              <a:rPr lang="es-MX" sz="1800" b="1" dirty="0"/>
              <a:t>dbt run</a:t>
            </a:r>
            <a:r>
              <a:rPr lang="es-MX" sz="1800" dirty="0"/>
              <a:t> </a:t>
            </a:r>
            <a:r>
              <a:rPr lang="es-MX" sz="1800" dirty="0" err="1"/>
              <a:t>command</a:t>
            </a:r>
            <a:endParaRPr lang="es-MX" sz="1800" dirty="0"/>
          </a:p>
          <a:p>
            <a:pPr>
              <a:lnSpc>
                <a:spcPct val="150000"/>
              </a:lnSpc>
            </a:pPr>
            <a:r>
              <a:rPr lang="es-MX" sz="1800" dirty="0" err="1"/>
              <a:t>How</a:t>
            </a:r>
            <a:r>
              <a:rPr lang="es-MX" sz="1800" dirty="0"/>
              <a:t> </a:t>
            </a:r>
            <a:r>
              <a:rPr lang="es-MX" sz="1800" dirty="0" err="1"/>
              <a:t>this</a:t>
            </a:r>
            <a:r>
              <a:rPr lang="es-MX" sz="1800" dirty="0"/>
              <a:t> data </a:t>
            </a:r>
            <a:r>
              <a:rPr lang="es-MX" sz="1800" dirty="0" err="1"/>
              <a:t>is</a:t>
            </a:r>
            <a:r>
              <a:rPr lang="es-MX" sz="1800" dirty="0"/>
              <a:t> </a:t>
            </a:r>
            <a:r>
              <a:rPr lang="es-MX" sz="1800" dirty="0" err="1"/>
              <a:t>written</a:t>
            </a:r>
            <a:r>
              <a:rPr lang="es-MX" sz="1800" dirty="0"/>
              <a:t> varies </a:t>
            </a:r>
            <a:r>
              <a:rPr lang="es-MX" sz="1800" dirty="0" err="1"/>
              <a:t>based</a:t>
            </a:r>
            <a:r>
              <a:rPr lang="es-MX" sz="1800" dirty="0"/>
              <a:t> on the </a:t>
            </a:r>
            <a:r>
              <a:rPr lang="es-MX" sz="1800" b="1" dirty="0" err="1"/>
              <a:t>materialization</a:t>
            </a:r>
            <a:r>
              <a:rPr lang="es-MX" sz="1800" b="1" dirty="0"/>
              <a:t> </a:t>
            </a:r>
            <a:r>
              <a:rPr lang="es-MX" sz="1800" dirty="0" err="1"/>
              <a:t>configured</a:t>
            </a:r>
            <a:endParaRPr lang="es-MX" sz="1800" dirty="0"/>
          </a:p>
          <a:p>
            <a:pPr>
              <a:lnSpc>
                <a:spcPct val="150000"/>
              </a:lnSpc>
            </a:pPr>
            <a:r>
              <a:rPr lang="es-MX" sz="1800" dirty="0" err="1"/>
              <a:t>It’s</a:t>
            </a:r>
            <a:r>
              <a:rPr lang="es-MX" sz="1800" dirty="0"/>
              <a:t> </a:t>
            </a:r>
            <a:r>
              <a:rPr lang="es-MX" sz="1800" dirty="0" err="1"/>
              <a:t>strongly</a:t>
            </a:r>
            <a:r>
              <a:rPr lang="es-MX" sz="1800" dirty="0"/>
              <a:t> </a:t>
            </a:r>
            <a:r>
              <a:rPr lang="es-MX" sz="1800" dirty="0" err="1"/>
              <a:t>recommended</a:t>
            </a:r>
            <a:r>
              <a:rPr lang="es-MX" sz="1800" dirty="0"/>
              <a:t> to use the </a:t>
            </a:r>
            <a:r>
              <a:rPr lang="es-MX" sz="1800" b="1" dirty="0" err="1"/>
              <a:t>ref</a:t>
            </a:r>
            <a:r>
              <a:rPr lang="es-MX" sz="1800" dirty="0"/>
              <a:t> </a:t>
            </a:r>
            <a:r>
              <a:rPr lang="es-MX" sz="1800" dirty="0" err="1"/>
              <a:t>function</a:t>
            </a:r>
            <a:r>
              <a:rPr lang="es-MX" sz="1800" dirty="0"/>
              <a:t> to </a:t>
            </a:r>
            <a:r>
              <a:rPr lang="es-MX" sz="1800" dirty="0" err="1"/>
              <a:t>reference</a:t>
            </a:r>
            <a:r>
              <a:rPr lang="es-MX" sz="1800" dirty="0"/>
              <a:t> </a:t>
            </a:r>
            <a:r>
              <a:rPr lang="es-MX" sz="1800" dirty="0" err="1"/>
              <a:t>other</a:t>
            </a:r>
            <a:r>
              <a:rPr lang="es-MX" sz="1800" dirty="0"/>
              <a:t> </a:t>
            </a:r>
            <a:r>
              <a:rPr lang="es-MX" sz="1800" dirty="0" err="1"/>
              <a:t>models</a:t>
            </a:r>
            <a:r>
              <a:rPr lang="es-MX" sz="1800" dirty="0"/>
              <a:t>/</a:t>
            </a:r>
            <a:r>
              <a:rPr lang="es-MX" sz="1800" dirty="0" err="1"/>
              <a:t>snapshots</a:t>
            </a:r>
            <a:r>
              <a:rPr lang="es-MX" sz="1800" dirty="0"/>
              <a:t> </a:t>
            </a:r>
            <a:r>
              <a:rPr lang="es-MX" sz="1800" dirty="0" err="1"/>
              <a:t>when</a:t>
            </a:r>
            <a:r>
              <a:rPr lang="es-MX" sz="1800" dirty="0"/>
              <a:t> </a:t>
            </a:r>
            <a:r>
              <a:rPr lang="es-MX" sz="1800" dirty="0" err="1"/>
              <a:t>writing</a:t>
            </a:r>
            <a:r>
              <a:rPr lang="es-MX" sz="1800" dirty="0"/>
              <a:t> new </a:t>
            </a:r>
            <a:r>
              <a:rPr lang="es-MX" sz="1800" dirty="0" err="1"/>
              <a:t>models</a:t>
            </a:r>
            <a:endParaRPr lang="es-MX" sz="1800" dirty="0"/>
          </a:p>
          <a:p>
            <a:pPr>
              <a:lnSpc>
                <a:spcPct val="150000"/>
              </a:lnSpc>
            </a:pPr>
            <a:r>
              <a:rPr lang="es-MX" sz="1800" dirty="0" err="1"/>
              <a:t>Recommended</a:t>
            </a:r>
            <a:r>
              <a:rPr lang="es-MX" sz="1800" dirty="0"/>
              <a:t> to use </a:t>
            </a:r>
            <a:r>
              <a:rPr lang="es-MX" sz="1800" dirty="0" err="1"/>
              <a:t>CTEs</a:t>
            </a:r>
            <a:r>
              <a:rPr lang="es-MX" sz="1800" dirty="0"/>
              <a:t> to </a:t>
            </a:r>
            <a:r>
              <a:rPr lang="es-MX" sz="1800" dirty="0" err="1"/>
              <a:t>organize</a:t>
            </a:r>
            <a:r>
              <a:rPr lang="es-MX" sz="1800" dirty="0"/>
              <a:t> the code</a:t>
            </a:r>
          </a:p>
          <a:p>
            <a:pPr>
              <a:lnSpc>
                <a:spcPct val="150000"/>
              </a:lnSpc>
            </a:pPr>
            <a:r>
              <a:rPr lang="es-MX" sz="1800" dirty="0" err="1"/>
              <a:t>Models</a:t>
            </a:r>
            <a:r>
              <a:rPr lang="es-MX" sz="1800" dirty="0"/>
              <a:t> can </a:t>
            </a:r>
            <a:r>
              <a:rPr lang="es-MX" sz="1800" dirty="0" err="1"/>
              <a:t>also</a:t>
            </a:r>
            <a:r>
              <a:rPr lang="es-MX" sz="1800" dirty="0"/>
              <a:t> be </a:t>
            </a:r>
            <a:r>
              <a:rPr lang="es-MX" sz="1800" dirty="0" err="1">
                <a:hlinkClick r:id="rId3"/>
              </a:rPr>
              <a:t>tested</a:t>
            </a:r>
            <a:r>
              <a:rPr lang="es-MX" sz="1800" dirty="0">
                <a:hlinkClick r:id="rId3"/>
              </a:rPr>
              <a:t> </a:t>
            </a:r>
            <a:r>
              <a:rPr lang="es-MX" sz="1800" dirty="0"/>
              <a:t>and </a:t>
            </a:r>
            <a:r>
              <a:rPr lang="es-MX" sz="1800" dirty="0" err="1">
                <a:hlinkClick r:id="rId4"/>
              </a:rPr>
              <a:t>documented</a:t>
            </a:r>
            <a:endParaRPr lang="en-MX" sz="1800" dirty="0"/>
          </a:p>
        </p:txBody>
      </p:sp>
    </p:spTree>
    <p:extLst>
      <p:ext uri="{BB962C8B-B14F-4D97-AF65-F5344CB8AC3E}">
        <p14:creationId xmlns:p14="http://schemas.microsoft.com/office/powerpoint/2010/main" val="42610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TotalTime>
  <Words>2270</Words>
  <Application>Microsoft Office PowerPoint</Application>
  <PresentationFormat>Widescreen</PresentationFormat>
  <Paragraphs>264</Paragraphs>
  <Slides>32</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charter</vt:lpstr>
      <vt:lpstr>Franklin Gothic Book</vt:lpstr>
      <vt:lpstr>Franklin Gothic Medium</vt:lpstr>
      <vt:lpstr>Lucida Console</vt:lpstr>
      <vt:lpstr>Mark Pro</vt:lpstr>
      <vt:lpstr>MarkPro</vt:lpstr>
      <vt:lpstr>Office Theme</vt:lpstr>
      <vt:lpstr>dbt</vt:lpstr>
      <vt:lpstr>Agenda</vt:lpstr>
      <vt:lpstr>What is DBT?</vt:lpstr>
      <vt:lpstr>How DBT can help</vt:lpstr>
      <vt:lpstr>Reference architecture</vt:lpstr>
      <vt:lpstr>Trade-Offs</vt:lpstr>
      <vt:lpstr>dbt main object types</vt:lpstr>
      <vt:lpstr>dbt cloud</vt:lpstr>
      <vt:lpstr>Models</vt:lpstr>
      <vt:lpstr>Models - Config parameters</vt:lpstr>
      <vt:lpstr>Models – Materialization considerations</vt:lpstr>
      <vt:lpstr>Snapshots</vt:lpstr>
      <vt:lpstr>Snapshots – Main config parameters</vt:lpstr>
      <vt:lpstr>Seeds</vt:lpstr>
      <vt:lpstr>Macros</vt:lpstr>
      <vt:lpstr>Macros – Example 1</vt:lpstr>
      <vt:lpstr>Macros – Example 2</vt:lpstr>
      <vt:lpstr>Macros – Important considerations</vt:lpstr>
      <vt:lpstr>Tests</vt:lpstr>
      <vt:lpstr>Tests – YML config for Generic tests</vt:lpstr>
      <vt:lpstr>Tests – Simple test example</vt:lpstr>
      <vt:lpstr>Tests – Generic/Custom test example</vt:lpstr>
      <vt:lpstr>YMLs</vt:lpstr>
      <vt:lpstr>dbt_project.yml</vt:lpstr>
      <vt:lpstr>profiles.yml</vt:lpstr>
      <vt:lpstr>packages.yml</vt:lpstr>
      <vt:lpstr>Resource config</vt:lpstr>
      <vt:lpstr>Resource config – Models &amp; Snapshots</vt:lpstr>
      <vt:lpstr>Resource config – Sources</vt:lpstr>
      <vt:lpstr>dbt commands</vt:lpstr>
      <vt:lpstr>Sample development – Adding a new fact table</vt:lpstr>
      <vt:lpstr>Topics to reinforce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case</dc:title>
  <dc:creator>Carlos Gonzalez Lavin</dc:creator>
  <cp:lastModifiedBy>Carlos González Lavín</cp:lastModifiedBy>
  <cp:revision>62</cp:revision>
  <dcterms:created xsi:type="dcterms:W3CDTF">2021-04-12T03:54:32Z</dcterms:created>
  <dcterms:modified xsi:type="dcterms:W3CDTF">2023-07-06T17:00:44Z</dcterms:modified>
</cp:coreProperties>
</file>