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a32a1be0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a32a1be0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a32a1be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a32a1be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a32a1be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a32a1be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a32a1be03_1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a32a1be03_1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a32a1be03_1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a32a1be03_1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a32a1be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a32a1be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a32a1be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a32a1be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a32a1be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a32a1be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a32a1be0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a32a1be0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a32a1be0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a32a1be0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a32a1be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a32a1be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a32a1be0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a32a1be0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a32a1be0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a32a1be0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C27BA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s://arxiv.org/ftp/arxiv/papers/1811/1811.07270.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ts val="891"/>
              <a:buNone/>
            </a:pPr>
            <a:r>
              <a:rPr b="1" lang="en" sz="4580">
                <a:latin typeface="Times New Roman"/>
                <a:ea typeface="Times New Roman"/>
                <a:cs typeface="Times New Roman"/>
                <a:sym typeface="Times New Roman"/>
              </a:rPr>
              <a:t>Object Detection and Classification using Neural Networks </a:t>
            </a:r>
            <a:endParaRPr b="1" sz="4580">
              <a:latin typeface="Times New Roman"/>
              <a:ea typeface="Times New Roman"/>
              <a:cs typeface="Times New Roman"/>
              <a:sym typeface="Times New Roman"/>
            </a:endParaRPr>
          </a:p>
        </p:txBody>
      </p:sp>
      <p:sp>
        <p:nvSpPr>
          <p:cNvPr id="64" name="Google Shape;64;p13"/>
          <p:cNvSpPr txBox="1"/>
          <p:nvPr>
            <p:ph idx="1" type="subTitle"/>
          </p:nvPr>
        </p:nvSpPr>
        <p:spPr>
          <a:xfrm>
            <a:off x="1680300" y="3049450"/>
            <a:ext cx="5783400" cy="9639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By Suruchi Sharma </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ISE 244 </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Under guidance of: Professor Shilpa Gupta </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Results Colored images</a:t>
            </a:r>
            <a:endParaRPr b="1">
              <a:latin typeface="Times New Roman"/>
              <a:ea typeface="Times New Roman"/>
              <a:cs typeface="Times New Roman"/>
              <a:sym typeface="Times New Roman"/>
            </a:endParaRPr>
          </a:p>
        </p:txBody>
      </p:sp>
      <p:sp>
        <p:nvSpPr>
          <p:cNvPr id="125" name="Google Shape;125;p22"/>
          <p:cNvSpPr txBox="1"/>
          <p:nvPr/>
        </p:nvSpPr>
        <p:spPr>
          <a:xfrm>
            <a:off x="506575" y="1233900"/>
            <a:ext cx="3000000" cy="58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3) Colored with network having multiple dense layers </a:t>
            </a:r>
            <a:endParaRPr/>
          </a:p>
        </p:txBody>
      </p:sp>
      <p:pic>
        <p:nvPicPr>
          <p:cNvPr id="126" name="Google Shape;126;p22"/>
          <p:cNvPicPr preferRelativeResize="0"/>
          <p:nvPr/>
        </p:nvPicPr>
        <p:blipFill>
          <a:blip r:embed="rId3">
            <a:alphaModFix/>
          </a:blip>
          <a:stretch>
            <a:fillRect/>
          </a:stretch>
        </p:blipFill>
        <p:spPr>
          <a:xfrm>
            <a:off x="152400" y="1968000"/>
            <a:ext cx="4419600" cy="1896222"/>
          </a:xfrm>
          <a:prstGeom prst="rect">
            <a:avLst/>
          </a:prstGeom>
          <a:noFill/>
          <a:ln>
            <a:noFill/>
          </a:ln>
        </p:spPr>
      </p:pic>
      <p:sp>
        <p:nvSpPr>
          <p:cNvPr id="127" name="Google Shape;127;p22"/>
          <p:cNvSpPr txBox="1"/>
          <p:nvPr/>
        </p:nvSpPr>
        <p:spPr>
          <a:xfrm>
            <a:off x="4967725" y="1127700"/>
            <a:ext cx="3000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4) Colored images with network having single dense layer</a:t>
            </a:r>
            <a:endParaRPr b="1" sz="1200">
              <a:solidFill>
                <a:schemeClr val="dk1"/>
              </a:solidFill>
              <a:latin typeface="Times New Roman"/>
              <a:ea typeface="Times New Roman"/>
              <a:cs typeface="Times New Roman"/>
              <a:sym typeface="Times New Roman"/>
            </a:endParaRPr>
          </a:p>
        </p:txBody>
      </p:sp>
      <p:pic>
        <p:nvPicPr>
          <p:cNvPr id="128" name="Google Shape;128;p22"/>
          <p:cNvPicPr preferRelativeResize="0"/>
          <p:nvPr/>
        </p:nvPicPr>
        <p:blipFill>
          <a:blip r:embed="rId4">
            <a:alphaModFix/>
          </a:blip>
          <a:stretch>
            <a:fillRect/>
          </a:stretch>
        </p:blipFill>
        <p:spPr>
          <a:xfrm>
            <a:off x="4724400" y="2074200"/>
            <a:ext cx="4267200" cy="182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Analysis </a:t>
            </a:r>
            <a:endParaRPr b="1">
              <a:latin typeface="Times New Roman"/>
              <a:ea typeface="Times New Roman"/>
              <a:cs typeface="Times New Roman"/>
              <a:sym typeface="Times New Roman"/>
            </a:endParaRPr>
          </a:p>
        </p:txBody>
      </p:sp>
      <p:pic>
        <p:nvPicPr>
          <p:cNvPr id="134" name="Google Shape;134;p23"/>
          <p:cNvPicPr preferRelativeResize="0"/>
          <p:nvPr/>
        </p:nvPicPr>
        <p:blipFill>
          <a:blip r:embed="rId3">
            <a:alphaModFix/>
          </a:blip>
          <a:stretch>
            <a:fillRect/>
          </a:stretch>
        </p:blipFill>
        <p:spPr>
          <a:xfrm>
            <a:off x="1464688" y="1196100"/>
            <a:ext cx="6448425" cy="354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140" name="Google Shape;14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Currently there are only 10 objects in dataset , more number of objects can be induced in the dataset.</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Accuracy in my system is between 75-80% in future networks giving better accuracy can be designed.</a:t>
            </a:r>
            <a:endParaRPr sz="21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46" name="Google Shape;14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 project was not only about implementing a neural network.</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It was about </a:t>
            </a:r>
            <a:r>
              <a:rPr lang="en" sz="2200">
                <a:latin typeface="Times New Roman"/>
                <a:ea typeface="Times New Roman"/>
                <a:cs typeface="Times New Roman"/>
                <a:sym typeface="Times New Roman"/>
              </a:rPr>
              <a:t>finding</a:t>
            </a:r>
            <a:r>
              <a:rPr lang="en" sz="2200">
                <a:latin typeface="Times New Roman"/>
                <a:ea typeface="Times New Roman"/>
                <a:cs typeface="Times New Roman"/>
                <a:sym typeface="Times New Roman"/>
              </a:rPr>
              <a:t> a problem </a:t>
            </a:r>
            <a:r>
              <a:rPr lang="en" sz="2200">
                <a:latin typeface="Times New Roman"/>
                <a:ea typeface="Times New Roman"/>
                <a:cs typeface="Times New Roman"/>
                <a:sym typeface="Times New Roman"/>
              </a:rPr>
              <a:t>statement</a:t>
            </a: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Finding</a:t>
            </a:r>
            <a:r>
              <a:rPr lang="en" sz="2200">
                <a:latin typeface="Times New Roman"/>
                <a:ea typeface="Times New Roman"/>
                <a:cs typeface="Times New Roman"/>
                <a:sym typeface="Times New Roman"/>
              </a:rPr>
              <a:t> relevant research papers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Understanding scenarios before and </a:t>
            </a:r>
            <a:r>
              <a:rPr lang="en" sz="2200">
                <a:latin typeface="Times New Roman"/>
                <a:ea typeface="Times New Roman"/>
                <a:cs typeface="Times New Roman"/>
                <a:sym typeface="Times New Roman"/>
              </a:rPr>
              <a:t>after the technology was implemented</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Then to proceed with my coding and implementation part </a:t>
            </a:r>
            <a:endParaRPr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000"/>
              <a:t>Thank you </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My project is based on paper titled as “ CIFAR10 to Compare Visual Recognition Performance between Deep Neural Networks and Humans” </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a:t>
            </a:r>
            <a:r>
              <a:rPr lang="en" sz="1600">
                <a:solidFill>
                  <a:schemeClr val="dk1"/>
                </a:solidFill>
                <a:latin typeface="Times New Roman"/>
                <a:ea typeface="Times New Roman"/>
                <a:cs typeface="Times New Roman"/>
                <a:sym typeface="Times New Roman"/>
              </a:rPr>
              <a:t>aims at solving the problem of image recognition/classification using Neural Networks. </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This idea of object classification  using neural networks may seem to be stereotypical , but the scenario was different before this paper came out. The challenging task was to compare the “visual recognition performance between”Neural Networks and Human beings. It has been stated in the conclusion that neural network models performed better than human beings.</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CIFAR 10 Dataset </a:t>
            </a:r>
            <a:endParaRPr b="1"/>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CIFAR 10 dataset has 60000 images :</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a:solidFill>
                  <a:schemeClr val="dk1"/>
                </a:solidFill>
                <a:latin typeface="Times New Roman"/>
                <a:ea typeface="Times New Roman"/>
                <a:cs typeface="Times New Roman"/>
                <a:sym typeface="Times New Roman"/>
              </a:rPr>
              <a:t>                 50000 images were used for training and validation</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a:solidFill>
                  <a:schemeClr val="dk1"/>
                </a:solidFill>
                <a:latin typeface="Times New Roman"/>
                <a:ea typeface="Times New Roman"/>
                <a:cs typeface="Times New Roman"/>
                <a:sym typeface="Times New Roman"/>
              </a:rPr>
              <a:t>                 10000 images were used for testing</a:t>
            </a:r>
            <a:endParaRPr>
              <a:solidFill>
                <a:schemeClr val="dk1"/>
              </a:solidFill>
              <a:latin typeface="Times New Roman"/>
              <a:ea typeface="Times New Roman"/>
              <a:cs typeface="Times New Roman"/>
              <a:sym typeface="Times New Roman"/>
            </a:endParaRPr>
          </a:p>
          <a:p>
            <a:pPr indent="-342900" lvl="0" marL="457200" rtl="0" algn="just">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images are divided  into 10 categories and they are, “airplane”, “automobile”, "bird", "cat", "deer", "dog", "frog", "horse", "ship", "truck".</a:t>
            </a:r>
            <a:endParaRPr>
              <a:solidFill>
                <a:schemeClr val="dk1"/>
              </a:solidFill>
              <a:latin typeface="Times New Roman"/>
              <a:ea typeface="Times New Roman"/>
              <a:cs typeface="Times New Roman"/>
              <a:sym typeface="Times New Roman"/>
            </a:endParaRPr>
          </a:p>
          <a:p>
            <a:pPr indent="0" lvl="0" marL="0" rtl="0" algn="just">
              <a:spcBef>
                <a:spcPts val="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Neural Network </a:t>
            </a:r>
            <a:r>
              <a:rPr b="1" lang="en">
                <a:latin typeface="Times New Roman"/>
                <a:ea typeface="Times New Roman"/>
                <a:cs typeface="Times New Roman"/>
                <a:sym typeface="Times New Roman"/>
              </a:rPr>
              <a:t>Architecture</a:t>
            </a:r>
            <a:r>
              <a:rPr b="1" lang="en">
                <a:latin typeface="Times New Roman"/>
                <a:ea typeface="Times New Roman"/>
                <a:cs typeface="Times New Roman"/>
                <a:sym typeface="Times New Roman"/>
              </a:rPr>
              <a:t> in paper</a:t>
            </a:r>
            <a:endParaRPr b="1">
              <a:latin typeface="Times New Roman"/>
              <a:ea typeface="Times New Roman"/>
              <a:cs typeface="Times New Roman"/>
              <a:sym typeface="Times New Roman"/>
            </a:endParaRPr>
          </a:p>
        </p:txBody>
      </p:sp>
      <p:pic>
        <p:nvPicPr>
          <p:cNvPr id="82" name="Google Shape;82;p16"/>
          <p:cNvPicPr preferRelativeResize="0"/>
          <p:nvPr/>
        </p:nvPicPr>
        <p:blipFill>
          <a:blip r:embed="rId3">
            <a:alphaModFix/>
          </a:blip>
          <a:stretch>
            <a:fillRect/>
          </a:stretch>
        </p:blipFill>
        <p:spPr>
          <a:xfrm>
            <a:off x="442375" y="1350825"/>
            <a:ext cx="8130125" cy="2637800"/>
          </a:xfrm>
          <a:prstGeom prst="rect">
            <a:avLst/>
          </a:prstGeom>
          <a:noFill/>
          <a:ln>
            <a:noFill/>
          </a:ln>
        </p:spPr>
      </p:pic>
      <p:sp>
        <p:nvSpPr>
          <p:cNvPr id="83" name="Google Shape;83;p16"/>
          <p:cNvSpPr txBox="1"/>
          <p:nvPr/>
        </p:nvSpPr>
        <p:spPr>
          <a:xfrm>
            <a:off x="1065075" y="4351200"/>
            <a:ext cx="618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Adapted from: </a:t>
            </a:r>
            <a:r>
              <a:rPr lang="en" u="sng">
                <a:solidFill>
                  <a:schemeClr val="dk1"/>
                </a:solidFill>
                <a:hlinkClick r:id="rId4">
                  <a:extLst>
                    <a:ext uri="{A12FA001-AC4F-418D-AE19-62706E023703}">
                      <ahyp:hlinkClr val="tx"/>
                    </a:ext>
                  </a:extLst>
                </a:hlinkClick>
              </a:rPr>
              <a:t>https://arxiv.org/ftp/arxiv/papers/1811/1811.07270.pdf</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Flow diagram </a:t>
            </a:r>
            <a:endParaRPr b="1">
              <a:latin typeface="Times New Roman"/>
              <a:ea typeface="Times New Roman"/>
              <a:cs typeface="Times New Roman"/>
              <a:sym typeface="Times New Roman"/>
            </a:endParaRPr>
          </a:p>
        </p:txBody>
      </p:sp>
      <p:pic>
        <p:nvPicPr>
          <p:cNvPr id="89" name="Google Shape;89;p17"/>
          <p:cNvPicPr preferRelativeResize="0"/>
          <p:nvPr/>
        </p:nvPicPr>
        <p:blipFill>
          <a:blip r:embed="rId3">
            <a:alphaModFix/>
          </a:blip>
          <a:stretch>
            <a:fillRect/>
          </a:stretch>
        </p:blipFill>
        <p:spPr>
          <a:xfrm>
            <a:off x="1156000" y="1155975"/>
            <a:ext cx="7260625" cy="374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Images preprocessing </a:t>
            </a:r>
            <a:endParaRPr b="1">
              <a:latin typeface="Times New Roman"/>
              <a:ea typeface="Times New Roman"/>
              <a:cs typeface="Times New Roman"/>
              <a:sym typeface="Times New Roman"/>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just">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Colored images were normalized by dividing each pixel value by 0,255 </a:t>
            </a:r>
            <a:endParaRPr sz="2100">
              <a:solidFill>
                <a:schemeClr val="dk1"/>
              </a:solidFill>
              <a:latin typeface="Times New Roman"/>
              <a:ea typeface="Times New Roman"/>
              <a:cs typeface="Times New Roman"/>
              <a:sym typeface="Times New Roman"/>
            </a:endParaRPr>
          </a:p>
          <a:p>
            <a:pPr indent="-361950" lvl="0" marL="457200" rtl="0" algn="just">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In </a:t>
            </a:r>
            <a:r>
              <a:rPr lang="en" sz="2100">
                <a:solidFill>
                  <a:schemeClr val="dk1"/>
                </a:solidFill>
                <a:latin typeface="Times New Roman"/>
                <a:ea typeface="Times New Roman"/>
                <a:cs typeface="Times New Roman"/>
                <a:sym typeface="Times New Roman"/>
              </a:rPr>
              <a:t>order</a:t>
            </a:r>
            <a:r>
              <a:rPr lang="en" sz="2100">
                <a:solidFill>
                  <a:schemeClr val="dk1"/>
                </a:solidFill>
                <a:latin typeface="Times New Roman"/>
                <a:ea typeface="Times New Roman"/>
                <a:cs typeface="Times New Roman"/>
                <a:sym typeface="Times New Roman"/>
              </a:rPr>
              <a:t> to convert colored pixel (x1,y1,z1) to grayscale we perform the following operation:</a:t>
            </a:r>
            <a:endParaRPr sz="2100">
              <a:solidFill>
                <a:schemeClr val="dk1"/>
              </a:solidFill>
              <a:latin typeface="Times New Roman"/>
              <a:ea typeface="Times New Roman"/>
              <a:cs typeface="Times New Roman"/>
              <a:sym typeface="Times New Roman"/>
            </a:endParaRPr>
          </a:p>
          <a:p>
            <a:pPr indent="0" lvl="0" marL="457200" rtl="0" algn="just">
              <a:lnSpc>
                <a:spcPct val="135714"/>
              </a:lnSpc>
              <a:spcBef>
                <a:spcPts val="0"/>
              </a:spcBef>
              <a:spcAft>
                <a:spcPts val="0"/>
              </a:spcAft>
              <a:buNone/>
            </a:pPr>
            <a:r>
              <a:rPr lang="en"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a:p>
            <a:pPr indent="0" lvl="0" marL="457200" rtl="0" algn="just">
              <a:lnSpc>
                <a:spcPct val="135714"/>
              </a:lnSpc>
              <a:spcBef>
                <a:spcPts val="0"/>
              </a:spcBef>
              <a:spcAft>
                <a:spcPts val="0"/>
              </a:spcAft>
              <a:buNone/>
            </a:pPr>
            <a:r>
              <a:rPr lang="en" sz="2100">
                <a:solidFill>
                  <a:schemeClr val="dk1"/>
                </a:solidFill>
                <a:latin typeface="Times New Roman"/>
                <a:ea typeface="Times New Roman"/>
                <a:cs typeface="Times New Roman"/>
                <a:sym typeface="Times New Roman"/>
              </a:rPr>
              <a:t>                            </a:t>
            </a:r>
            <a:r>
              <a:rPr b="1" lang="en" sz="2100">
                <a:solidFill>
                  <a:schemeClr val="dk1"/>
                </a:solidFill>
                <a:latin typeface="Times New Roman"/>
                <a:ea typeface="Times New Roman"/>
                <a:cs typeface="Times New Roman"/>
                <a:sym typeface="Times New Roman"/>
              </a:rPr>
              <a:t> 0.229*(x1) + 0.587 *(y1) + 0.114*(z1) </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584625" y="657213"/>
            <a:ext cx="5448300" cy="1914525"/>
          </a:xfrm>
          <a:prstGeom prst="rect">
            <a:avLst/>
          </a:prstGeom>
          <a:noFill/>
          <a:ln>
            <a:noFill/>
          </a:ln>
        </p:spPr>
      </p:pic>
      <p:pic>
        <p:nvPicPr>
          <p:cNvPr id="101" name="Google Shape;101;p19"/>
          <p:cNvPicPr preferRelativeResize="0"/>
          <p:nvPr/>
        </p:nvPicPr>
        <p:blipFill>
          <a:blip r:embed="rId4">
            <a:alphaModFix/>
          </a:blip>
          <a:stretch>
            <a:fillRect/>
          </a:stretch>
        </p:blipFill>
        <p:spPr>
          <a:xfrm>
            <a:off x="1636600" y="3018988"/>
            <a:ext cx="5648325" cy="1828800"/>
          </a:xfrm>
          <a:prstGeom prst="rect">
            <a:avLst/>
          </a:prstGeom>
          <a:noFill/>
          <a:ln>
            <a:noFill/>
          </a:ln>
        </p:spPr>
      </p:pic>
      <p:sp>
        <p:nvSpPr>
          <p:cNvPr id="102" name="Google Shape;102;p19"/>
          <p:cNvSpPr txBox="1"/>
          <p:nvPr/>
        </p:nvSpPr>
        <p:spPr>
          <a:xfrm>
            <a:off x="1584625" y="207825"/>
            <a:ext cx="544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Examples of grayscale images </a:t>
            </a:r>
            <a:endParaRPr b="1">
              <a:solidFill>
                <a:schemeClr val="dk1"/>
              </a:solidFill>
            </a:endParaRPr>
          </a:p>
        </p:txBody>
      </p:sp>
      <p:sp>
        <p:nvSpPr>
          <p:cNvPr id="103" name="Google Shape;103;p19"/>
          <p:cNvSpPr txBox="1"/>
          <p:nvPr/>
        </p:nvSpPr>
        <p:spPr>
          <a:xfrm>
            <a:off x="1545650" y="2506800"/>
            <a:ext cx="6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Examples of colored images </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Neural Network Architectures utilized in project </a:t>
            </a:r>
            <a:endParaRPr b="1"/>
          </a:p>
        </p:txBody>
      </p:sp>
      <p:pic>
        <p:nvPicPr>
          <p:cNvPr id="109" name="Google Shape;109;p20"/>
          <p:cNvPicPr preferRelativeResize="0"/>
          <p:nvPr/>
        </p:nvPicPr>
        <p:blipFill>
          <a:blip r:embed="rId3">
            <a:alphaModFix/>
          </a:blip>
          <a:stretch>
            <a:fillRect/>
          </a:stretch>
        </p:blipFill>
        <p:spPr>
          <a:xfrm>
            <a:off x="654294" y="1144125"/>
            <a:ext cx="3660056" cy="3694575"/>
          </a:xfrm>
          <a:prstGeom prst="rect">
            <a:avLst/>
          </a:prstGeom>
          <a:noFill/>
          <a:ln>
            <a:noFill/>
          </a:ln>
        </p:spPr>
      </p:pic>
      <p:pic>
        <p:nvPicPr>
          <p:cNvPr id="110" name="Google Shape;110;p20"/>
          <p:cNvPicPr preferRelativeResize="0"/>
          <p:nvPr/>
        </p:nvPicPr>
        <p:blipFill>
          <a:blip r:embed="rId4">
            <a:alphaModFix/>
          </a:blip>
          <a:stretch>
            <a:fillRect/>
          </a:stretch>
        </p:blipFill>
        <p:spPr>
          <a:xfrm>
            <a:off x="4585325" y="1092200"/>
            <a:ext cx="4180451"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Results - Grayscale images</a:t>
            </a:r>
            <a:endParaRPr b="1">
              <a:latin typeface="Times New Roman"/>
              <a:ea typeface="Times New Roman"/>
              <a:cs typeface="Times New Roman"/>
              <a:sym typeface="Times New Roman"/>
            </a:endParaRPr>
          </a:p>
        </p:txBody>
      </p:sp>
      <p:sp>
        <p:nvSpPr>
          <p:cNvPr id="116" name="Google Shape;116;p21"/>
          <p:cNvSpPr txBox="1"/>
          <p:nvPr/>
        </p:nvSpPr>
        <p:spPr>
          <a:xfrm>
            <a:off x="662425" y="1039100"/>
            <a:ext cx="2987400" cy="10374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Font typeface="Times New Roman"/>
              <a:buAutoNum type="arabicParenR"/>
            </a:pPr>
            <a:r>
              <a:rPr b="1" lang="en" sz="1200">
                <a:solidFill>
                  <a:schemeClr val="dk1"/>
                </a:solidFill>
                <a:latin typeface="Times New Roman"/>
                <a:ea typeface="Times New Roman"/>
                <a:cs typeface="Times New Roman"/>
                <a:sym typeface="Times New Roman"/>
              </a:rPr>
              <a:t>Grayscale with network having multiple dense layers</a:t>
            </a:r>
            <a:endParaRPr b="1" sz="1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17" name="Google Shape;117;p21"/>
          <p:cNvPicPr preferRelativeResize="0"/>
          <p:nvPr/>
        </p:nvPicPr>
        <p:blipFill>
          <a:blip r:embed="rId3">
            <a:alphaModFix/>
          </a:blip>
          <a:stretch>
            <a:fillRect/>
          </a:stretch>
        </p:blipFill>
        <p:spPr>
          <a:xfrm>
            <a:off x="367300" y="1566977"/>
            <a:ext cx="3926550" cy="1939950"/>
          </a:xfrm>
          <a:prstGeom prst="rect">
            <a:avLst/>
          </a:prstGeom>
          <a:noFill/>
          <a:ln>
            <a:noFill/>
          </a:ln>
        </p:spPr>
      </p:pic>
      <p:sp>
        <p:nvSpPr>
          <p:cNvPr id="118" name="Google Shape;118;p21"/>
          <p:cNvSpPr txBox="1"/>
          <p:nvPr/>
        </p:nvSpPr>
        <p:spPr>
          <a:xfrm>
            <a:off x="5104525" y="1017725"/>
            <a:ext cx="3675900" cy="61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 2) Grayscale with  network having single dense layer</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19" name="Google Shape;119;p21"/>
          <p:cNvPicPr preferRelativeResize="0"/>
          <p:nvPr/>
        </p:nvPicPr>
        <p:blipFill>
          <a:blip r:embed="rId4">
            <a:alphaModFix/>
          </a:blip>
          <a:stretch>
            <a:fillRect/>
          </a:stretch>
        </p:blipFill>
        <p:spPr>
          <a:xfrm>
            <a:off x="4675925" y="1566975"/>
            <a:ext cx="4468075" cy="206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