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5" r:id="rId3"/>
    <p:sldId id="296" r:id="rId4"/>
    <p:sldId id="29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15" autoAdjust="0"/>
    <p:restoredTop sz="95541"/>
  </p:normalViewPr>
  <p:slideViewPr>
    <p:cSldViewPr snapToGrid="0">
      <p:cViewPr varScale="1">
        <p:scale>
          <a:sx n="65" d="100"/>
          <a:sy n="65" d="100"/>
        </p:scale>
        <p:origin x="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71601"/>
            <a:ext cx="10363200" cy="14478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194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1117600" y="2362200"/>
            <a:ext cx="101600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</a:ln>
        </p:spPr>
      </p:cxnSp>
      <p:cxnSp>
        <p:nvCxnSpPr>
          <p:cNvPr id="5" name="Straight Connector 13"/>
          <p:cNvCxnSpPr>
            <a:cxnSpLocks noChangeShapeType="1"/>
          </p:cNvCxnSpPr>
          <p:nvPr/>
        </p:nvCxnSpPr>
        <p:spPr bwMode="auto">
          <a:xfrm>
            <a:off x="1117600" y="2363788"/>
            <a:ext cx="10160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338387"/>
            <a:ext cx="10363200" cy="1852613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1676400"/>
            <a:ext cx="10363200" cy="6619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3716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514600"/>
            <a:ext cx="10363200" cy="3429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defRPr b="0" i="1">
                <a:solidFill>
                  <a:srgbClr val="606060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906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2133600"/>
            <a:ext cx="508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133600"/>
            <a:ext cx="508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solidFill>
                  <a:srgbClr val="80808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solidFill>
                  <a:srgbClr val="80808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solidFill>
                  <a:srgbClr val="80808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solidFill>
                  <a:srgbClr val="808080"/>
                </a:solidFill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914400"/>
            <a:ext cx="10972800" cy="1006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80808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2057401"/>
            <a:ext cx="5386917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637626"/>
            <a:ext cx="5386917" cy="29718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>
                <a:srgbClr val="ECD63F"/>
              </a:buClr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>
                <a:srgbClr val="ECD63F"/>
              </a:buClr>
              <a:buFont typeface="Arial"/>
              <a:buChar char="•"/>
              <a:defRPr sz="18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>
                <a:srgbClr val="ECD63F"/>
              </a:buClr>
              <a:buFont typeface="Arial"/>
              <a:buChar char="•"/>
              <a:defRPr sz="16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6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2057401"/>
            <a:ext cx="5389033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7" y="2637626"/>
            <a:ext cx="5389033" cy="2971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06060"/>
                </a:solidFill>
              </a:defRPr>
            </a:lvl1pPr>
            <a:lvl2pPr>
              <a:buClr>
                <a:srgbClr val="ECD63F"/>
              </a:buClr>
              <a:buFont typeface="Arial"/>
              <a:buChar char="•"/>
              <a:defRPr sz="2000">
                <a:solidFill>
                  <a:srgbClr val="606060"/>
                </a:solidFill>
              </a:defRPr>
            </a:lvl2pPr>
            <a:lvl3pPr>
              <a:buClr>
                <a:srgbClr val="ECD63F"/>
              </a:buClr>
              <a:buFont typeface="Arial"/>
              <a:buChar char="•"/>
              <a:defRPr sz="1800">
                <a:solidFill>
                  <a:srgbClr val="606060"/>
                </a:solidFill>
              </a:defRPr>
            </a:lvl3pPr>
            <a:lvl4pPr>
              <a:buClr>
                <a:srgbClr val="ECD63F"/>
              </a:buClr>
              <a:buFont typeface="Arial"/>
              <a:buChar char="•"/>
              <a:defRPr sz="1600">
                <a:solidFill>
                  <a:srgbClr val="606060"/>
                </a:solidFill>
              </a:defRPr>
            </a:lvl4pPr>
            <a:lvl5pPr>
              <a:buClr>
                <a:srgbClr val="ECD63F"/>
              </a:buClr>
              <a:buFontTx/>
              <a:buNone/>
              <a:defRPr sz="1600" i="1">
                <a:solidFill>
                  <a:srgbClr val="606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43000"/>
            <a:ext cx="4011084" cy="1295400"/>
          </a:xfrm>
          <a:prstGeom prst="rect">
            <a:avLst/>
          </a:prstGeom>
          <a:solidFill>
            <a:srgbClr val="F49709"/>
          </a:solidFill>
        </p:spPr>
        <p:txBody>
          <a:bodyPr anchor="b"/>
          <a:lstStyle>
            <a:lvl1pPr algn="l">
              <a:defRPr sz="2000"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1143000"/>
            <a:ext cx="6815667" cy="4495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06060"/>
                </a:solidFill>
                <a:latin typeface="Georgia"/>
                <a:cs typeface="Georgia"/>
              </a:defRPr>
            </a:lvl1pPr>
            <a:lvl2pPr>
              <a:buClrTx/>
              <a:buFont typeface="Arial"/>
              <a:buChar char="•"/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20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590800"/>
            <a:ext cx="4011084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4495800"/>
            <a:ext cx="71120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295400"/>
            <a:ext cx="7112000" cy="3124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0" y="5062538"/>
            <a:ext cx="71120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y_seal_alt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ＭＳ Ｐゴシック" pitchFamily="122" charset="-128"/>
          <a:cs typeface="ＭＳ Ｐゴシック" pitchFamily="12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defRPr sz="2400">
          <a:solidFill>
            <a:schemeClr val="bg1"/>
          </a:solidFill>
          <a:latin typeface="+mn-lt"/>
          <a:ea typeface="ＭＳ Ｐゴシック" pitchFamily="122" charset="-128"/>
          <a:cs typeface="ＭＳ Ｐゴシック" pitchFamily="12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33"/>
        </a:buClr>
        <a:buSzPct val="80000"/>
        <a:buFont typeface="Times" pitchFamily="122" charset="0"/>
        <a:buChar char="•"/>
        <a:defRPr sz="2400">
          <a:solidFill>
            <a:schemeClr val="bg1"/>
          </a:solidFill>
          <a:latin typeface="+mn-lt"/>
          <a:ea typeface="ＭＳ Ｐゴシック" pitchFamily="12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5000"/>
        <a:buFont typeface="Times" pitchFamily="122" charset="0"/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RSEM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/>
              <a:t>RNA-</a:t>
            </a:r>
            <a:r>
              <a:rPr lang="en-US" altLang="zh-CN" dirty="0" err="1"/>
              <a:t>Seq</a:t>
            </a:r>
            <a:r>
              <a:rPr lang="en-US" altLang="zh-CN" dirty="0"/>
              <a:t> by Expectation-Maximization)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98838"/>
            <a:ext cx="10363200" cy="2944761"/>
          </a:xfrm>
        </p:spPr>
        <p:txBody>
          <a:bodyPr/>
          <a:lstStyle/>
          <a:p>
            <a:r>
              <a:rPr lang="en-US" altLang="zh-CN" dirty="0"/>
              <a:t>• </a:t>
            </a:r>
            <a:r>
              <a:rPr lang="fr-FR" altLang="zh-CN" dirty="0" smtClean="0"/>
              <a:t>An </a:t>
            </a:r>
            <a:r>
              <a:rPr lang="fr-FR" altLang="zh-CN" dirty="0"/>
              <a:t>RNA-</a:t>
            </a:r>
            <a:r>
              <a:rPr lang="fr-FR" altLang="zh-CN" dirty="0" err="1"/>
              <a:t>Seq</a:t>
            </a:r>
            <a:r>
              <a:rPr lang="fr-FR" altLang="zh-CN" dirty="0"/>
              <a:t> </a:t>
            </a:r>
            <a:r>
              <a:rPr lang="fr-FR" altLang="zh-CN" dirty="0" err="1"/>
              <a:t>transcript</a:t>
            </a:r>
            <a:r>
              <a:rPr lang="fr-FR" altLang="zh-CN" dirty="0"/>
              <a:t> quantification </a:t>
            </a:r>
            <a:r>
              <a:rPr lang="fr-FR" altLang="zh-CN" dirty="0" smtClean="0"/>
              <a:t>program.</a:t>
            </a:r>
          </a:p>
          <a:p>
            <a:endParaRPr lang="fr-FR" altLang="zh-CN" dirty="0" smtClean="0"/>
          </a:p>
          <a:p>
            <a:r>
              <a:rPr lang="en-US" altLang="zh-CN" dirty="0"/>
              <a:t>• </a:t>
            </a:r>
            <a:r>
              <a:rPr lang="en-US" altLang="zh-CN" dirty="0" smtClean="0"/>
              <a:t>For </a:t>
            </a:r>
            <a:r>
              <a:rPr lang="en-US" altLang="zh-CN" dirty="0"/>
              <a:t>estimating gene and isoform expression levels from RNA-</a:t>
            </a:r>
            <a:r>
              <a:rPr lang="en-US" altLang="zh-CN" dirty="0" err="1"/>
              <a:t>Seq</a:t>
            </a:r>
            <a:r>
              <a:rPr lang="en-US" altLang="zh-CN" dirty="0"/>
              <a:t> </a:t>
            </a:r>
            <a:r>
              <a:rPr lang="en-US" altLang="zh-CN" dirty="0" smtClean="0"/>
              <a:t>data.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50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estimate the expression value before DE?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 </a:t>
            </a:r>
            <a:r>
              <a:rPr lang="en-US" altLang="zh-CN" dirty="0" smtClean="0"/>
              <a:t>The </a:t>
            </a:r>
            <a:r>
              <a:rPr lang="en-US" altLang="zh-CN" dirty="0"/>
              <a:t>origin of some reads cannot always be uniquely determined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• </a:t>
            </a:r>
            <a:r>
              <a:rPr lang="en-US" altLang="zh-CN" dirty="0" smtClean="0"/>
              <a:t>If </a:t>
            </a:r>
            <a:r>
              <a:rPr lang="en-US" altLang="zh-CN" dirty="0"/>
              <a:t>two or more distinct transcripts in a particular sample share some common </a:t>
            </a:r>
            <a:r>
              <a:rPr lang="en-US" altLang="zh-CN" dirty="0" smtClean="0"/>
              <a:t>sequence, </a:t>
            </a:r>
            <a:r>
              <a:rPr lang="en-US" altLang="zh-CN" dirty="0"/>
              <a:t>then sequence alignment may not be sufficient to discriminate the true origin of reads mapping to these transcripts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[https</a:t>
            </a:r>
            <a:r>
              <a:rPr lang="en-US" altLang="zh-CN" dirty="0"/>
              <a:t>://biowize.wordpress.com/2014/03/04/understanding-rsem-raw-read-counts-vs-expected-counts</a:t>
            </a:r>
            <a:r>
              <a:rPr lang="en-US" altLang="zh-CN" dirty="0" smtClean="0"/>
              <a:t>/]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7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Calculating Expression Values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 </a:t>
            </a:r>
            <a:r>
              <a:rPr lang="en-US" altLang="zh-CN" dirty="0" smtClean="0"/>
              <a:t>By </a:t>
            </a:r>
            <a:r>
              <a:rPr lang="en-US" altLang="zh-CN" dirty="0"/>
              <a:t>default, RSEM automates the alignment of reads to reference transcripts using the Bowtie aligner.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• </a:t>
            </a:r>
            <a:r>
              <a:rPr lang="en-US" altLang="zh-CN" dirty="0" smtClean="0"/>
              <a:t>Utilize </a:t>
            </a:r>
            <a:r>
              <a:rPr lang="en-US" altLang="zh-CN" dirty="0"/>
              <a:t>an Expectation-Maximization (EM) algorithm to estimate maximum likelihood expression </a:t>
            </a:r>
            <a:r>
              <a:rPr lang="en-US" altLang="zh-CN" dirty="0" smtClean="0"/>
              <a:t>levels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These </a:t>
            </a:r>
            <a:r>
              <a:rPr lang="en-US" altLang="zh-CN" dirty="0"/>
              <a:t>“expected counts” can then be provided as a matrix (rows = mRNAs, columns = samples) to programs such as </a:t>
            </a:r>
            <a:r>
              <a:rPr lang="en-US" altLang="zh-CN" dirty="0" err="1"/>
              <a:t>EBSeq</a:t>
            </a:r>
            <a:r>
              <a:rPr lang="en-US" altLang="zh-CN" dirty="0"/>
              <a:t>, </a:t>
            </a:r>
            <a:r>
              <a:rPr lang="en-US" altLang="zh-CN" dirty="0" err="1"/>
              <a:t>DESeq</a:t>
            </a:r>
            <a:r>
              <a:rPr lang="en-US" altLang="zh-CN" dirty="0"/>
              <a:t>, or </a:t>
            </a:r>
            <a:r>
              <a:rPr lang="en-US" altLang="zh-CN" dirty="0" err="1"/>
              <a:t>edgeR</a:t>
            </a:r>
            <a:r>
              <a:rPr lang="en-US" altLang="zh-CN" dirty="0"/>
              <a:t> to identify differentially expressed genes.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Differential Expression Analysis using </a:t>
            </a:r>
            <a:r>
              <a:rPr lang="en-US" altLang="zh-CN" dirty="0" err="1"/>
              <a:t>EBSeq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 </a:t>
            </a:r>
            <a:r>
              <a:rPr lang="en-US" altLang="zh-CN" dirty="0" err="1" smtClean="0"/>
              <a:t>edgeR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DESeq</a:t>
            </a:r>
            <a:r>
              <a:rPr lang="en-US" altLang="zh-CN" dirty="0"/>
              <a:t> do not take variance due to read mapping uncertainty into consideration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• </a:t>
            </a:r>
            <a:r>
              <a:rPr lang="en-US" altLang="zh-CN" dirty="0" err="1" smtClean="0"/>
              <a:t>EBSeq</a:t>
            </a:r>
            <a:r>
              <a:rPr lang="en-US" altLang="zh-CN" dirty="0" smtClean="0"/>
              <a:t>, an </a:t>
            </a:r>
            <a:r>
              <a:rPr lang="en-US" altLang="zh-CN" dirty="0"/>
              <a:t>empirical Bayesian DE analysis </a:t>
            </a:r>
            <a:r>
              <a:rPr lang="en-US" altLang="zh-CN" dirty="0" smtClean="0"/>
              <a:t>tool, can </a:t>
            </a:r>
            <a:r>
              <a:rPr lang="en-US" altLang="zh-CN" dirty="0"/>
              <a:t>take variance due to read mapping ambiguity into consideration by grouping isoforms with </a:t>
            </a:r>
            <a:r>
              <a:rPr lang="en-US" altLang="zh-CN" dirty="0" smtClean="0"/>
              <a:t>p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More </a:t>
            </a:r>
            <a:r>
              <a:rPr lang="en-US" altLang="zh-CN" dirty="0"/>
              <a:t>robust to outliers. </a:t>
            </a:r>
            <a:r>
              <a:rPr lang="en-US" altLang="zh-CN" dirty="0" err="1" smtClean="0"/>
              <a:t>arent</a:t>
            </a:r>
            <a:r>
              <a:rPr lang="en-US" altLang="zh-CN" dirty="0" smtClean="0"/>
              <a:t> </a:t>
            </a:r>
            <a:r>
              <a:rPr lang="en-US" altLang="zh-CN" dirty="0"/>
              <a:t>gene’s number of isoforms.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1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159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Georgia</vt:lpstr>
      <vt:lpstr>Times</vt:lpstr>
      <vt:lpstr>Trebuchet MS</vt:lpstr>
      <vt:lpstr>Office Theme</vt:lpstr>
      <vt:lpstr>RSEM  (RNA-Seq by Expectation-Maximization)  </vt:lpstr>
      <vt:lpstr>Why estimate the expression value before DE?</vt:lpstr>
      <vt:lpstr>Calculating Expression Values </vt:lpstr>
      <vt:lpstr>Differential Expression Analysis using EBSeq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amanda</dc:creator>
  <cp:lastModifiedBy>Jingchen Zhang</cp:lastModifiedBy>
  <cp:revision>65</cp:revision>
  <dcterms:created xsi:type="dcterms:W3CDTF">2015-12-07T16:00:00Z</dcterms:created>
  <dcterms:modified xsi:type="dcterms:W3CDTF">2016-04-18T22:49:26Z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