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4" r:id="rId9"/>
    <p:sldId id="265" r:id="rId10"/>
    <p:sldId id="263"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9228" autoAdjust="0"/>
  </p:normalViewPr>
  <p:slideViewPr>
    <p:cSldViewPr snapToGrid="0">
      <p:cViewPr varScale="1">
        <p:scale>
          <a:sx n="66" d="100"/>
          <a:sy n="66" d="100"/>
        </p:scale>
        <p:origin x="90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3D21F21-B028-414D-B2B9-C21CDE31BD35}" type="datetimeFigureOut">
              <a:rPr lang="en-US" smtClean="0"/>
              <a:t>4/16/2016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7F1ADA-3626-446D-B995-EE66ECF29875}" type="slidenum">
              <a:rPr lang="en-US" smtClean="0"/>
              <a:t>‹#›</a:t>
            </a:fld>
            <a:endParaRPr lang="en-US"/>
          </a:p>
        </p:txBody>
      </p:sp>
    </p:spTree>
    <p:extLst>
      <p:ext uri="{BB962C8B-B14F-4D97-AF65-F5344CB8AC3E}">
        <p14:creationId xmlns:p14="http://schemas.microsoft.com/office/powerpoint/2010/main" val="29696185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3D21F21-B028-414D-B2B9-C21CDE31BD35}" type="datetimeFigureOut">
              <a:rPr lang="en-US" smtClean="0"/>
              <a:t>4/16/2016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7F1ADA-3626-446D-B995-EE66ECF29875}" type="slidenum">
              <a:rPr lang="en-US" smtClean="0"/>
              <a:t>‹#›</a:t>
            </a:fld>
            <a:endParaRPr lang="en-US"/>
          </a:p>
        </p:txBody>
      </p:sp>
    </p:spTree>
    <p:extLst>
      <p:ext uri="{BB962C8B-B14F-4D97-AF65-F5344CB8AC3E}">
        <p14:creationId xmlns:p14="http://schemas.microsoft.com/office/powerpoint/2010/main" val="16768429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3D21F21-B028-414D-B2B9-C21CDE31BD35}" type="datetimeFigureOut">
              <a:rPr lang="en-US" smtClean="0"/>
              <a:t>4/16/2016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7F1ADA-3626-446D-B995-EE66ECF29875}" type="slidenum">
              <a:rPr lang="en-US" smtClean="0"/>
              <a:t>‹#›</a:t>
            </a:fld>
            <a:endParaRPr lang="en-US"/>
          </a:p>
        </p:txBody>
      </p:sp>
    </p:spTree>
    <p:extLst>
      <p:ext uri="{BB962C8B-B14F-4D97-AF65-F5344CB8AC3E}">
        <p14:creationId xmlns:p14="http://schemas.microsoft.com/office/powerpoint/2010/main" val="27914195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3D21F21-B028-414D-B2B9-C21CDE31BD35}" type="datetimeFigureOut">
              <a:rPr lang="en-US" smtClean="0"/>
              <a:t>4/16/2016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7F1ADA-3626-446D-B995-EE66ECF29875}" type="slidenum">
              <a:rPr lang="en-US" smtClean="0"/>
              <a:t>‹#›</a:t>
            </a:fld>
            <a:endParaRPr lang="en-US"/>
          </a:p>
        </p:txBody>
      </p:sp>
    </p:spTree>
    <p:extLst>
      <p:ext uri="{BB962C8B-B14F-4D97-AF65-F5344CB8AC3E}">
        <p14:creationId xmlns:p14="http://schemas.microsoft.com/office/powerpoint/2010/main" val="30217127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3D21F21-B028-414D-B2B9-C21CDE31BD35}" type="datetimeFigureOut">
              <a:rPr lang="en-US" smtClean="0"/>
              <a:t>4/16/2016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7F1ADA-3626-446D-B995-EE66ECF29875}" type="slidenum">
              <a:rPr lang="en-US" smtClean="0"/>
              <a:t>‹#›</a:t>
            </a:fld>
            <a:endParaRPr lang="en-US"/>
          </a:p>
        </p:txBody>
      </p:sp>
    </p:spTree>
    <p:extLst>
      <p:ext uri="{BB962C8B-B14F-4D97-AF65-F5344CB8AC3E}">
        <p14:creationId xmlns:p14="http://schemas.microsoft.com/office/powerpoint/2010/main" val="31912515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3D21F21-B028-414D-B2B9-C21CDE31BD35}" type="datetimeFigureOut">
              <a:rPr lang="en-US" smtClean="0"/>
              <a:t>4/16/2016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7F1ADA-3626-446D-B995-EE66ECF29875}" type="slidenum">
              <a:rPr lang="en-US" smtClean="0"/>
              <a:t>‹#›</a:t>
            </a:fld>
            <a:endParaRPr lang="en-US"/>
          </a:p>
        </p:txBody>
      </p:sp>
    </p:spTree>
    <p:extLst>
      <p:ext uri="{BB962C8B-B14F-4D97-AF65-F5344CB8AC3E}">
        <p14:creationId xmlns:p14="http://schemas.microsoft.com/office/powerpoint/2010/main" val="2588510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3D21F21-B028-414D-B2B9-C21CDE31BD35}" type="datetimeFigureOut">
              <a:rPr lang="en-US" smtClean="0"/>
              <a:t>4/16/2016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37F1ADA-3626-446D-B995-EE66ECF29875}" type="slidenum">
              <a:rPr lang="en-US" smtClean="0"/>
              <a:t>‹#›</a:t>
            </a:fld>
            <a:endParaRPr lang="en-US"/>
          </a:p>
        </p:txBody>
      </p:sp>
    </p:spTree>
    <p:extLst>
      <p:ext uri="{BB962C8B-B14F-4D97-AF65-F5344CB8AC3E}">
        <p14:creationId xmlns:p14="http://schemas.microsoft.com/office/powerpoint/2010/main" val="22560303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3D21F21-B028-414D-B2B9-C21CDE31BD35}" type="datetimeFigureOut">
              <a:rPr lang="en-US" smtClean="0"/>
              <a:t>4/16/2016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37F1ADA-3626-446D-B995-EE66ECF29875}" type="slidenum">
              <a:rPr lang="en-US" smtClean="0"/>
              <a:t>‹#›</a:t>
            </a:fld>
            <a:endParaRPr lang="en-US"/>
          </a:p>
        </p:txBody>
      </p:sp>
    </p:spTree>
    <p:extLst>
      <p:ext uri="{BB962C8B-B14F-4D97-AF65-F5344CB8AC3E}">
        <p14:creationId xmlns:p14="http://schemas.microsoft.com/office/powerpoint/2010/main" val="5386685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D21F21-B028-414D-B2B9-C21CDE31BD35}" type="datetimeFigureOut">
              <a:rPr lang="en-US" smtClean="0"/>
              <a:t>4/16/2016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37F1ADA-3626-446D-B995-EE66ECF29875}" type="slidenum">
              <a:rPr lang="en-US" smtClean="0"/>
              <a:t>‹#›</a:t>
            </a:fld>
            <a:endParaRPr lang="en-US"/>
          </a:p>
        </p:txBody>
      </p:sp>
    </p:spTree>
    <p:extLst>
      <p:ext uri="{BB962C8B-B14F-4D97-AF65-F5344CB8AC3E}">
        <p14:creationId xmlns:p14="http://schemas.microsoft.com/office/powerpoint/2010/main" val="27579853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3D21F21-B028-414D-B2B9-C21CDE31BD35}" type="datetimeFigureOut">
              <a:rPr lang="en-US" smtClean="0"/>
              <a:t>4/16/2016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7F1ADA-3626-446D-B995-EE66ECF29875}" type="slidenum">
              <a:rPr lang="en-US" smtClean="0"/>
              <a:t>‹#›</a:t>
            </a:fld>
            <a:endParaRPr lang="en-US"/>
          </a:p>
        </p:txBody>
      </p:sp>
    </p:spTree>
    <p:extLst>
      <p:ext uri="{BB962C8B-B14F-4D97-AF65-F5344CB8AC3E}">
        <p14:creationId xmlns:p14="http://schemas.microsoft.com/office/powerpoint/2010/main" val="36368677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3D21F21-B028-414D-B2B9-C21CDE31BD35}" type="datetimeFigureOut">
              <a:rPr lang="en-US" smtClean="0"/>
              <a:t>4/16/2016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7F1ADA-3626-446D-B995-EE66ECF29875}" type="slidenum">
              <a:rPr lang="en-US" smtClean="0"/>
              <a:t>‹#›</a:t>
            </a:fld>
            <a:endParaRPr lang="en-US"/>
          </a:p>
        </p:txBody>
      </p:sp>
    </p:spTree>
    <p:extLst>
      <p:ext uri="{BB962C8B-B14F-4D97-AF65-F5344CB8AC3E}">
        <p14:creationId xmlns:p14="http://schemas.microsoft.com/office/powerpoint/2010/main" val="14537757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D21F21-B028-414D-B2B9-C21CDE31BD35}" type="datetimeFigureOut">
              <a:rPr lang="en-US" smtClean="0"/>
              <a:t>4/16/2016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7F1ADA-3626-446D-B995-EE66ECF29875}" type="slidenum">
              <a:rPr lang="en-US" smtClean="0"/>
              <a:t>‹#›</a:t>
            </a:fld>
            <a:endParaRPr lang="en-US"/>
          </a:p>
        </p:txBody>
      </p:sp>
    </p:spTree>
    <p:extLst>
      <p:ext uri="{BB962C8B-B14F-4D97-AF65-F5344CB8AC3E}">
        <p14:creationId xmlns:p14="http://schemas.microsoft.com/office/powerpoint/2010/main" val="42510641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sp>
        <p:nvSpPr>
          <p:cNvPr id="6" name="Content Placeholder 5"/>
          <p:cNvSpPr>
            <a:spLocks noGrp="1"/>
          </p:cNvSpPr>
          <p:nvPr>
            <p:ph idx="1"/>
          </p:nvPr>
        </p:nvSpPr>
        <p:spPr/>
        <p:txBody>
          <a:bodyPr/>
          <a:lstStyle/>
          <a:p>
            <a:r>
              <a:rPr lang="en-US" dirty="0" err="1" smtClean="0"/>
              <a:t>Rna</a:t>
            </a:r>
            <a:r>
              <a:rPr lang="en-US" dirty="0" smtClean="0"/>
              <a:t>- sequencing technologies is a technique for characterizing RNA transcripts and comparative analysis of their abundancies.</a:t>
            </a:r>
          </a:p>
          <a:p>
            <a:r>
              <a:rPr lang="en-US" dirty="0" smtClean="0"/>
              <a:t>The count for a given gene or region quantifies the expression of the gene or region. There are several emerging tools within the Bioconductor that have been developed for differential analysis of the count data including </a:t>
            </a:r>
            <a:r>
              <a:rPr lang="en-US" dirty="0" err="1" smtClean="0"/>
              <a:t>DeSeq</a:t>
            </a:r>
            <a:r>
              <a:rPr lang="en-US" dirty="0" smtClean="0"/>
              <a:t>, DeSeq2, </a:t>
            </a:r>
            <a:r>
              <a:rPr lang="en-US" dirty="0" err="1" smtClean="0"/>
              <a:t>edgeR</a:t>
            </a:r>
            <a:r>
              <a:rPr lang="en-US" dirty="0" smtClean="0"/>
              <a:t>, </a:t>
            </a:r>
            <a:r>
              <a:rPr lang="en-US" dirty="0" err="1" smtClean="0"/>
              <a:t>baySeq</a:t>
            </a:r>
            <a:r>
              <a:rPr lang="en-US" dirty="0" smtClean="0"/>
              <a:t>, </a:t>
            </a:r>
            <a:r>
              <a:rPr lang="en-US" dirty="0" err="1" smtClean="0"/>
              <a:t>limma</a:t>
            </a:r>
            <a:r>
              <a:rPr lang="en-US" dirty="0" smtClean="0"/>
              <a:t>, </a:t>
            </a:r>
            <a:r>
              <a:rPr lang="en-US" dirty="0" err="1" smtClean="0"/>
              <a:t>Rsubread</a:t>
            </a:r>
            <a:r>
              <a:rPr lang="en-US" dirty="0" smtClean="0"/>
              <a:t> and SVA.</a:t>
            </a:r>
            <a:endParaRPr lang="en-US" dirty="0"/>
          </a:p>
        </p:txBody>
      </p:sp>
    </p:spTree>
    <p:extLst>
      <p:ext uri="{BB962C8B-B14F-4D97-AF65-F5344CB8AC3E}">
        <p14:creationId xmlns:p14="http://schemas.microsoft.com/office/powerpoint/2010/main" val="812786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SVA Package</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The </a:t>
            </a:r>
            <a:r>
              <a:rPr lang="en-US" dirty="0" err="1" smtClean="0"/>
              <a:t>sva</a:t>
            </a:r>
            <a:r>
              <a:rPr lang="en-US" dirty="0" smtClean="0"/>
              <a:t> package contains functions for removing batch effects and other unwanted variation in high throughput experiments.</a:t>
            </a:r>
          </a:p>
          <a:p>
            <a:r>
              <a:rPr lang="en-US" dirty="0" smtClean="0"/>
              <a:t> The </a:t>
            </a:r>
            <a:r>
              <a:rPr lang="en-US" dirty="0" err="1" smtClean="0"/>
              <a:t>sva</a:t>
            </a:r>
            <a:r>
              <a:rPr lang="en-US" dirty="0" smtClean="0"/>
              <a:t> package contains functions for identifying and building surrogate variables for high-dimensional data sets. Surrogate variables are covariates constructed directly from high-dimensional data (like gene expression/RNA sequencing/methylation/brain imaging data) that can be used in subsequent analyses to adjust for unknown, </a:t>
            </a:r>
            <a:r>
              <a:rPr lang="en-US" dirty="0" err="1" smtClean="0"/>
              <a:t>unmodeled</a:t>
            </a:r>
            <a:r>
              <a:rPr lang="en-US" dirty="0" smtClean="0"/>
              <a:t>, or latent sources of noise. </a:t>
            </a:r>
          </a:p>
          <a:p>
            <a:r>
              <a:rPr lang="en-US" dirty="0" smtClean="0"/>
              <a:t>The </a:t>
            </a:r>
            <a:r>
              <a:rPr lang="en-US" dirty="0" err="1" smtClean="0"/>
              <a:t>sva</a:t>
            </a:r>
            <a:r>
              <a:rPr lang="en-US" dirty="0" smtClean="0"/>
              <a:t> package can be used to remove artifacts in two ways: </a:t>
            </a:r>
          </a:p>
          <a:p>
            <a:pPr marL="514350" indent="-514350">
              <a:buFont typeface="+mj-lt"/>
              <a:buAutoNum type="arabicPeriod"/>
            </a:pPr>
            <a:r>
              <a:rPr lang="en-US" dirty="0" smtClean="0"/>
              <a:t> identifying and estimating surrogate variables for unknown sources of variation in high-throughput experiments and </a:t>
            </a:r>
          </a:p>
          <a:p>
            <a:pPr marL="514350" indent="-514350">
              <a:buFont typeface="+mj-lt"/>
              <a:buAutoNum type="arabicPeriod"/>
            </a:pPr>
            <a:r>
              <a:rPr lang="en-US" dirty="0" smtClean="0"/>
              <a:t> directly removing known batch effects using </a:t>
            </a:r>
            <a:r>
              <a:rPr lang="en-US" dirty="0" err="1" smtClean="0"/>
              <a:t>ComBat</a:t>
            </a:r>
            <a:r>
              <a:rPr lang="en-US" dirty="0" smtClean="0"/>
              <a:t> . </a:t>
            </a:r>
            <a:endParaRPr lang="en-US" dirty="0"/>
          </a:p>
        </p:txBody>
      </p:sp>
    </p:spTree>
    <p:extLst>
      <p:ext uri="{BB962C8B-B14F-4D97-AF65-F5344CB8AC3E}">
        <p14:creationId xmlns:p14="http://schemas.microsoft.com/office/powerpoint/2010/main" val="24941302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in the </a:t>
            </a:r>
            <a:r>
              <a:rPr lang="en-US" dirty="0" err="1" smtClean="0"/>
              <a:t>sva</a:t>
            </a:r>
            <a:r>
              <a:rPr lang="en-US" dirty="0" smtClean="0"/>
              <a:t> package</a:t>
            </a:r>
            <a:endParaRPr lang="en-US" dirty="0"/>
          </a:p>
        </p:txBody>
      </p:sp>
      <p:sp>
        <p:nvSpPr>
          <p:cNvPr id="3" name="Content Placeholder 2"/>
          <p:cNvSpPr>
            <a:spLocks noGrp="1"/>
          </p:cNvSpPr>
          <p:nvPr>
            <p:ph idx="1"/>
          </p:nvPr>
        </p:nvSpPr>
        <p:spPr/>
        <p:txBody>
          <a:bodyPr/>
          <a:lstStyle/>
          <a:p>
            <a:r>
              <a:rPr lang="en-US" dirty="0" smtClean="0"/>
              <a:t>The first step in using the </a:t>
            </a:r>
            <a:r>
              <a:rPr lang="en-US" dirty="0" err="1" smtClean="0"/>
              <a:t>sva</a:t>
            </a:r>
            <a:r>
              <a:rPr lang="en-US" dirty="0" smtClean="0"/>
              <a:t> package is to properly format the data and create appropriate model matrices. The data should be a matrix with features (genes, transcripts, voxels) in the rows and samples in the columns. This is the typical genes by samples matrix found in gene expression analyses. </a:t>
            </a:r>
          </a:p>
          <a:p>
            <a:r>
              <a:rPr lang="en-US" dirty="0" smtClean="0"/>
              <a:t>The </a:t>
            </a:r>
            <a:r>
              <a:rPr lang="en-US" dirty="0" err="1" smtClean="0"/>
              <a:t>sva</a:t>
            </a:r>
            <a:r>
              <a:rPr lang="en-US" dirty="0" smtClean="0"/>
              <a:t> package assumes there are two types of variables that are being considered: </a:t>
            </a:r>
          </a:p>
          <a:p>
            <a:pPr marL="514350" indent="-514350">
              <a:buFont typeface="+mj-lt"/>
              <a:buAutoNum type="arabicPeriod"/>
            </a:pPr>
            <a:r>
              <a:rPr lang="en-US" dirty="0" smtClean="0"/>
              <a:t> adjustment variables </a:t>
            </a:r>
          </a:p>
          <a:p>
            <a:pPr marL="514350" indent="-514350">
              <a:buFont typeface="+mj-lt"/>
              <a:buAutoNum type="arabicPeriod"/>
            </a:pPr>
            <a:r>
              <a:rPr lang="en-US" dirty="0" smtClean="0"/>
              <a:t> variables of interest</a:t>
            </a:r>
            <a:endParaRPr lang="en-US" dirty="0"/>
          </a:p>
        </p:txBody>
      </p:sp>
    </p:spTree>
    <p:extLst>
      <p:ext uri="{BB962C8B-B14F-4D97-AF65-F5344CB8AC3E}">
        <p14:creationId xmlns:p14="http://schemas.microsoft.com/office/powerpoint/2010/main" val="126723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81504"/>
          </a:xfrm>
        </p:spPr>
        <p:txBody>
          <a:bodyPr/>
          <a:lstStyle/>
          <a:p>
            <a:r>
              <a:rPr lang="en-US" dirty="0" smtClean="0"/>
              <a:t>Differential </a:t>
            </a:r>
            <a:r>
              <a:rPr lang="en-US" dirty="0"/>
              <a:t>E</a:t>
            </a:r>
            <a:r>
              <a:rPr lang="en-US" dirty="0" smtClean="0"/>
              <a:t>xpression Analysis</a:t>
            </a:r>
            <a:endParaRPr lang="en-US" dirty="0"/>
          </a:p>
        </p:txBody>
      </p:sp>
      <p:sp>
        <p:nvSpPr>
          <p:cNvPr id="3" name="Content Placeholder 2"/>
          <p:cNvSpPr>
            <a:spLocks noGrp="1"/>
          </p:cNvSpPr>
          <p:nvPr>
            <p:ph idx="1"/>
          </p:nvPr>
        </p:nvSpPr>
        <p:spPr>
          <a:xfrm>
            <a:off x="391886" y="1291771"/>
            <a:ext cx="10961914" cy="4885192"/>
          </a:xfrm>
        </p:spPr>
        <p:txBody>
          <a:bodyPr>
            <a:normAutofit fontScale="85000" lnSpcReduction="20000"/>
          </a:bodyPr>
          <a:lstStyle/>
          <a:p>
            <a:r>
              <a:rPr lang="en-US" dirty="0" smtClean="0"/>
              <a:t>The </a:t>
            </a:r>
            <a:r>
              <a:rPr lang="en-US" dirty="0" err="1" smtClean="0"/>
              <a:t>limma</a:t>
            </a:r>
            <a:r>
              <a:rPr lang="en-US" dirty="0" smtClean="0"/>
              <a:t> package is one of the most commonly used packages for differential expression analysis. The </a:t>
            </a:r>
            <a:r>
              <a:rPr lang="en-US" dirty="0" err="1" smtClean="0"/>
              <a:t>sva</a:t>
            </a:r>
            <a:r>
              <a:rPr lang="en-US" dirty="0" smtClean="0"/>
              <a:t> package can easily be used in conjunction with the </a:t>
            </a:r>
            <a:r>
              <a:rPr lang="en-US" dirty="0" err="1" smtClean="0"/>
              <a:t>limma</a:t>
            </a:r>
            <a:r>
              <a:rPr lang="en-US" dirty="0" smtClean="0"/>
              <a:t> package to perform adjusted differential expression analysis. </a:t>
            </a:r>
          </a:p>
          <a:p>
            <a:r>
              <a:rPr lang="en-US" dirty="0" smtClean="0"/>
              <a:t>The first step in this process is to fit the linear model with the surrogate variables included. </a:t>
            </a:r>
          </a:p>
          <a:p>
            <a:pPr marL="0" indent="0">
              <a:buNone/>
            </a:pPr>
            <a:r>
              <a:rPr lang="en-US" dirty="0" smtClean="0"/>
              <a:t>&gt; fit = </a:t>
            </a:r>
            <a:r>
              <a:rPr lang="en-US" dirty="0" err="1" smtClean="0"/>
              <a:t>lmFit</a:t>
            </a:r>
            <a:r>
              <a:rPr lang="en-US" dirty="0" smtClean="0"/>
              <a:t>(</a:t>
            </a:r>
            <a:r>
              <a:rPr lang="en-US" dirty="0" err="1" smtClean="0"/>
              <a:t>edata,modSv</a:t>
            </a:r>
            <a:r>
              <a:rPr lang="en-US" dirty="0" smtClean="0"/>
              <a:t>) </a:t>
            </a:r>
          </a:p>
          <a:p>
            <a:r>
              <a:rPr lang="en-US" dirty="0" smtClean="0"/>
              <a:t>The </a:t>
            </a:r>
            <a:r>
              <a:rPr lang="en-US" dirty="0" err="1" smtClean="0"/>
              <a:t>limma</a:t>
            </a:r>
            <a:r>
              <a:rPr lang="en-US" dirty="0" smtClean="0"/>
              <a:t> functions are used to perform the usual analyses. </a:t>
            </a:r>
          </a:p>
          <a:p>
            <a:r>
              <a:rPr lang="en-US" dirty="0" smtClean="0"/>
              <a:t>As an example, suppose we wanted to calculate differential expression with respect to cancer. To do that we first compute the contrasts between the pairs of cancer/normal terms. We do not include the surrogate variables in the contrasts, since they are only being used to adjust the analysis. </a:t>
            </a:r>
          </a:p>
          <a:p>
            <a:pPr marL="0" indent="0">
              <a:buNone/>
            </a:pPr>
            <a:r>
              <a:rPr lang="en-US" dirty="0" smtClean="0"/>
              <a:t>&gt; </a:t>
            </a:r>
            <a:r>
              <a:rPr lang="en-US" dirty="0" err="1" smtClean="0"/>
              <a:t>contrast.matrix</a:t>
            </a:r>
            <a:r>
              <a:rPr lang="en-US" dirty="0" smtClean="0"/>
              <a:t> &lt;- </a:t>
            </a:r>
            <a:r>
              <a:rPr lang="en-US" dirty="0" err="1" smtClean="0"/>
              <a:t>cbind</a:t>
            </a:r>
            <a:r>
              <a:rPr lang="en-US" dirty="0" smtClean="0"/>
              <a:t>("C1"=c(-1,1,0,rep(0,svobj$n.sv)),</a:t>
            </a:r>
          </a:p>
          <a:p>
            <a:pPr marL="0" indent="0">
              <a:buNone/>
            </a:pPr>
            <a:r>
              <a:rPr lang="en-US" dirty="0" smtClean="0"/>
              <a:t>"C2"=c(0,-1,1,rep(0,svobj$n.sv)),"C3"=c(-1,0,1,rep(0,svobj$n.sv))) </a:t>
            </a:r>
          </a:p>
          <a:p>
            <a:pPr marL="0" indent="0">
              <a:buNone/>
            </a:pPr>
            <a:r>
              <a:rPr lang="en-US" dirty="0" smtClean="0"/>
              <a:t>&gt; </a:t>
            </a:r>
            <a:r>
              <a:rPr lang="en-US" dirty="0" err="1" smtClean="0"/>
              <a:t>fitContrasts</a:t>
            </a:r>
            <a:r>
              <a:rPr lang="en-US" dirty="0" smtClean="0"/>
              <a:t> = </a:t>
            </a:r>
            <a:r>
              <a:rPr lang="en-US" dirty="0" err="1" smtClean="0"/>
              <a:t>contrasts.fit</a:t>
            </a:r>
            <a:r>
              <a:rPr lang="en-US" dirty="0" smtClean="0"/>
              <a:t>(</a:t>
            </a:r>
            <a:r>
              <a:rPr lang="en-US" dirty="0" err="1" smtClean="0"/>
              <a:t>fit,contrast.matrix</a:t>
            </a:r>
            <a:r>
              <a:rPr lang="en-US" dirty="0" smtClean="0"/>
              <a:t>)</a:t>
            </a:r>
            <a:endParaRPr lang="en-US" dirty="0"/>
          </a:p>
        </p:txBody>
      </p:sp>
    </p:spTree>
    <p:extLst>
      <p:ext uri="{BB962C8B-B14F-4D97-AF65-F5344CB8AC3E}">
        <p14:creationId xmlns:p14="http://schemas.microsoft.com/office/powerpoint/2010/main" val="30712618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The </a:t>
            </a:r>
            <a:r>
              <a:rPr lang="en-US" dirty="0" err="1" smtClean="0"/>
              <a:t>ComBat</a:t>
            </a:r>
            <a:r>
              <a:rPr lang="en-US" dirty="0" smtClean="0"/>
              <a:t> function adjusts for known batches using an empirical Bayesian framework .</a:t>
            </a:r>
          </a:p>
          <a:p>
            <a:r>
              <a:rPr lang="en-US" dirty="0" smtClean="0"/>
              <a:t>To use this function, you must have a known batch variable in your dataset. The SVA package for removing batch effects and other unwanted variation in high-throughput experiments </a:t>
            </a:r>
          </a:p>
          <a:p>
            <a:pPr marL="0" indent="0">
              <a:buNone/>
            </a:pPr>
            <a:r>
              <a:rPr lang="en-US" dirty="0" smtClean="0"/>
              <a:t> &gt; batch = </a:t>
            </a:r>
            <a:r>
              <a:rPr lang="en-US" dirty="0" err="1" smtClean="0"/>
              <a:t>pheno$batch</a:t>
            </a:r>
            <a:endParaRPr lang="en-US" dirty="0" smtClean="0"/>
          </a:p>
          <a:p>
            <a:r>
              <a:rPr lang="en-US" dirty="0" smtClean="0"/>
              <a:t>Direct adjustment for batch effects can also be performed using the </a:t>
            </a:r>
            <a:r>
              <a:rPr lang="en-US" dirty="0" err="1" smtClean="0"/>
              <a:t>f.pvalue</a:t>
            </a:r>
            <a:r>
              <a:rPr lang="en-US" dirty="0" smtClean="0"/>
              <a:t> function.</a:t>
            </a:r>
            <a:endParaRPr lang="en-US" dirty="0"/>
          </a:p>
        </p:txBody>
      </p:sp>
    </p:spTree>
    <p:extLst>
      <p:ext uri="{BB962C8B-B14F-4D97-AF65-F5344CB8AC3E}">
        <p14:creationId xmlns:p14="http://schemas.microsoft.com/office/powerpoint/2010/main" val="24690165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95086"/>
            <a:ext cx="10515600" cy="5581877"/>
          </a:xfrm>
        </p:spPr>
        <p:txBody>
          <a:bodyPr>
            <a:normAutofit/>
          </a:bodyPr>
          <a:lstStyle/>
          <a:p>
            <a:r>
              <a:rPr lang="en-US" dirty="0" smtClean="0"/>
              <a:t>The goal of the </a:t>
            </a:r>
            <a:r>
              <a:rPr lang="en-US" dirty="0" err="1" smtClean="0"/>
              <a:t>sva</a:t>
            </a:r>
            <a:r>
              <a:rPr lang="en-US" dirty="0" smtClean="0"/>
              <a:t> is to remove all unwanted sources of variation while protecting the contrasts due to the primary variables included in mod. This leads to the identification of features that are consistently different between groups, removing all common sources of latent variation. </a:t>
            </a:r>
          </a:p>
          <a:p>
            <a:r>
              <a:rPr lang="en-US" dirty="0" smtClean="0"/>
              <a:t>When the number of features is very large (m &gt; 100, 000) both the num.sv and </a:t>
            </a:r>
            <a:r>
              <a:rPr lang="en-US" dirty="0" err="1" smtClean="0"/>
              <a:t>sva</a:t>
            </a:r>
            <a:r>
              <a:rPr lang="en-US" dirty="0" smtClean="0"/>
              <a:t> functions may be slow, since multiple singular value decompositions of the entire data matrix must be computed. Both functions include a variance filtering term, </a:t>
            </a:r>
            <a:r>
              <a:rPr lang="en-US" dirty="0" err="1" smtClean="0"/>
              <a:t>vfilter</a:t>
            </a:r>
            <a:r>
              <a:rPr lang="en-US" dirty="0" smtClean="0"/>
              <a:t>, which may be used to speed up the calculation. </a:t>
            </a:r>
            <a:r>
              <a:rPr lang="en-US" dirty="0" err="1" smtClean="0"/>
              <a:t>vfilter</a:t>
            </a:r>
            <a:r>
              <a:rPr lang="en-US" dirty="0" smtClean="0"/>
              <a:t> must be an integer between 100 and the total number of </a:t>
            </a:r>
            <a:r>
              <a:rPr lang="en-US" smtClean="0"/>
              <a:t>features m.</a:t>
            </a:r>
            <a:endParaRPr lang="en-US" dirty="0"/>
          </a:p>
        </p:txBody>
      </p:sp>
    </p:spTree>
    <p:extLst>
      <p:ext uri="{BB962C8B-B14F-4D97-AF65-F5344CB8AC3E}">
        <p14:creationId xmlns:p14="http://schemas.microsoft.com/office/powerpoint/2010/main" val="37098850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Normalization</a:t>
            </a:r>
            <a:endParaRPr lang="en-US" dirty="0"/>
          </a:p>
        </p:txBody>
      </p:sp>
      <p:sp>
        <p:nvSpPr>
          <p:cNvPr id="3" name="Content Placeholder 2"/>
          <p:cNvSpPr>
            <a:spLocks noGrp="1"/>
          </p:cNvSpPr>
          <p:nvPr>
            <p:ph idx="1"/>
          </p:nvPr>
        </p:nvSpPr>
        <p:spPr/>
        <p:txBody>
          <a:bodyPr/>
          <a:lstStyle/>
          <a:p>
            <a:r>
              <a:rPr lang="en-US" dirty="0" smtClean="0"/>
              <a:t>Normalization is a process designed to identify and remove systematic technical difficulties between samples that occur in data to ensure that technical differences between samples that occur in data to ensure that technical bias has minimum impact on the results.</a:t>
            </a:r>
          </a:p>
          <a:p>
            <a:r>
              <a:rPr lang="en-US" dirty="0" smtClean="0"/>
              <a:t>The overall strategy is to choose an appropriate baseline and express sample counts relative to that base line.</a:t>
            </a:r>
            <a:endParaRPr lang="en-US" dirty="0"/>
          </a:p>
        </p:txBody>
      </p:sp>
    </p:spTree>
    <p:extLst>
      <p:ext uri="{BB962C8B-B14F-4D97-AF65-F5344CB8AC3E}">
        <p14:creationId xmlns:p14="http://schemas.microsoft.com/office/powerpoint/2010/main" val="18592103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Different methods for Normalization:</a:t>
            </a:r>
            <a:endParaRPr lang="en-US" dirty="0"/>
          </a:p>
        </p:txBody>
      </p:sp>
      <p:sp>
        <p:nvSpPr>
          <p:cNvPr id="3" name="Content Placeholder 2"/>
          <p:cNvSpPr>
            <a:spLocks noGrp="1"/>
          </p:cNvSpPr>
          <p:nvPr>
            <p:ph idx="1"/>
          </p:nvPr>
        </p:nvSpPr>
        <p:spPr/>
        <p:txBody>
          <a:bodyPr/>
          <a:lstStyle/>
          <a:p>
            <a:r>
              <a:rPr lang="en-US" dirty="0" smtClean="0"/>
              <a:t>Total Count</a:t>
            </a:r>
          </a:p>
          <a:p>
            <a:r>
              <a:rPr lang="en-US" dirty="0" smtClean="0"/>
              <a:t>Upper Quartile</a:t>
            </a:r>
          </a:p>
          <a:p>
            <a:r>
              <a:rPr lang="en-US" dirty="0" smtClean="0"/>
              <a:t>Median</a:t>
            </a:r>
          </a:p>
          <a:p>
            <a:r>
              <a:rPr lang="en-US" dirty="0" err="1" smtClean="0"/>
              <a:t>DeSeq</a:t>
            </a:r>
            <a:endParaRPr lang="en-US" dirty="0" smtClean="0"/>
          </a:p>
          <a:p>
            <a:r>
              <a:rPr lang="en-US" dirty="0" smtClean="0"/>
              <a:t>Trimmed means of M-value (TMM)</a:t>
            </a:r>
          </a:p>
          <a:p>
            <a:r>
              <a:rPr lang="en-US" dirty="0" smtClean="0"/>
              <a:t>Reads per </a:t>
            </a:r>
            <a:r>
              <a:rPr lang="en-US" dirty="0" err="1" smtClean="0"/>
              <a:t>Kilobase</a:t>
            </a:r>
            <a:r>
              <a:rPr lang="en-US" dirty="0" smtClean="0"/>
              <a:t> per Million (RPKM)</a:t>
            </a:r>
            <a:endParaRPr lang="en-US" dirty="0"/>
          </a:p>
        </p:txBody>
      </p:sp>
    </p:spTree>
    <p:extLst>
      <p:ext uri="{BB962C8B-B14F-4D97-AF65-F5344CB8AC3E}">
        <p14:creationId xmlns:p14="http://schemas.microsoft.com/office/powerpoint/2010/main" val="9862560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DESeq2</a:t>
            </a:r>
            <a:endParaRPr lang="en-US" dirty="0"/>
          </a:p>
        </p:txBody>
      </p:sp>
      <p:sp>
        <p:nvSpPr>
          <p:cNvPr id="4" name="Content Placeholder 3"/>
          <p:cNvSpPr>
            <a:spLocks noGrp="1"/>
          </p:cNvSpPr>
          <p:nvPr>
            <p:ph idx="1"/>
          </p:nvPr>
        </p:nvSpPr>
        <p:spPr/>
        <p:txBody>
          <a:bodyPr/>
          <a:lstStyle/>
          <a:p>
            <a:r>
              <a:rPr lang="en-US" dirty="0" smtClean="0"/>
              <a:t>The package DESeq2 provides methods to test for differential expression by use of negative binomial generalized linear models; the estimates of dispersion and logarithmic fold changes incorporate data-driven prior distributions.</a:t>
            </a:r>
          </a:p>
          <a:p>
            <a:r>
              <a:rPr lang="en-US" dirty="0" smtClean="0"/>
              <a:t>Here the input data must be the count data as obtained from RNA-</a:t>
            </a:r>
            <a:r>
              <a:rPr lang="en-US" dirty="0" err="1" smtClean="0"/>
              <a:t>seq</a:t>
            </a:r>
            <a:r>
              <a:rPr lang="en-US" dirty="0" smtClean="0"/>
              <a:t> or any sequencing experiment in the form of a matrix of </a:t>
            </a:r>
            <a:r>
              <a:rPr lang="en-US" dirty="0" err="1" smtClean="0"/>
              <a:t>interger</a:t>
            </a:r>
            <a:r>
              <a:rPr lang="en-US" dirty="0" smtClean="0"/>
              <a:t> values.</a:t>
            </a:r>
          </a:p>
          <a:p>
            <a:r>
              <a:rPr lang="en-US" dirty="0" smtClean="0"/>
              <a:t>The DESeq2 model internally corrects for the library size, so transformed or normalized values such as counts scaled by library size should not be used as input. </a:t>
            </a:r>
            <a:endParaRPr lang="en-US" dirty="0"/>
          </a:p>
        </p:txBody>
      </p:sp>
    </p:spTree>
    <p:extLst>
      <p:ext uri="{BB962C8B-B14F-4D97-AF65-F5344CB8AC3E}">
        <p14:creationId xmlns:p14="http://schemas.microsoft.com/office/powerpoint/2010/main" val="10343595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Differential Expression Analysis</a:t>
            </a:r>
            <a:endParaRPr lang="en-US" dirty="0"/>
          </a:p>
        </p:txBody>
      </p:sp>
      <p:sp>
        <p:nvSpPr>
          <p:cNvPr id="3" name="Content Placeholder 2"/>
          <p:cNvSpPr>
            <a:spLocks noGrp="1"/>
          </p:cNvSpPr>
          <p:nvPr>
            <p:ph idx="1"/>
          </p:nvPr>
        </p:nvSpPr>
        <p:spPr/>
        <p:txBody>
          <a:bodyPr/>
          <a:lstStyle/>
          <a:p>
            <a:r>
              <a:rPr lang="en-US" dirty="0" smtClean="0"/>
              <a:t>The standard differential expression analysis steps are wrapped into a single function, </a:t>
            </a:r>
            <a:r>
              <a:rPr lang="en-US" dirty="0" err="1" smtClean="0"/>
              <a:t>DESeq</a:t>
            </a:r>
            <a:endParaRPr lang="en-US" dirty="0" smtClean="0"/>
          </a:p>
          <a:p>
            <a:endParaRPr lang="en-US" dirty="0"/>
          </a:p>
        </p:txBody>
      </p:sp>
      <p:pic>
        <p:nvPicPr>
          <p:cNvPr id="4" name="Picture 3"/>
          <p:cNvPicPr>
            <a:picLocks noChangeAspect="1"/>
          </p:cNvPicPr>
          <p:nvPr/>
        </p:nvPicPr>
        <p:blipFill rotWithShape="1">
          <a:blip r:embed="rId2"/>
          <a:srcRect l="25023" t="25131" r="26079" b="27861"/>
          <a:stretch/>
        </p:blipFill>
        <p:spPr>
          <a:xfrm>
            <a:off x="1210615" y="2738305"/>
            <a:ext cx="6928833" cy="3438658"/>
          </a:xfrm>
          <a:prstGeom prst="rect">
            <a:avLst/>
          </a:prstGeom>
        </p:spPr>
      </p:pic>
    </p:spTree>
    <p:extLst>
      <p:ext uri="{BB962C8B-B14F-4D97-AF65-F5344CB8AC3E}">
        <p14:creationId xmlns:p14="http://schemas.microsoft.com/office/powerpoint/2010/main" val="36686761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l="24033" t="29534" r="52607" b="61711"/>
          <a:stretch/>
        </p:blipFill>
        <p:spPr>
          <a:xfrm>
            <a:off x="643943" y="1787365"/>
            <a:ext cx="5742343" cy="640469"/>
          </a:xfrm>
          <a:prstGeom prst="rect">
            <a:avLst/>
          </a:prstGeom>
        </p:spPr>
      </p:pic>
      <p:sp>
        <p:nvSpPr>
          <p:cNvPr id="4" name="Content Placeholder 3"/>
          <p:cNvSpPr>
            <a:spLocks noGrp="1"/>
          </p:cNvSpPr>
          <p:nvPr>
            <p:ph idx="1"/>
          </p:nvPr>
        </p:nvSpPr>
        <p:spPr>
          <a:xfrm>
            <a:off x="217714" y="420915"/>
            <a:ext cx="11136085" cy="1727200"/>
          </a:xfrm>
        </p:spPr>
        <p:txBody>
          <a:bodyPr>
            <a:normAutofit/>
          </a:bodyPr>
          <a:lstStyle/>
          <a:p>
            <a:r>
              <a:rPr lang="en-US" sz="2000" dirty="0" smtClean="0">
                <a:latin typeface="Times New Roman" panose="02020603050405020304" pitchFamily="18" charset="0"/>
                <a:cs typeface="Times New Roman" panose="02020603050405020304" pitchFamily="18" charset="0"/>
              </a:rPr>
              <a:t>For experiments with many samples, set parallel = TRUE, which distributes computation across cores specified by register function of Bioparallel.</a:t>
            </a:r>
          </a:p>
          <a:p>
            <a:r>
              <a:rPr lang="en-US" sz="2000" dirty="0" smtClean="0">
                <a:latin typeface="Times New Roman" panose="02020603050405020304" pitchFamily="18" charset="0"/>
                <a:cs typeface="Times New Roman" panose="02020603050405020304" pitchFamily="18" charset="0"/>
              </a:rPr>
              <a:t>The results can be ordered by the smallest adjusted p-value.</a:t>
            </a:r>
            <a:endParaRPr lang="en-US" sz="20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rotWithShape="1">
          <a:blip r:embed="rId3"/>
          <a:srcRect l="24566" t="26339" r="44645" b="61756"/>
          <a:stretch/>
        </p:blipFill>
        <p:spPr>
          <a:xfrm>
            <a:off x="740584" y="2476652"/>
            <a:ext cx="5549059" cy="870857"/>
          </a:xfrm>
          <a:prstGeom prst="rect">
            <a:avLst/>
          </a:prstGeom>
        </p:spPr>
      </p:pic>
      <p:sp>
        <p:nvSpPr>
          <p:cNvPr id="6" name="TextBox 5"/>
          <p:cNvSpPr txBox="1"/>
          <p:nvPr/>
        </p:nvSpPr>
        <p:spPr>
          <a:xfrm>
            <a:off x="217714" y="3616663"/>
            <a:ext cx="11136085" cy="1754326"/>
          </a:xfrm>
          <a:prstGeom prst="rect">
            <a:avLst/>
          </a:prstGeom>
          <a:noFill/>
        </p:spPr>
        <p:txBody>
          <a:bodyPr wrap="square" rtlCol="0">
            <a:spAutoFit/>
          </a:bodyPr>
          <a:lstStyle/>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The results function contains a number of arguments to customize the results table which is generated. </a:t>
            </a: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The results function automatically performs independent filtering based on the mean of normalized counts for each gene, optimizing the number of genes which will have an adjusted p value below a given FDR cutoff, alpha. </a:t>
            </a: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By default the argument alpha is set to 0.1. If the adjusted p value cutoff will be a value other than 0.1, alpha should be set to that value.</a:t>
            </a:r>
          </a:p>
          <a:p>
            <a:pPr marL="285750" indent="-285750">
              <a:buFont typeface="Arial" panose="020B0604020202020204" pitchFamily="34" charset="0"/>
              <a:buChar char="•"/>
            </a:pPr>
            <a:r>
              <a:rPr lang="en-US" dirty="0" smtClean="0"/>
              <a:t>A generalization of the idea of p value filtering is to weight hypotheses to optimize power</a:t>
            </a:r>
            <a:endParaRPr lang="en-US"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rotWithShape="1">
          <a:blip r:embed="rId4"/>
          <a:srcRect l="24344" t="44593" r="41856" b="48264"/>
          <a:stretch/>
        </p:blipFill>
        <p:spPr>
          <a:xfrm>
            <a:off x="740584" y="5363145"/>
            <a:ext cx="5868373" cy="522514"/>
          </a:xfrm>
          <a:prstGeom prst="rect">
            <a:avLst/>
          </a:prstGeom>
        </p:spPr>
      </p:pic>
    </p:spTree>
    <p:extLst>
      <p:ext uri="{BB962C8B-B14F-4D97-AF65-F5344CB8AC3E}">
        <p14:creationId xmlns:p14="http://schemas.microsoft.com/office/powerpoint/2010/main" val="9242048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94418"/>
          </a:xfrm>
        </p:spPr>
        <p:txBody>
          <a:bodyPr>
            <a:normAutofit fontScale="90000"/>
          </a:bodyPr>
          <a:lstStyle/>
          <a:p>
            <a:r>
              <a:rPr lang="en-US" dirty="0" smtClean="0"/>
              <a:t>MA - Plot</a:t>
            </a:r>
            <a:endParaRPr lang="en-US" dirty="0"/>
          </a:p>
        </p:txBody>
      </p:sp>
      <p:sp>
        <p:nvSpPr>
          <p:cNvPr id="3" name="Content Placeholder 2"/>
          <p:cNvSpPr>
            <a:spLocks noGrp="1"/>
          </p:cNvSpPr>
          <p:nvPr>
            <p:ph idx="1"/>
          </p:nvPr>
        </p:nvSpPr>
        <p:spPr>
          <a:xfrm>
            <a:off x="406400" y="1233715"/>
            <a:ext cx="11364686" cy="1843314"/>
          </a:xfrm>
        </p:spPr>
        <p:txBody>
          <a:bodyPr>
            <a:normAutofit fontScale="85000" lnSpcReduction="20000"/>
          </a:bodyPr>
          <a:lstStyle/>
          <a:p>
            <a:r>
              <a:rPr lang="en-US" dirty="0" smtClean="0"/>
              <a:t>In DESeq2, the function </a:t>
            </a:r>
            <a:r>
              <a:rPr lang="en-US" dirty="0" err="1" smtClean="0"/>
              <a:t>plotMA</a:t>
            </a:r>
            <a:r>
              <a:rPr lang="en-US" dirty="0" smtClean="0"/>
              <a:t> shows the log2 fold changes attributable to a given variable over the mean of normalized counts. Points will be colored red if the adjusted p value is less than 0.1. Points which fall out of the window are plotted as open triangles pointing either up or down.</a:t>
            </a:r>
          </a:p>
          <a:p>
            <a:r>
              <a:rPr lang="en-US" dirty="0" smtClean="0"/>
              <a:t>The MA-plot of log2 fold changes returned by DESeq2 allows us to see how the shrinkage of fold changes works for genes with low counts </a:t>
            </a:r>
            <a:endParaRPr lang="en-US" dirty="0"/>
          </a:p>
        </p:txBody>
      </p:sp>
      <p:pic>
        <p:nvPicPr>
          <p:cNvPr id="4" name="Picture 3"/>
          <p:cNvPicPr>
            <a:picLocks noChangeAspect="1"/>
          </p:cNvPicPr>
          <p:nvPr/>
        </p:nvPicPr>
        <p:blipFill rotWithShape="1">
          <a:blip r:embed="rId2"/>
          <a:srcRect l="23339" t="38444" r="25124" b="6398"/>
          <a:stretch/>
        </p:blipFill>
        <p:spPr>
          <a:xfrm>
            <a:off x="609599" y="3077029"/>
            <a:ext cx="10508343" cy="3541486"/>
          </a:xfrm>
          <a:prstGeom prst="rect">
            <a:avLst/>
          </a:prstGeom>
        </p:spPr>
      </p:pic>
    </p:spTree>
    <p:extLst>
      <p:ext uri="{BB962C8B-B14F-4D97-AF65-F5344CB8AC3E}">
        <p14:creationId xmlns:p14="http://schemas.microsoft.com/office/powerpoint/2010/main" val="6136360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8258" y="330654"/>
            <a:ext cx="10515600" cy="1904546"/>
          </a:xfrm>
        </p:spPr>
        <p:txBody>
          <a:bodyPr/>
          <a:lstStyle/>
          <a:p>
            <a:r>
              <a:rPr lang="en-US" dirty="0" smtClean="0"/>
              <a:t>Heat maps can be used to explore  a count matrix.</a:t>
            </a:r>
          </a:p>
          <a:p>
            <a:r>
              <a:rPr lang="en-US" dirty="0" smtClean="0"/>
              <a:t>A heat map of the sample to sample distance matrix gives us an overview over similarities and dissimilarities between samples</a:t>
            </a:r>
          </a:p>
          <a:p>
            <a:r>
              <a:rPr lang="en-US" dirty="0" smtClean="0"/>
              <a:t>Principal component analysis can also be </a:t>
            </a:r>
            <a:r>
              <a:rPr lang="en-US" dirty="0" err="1" smtClean="0"/>
              <a:t>performes</a:t>
            </a:r>
            <a:r>
              <a:rPr lang="en-US" dirty="0" smtClean="0"/>
              <a:t>.</a:t>
            </a:r>
          </a:p>
          <a:p>
            <a:endParaRPr lang="en-US" dirty="0" smtClean="0"/>
          </a:p>
          <a:p>
            <a:endParaRPr lang="en-US" dirty="0"/>
          </a:p>
        </p:txBody>
      </p:sp>
      <p:pic>
        <p:nvPicPr>
          <p:cNvPr id="4" name="Picture 3"/>
          <p:cNvPicPr>
            <a:picLocks noChangeAspect="1"/>
          </p:cNvPicPr>
          <p:nvPr/>
        </p:nvPicPr>
        <p:blipFill rotWithShape="1">
          <a:blip r:embed="rId2"/>
          <a:srcRect l="23785" t="28919" r="29474" b="55605"/>
          <a:stretch/>
        </p:blipFill>
        <p:spPr>
          <a:xfrm>
            <a:off x="537029" y="2380344"/>
            <a:ext cx="6081486" cy="1161142"/>
          </a:xfrm>
          <a:prstGeom prst="rect">
            <a:avLst/>
          </a:prstGeom>
        </p:spPr>
      </p:pic>
      <p:pic>
        <p:nvPicPr>
          <p:cNvPr id="5" name="Picture 4"/>
          <p:cNvPicPr>
            <a:picLocks noChangeAspect="1"/>
          </p:cNvPicPr>
          <p:nvPr/>
        </p:nvPicPr>
        <p:blipFill rotWithShape="1">
          <a:blip r:embed="rId3"/>
          <a:srcRect l="23785" t="38642" r="34829" b="37946"/>
          <a:stretch/>
        </p:blipFill>
        <p:spPr>
          <a:xfrm>
            <a:off x="537028" y="3686631"/>
            <a:ext cx="6284685" cy="2002970"/>
          </a:xfrm>
          <a:prstGeom prst="rect">
            <a:avLst/>
          </a:prstGeom>
        </p:spPr>
      </p:pic>
    </p:spTree>
    <p:extLst>
      <p:ext uri="{BB962C8B-B14F-4D97-AF65-F5344CB8AC3E}">
        <p14:creationId xmlns:p14="http://schemas.microsoft.com/office/powerpoint/2010/main" val="24898854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Limma</a:t>
            </a:r>
            <a:r>
              <a:rPr lang="en-US" dirty="0" smtClean="0"/>
              <a:t> package</a:t>
            </a:r>
            <a:endParaRPr lang="en-US" dirty="0"/>
          </a:p>
        </p:txBody>
      </p:sp>
      <p:sp>
        <p:nvSpPr>
          <p:cNvPr id="3" name="Content Placeholder 2"/>
          <p:cNvSpPr>
            <a:spLocks noGrp="1"/>
          </p:cNvSpPr>
          <p:nvPr>
            <p:ph idx="1"/>
          </p:nvPr>
        </p:nvSpPr>
        <p:spPr/>
        <p:txBody>
          <a:bodyPr>
            <a:normAutofit lnSpcReduction="10000"/>
          </a:bodyPr>
          <a:lstStyle/>
          <a:p>
            <a:r>
              <a:rPr lang="en-US" dirty="0" err="1" smtClean="0"/>
              <a:t>Limma</a:t>
            </a:r>
            <a:r>
              <a:rPr lang="en-US" dirty="0" smtClean="0"/>
              <a:t> is an R package for the analysis of gene expression microarray data, especially the use of linear models for </a:t>
            </a:r>
            <a:r>
              <a:rPr lang="en-US" dirty="0" err="1" smtClean="0"/>
              <a:t>analysing</a:t>
            </a:r>
            <a:r>
              <a:rPr lang="en-US" dirty="0" smtClean="0"/>
              <a:t> designed experiments and the assessment of differential expression.</a:t>
            </a:r>
          </a:p>
          <a:p>
            <a:r>
              <a:rPr lang="en-US" dirty="0" smtClean="0"/>
              <a:t> </a:t>
            </a:r>
            <a:r>
              <a:rPr lang="en-US" dirty="0" err="1" smtClean="0"/>
              <a:t>Limma</a:t>
            </a:r>
            <a:r>
              <a:rPr lang="en-US" dirty="0" smtClean="0"/>
              <a:t> provides the ability to analyze comparisons between many RNA targets simultaneously in arbitrary complicated designed experiments. Empirical Bayesian methods are used to provide stable results even when the number of arrays is small. The normalization and data analysis functions are for two-color spotted microarrays. The linear model and differential expression functions apply to all microarray technologies including </a:t>
            </a:r>
            <a:r>
              <a:rPr lang="en-US" dirty="0" err="1" smtClean="0"/>
              <a:t>Affymetrix</a:t>
            </a:r>
            <a:r>
              <a:rPr lang="en-US" dirty="0" smtClean="0"/>
              <a:t> and other single-channel oligonucleotide platforms.</a:t>
            </a:r>
            <a:endParaRPr lang="en-US" dirty="0"/>
          </a:p>
        </p:txBody>
      </p:sp>
    </p:spTree>
    <p:extLst>
      <p:ext uri="{BB962C8B-B14F-4D97-AF65-F5344CB8AC3E}">
        <p14:creationId xmlns:p14="http://schemas.microsoft.com/office/powerpoint/2010/main" val="40965308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432</TotalTime>
  <Words>1158</Words>
  <Application>Microsoft Office PowerPoint</Application>
  <PresentationFormat>Widescreen</PresentationFormat>
  <Paragraphs>59</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Times New Roman</vt:lpstr>
      <vt:lpstr>Office Theme</vt:lpstr>
      <vt:lpstr>PowerPoint Presentation</vt:lpstr>
      <vt:lpstr>Normalization</vt:lpstr>
      <vt:lpstr>Different methods for Normalization:</vt:lpstr>
      <vt:lpstr>DESeq2</vt:lpstr>
      <vt:lpstr>Differential Expression Analysis</vt:lpstr>
      <vt:lpstr>PowerPoint Presentation</vt:lpstr>
      <vt:lpstr>MA - Plot</vt:lpstr>
      <vt:lpstr>PowerPoint Presentation</vt:lpstr>
      <vt:lpstr>Limma package</vt:lpstr>
      <vt:lpstr>SVA Package</vt:lpstr>
      <vt:lpstr>Data in the sva package</vt:lpstr>
      <vt:lpstr>Differential Expression Analysis</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suruchi ahuja</dc:creator>
  <cp:lastModifiedBy>suruchi ahuja</cp:lastModifiedBy>
  <cp:revision>14</cp:revision>
  <dcterms:created xsi:type="dcterms:W3CDTF">2016-04-16T18:16:10Z</dcterms:created>
  <dcterms:modified xsi:type="dcterms:W3CDTF">2016-04-17T01:28:53Z</dcterms:modified>
</cp:coreProperties>
</file>