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F5"/>
    <a:srgbClr val="E0D7D7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95802"/>
  </p:normalViewPr>
  <p:slideViewPr>
    <p:cSldViewPr snapToGrid="0" snapToObjects="1">
      <p:cViewPr varScale="1">
        <p:scale>
          <a:sx n="106" d="100"/>
          <a:sy n="106" d="100"/>
        </p:scale>
        <p:origin x="32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3C3C-8338-9541-944A-A007AFBA7FC1}" type="datetimeFigureOut">
              <a:rPr kumimoji="1" lang="ja-JP" altLang="en-US" smtClean="0"/>
              <a:t>2020/11/25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D2AC-8A21-7B46-82B1-3B0C1BF65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36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評価項目</a:t>
            </a:r>
            <a:endParaRPr kumimoji="1" lang="en-US" altLang="ja-JP" dirty="0"/>
          </a:p>
          <a:p>
            <a:r>
              <a:rPr kumimoji="1" lang="ja-JP" altLang="en-US"/>
              <a:t>問題意識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タイトル：システム解説</a:t>
            </a:r>
            <a:endParaRPr kumimoji="1" lang="en-US" altLang="ja-JP" dirty="0"/>
          </a:p>
          <a:p>
            <a:r>
              <a:rPr kumimoji="1" lang="ja-JP" altLang="en-US"/>
              <a:t>文字が多い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4p</a:t>
            </a:r>
          </a:p>
          <a:p>
            <a:r>
              <a:rPr kumimoji="1" lang="ja-JP" altLang="en-US"/>
              <a:t>あるなし色分け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逆算？</a:t>
            </a:r>
            <a:endParaRPr kumimoji="1" lang="en-US" altLang="ja-JP" dirty="0"/>
          </a:p>
          <a:p>
            <a:r>
              <a:rPr kumimoji="1" lang="ja-JP" altLang="en-US"/>
              <a:t>認識のずれ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時間がわかれば見込みが頑張れる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今後の展望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D2AC-8A21-7B46-82B1-3B0C1BF65C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4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7D2AC-8A21-7B46-82B1-3B0C1BF65CD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14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27F3-B169-9F4B-9A36-58BF30661966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BD81-CDBF-C74D-A910-BFB7D0737499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5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9122-0E93-4A43-8E8D-273EA3A15567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3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9C27-3D80-704C-AFDE-CA04D2AFBA5A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40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37E-2752-504A-9802-6BDBF3EA8928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1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43BE-930C-C845-A74C-3BE8D40EEF9E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1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5569-50A9-F245-8DD4-EE49CD54E634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8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6A47-055C-A347-B7A7-4DADF98C4D24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8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19CBDD-1512-C44C-B3CE-BB57016C743D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0C85-D272-FD4D-9640-38FA9760C140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C327-7E65-874B-8193-80B200AE2C0C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F92C-4A14-D142-B55E-A45FF33E38FF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8AEE-1D3E-3946-BFFA-2B12F5A61E2B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360F-E661-1C46-9C73-0035F9E05DA2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8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2E9D-575B-8147-8AFB-E109E50972E0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CB36-88F9-D642-9C0D-C635C19E098D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5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8DE2-A0A1-814E-BC93-823AE582084E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FFF5F5"/>
            </a:gs>
            <a:gs pos="0">
              <a:schemeClr val="bg1">
                <a:shade val="100000"/>
                <a:hueMod val="100000"/>
                <a:satMod val="110000"/>
                <a:lumMod val="130000"/>
              </a:schemeClr>
            </a:gs>
            <a:gs pos="93000">
              <a:srgbClr val="E0D7D7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A0E9-2C45-4A40-BD1A-C9E655920776}" type="datetime1">
              <a:rPr lang="ja-JP" altLang="en-US" smtClean="0"/>
              <a:t>2020/11/25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27275-A49F-6347-82CE-1E8ABE24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ja-JP" dirty="0" err="1"/>
              <a:t>ADLogger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" altLang="ja-JP" sz="2400" dirty="0"/>
              <a:t>Behavior Modification for ADL Time Management</a:t>
            </a:r>
            <a:endParaRPr kumimoji="1" lang="ja-JP" altLang="en-US" sz="2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D8D288-EBC3-AB49-8F00-CF0AA3B69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WellComp</a:t>
            </a:r>
            <a:r>
              <a:rPr lang="en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suke</a:t>
            </a:r>
            <a:r>
              <a:rPr lang="en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B4 Mentor: </a:t>
            </a:r>
            <a:r>
              <a:rPr lang="en" altLang="ja-JP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shiba</a:t>
            </a:r>
            <a:endParaRPr kumimoji="1" lang="ja-JP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1034AB-6C80-7D4C-815F-13266E9B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1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04576-6B35-DF4F-90E0-5D4A9B2B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 err="1"/>
              <a:t>suke@ht.sfc.keio.ac.jp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6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23DBF-3A31-9D48-BFCB-C2FC03C6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1. Background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D4FC7-0FF5-0F47-A8E1-63AF7B34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people have problems with time management</a:t>
            </a:r>
          </a:p>
          <a:p>
            <a:r>
              <a:rPr lang="en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Lack of time management cause problems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3113D9-30CF-1A4E-95F3-CF30E697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1" y="5910788"/>
            <a:ext cx="68706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AB56A7-AA60-0542-9328-936DBC92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98F1561-6BE6-984D-ABB6-1A6773C4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70" y="2954502"/>
            <a:ext cx="5237136" cy="42418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FC6CFC-5631-4D4F-BD77-A224268C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828" y="4606189"/>
            <a:ext cx="1596642" cy="11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2. Problem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800" dirty="0">
                <a:effectLst/>
              </a:rPr>
              <a:t>Time management needs 2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ja-JP" sz="2400" dirty="0">
                <a:effectLst/>
              </a:rPr>
              <a:t>Expect time for tasks correctly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" altLang="ja-JP" sz="2400" dirty="0">
                <a:effectLst/>
              </a:rPr>
              <a:t>Make time for buffer  </a:t>
            </a: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723A4D6-F9DF-0F45-96B1-121DDAEC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51689"/>
            <a:ext cx="7808455" cy="20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8A159-A43E-6D46-A3AB-D6D940A9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3. Motivation &amp; Approach</a:t>
            </a:r>
            <a:endParaRPr kumimoji="1" lang="ja-JP" alt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72C723-1F9A-B84D-A2C5-1B717AA7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" altLang="ja-JP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Definition of margin time for buffer</a:t>
                </a:r>
              </a:p>
              <a:p>
                <a:pPr marL="0" indent="0">
                  <a:buNone/>
                </a:pPr>
                <a:endParaRPr lang="en" altLang="ja-JP" sz="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ja-JP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ja-JP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ja-JP" sz="4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" altLang="ja-JP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rebuchet MS" panose="020B070302020209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altLang="ja-JP" sz="4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𝑣𝑖</m:t>
                            </m:r>
                          </m:sub>
                        </m:s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ja-JP" sz="4000" dirty="0"/>
                  <a:t> + a</a:t>
                </a:r>
                <a:endParaRPr lang="en" altLang="ja-JP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rebuchet MS" panose="020B070302020209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" altLang="ja-JP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Visualization using iOS app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" altLang="ja-JP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" altLang="ja-JP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0" indent="0">
                  <a:buNone/>
                </a:pPr>
                <a:endParaRPr kumimoji="1" lang="ja-JP" altLang="en-US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372C723-1F9A-B84D-A2C5-1B717AA7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5" t="-31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8AE35F-7DA6-3E40-B2D2-F687CC76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F6DE1E-CCDC-B84A-80F4-8483132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366C95C-F404-804D-A4BC-116013B1C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4" t="4248" r="2404" b="36564"/>
          <a:stretch/>
        </p:blipFill>
        <p:spPr>
          <a:xfrm>
            <a:off x="7396183" y="354654"/>
            <a:ext cx="3115636" cy="396444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3547F01-5FBF-0349-A4DF-1EE315347985}"/>
              </a:ext>
            </a:extLst>
          </p:cNvPr>
          <p:cNvSpPr/>
          <p:nvPr/>
        </p:nvSpPr>
        <p:spPr>
          <a:xfrm>
            <a:off x="1050788" y="4938290"/>
            <a:ext cx="5429250" cy="85026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2800" dirty="0">
                <a:solidFill>
                  <a:schemeClr val="tx1"/>
                </a:solidFill>
              </a:rPr>
              <a:t>Improving time management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9B61786-1D85-BA49-9D2B-1ACA0378A1DB}"/>
              </a:ext>
            </a:extLst>
          </p:cNvPr>
          <p:cNvSpPr/>
          <p:nvPr/>
        </p:nvSpPr>
        <p:spPr>
          <a:xfrm rot="5400000">
            <a:off x="3639747" y="4217473"/>
            <a:ext cx="238751" cy="1385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0066AAB-0DA1-994F-A300-ADB2E1AF8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370" y="4487779"/>
            <a:ext cx="3550385" cy="224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4. System</a:t>
            </a:r>
            <a:endParaRPr kumimoji="1" lang="ja-JP" altLang="en-US" sz="440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8F343FE-1C5C-FE4E-84F8-993B0629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80" y="1426391"/>
            <a:ext cx="7452360" cy="4509797"/>
          </a:xfrm>
          <a:prstGeom prst="rect">
            <a:avLst/>
          </a:prstGeo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42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5. Experiment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20 subjects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Measure time using the app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Compare predicted time and measured time of tasks and buffer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6. Evaluation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Compare how the subjects’ behavior changed because of using visualization </a:t>
            </a: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Interview about the app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57AB664-E40B-C241-8BA1-9880A5B7F162}"/>
              </a:ext>
            </a:extLst>
          </p:cNvPr>
          <p:cNvSpPr/>
          <p:nvPr/>
        </p:nvSpPr>
        <p:spPr>
          <a:xfrm>
            <a:off x="5700255" y="4764505"/>
            <a:ext cx="5029200" cy="92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Now: analyzing the data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95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14378-6A11-BE40-B942-0BE083C9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/>
              <a:t>6. Why I start the </a:t>
            </a:r>
            <a:r>
              <a:rPr lang="en-US" altLang="ja-JP" sz="4400" dirty="0"/>
              <a:t>research</a:t>
            </a:r>
            <a:endParaRPr kumimoji="1" lang="ja-JP" altLang="en-US" sz="44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9B59A-DD53-BD4D-BE80-6DB6325F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92479" cy="35993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</a:rPr>
              <a:t>I’m not good at time management</a:t>
            </a:r>
            <a:endParaRPr lang="en" altLang="ja-JP" sz="2800" dirty="0">
              <a:effectLst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" altLang="ja-JP" sz="2800" dirty="0">
                <a:effectLst/>
                <a:sym typeface="Wingdings" pitchFamily="2" charset="2"/>
              </a:rPr>
              <a:t>Medical Adherence </a:t>
            </a:r>
            <a:r>
              <a:rPr lang="ja-JP" altLang="en-US" sz="2800">
                <a:effectLst/>
                <a:sym typeface="Wingdings" pitchFamily="2" charset="2"/>
              </a:rPr>
              <a:t>→</a:t>
            </a:r>
            <a:r>
              <a:rPr lang="en-US" altLang="ja-JP" sz="2800" dirty="0">
                <a:effectLst/>
                <a:sym typeface="Wingdings" pitchFamily="2" charset="2"/>
              </a:rPr>
              <a:t> Self Management </a:t>
            </a:r>
            <a:r>
              <a:rPr lang="ja-JP" altLang="en-US" sz="2800">
                <a:effectLst/>
                <a:sym typeface="Wingdings" pitchFamily="2" charset="2"/>
              </a:rPr>
              <a:t>→</a:t>
            </a:r>
            <a:r>
              <a:rPr lang="en-US" altLang="ja-JP" sz="2800" dirty="0">
                <a:effectLst/>
                <a:sym typeface="Wingdings" pitchFamily="2" charset="2"/>
              </a:rPr>
              <a:t> Time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>
                <a:effectLst/>
                <a:sym typeface="Wingdings" pitchFamily="2" charset="2"/>
              </a:rPr>
              <a:t>→</a:t>
            </a:r>
            <a:r>
              <a:rPr lang="en-US" altLang="ja-JP" sz="2800" dirty="0">
                <a:effectLst/>
                <a:sym typeface="Wingdings" pitchFamily="2" charset="2"/>
              </a:rPr>
              <a:t>Realize what I want &amp; I can do in 4 years</a:t>
            </a:r>
          </a:p>
          <a:p>
            <a:pPr lvl="1">
              <a:lnSpc>
                <a:spcPct val="150000"/>
              </a:lnSpc>
            </a:pPr>
            <a:r>
              <a:rPr lang="en" altLang="ja-JP" sz="2400" dirty="0">
                <a:effectLst/>
                <a:sym typeface="Wingdings" pitchFamily="2" charset="2"/>
              </a:rPr>
              <a:t>Chart</a:t>
            </a:r>
          </a:p>
          <a:p>
            <a:pPr lvl="1">
              <a:lnSpc>
                <a:spcPct val="150000"/>
              </a:lnSpc>
            </a:pPr>
            <a:r>
              <a:rPr lang="en" altLang="ja-JP" sz="2400" dirty="0">
                <a:effectLst/>
                <a:sym typeface="Wingdings" pitchFamily="2" charset="2"/>
              </a:rPr>
              <a:t>4 years are really short</a:t>
            </a:r>
            <a:r>
              <a:rPr lang="en-US" altLang="ja-JP" sz="2400" dirty="0">
                <a:effectLst/>
                <a:sym typeface="Wingdings" pitchFamily="2" charset="2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400" dirty="0">
                <a:effectLst/>
                <a:sym typeface="Wingdings" pitchFamily="2" charset="2"/>
              </a:rPr>
              <a:t>for research</a:t>
            </a:r>
            <a:endParaRPr lang="en" altLang="ja-JP" sz="2400" dirty="0">
              <a:effectLst/>
              <a:sym typeface="Wingdings" pitchFamily="2" charset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9E4849-056D-6445-80A2-78CF384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8311C7-C935-B047-8B0B-CEDF1B6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0D5042-7B7D-4B46-B693-1E87329E1166}"/>
              </a:ext>
            </a:extLst>
          </p:cNvPr>
          <p:cNvSpPr/>
          <p:nvPr/>
        </p:nvSpPr>
        <p:spPr>
          <a:xfrm>
            <a:off x="5474358" y="4247191"/>
            <a:ext cx="5856225" cy="2430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7E99E53-64F9-7445-B0E7-74CA542EEBAA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5474358" y="5462359"/>
            <a:ext cx="5856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E8F0A9-BDE9-AA45-852F-909C8DBB35FC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8402471" y="4247191"/>
            <a:ext cx="0" cy="2430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EB1A5A-14FB-9843-838C-805BFFF25B01}"/>
              </a:ext>
            </a:extLst>
          </p:cNvPr>
          <p:cNvSpPr txBox="1"/>
          <p:nvPr/>
        </p:nvSpPr>
        <p:spPr>
          <a:xfrm>
            <a:off x="7314186" y="4861016"/>
            <a:ext cx="9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Music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B5FB93-50A2-7D4F-B62C-FBCF8288BA1F}"/>
              </a:ext>
            </a:extLst>
          </p:cNvPr>
          <p:cNvSpPr txBox="1"/>
          <p:nvPr/>
        </p:nvSpPr>
        <p:spPr>
          <a:xfrm>
            <a:off x="11412807" y="5025007"/>
            <a:ext cx="7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want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3E2ABC-971F-5348-913D-AEE877FD3732}"/>
              </a:ext>
            </a:extLst>
          </p:cNvPr>
          <p:cNvSpPr txBox="1"/>
          <p:nvPr/>
        </p:nvSpPr>
        <p:spPr>
          <a:xfrm>
            <a:off x="8073040" y="3877858"/>
            <a:ext cx="103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ability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79977BF-A6A2-4040-8D15-1CBC03B2A026}"/>
              </a:ext>
            </a:extLst>
          </p:cNvPr>
          <p:cNvSpPr txBox="1"/>
          <p:nvPr/>
        </p:nvSpPr>
        <p:spPr>
          <a:xfrm>
            <a:off x="6220015" y="5283018"/>
            <a:ext cx="9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English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5F4D654-7299-6D44-8A47-AA7594675D01}"/>
              </a:ext>
            </a:extLst>
          </p:cNvPr>
          <p:cNvSpPr txBox="1"/>
          <p:nvPr/>
        </p:nvSpPr>
        <p:spPr>
          <a:xfrm>
            <a:off x="9797452" y="6254230"/>
            <a:ext cx="153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Programming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DF643D3-FACA-B64F-B3C5-44C2434A0A9C}"/>
              </a:ext>
            </a:extLst>
          </p:cNvPr>
          <p:cNvSpPr txBox="1"/>
          <p:nvPr/>
        </p:nvSpPr>
        <p:spPr>
          <a:xfrm>
            <a:off x="8761616" y="6254230"/>
            <a:ext cx="153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Analysis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470A75-19B3-524A-A3E4-42D706D00E4B}"/>
              </a:ext>
            </a:extLst>
          </p:cNvPr>
          <p:cNvSpPr txBox="1"/>
          <p:nvPr/>
        </p:nvSpPr>
        <p:spPr>
          <a:xfrm>
            <a:off x="9268550" y="5988437"/>
            <a:ext cx="21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 Management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506DA0B-9D8E-B240-90DF-9F50974FB9D7}"/>
              </a:ext>
            </a:extLst>
          </p:cNvPr>
          <p:cNvSpPr txBox="1"/>
          <p:nvPr/>
        </p:nvSpPr>
        <p:spPr>
          <a:xfrm>
            <a:off x="5457161" y="6308195"/>
            <a:ext cx="21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Fitness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490A133-D74B-FA4A-BE87-1C1EA064845D}"/>
              </a:ext>
            </a:extLst>
          </p:cNvPr>
          <p:cNvSpPr txBox="1"/>
          <p:nvPr/>
        </p:nvSpPr>
        <p:spPr>
          <a:xfrm>
            <a:off x="9304653" y="4966430"/>
            <a:ext cx="3142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Healthcare Knowledge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328EAA-A63F-3743-95ED-5707E37B04B3}"/>
              </a:ext>
            </a:extLst>
          </p:cNvPr>
          <p:cNvSpPr txBox="1"/>
          <p:nvPr/>
        </p:nvSpPr>
        <p:spPr>
          <a:xfrm>
            <a:off x="8358876" y="5510219"/>
            <a:ext cx="130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Art/Design</a:t>
            </a: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6D027E09-0B07-0845-A917-691D4300E215}"/>
              </a:ext>
            </a:extLst>
          </p:cNvPr>
          <p:cNvSpPr/>
          <p:nvPr/>
        </p:nvSpPr>
        <p:spPr>
          <a:xfrm>
            <a:off x="8296638" y="4686300"/>
            <a:ext cx="3312976" cy="21717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星 5 52">
            <a:extLst>
              <a:ext uri="{FF2B5EF4-FFF2-40B4-BE49-F238E27FC236}">
                <a16:creationId xmlns:a16="http://schemas.microsoft.com/office/drawing/2014/main" id="{D66694BE-A33F-3D41-B915-2413DCA28CDC}"/>
              </a:ext>
            </a:extLst>
          </p:cNvPr>
          <p:cNvSpPr/>
          <p:nvPr/>
        </p:nvSpPr>
        <p:spPr>
          <a:xfrm>
            <a:off x="11056026" y="3962556"/>
            <a:ext cx="553588" cy="514528"/>
          </a:xfrm>
          <a:prstGeom prst="star5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31E8F27-86E9-084F-B6AE-E44E3FE4F3FE}"/>
              </a:ext>
            </a:extLst>
          </p:cNvPr>
          <p:cNvCxnSpPr>
            <a:cxnSpLocks/>
          </p:cNvCxnSpPr>
          <p:nvPr/>
        </p:nvCxnSpPr>
        <p:spPr>
          <a:xfrm flipV="1">
            <a:off x="10729455" y="4247190"/>
            <a:ext cx="600563" cy="61382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DE3F2FF-680F-3A4C-B22F-9578F4ED807F}"/>
              </a:ext>
            </a:extLst>
          </p:cNvPr>
          <p:cNvSpPr txBox="1"/>
          <p:nvPr/>
        </p:nvSpPr>
        <p:spPr>
          <a:xfrm>
            <a:off x="11023210" y="3735541"/>
            <a:ext cx="7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Goal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8349C4-3E5B-E445-9126-7275D0FD8554}"/>
              </a:ext>
            </a:extLst>
          </p:cNvPr>
          <p:cNvSpPr txBox="1"/>
          <p:nvPr/>
        </p:nvSpPr>
        <p:spPr>
          <a:xfrm>
            <a:off x="5457507" y="5988437"/>
            <a:ext cx="21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63665084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{5CFB308F-BBDD-E441-8C77-1B9671653A45}tf16401369</Template>
  <TotalTime>23966</TotalTime>
  <Words>232</Words>
  <Application>Microsoft Macintosh PowerPoint</Application>
  <PresentationFormat>ワイド画面</PresentationFormat>
  <Paragraphs>71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游ゴシック</vt:lpstr>
      <vt:lpstr>Arial</vt:lpstr>
      <vt:lpstr>Cambria Math</vt:lpstr>
      <vt:lpstr>Trebuchet MS</vt:lpstr>
      <vt:lpstr>Wingdings</vt:lpstr>
      <vt:lpstr>ベルリン</vt:lpstr>
      <vt:lpstr>ADLogger: Behavior Modification for ADL Time Management</vt:lpstr>
      <vt:lpstr>1. Background</vt:lpstr>
      <vt:lpstr>2. Problem</vt:lpstr>
      <vt:lpstr>3. Motivation &amp; Approach</vt:lpstr>
      <vt:lpstr>4. System</vt:lpstr>
      <vt:lpstr>5. Experiment</vt:lpstr>
      <vt:lpstr>6. Evaluation</vt:lpstr>
      <vt:lpstr>6. Why I start the research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ADLogger</dc:title>
  <dc:creator>Microsoft Office User</dc:creator>
  <cp:lastModifiedBy>Microsoft Office User</cp:lastModifiedBy>
  <cp:revision>484</cp:revision>
  <cp:lastPrinted>2020-07-14T13:55:05Z</cp:lastPrinted>
  <dcterms:created xsi:type="dcterms:W3CDTF">2020-01-05T01:18:45Z</dcterms:created>
  <dcterms:modified xsi:type="dcterms:W3CDTF">2020-11-25T06:03:23Z</dcterms:modified>
</cp:coreProperties>
</file>