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Aileron" charset="1" panose="00000500000000000000"/>
      <p:regular r:id="rId14"/>
    </p:embeddedFont>
    <p:embeddedFont>
      <p:font typeface="Aileron Bold" charset="1" panose="00000800000000000000"/>
      <p:regular r:id="rId15"/>
    </p:embeddedFont>
    <p:embeddedFont>
      <p:font typeface="Aileron Italics" charset="1" panose="00000500000000000000"/>
      <p:regular r:id="rId16"/>
    </p:embeddedFont>
    <p:embeddedFont>
      <p:font typeface="Aileron Bold Italics" charset="1" panose="00000800000000000000"/>
      <p:regular r:id="rId17"/>
    </p:embeddedFont>
    <p:embeddedFont>
      <p:font typeface="Aileron Thin" charset="1" panose="00000300000000000000"/>
      <p:regular r:id="rId18"/>
    </p:embeddedFont>
    <p:embeddedFont>
      <p:font typeface="Aileron Thin Italics" charset="1" panose="00000300000000000000"/>
      <p:regular r:id="rId19"/>
    </p:embeddedFont>
    <p:embeddedFont>
      <p:font typeface="Aileron Light" charset="1" panose="00000400000000000000"/>
      <p:regular r:id="rId20"/>
    </p:embeddedFont>
    <p:embeddedFont>
      <p:font typeface="Aileron Light Italics" charset="1" panose="00000400000000000000"/>
      <p:regular r:id="rId21"/>
    </p:embeddedFont>
    <p:embeddedFont>
      <p:font typeface="Aileron Ultra-Bold" charset="1" panose="00000A00000000000000"/>
      <p:regular r:id="rId22"/>
    </p:embeddedFont>
    <p:embeddedFont>
      <p:font typeface="Aileron Ultra-Bold Italics" charset="1" panose="00000A00000000000000"/>
      <p:regular r:id="rId23"/>
    </p:embeddedFont>
    <p:embeddedFont>
      <p:font typeface="Aileron Heavy" charset="1" panose="00000A00000000000000"/>
      <p:regular r:id="rId24"/>
    </p:embeddedFont>
    <p:embeddedFont>
      <p:font typeface="Aileron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surupi/Energy_Trading_Blockchain/blob/main/README.md#key-objectives" TargetMode="External" Type="http://schemas.openxmlformats.org/officeDocument/2006/relationships/hyperlink"/><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surupi/Energy_Trading_Blockchain/blob/main/README.md#key-objectives" TargetMode="External" Type="http://schemas.openxmlformats.org/officeDocument/2006/relationships/hyperlink"/><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https://github.com/surupi/Energy_Trading_Blockchain/blob/main/README.md#impact-on-the-energy-sector"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16" Target="../media/image30.png" Type="http://schemas.openxmlformats.org/officeDocument/2006/relationships/image"/><Relationship Id="rId17" Target="../media/image31.svg" Type="http://schemas.openxmlformats.org/officeDocument/2006/relationships/image"/><Relationship Id="rId18" Target="../media/image32.png" Type="http://schemas.openxmlformats.org/officeDocument/2006/relationships/image"/><Relationship Id="rId19" Target="../media/image33.svg" Type="http://schemas.openxmlformats.org/officeDocument/2006/relationships/image"/><Relationship Id="rId2" Target="../media/image16.png" Type="http://schemas.openxmlformats.org/officeDocument/2006/relationships/image"/><Relationship Id="rId20" Target="../media/image34.png" Type="http://schemas.openxmlformats.org/officeDocument/2006/relationships/image"/><Relationship Id="rId21" Target="../media/image35.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38.png" Type="http://schemas.openxmlformats.org/officeDocument/2006/relationships/image"/><Relationship Id="rId25" Target="../media/image39.svg" Type="http://schemas.openxmlformats.org/officeDocument/2006/relationships/image"/><Relationship Id="rId26" Target="../media/image40.png" Type="http://schemas.openxmlformats.org/officeDocument/2006/relationships/image"/><Relationship Id="rId27" Target="../media/image41.svg" Type="http://schemas.openxmlformats.org/officeDocument/2006/relationships/image"/><Relationship Id="rId28" Target="../media/image42.png" Type="http://schemas.openxmlformats.org/officeDocument/2006/relationships/image"/><Relationship Id="rId29" Target="../media/image43.svg" Type="http://schemas.openxmlformats.org/officeDocument/2006/relationships/image"/><Relationship Id="rId3" Target="../media/image17.svg" Type="http://schemas.openxmlformats.org/officeDocument/2006/relationships/image"/><Relationship Id="rId30" Target="../media/image44.png" Type="http://schemas.openxmlformats.org/officeDocument/2006/relationships/image"/><Relationship Id="rId31" Target="../media/image45.svg" Type="http://schemas.openxmlformats.org/officeDocument/2006/relationships/image"/><Relationship Id="rId32" Target="../media/image46.png" Type="http://schemas.openxmlformats.org/officeDocument/2006/relationships/image"/><Relationship Id="rId33" Target="../media/image47.svg" Type="http://schemas.openxmlformats.org/officeDocument/2006/relationships/image"/><Relationship Id="rId34" Target="../media/image48.png" Type="http://schemas.openxmlformats.org/officeDocument/2006/relationships/image"/><Relationship Id="rId35" Target="../media/image49.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08310" y="-468065"/>
            <a:ext cx="13133172" cy="9018730"/>
          </a:xfrm>
          <a:custGeom>
            <a:avLst/>
            <a:gdLst/>
            <a:ahLst/>
            <a:cxnLst/>
            <a:rect r="r" b="b" t="t" l="l"/>
            <a:pathLst>
              <a:path h="9018730" w="13133172">
                <a:moveTo>
                  <a:pt x="0" y="0"/>
                </a:moveTo>
                <a:lnTo>
                  <a:pt x="13133172" y="0"/>
                </a:lnTo>
                <a:lnTo>
                  <a:pt x="13133172" y="9018730"/>
                </a:lnTo>
                <a:lnTo>
                  <a:pt x="0" y="9018730"/>
                </a:lnTo>
                <a:lnTo>
                  <a:pt x="0" y="0"/>
                </a:lnTo>
                <a:close/>
              </a:path>
            </a:pathLst>
          </a:custGeom>
          <a:blipFill>
            <a:blip r:embed="rId2"/>
            <a:stretch>
              <a:fillRect l="-11041" t="0" r="-11041" b="0"/>
            </a:stretch>
          </a:blipFill>
        </p:spPr>
      </p:sp>
      <p:sp>
        <p:nvSpPr>
          <p:cNvPr name="Freeform 3" id="3"/>
          <p:cNvSpPr/>
          <p:nvPr/>
        </p:nvSpPr>
        <p:spPr>
          <a:xfrm flipH="false" flipV="false" rot="-10800000">
            <a:off x="0" y="7065308"/>
            <a:ext cx="3221692" cy="3221692"/>
          </a:xfrm>
          <a:custGeom>
            <a:avLst/>
            <a:gdLst/>
            <a:ahLst/>
            <a:cxnLst/>
            <a:rect r="r" b="b" t="t" l="l"/>
            <a:pathLst>
              <a:path h="3221692" w="3221692">
                <a:moveTo>
                  <a:pt x="0" y="0"/>
                </a:moveTo>
                <a:lnTo>
                  <a:pt x="3221692" y="0"/>
                </a:lnTo>
                <a:lnTo>
                  <a:pt x="3221692" y="3221692"/>
                </a:lnTo>
                <a:lnTo>
                  <a:pt x="0" y="32216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8100000">
            <a:off x="-4252983" y="3307993"/>
            <a:ext cx="22404652" cy="8950886"/>
            <a:chOff x="0" y="0"/>
            <a:chExt cx="35276568" cy="14093347"/>
          </a:xfrm>
        </p:grpSpPr>
        <p:sp>
          <p:nvSpPr>
            <p:cNvPr name="Freeform 5" id="5"/>
            <p:cNvSpPr/>
            <p:nvPr/>
          </p:nvSpPr>
          <p:spPr>
            <a:xfrm flipH="false" flipV="false" rot="0">
              <a:off x="0" y="0"/>
              <a:ext cx="35276569" cy="14093346"/>
            </a:xfrm>
            <a:custGeom>
              <a:avLst/>
              <a:gdLst/>
              <a:ahLst/>
              <a:cxnLst/>
              <a:rect r="r" b="b" t="t" l="l"/>
              <a:pathLst>
                <a:path h="14093346" w="35276569">
                  <a:moveTo>
                    <a:pt x="0" y="0"/>
                  </a:moveTo>
                  <a:lnTo>
                    <a:pt x="35276569" y="0"/>
                  </a:lnTo>
                  <a:lnTo>
                    <a:pt x="35276569" y="14093346"/>
                  </a:lnTo>
                  <a:lnTo>
                    <a:pt x="0" y="14093346"/>
                  </a:lnTo>
                  <a:close/>
                </a:path>
              </a:pathLst>
            </a:custGeom>
            <a:solidFill>
              <a:srgbClr val="FFFFFF"/>
            </a:solidFill>
          </p:spPr>
        </p:sp>
      </p:grpSp>
      <p:sp>
        <p:nvSpPr>
          <p:cNvPr name="TextBox 6" id="6"/>
          <p:cNvSpPr txBox="true"/>
          <p:nvPr/>
        </p:nvSpPr>
        <p:spPr>
          <a:xfrm rot="0">
            <a:off x="1028700" y="4651969"/>
            <a:ext cx="11956937" cy="2059305"/>
          </a:xfrm>
          <a:prstGeom prst="rect">
            <a:avLst/>
          </a:prstGeom>
        </p:spPr>
        <p:txBody>
          <a:bodyPr anchor="t" rtlCol="false" tIns="0" lIns="0" bIns="0" rIns="0">
            <a:spAutoFit/>
          </a:bodyPr>
          <a:lstStyle/>
          <a:p>
            <a:pPr>
              <a:lnSpc>
                <a:spcPts val="7979"/>
              </a:lnSpc>
            </a:pPr>
            <a:r>
              <a:rPr lang="en-US" sz="7599">
                <a:solidFill>
                  <a:srgbClr val="004AAD"/>
                </a:solidFill>
                <a:latin typeface="Kollektif Bold"/>
              </a:rPr>
              <a:t>Energy Trading: Blockchain Exploration</a:t>
            </a:r>
          </a:p>
        </p:txBody>
      </p:sp>
      <p:sp>
        <p:nvSpPr>
          <p:cNvPr name="TextBox 7" id="7"/>
          <p:cNvSpPr txBox="true"/>
          <p:nvPr/>
        </p:nvSpPr>
        <p:spPr>
          <a:xfrm rot="0">
            <a:off x="3578160" y="7379970"/>
            <a:ext cx="2662995" cy="1878330"/>
          </a:xfrm>
          <a:prstGeom prst="rect">
            <a:avLst/>
          </a:prstGeom>
        </p:spPr>
        <p:txBody>
          <a:bodyPr anchor="t" rtlCol="false" tIns="0" lIns="0" bIns="0" rIns="0">
            <a:spAutoFit/>
          </a:bodyPr>
          <a:lstStyle/>
          <a:p>
            <a:pPr>
              <a:lnSpc>
                <a:spcPts val="2520"/>
              </a:lnSpc>
            </a:pPr>
            <a:r>
              <a:rPr lang="en-US" sz="1800" spc="36">
                <a:solidFill>
                  <a:srgbClr val="004AAD"/>
                </a:solidFill>
                <a:latin typeface="Aileron Bold"/>
              </a:rPr>
              <a:t>Surupi Nandi</a:t>
            </a:r>
          </a:p>
          <a:p>
            <a:pPr>
              <a:lnSpc>
                <a:spcPts val="2520"/>
              </a:lnSpc>
            </a:pPr>
            <a:r>
              <a:rPr lang="en-US" sz="1800" spc="36">
                <a:solidFill>
                  <a:srgbClr val="004AAD"/>
                </a:solidFill>
                <a:latin typeface="Aileron Bold"/>
              </a:rPr>
              <a:t>Roll No.: 41</a:t>
            </a:r>
          </a:p>
          <a:p>
            <a:pPr>
              <a:lnSpc>
                <a:spcPts val="2520"/>
              </a:lnSpc>
            </a:pPr>
            <a:r>
              <a:rPr lang="en-US" sz="1800" spc="36">
                <a:solidFill>
                  <a:srgbClr val="004AAD"/>
                </a:solidFill>
                <a:latin typeface="Aileron Bold"/>
              </a:rPr>
              <a:t>Enrollment No.: 12020002016053</a:t>
            </a:r>
          </a:p>
          <a:p>
            <a:pPr>
              <a:lnSpc>
                <a:spcPts val="2520"/>
              </a:lnSpc>
            </a:pPr>
            <a:r>
              <a:rPr lang="en-US" sz="1800" spc="36">
                <a:solidFill>
                  <a:srgbClr val="004AAD"/>
                </a:solidFill>
                <a:latin typeface="Aileron Bold"/>
              </a:rPr>
              <a:t>Stream: CSE AIML</a:t>
            </a:r>
          </a:p>
          <a:p>
            <a:pPr>
              <a:lnSpc>
                <a:spcPts val="2520"/>
              </a:lnSpc>
            </a:pPr>
          </a:p>
        </p:txBody>
      </p:sp>
      <p:sp>
        <p:nvSpPr>
          <p:cNvPr name="Freeform 8" id="8"/>
          <p:cNvSpPr/>
          <p:nvPr/>
        </p:nvSpPr>
        <p:spPr>
          <a:xfrm flipH="false" flipV="false" rot="5400000">
            <a:off x="11136547" y="3135547"/>
            <a:ext cx="7151453" cy="7151453"/>
          </a:xfrm>
          <a:custGeom>
            <a:avLst/>
            <a:gdLst/>
            <a:ahLst/>
            <a:cxnLst/>
            <a:rect r="r" b="b" t="t" l="l"/>
            <a:pathLst>
              <a:path h="7151453" w="7151453">
                <a:moveTo>
                  <a:pt x="0" y="0"/>
                </a:moveTo>
                <a:lnTo>
                  <a:pt x="7151453" y="0"/>
                </a:lnTo>
                <a:lnTo>
                  <a:pt x="7151453" y="7151453"/>
                </a:lnTo>
                <a:lnTo>
                  <a:pt x="0" y="71514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628512" y="7954363"/>
            <a:ext cx="593180" cy="767645"/>
          </a:xfrm>
          <a:custGeom>
            <a:avLst/>
            <a:gdLst/>
            <a:ahLst/>
            <a:cxnLst/>
            <a:rect r="r" b="b" t="t" l="l"/>
            <a:pathLst>
              <a:path h="767645" w="593180">
                <a:moveTo>
                  <a:pt x="0" y="0"/>
                </a:moveTo>
                <a:lnTo>
                  <a:pt x="593180" y="0"/>
                </a:lnTo>
                <a:lnTo>
                  <a:pt x="593180" y="767644"/>
                </a:lnTo>
                <a:lnTo>
                  <a:pt x="0" y="7676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028700" y="3780288"/>
            <a:ext cx="3589510" cy="443022"/>
          </a:xfrm>
          <a:prstGeom prst="rect">
            <a:avLst/>
          </a:prstGeom>
        </p:spPr>
        <p:txBody>
          <a:bodyPr anchor="t" rtlCol="false" tIns="0" lIns="0" bIns="0" rIns="0">
            <a:spAutoFit/>
          </a:bodyPr>
          <a:lstStyle/>
          <a:p>
            <a:pPr>
              <a:lnSpc>
                <a:spcPts val="3551"/>
              </a:lnSpc>
            </a:pPr>
            <a:r>
              <a:rPr lang="en-US" sz="2536" spc="50">
                <a:solidFill>
                  <a:srgbClr val="004AAD"/>
                </a:solidFill>
                <a:latin typeface="Aileron Bold"/>
              </a:rPr>
              <a:t>6th October, 2023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37717" y="1328926"/>
            <a:ext cx="5765307" cy="5217347"/>
          </a:xfrm>
          <a:custGeom>
            <a:avLst/>
            <a:gdLst/>
            <a:ahLst/>
            <a:cxnLst/>
            <a:rect r="r" b="b" t="t" l="l"/>
            <a:pathLst>
              <a:path h="5217347" w="5765307">
                <a:moveTo>
                  <a:pt x="0" y="0"/>
                </a:moveTo>
                <a:lnTo>
                  <a:pt x="5765307" y="0"/>
                </a:lnTo>
                <a:lnTo>
                  <a:pt x="5765307" y="5217347"/>
                </a:lnTo>
                <a:lnTo>
                  <a:pt x="0" y="5217347"/>
                </a:lnTo>
                <a:lnTo>
                  <a:pt x="0" y="0"/>
                </a:lnTo>
                <a:close/>
              </a:path>
            </a:pathLst>
          </a:custGeom>
          <a:blipFill>
            <a:blip r:embed="rId2"/>
            <a:stretch>
              <a:fillRect l="-33624" t="0" r="-34803" b="-24001"/>
            </a:stretch>
          </a:blipFill>
        </p:spPr>
      </p:sp>
      <p:sp>
        <p:nvSpPr>
          <p:cNvPr name="Freeform 3" id="3"/>
          <p:cNvSpPr/>
          <p:nvPr/>
        </p:nvSpPr>
        <p:spPr>
          <a:xfrm flipH="false" flipV="false" rot="0">
            <a:off x="13459600" y="764011"/>
            <a:ext cx="3799700" cy="3799700"/>
          </a:xfrm>
          <a:custGeom>
            <a:avLst/>
            <a:gdLst/>
            <a:ahLst/>
            <a:cxnLst/>
            <a:rect r="r" b="b" t="t" l="l"/>
            <a:pathLst>
              <a:path h="3799700" w="3799700">
                <a:moveTo>
                  <a:pt x="0" y="0"/>
                </a:moveTo>
                <a:lnTo>
                  <a:pt x="3799700" y="0"/>
                </a:lnTo>
                <a:lnTo>
                  <a:pt x="3799700" y="3799700"/>
                </a:lnTo>
                <a:lnTo>
                  <a:pt x="0" y="3799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8100000">
            <a:off x="-5205852" y="1827204"/>
            <a:ext cx="21119189" cy="11822740"/>
            <a:chOff x="0" y="0"/>
            <a:chExt cx="33252581" cy="18615138"/>
          </a:xfrm>
        </p:grpSpPr>
        <p:sp>
          <p:nvSpPr>
            <p:cNvPr name="Freeform 5" id="5"/>
            <p:cNvSpPr/>
            <p:nvPr/>
          </p:nvSpPr>
          <p:spPr>
            <a:xfrm flipH="false" flipV="false" rot="0">
              <a:off x="0" y="0"/>
              <a:ext cx="33252581" cy="18615138"/>
            </a:xfrm>
            <a:custGeom>
              <a:avLst/>
              <a:gdLst/>
              <a:ahLst/>
              <a:cxnLst/>
              <a:rect r="r" b="b" t="t" l="l"/>
              <a:pathLst>
                <a:path h="18615138" w="33252581">
                  <a:moveTo>
                    <a:pt x="0" y="0"/>
                  </a:moveTo>
                  <a:lnTo>
                    <a:pt x="33252581" y="0"/>
                  </a:lnTo>
                  <a:lnTo>
                    <a:pt x="33252581" y="18615138"/>
                  </a:lnTo>
                  <a:lnTo>
                    <a:pt x="0" y="18615138"/>
                  </a:lnTo>
                  <a:close/>
                </a:path>
              </a:pathLst>
            </a:custGeom>
            <a:solidFill>
              <a:srgbClr val="FFFFFF"/>
            </a:solidFill>
          </p:spPr>
        </p:sp>
      </p:grpSp>
      <p:sp>
        <p:nvSpPr>
          <p:cNvPr name="AutoShape 6" id="6"/>
          <p:cNvSpPr/>
          <p:nvPr/>
        </p:nvSpPr>
        <p:spPr>
          <a:xfrm rot="0">
            <a:off x="1684976" y="8399499"/>
            <a:ext cx="14918048" cy="0"/>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6002506" y="2997290"/>
            <a:ext cx="593180" cy="767645"/>
          </a:xfrm>
          <a:custGeom>
            <a:avLst/>
            <a:gdLst/>
            <a:ahLst/>
            <a:cxnLst/>
            <a:rect r="r" b="b" t="t" l="l"/>
            <a:pathLst>
              <a:path h="767645" w="593180">
                <a:moveTo>
                  <a:pt x="0" y="0"/>
                </a:moveTo>
                <a:lnTo>
                  <a:pt x="593180" y="0"/>
                </a:lnTo>
                <a:lnTo>
                  <a:pt x="593180" y="767645"/>
                </a:lnTo>
                <a:lnTo>
                  <a:pt x="0" y="7676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684976" y="3140567"/>
            <a:ext cx="7956781" cy="2959544"/>
            <a:chOff x="0" y="0"/>
            <a:chExt cx="10609042" cy="3946059"/>
          </a:xfrm>
        </p:grpSpPr>
        <p:sp>
          <p:nvSpPr>
            <p:cNvPr name="TextBox 9" id="9"/>
            <p:cNvSpPr txBox="true"/>
            <p:nvPr/>
          </p:nvSpPr>
          <p:spPr>
            <a:xfrm rot="0">
              <a:off x="0" y="1616668"/>
              <a:ext cx="10609042" cy="2329392"/>
            </a:xfrm>
            <a:prstGeom prst="rect">
              <a:avLst/>
            </a:prstGeom>
          </p:spPr>
          <p:txBody>
            <a:bodyPr anchor="t" rtlCol="false" tIns="0" lIns="0" bIns="0" rIns="0">
              <a:spAutoFit/>
            </a:bodyPr>
            <a:lstStyle/>
            <a:p>
              <a:pPr>
                <a:lnSpc>
                  <a:spcPts val="2800"/>
                </a:lnSpc>
              </a:pPr>
              <a:r>
                <a:rPr lang="en-US" sz="2000">
                  <a:solidFill>
                    <a:srgbClr val="004AAD"/>
                  </a:solidFill>
                  <a:latin typeface="Aileron"/>
                </a:rPr>
                <a:t>In a world rapidly transitioning to renewable energy sources, our blockchain-based platform serves as a catalyst for change by facilitating transparent and secure peer-to-peer energy trading. With a focus on decentralization, sustainability, and efficiency, our project aims to revolutionize the energy sector.</a:t>
              </a:r>
            </a:p>
          </p:txBody>
        </p:sp>
        <p:sp>
          <p:nvSpPr>
            <p:cNvPr name="TextBox 10" id="10"/>
            <p:cNvSpPr txBox="true"/>
            <p:nvPr/>
          </p:nvSpPr>
          <p:spPr>
            <a:xfrm rot="0">
              <a:off x="0" y="76200"/>
              <a:ext cx="9382550" cy="1056640"/>
            </a:xfrm>
            <a:prstGeom prst="rect">
              <a:avLst/>
            </a:prstGeom>
          </p:spPr>
          <p:txBody>
            <a:bodyPr anchor="t" rtlCol="false" tIns="0" lIns="0" bIns="0" rIns="0">
              <a:spAutoFit/>
            </a:bodyPr>
            <a:lstStyle/>
            <a:p>
              <a:pPr>
                <a:lnSpc>
                  <a:spcPts val="5880"/>
                </a:lnSpc>
              </a:pPr>
              <a:r>
                <a:rPr lang="en-US" sz="5600">
                  <a:solidFill>
                    <a:srgbClr val="004AAD"/>
                  </a:solidFill>
                  <a:latin typeface="Kollektif Bold"/>
                </a:rPr>
                <a:t>Introduction</a:t>
              </a:r>
            </a:p>
          </p:txBody>
        </p:sp>
      </p:grpSp>
      <p:sp>
        <p:nvSpPr>
          <p:cNvPr name="TextBox 11" id="11"/>
          <p:cNvSpPr txBox="true"/>
          <p:nvPr/>
        </p:nvSpPr>
        <p:spPr>
          <a:xfrm rot="0">
            <a:off x="14769379" y="8627745"/>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004AAD"/>
                </a:solidFill>
                <a:latin typeface="Aileron Ultra-Bold"/>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84976" y="1548161"/>
            <a:ext cx="7036912" cy="772001"/>
          </a:xfrm>
          <a:prstGeom prst="rect">
            <a:avLst/>
          </a:prstGeom>
        </p:spPr>
        <p:txBody>
          <a:bodyPr anchor="t" rtlCol="false" tIns="0" lIns="0" bIns="0" rIns="0">
            <a:spAutoFit/>
          </a:bodyPr>
          <a:lstStyle/>
          <a:p>
            <a:pPr>
              <a:lnSpc>
                <a:spcPts val="5801"/>
              </a:lnSpc>
            </a:pPr>
            <a:r>
              <a:rPr lang="en-US" sz="5525">
                <a:solidFill>
                  <a:srgbClr val="004AAD"/>
                </a:solidFill>
                <a:latin typeface="Kollektif Bold"/>
                <a:hlinkClick r:id="rId2" tooltip="https://github.com/surupi/Energy_Trading_Blockchain/blob/main/README.md#key-objectives"/>
              </a:rPr>
              <a:t>Key Objectives</a:t>
            </a:r>
          </a:p>
        </p:txBody>
      </p:sp>
      <p:grpSp>
        <p:nvGrpSpPr>
          <p:cNvPr name="Group 3" id="3"/>
          <p:cNvGrpSpPr/>
          <p:nvPr/>
        </p:nvGrpSpPr>
        <p:grpSpPr>
          <a:xfrm rot="0">
            <a:off x="5629994" y="3284636"/>
            <a:ext cx="3236603" cy="1240358"/>
            <a:chOff x="0" y="0"/>
            <a:chExt cx="4315471" cy="1653811"/>
          </a:xfrm>
        </p:grpSpPr>
        <p:grpSp>
          <p:nvGrpSpPr>
            <p:cNvPr name="Group 4" id="4"/>
            <p:cNvGrpSpPr/>
            <p:nvPr/>
          </p:nvGrpSpPr>
          <p:grpSpPr>
            <a:xfrm rot="0">
              <a:off x="0" y="0"/>
              <a:ext cx="4315471" cy="1653811"/>
              <a:chOff x="0" y="0"/>
              <a:chExt cx="2075742" cy="795483"/>
            </a:xfrm>
          </p:grpSpPr>
          <p:sp>
            <p:nvSpPr>
              <p:cNvPr name="Freeform 5" id="5"/>
              <p:cNvSpPr/>
              <p:nvPr/>
            </p:nvSpPr>
            <p:spPr>
              <a:xfrm flipH="false" flipV="false" rot="0">
                <a:off x="0" y="0"/>
                <a:ext cx="2075742" cy="795483"/>
              </a:xfrm>
              <a:custGeom>
                <a:avLst/>
                <a:gdLst/>
                <a:ahLst/>
                <a:cxnLst/>
                <a:rect r="r" b="b" t="t" l="l"/>
                <a:pathLst>
                  <a:path h="795483" w="2075742">
                    <a:moveTo>
                      <a:pt x="0" y="0"/>
                    </a:moveTo>
                    <a:lnTo>
                      <a:pt x="2075742" y="0"/>
                    </a:lnTo>
                    <a:lnTo>
                      <a:pt x="2075742" y="795483"/>
                    </a:lnTo>
                    <a:lnTo>
                      <a:pt x="0" y="795483"/>
                    </a:lnTo>
                    <a:close/>
                  </a:path>
                </a:pathLst>
              </a:custGeom>
              <a:solidFill>
                <a:srgbClr val="56C02B"/>
              </a:solidFill>
            </p:spPr>
          </p:sp>
        </p:grpSp>
        <p:sp>
          <p:nvSpPr>
            <p:cNvPr name="TextBox 6" id="6"/>
            <p:cNvSpPr txBox="true"/>
            <p:nvPr/>
          </p:nvSpPr>
          <p:spPr>
            <a:xfrm rot="0">
              <a:off x="483081" y="207780"/>
              <a:ext cx="3349309" cy="1228725"/>
            </a:xfrm>
            <a:prstGeom prst="rect">
              <a:avLst/>
            </a:prstGeom>
          </p:spPr>
          <p:txBody>
            <a:bodyPr anchor="t" rtlCol="false" tIns="0" lIns="0" bIns="0" rIns="0">
              <a:spAutoFit/>
            </a:bodyPr>
            <a:lstStyle/>
            <a:p>
              <a:pPr marL="0" indent="0" lvl="0">
                <a:lnSpc>
                  <a:spcPts val="2419"/>
                </a:lnSpc>
              </a:pPr>
              <a:r>
                <a:rPr lang="en-US" sz="2016" spc="120">
                  <a:solidFill>
                    <a:srgbClr val="004AAD"/>
                  </a:solidFill>
                  <a:latin typeface="Aileron Heavy"/>
                </a:rPr>
                <a:t>DECENTRALIZED ENERGY TRADING</a:t>
              </a:r>
            </a:p>
          </p:txBody>
        </p:sp>
      </p:grpSp>
      <p:grpSp>
        <p:nvGrpSpPr>
          <p:cNvPr name="Group 7" id="7"/>
          <p:cNvGrpSpPr/>
          <p:nvPr/>
        </p:nvGrpSpPr>
        <p:grpSpPr>
          <a:xfrm rot="0">
            <a:off x="9575011" y="3291569"/>
            <a:ext cx="3236603" cy="1240358"/>
            <a:chOff x="0" y="0"/>
            <a:chExt cx="4315471" cy="1653811"/>
          </a:xfrm>
        </p:grpSpPr>
        <p:grpSp>
          <p:nvGrpSpPr>
            <p:cNvPr name="Group 8" id="8"/>
            <p:cNvGrpSpPr/>
            <p:nvPr/>
          </p:nvGrpSpPr>
          <p:grpSpPr>
            <a:xfrm rot="0">
              <a:off x="0" y="0"/>
              <a:ext cx="4315471" cy="1653811"/>
              <a:chOff x="0" y="0"/>
              <a:chExt cx="2075742" cy="795483"/>
            </a:xfrm>
          </p:grpSpPr>
          <p:sp>
            <p:nvSpPr>
              <p:cNvPr name="Freeform 9" id="9"/>
              <p:cNvSpPr/>
              <p:nvPr/>
            </p:nvSpPr>
            <p:spPr>
              <a:xfrm flipH="false" flipV="false" rot="0">
                <a:off x="0" y="0"/>
                <a:ext cx="2075742" cy="795483"/>
              </a:xfrm>
              <a:custGeom>
                <a:avLst/>
                <a:gdLst/>
                <a:ahLst/>
                <a:cxnLst/>
                <a:rect r="r" b="b" t="t" l="l"/>
                <a:pathLst>
                  <a:path h="795483" w="2075742">
                    <a:moveTo>
                      <a:pt x="0" y="0"/>
                    </a:moveTo>
                    <a:lnTo>
                      <a:pt x="2075742" y="0"/>
                    </a:lnTo>
                    <a:lnTo>
                      <a:pt x="2075742" y="795483"/>
                    </a:lnTo>
                    <a:lnTo>
                      <a:pt x="0" y="795483"/>
                    </a:lnTo>
                    <a:close/>
                  </a:path>
                </a:pathLst>
              </a:custGeom>
              <a:solidFill>
                <a:srgbClr val="56C02B"/>
              </a:solidFill>
            </p:spPr>
          </p:sp>
        </p:grpSp>
        <p:sp>
          <p:nvSpPr>
            <p:cNvPr name="TextBox 10" id="10"/>
            <p:cNvSpPr txBox="true"/>
            <p:nvPr/>
          </p:nvSpPr>
          <p:spPr>
            <a:xfrm rot="0">
              <a:off x="483081" y="207780"/>
              <a:ext cx="3349309" cy="1228725"/>
            </a:xfrm>
            <a:prstGeom prst="rect">
              <a:avLst/>
            </a:prstGeom>
          </p:spPr>
          <p:txBody>
            <a:bodyPr anchor="t" rtlCol="false" tIns="0" lIns="0" bIns="0" rIns="0">
              <a:spAutoFit/>
            </a:bodyPr>
            <a:lstStyle/>
            <a:p>
              <a:pPr marL="0" indent="0" lvl="0">
                <a:lnSpc>
                  <a:spcPts val="2419"/>
                </a:lnSpc>
              </a:pPr>
              <a:r>
                <a:rPr lang="en-US" sz="2016" spc="120">
                  <a:solidFill>
                    <a:srgbClr val="004AAD"/>
                  </a:solidFill>
                  <a:latin typeface="Aileron Heavy"/>
                </a:rPr>
                <a:t>BLOCKCHAIN FOR TRANSPARENCY</a:t>
              </a:r>
            </a:p>
          </p:txBody>
        </p:sp>
      </p:grpSp>
      <p:grpSp>
        <p:nvGrpSpPr>
          <p:cNvPr name="Group 11" id="11"/>
          <p:cNvGrpSpPr/>
          <p:nvPr/>
        </p:nvGrpSpPr>
        <p:grpSpPr>
          <a:xfrm rot="0">
            <a:off x="13366421" y="3291569"/>
            <a:ext cx="3892879" cy="1240358"/>
            <a:chOff x="0" y="0"/>
            <a:chExt cx="5190506" cy="1653811"/>
          </a:xfrm>
        </p:grpSpPr>
        <p:grpSp>
          <p:nvGrpSpPr>
            <p:cNvPr name="Group 12" id="12"/>
            <p:cNvGrpSpPr/>
            <p:nvPr/>
          </p:nvGrpSpPr>
          <p:grpSpPr>
            <a:xfrm rot="0">
              <a:off x="0" y="0"/>
              <a:ext cx="5190506" cy="1653811"/>
              <a:chOff x="0" y="0"/>
              <a:chExt cx="2496634" cy="795483"/>
            </a:xfrm>
          </p:grpSpPr>
          <p:sp>
            <p:nvSpPr>
              <p:cNvPr name="Freeform 13" id="13"/>
              <p:cNvSpPr/>
              <p:nvPr/>
            </p:nvSpPr>
            <p:spPr>
              <a:xfrm flipH="false" flipV="false" rot="0">
                <a:off x="0" y="0"/>
                <a:ext cx="2496634" cy="795483"/>
              </a:xfrm>
              <a:custGeom>
                <a:avLst/>
                <a:gdLst/>
                <a:ahLst/>
                <a:cxnLst/>
                <a:rect r="r" b="b" t="t" l="l"/>
                <a:pathLst>
                  <a:path h="795483" w="2496634">
                    <a:moveTo>
                      <a:pt x="0" y="0"/>
                    </a:moveTo>
                    <a:lnTo>
                      <a:pt x="2496634" y="0"/>
                    </a:lnTo>
                    <a:lnTo>
                      <a:pt x="2496634" y="795483"/>
                    </a:lnTo>
                    <a:lnTo>
                      <a:pt x="0" y="795483"/>
                    </a:lnTo>
                    <a:close/>
                  </a:path>
                </a:pathLst>
              </a:custGeom>
              <a:solidFill>
                <a:srgbClr val="56C02B"/>
              </a:solidFill>
            </p:spPr>
          </p:sp>
        </p:grpSp>
        <p:sp>
          <p:nvSpPr>
            <p:cNvPr name="TextBox 14" id="14"/>
            <p:cNvSpPr txBox="true"/>
            <p:nvPr/>
          </p:nvSpPr>
          <p:spPr>
            <a:xfrm rot="0">
              <a:off x="581034" y="207780"/>
              <a:ext cx="4028438" cy="1228725"/>
            </a:xfrm>
            <a:prstGeom prst="rect">
              <a:avLst/>
            </a:prstGeom>
          </p:spPr>
          <p:txBody>
            <a:bodyPr anchor="t" rtlCol="false" tIns="0" lIns="0" bIns="0" rIns="0">
              <a:spAutoFit/>
            </a:bodyPr>
            <a:lstStyle/>
            <a:p>
              <a:pPr marL="0" indent="0" lvl="0">
                <a:lnSpc>
                  <a:spcPts val="2419"/>
                </a:lnSpc>
              </a:pPr>
              <a:r>
                <a:rPr lang="en-US" sz="2016" spc="120">
                  <a:solidFill>
                    <a:srgbClr val="004AAD"/>
                  </a:solidFill>
                  <a:latin typeface="Aileron Heavy"/>
                </a:rPr>
                <a:t>EMPOWERING RENEWABLE ENERGY PRODUCERS</a:t>
              </a:r>
            </a:p>
          </p:txBody>
        </p:sp>
      </p:grpSp>
      <p:grpSp>
        <p:nvGrpSpPr>
          <p:cNvPr name="Group 15" id="15"/>
          <p:cNvGrpSpPr/>
          <p:nvPr/>
        </p:nvGrpSpPr>
        <p:grpSpPr>
          <a:xfrm rot="0">
            <a:off x="5629994" y="4524994"/>
            <a:ext cx="3236603" cy="3387617"/>
            <a:chOff x="0" y="0"/>
            <a:chExt cx="4315471" cy="4516822"/>
          </a:xfrm>
        </p:grpSpPr>
        <p:grpSp>
          <p:nvGrpSpPr>
            <p:cNvPr name="Group 16" id="16"/>
            <p:cNvGrpSpPr/>
            <p:nvPr/>
          </p:nvGrpSpPr>
          <p:grpSpPr>
            <a:xfrm rot="0">
              <a:off x="0" y="0"/>
              <a:ext cx="4315471" cy="4516822"/>
              <a:chOff x="0" y="0"/>
              <a:chExt cx="2075742" cy="2172593"/>
            </a:xfrm>
          </p:grpSpPr>
          <p:sp>
            <p:nvSpPr>
              <p:cNvPr name="Freeform 17" id="17"/>
              <p:cNvSpPr/>
              <p:nvPr/>
            </p:nvSpPr>
            <p:spPr>
              <a:xfrm flipH="false" flipV="false" rot="0">
                <a:off x="0" y="0"/>
                <a:ext cx="2075742" cy="2172592"/>
              </a:xfrm>
              <a:custGeom>
                <a:avLst/>
                <a:gdLst/>
                <a:ahLst/>
                <a:cxnLst/>
                <a:rect r="r" b="b" t="t" l="l"/>
                <a:pathLst>
                  <a:path h="2172592" w="2075742">
                    <a:moveTo>
                      <a:pt x="0" y="0"/>
                    </a:moveTo>
                    <a:lnTo>
                      <a:pt x="2075742" y="0"/>
                    </a:lnTo>
                    <a:lnTo>
                      <a:pt x="2075742" y="2172592"/>
                    </a:lnTo>
                    <a:lnTo>
                      <a:pt x="0" y="2172592"/>
                    </a:lnTo>
                    <a:close/>
                  </a:path>
                </a:pathLst>
              </a:custGeom>
              <a:solidFill>
                <a:srgbClr val="F4F4F4"/>
              </a:solidFill>
            </p:spPr>
          </p:sp>
        </p:grpSp>
        <p:sp>
          <p:nvSpPr>
            <p:cNvPr name="TextBox 18" id="18"/>
            <p:cNvSpPr txBox="true"/>
            <p:nvPr/>
          </p:nvSpPr>
          <p:spPr>
            <a:xfrm rot="0">
              <a:off x="425685" y="364841"/>
              <a:ext cx="3464100" cy="3749040"/>
            </a:xfrm>
            <a:prstGeom prst="rect">
              <a:avLst/>
            </a:prstGeom>
          </p:spPr>
          <p:txBody>
            <a:bodyPr anchor="t" rtlCol="false" tIns="0" lIns="0" bIns="0" rIns="0">
              <a:spAutoFit/>
            </a:bodyPr>
            <a:lstStyle/>
            <a:p>
              <a:pPr marL="0" indent="0" lvl="0">
                <a:lnSpc>
                  <a:spcPts val="2520"/>
                </a:lnSpc>
                <a:spcBef>
                  <a:spcPct val="0"/>
                </a:spcBef>
              </a:pPr>
              <a:r>
                <a:rPr lang="en-US" sz="1800">
                  <a:solidFill>
                    <a:srgbClr val="004AAD"/>
                  </a:solidFill>
                  <a:latin typeface="Aileron"/>
                </a:rPr>
                <a:t>By leveraging blockchain technology, we empower producers and consumers of renewable energy to engage in direct and transparent transactions, reducing reliance on traditional, centralized energy grids.</a:t>
              </a:r>
            </a:p>
          </p:txBody>
        </p:sp>
      </p:grpSp>
      <p:grpSp>
        <p:nvGrpSpPr>
          <p:cNvPr name="Group 19" id="19"/>
          <p:cNvGrpSpPr/>
          <p:nvPr/>
        </p:nvGrpSpPr>
        <p:grpSpPr>
          <a:xfrm rot="0">
            <a:off x="9575011" y="4524994"/>
            <a:ext cx="3236603" cy="3701942"/>
            <a:chOff x="0" y="0"/>
            <a:chExt cx="4315471" cy="4935922"/>
          </a:xfrm>
        </p:grpSpPr>
        <p:grpSp>
          <p:nvGrpSpPr>
            <p:cNvPr name="Group 20" id="20"/>
            <p:cNvGrpSpPr/>
            <p:nvPr/>
          </p:nvGrpSpPr>
          <p:grpSpPr>
            <a:xfrm rot="0">
              <a:off x="0" y="0"/>
              <a:ext cx="4315471" cy="4935922"/>
              <a:chOff x="0" y="0"/>
              <a:chExt cx="2075742" cy="2374180"/>
            </a:xfrm>
          </p:grpSpPr>
          <p:sp>
            <p:nvSpPr>
              <p:cNvPr name="Freeform 21" id="21"/>
              <p:cNvSpPr/>
              <p:nvPr/>
            </p:nvSpPr>
            <p:spPr>
              <a:xfrm flipH="false" flipV="false" rot="0">
                <a:off x="0" y="0"/>
                <a:ext cx="2075742" cy="2374180"/>
              </a:xfrm>
              <a:custGeom>
                <a:avLst/>
                <a:gdLst/>
                <a:ahLst/>
                <a:cxnLst/>
                <a:rect r="r" b="b" t="t" l="l"/>
                <a:pathLst>
                  <a:path h="2374180" w="2075742">
                    <a:moveTo>
                      <a:pt x="0" y="0"/>
                    </a:moveTo>
                    <a:lnTo>
                      <a:pt x="2075742" y="0"/>
                    </a:lnTo>
                    <a:lnTo>
                      <a:pt x="2075742" y="2374180"/>
                    </a:lnTo>
                    <a:lnTo>
                      <a:pt x="0" y="2374180"/>
                    </a:lnTo>
                    <a:close/>
                  </a:path>
                </a:pathLst>
              </a:custGeom>
              <a:solidFill>
                <a:srgbClr val="F4F4F4"/>
              </a:solidFill>
            </p:spPr>
          </p:sp>
        </p:grpSp>
        <p:sp>
          <p:nvSpPr>
            <p:cNvPr name="TextBox 22" id="22"/>
            <p:cNvSpPr txBox="true"/>
            <p:nvPr/>
          </p:nvSpPr>
          <p:spPr>
            <a:xfrm rot="0">
              <a:off x="425685" y="364841"/>
              <a:ext cx="3464100" cy="4168140"/>
            </a:xfrm>
            <a:prstGeom prst="rect">
              <a:avLst/>
            </a:prstGeom>
          </p:spPr>
          <p:txBody>
            <a:bodyPr anchor="t" rtlCol="false" tIns="0" lIns="0" bIns="0" rIns="0">
              <a:spAutoFit/>
            </a:bodyPr>
            <a:lstStyle/>
            <a:p>
              <a:pPr marL="0" indent="0" lvl="0">
                <a:lnSpc>
                  <a:spcPts val="2520"/>
                </a:lnSpc>
                <a:spcBef>
                  <a:spcPct val="0"/>
                </a:spcBef>
              </a:pPr>
              <a:r>
                <a:rPr lang="en-US" sz="1800">
                  <a:solidFill>
                    <a:srgbClr val="004AAD"/>
                  </a:solidFill>
                  <a:latin typeface="Aileron"/>
                </a:rPr>
                <a:t>Every energy transaction is recorded on the blockchain, creating an immutable and auditable ledger. This transparency not only builds trust among participants but also provides valuable data for monitoring and optimizing energy usage.</a:t>
              </a:r>
            </a:p>
          </p:txBody>
        </p:sp>
      </p:grpSp>
      <p:grpSp>
        <p:nvGrpSpPr>
          <p:cNvPr name="Group 23" id="23"/>
          <p:cNvGrpSpPr/>
          <p:nvPr/>
        </p:nvGrpSpPr>
        <p:grpSpPr>
          <a:xfrm rot="0">
            <a:off x="13366421" y="4531928"/>
            <a:ext cx="3892879" cy="3387617"/>
            <a:chOff x="0" y="0"/>
            <a:chExt cx="5190506" cy="4516822"/>
          </a:xfrm>
        </p:grpSpPr>
        <p:grpSp>
          <p:nvGrpSpPr>
            <p:cNvPr name="Group 24" id="24"/>
            <p:cNvGrpSpPr/>
            <p:nvPr/>
          </p:nvGrpSpPr>
          <p:grpSpPr>
            <a:xfrm rot="0">
              <a:off x="0" y="0"/>
              <a:ext cx="5190506" cy="4516822"/>
              <a:chOff x="0" y="0"/>
              <a:chExt cx="2496634" cy="2172593"/>
            </a:xfrm>
          </p:grpSpPr>
          <p:sp>
            <p:nvSpPr>
              <p:cNvPr name="Freeform 25" id="25"/>
              <p:cNvSpPr/>
              <p:nvPr/>
            </p:nvSpPr>
            <p:spPr>
              <a:xfrm flipH="false" flipV="false" rot="0">
                <a:off x="0" y="0"/>
                <a:ext cx="2496634" cy="2172592"/>
              </a:xfrm>
              <a:custGeom>
                <a:avLst/>
                <a:gdLst/>
                <a:ahLst/>
                <a:cxnLst/>
                <a:rect r="r" b="b" t="t" l="l"/>
                <a:pathLst>
                  <a:path h="2172592" w="2496634">
                    <a:moveTo>
                      <a:pt x="0" y="0"/>
                    </a:moveTo>
                    <a:lnTo>
                      <a:pt x="2496634" y="0"/>
                    </a:lnTo>
                    <a:lnTo>
                      <a:pt x="2496634" y="2172592"/>
                    </a:lnTo>
                    <a:lnTo>
                      <a:pt x="0" y="2172592"/>
                    </a:lnTo>
                    <a:close/>
                  </a:path>
                </a:pathLst>
              </a:custGeom>
              <a:solidFill>
                <a:srgbClr val="F4F4F4"/>
              </a:solidFill>
            </p:spPr>
          </p:sp>
        </p:grpSp>
        <p:sp>
          <p:nvSpPr>
            <p:cNvPr name="TextBox 26" id="26"/>
            <p:cNvSpPr txBox="true"/>
            <p:nvPr/>
          </p:nvSpPr>
          <p:spPr>
            <a:xfrm rot="0">
              <a:off x="512000" y="364841"/>
              <a:ext cx="4166506" cy="3749040"/>
            </a:xfrm>
            <a:prstGeom prst="rect">
              <a:avLst/>
            </a:prstGeom>
          </p:spPr>
          <p:txBody>
            <a:bodyPr anchor="t" rtlCol="false" tIns="0" lIns="0" bIns="0" rIns="0">
              <a:spAutoFit/>
            </a:bodyPr>
            <a:lstStyle/>
            <a:p>
              <a:pPr marL="0" indent="0" lvl="0">
                <a:lnSpc>
                  <a:spcPts val="2520"/>
                </a:lnSpc>
                <a:spcBef>
                  <a:spcPct val="0"/>
                </a:spcBef>
              </a:pPr>
              <a:r>
                <a:rPr lang="en-US" sz="1800">
                  <a:solidFill>
                    <a:srgbClr val="004AAD"/>
                  </a:solidFill>
                  <a:latin typeface="Aileron"/>
                </a:rPr>
                <a:t>Small-scale and local renewable energy producers often face challenges in connecting to the grid. Our platform enables these producers to contribute to the energy ecosystem and be fairly compensated for their contributions.</a:t>
              </a:r>
            </a:p>
          </p:txBody>
        </p:sp>
      </p:grpSp>
      <p:sp>
        <p:nvSpPr>
          <p:cNvPr name="AutoShape 27" id="27"/>
          <p:cNvSpPr/>
          <p:nvPr/>
        </p:nvSpPr>
        <p:spPr>
          <a:xfrm rot="0">
            <a:off x="1684976" y="8658293"/>
            <a:ext cx="14918048" cy="0"/>
          </a:xfrm>
          <a:prstGeom prst="line">
            <a:avLst/>
          </a:prstGeom>
          <a:ln cap="rnd" w="9525">
            <a:solidFill>
              <a:srgbClr val="000000"/>
            </a:solidFill>
            <a:prstDash val="solid"/>
            <a:headEnd type="none" len="sm" w="sm"/>
            <a:tailEnd type="none" len="sm" w="sm"/>
          </a:ln>
        </p:spPr>
      </p:sp>
      <p:sp>
        <p:nvSpPr>
          <p:cNvPr name="TextBox 28" id="28"/>
          <p:cNvSpPr txBox="true"/>
          <p:nvPr/>
        </p:nvSpPr>
        <p:spPr>
          <a:xfrm rot="0">
            <a:off x="14778904" y="8886538"/>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004AAD"/>
                </a:solidFill>
                <a:latin typeface="Aileron Ultra-Bold"/>
              </a:rPr>
              <a:t>02</a:t>
            </a:r>
          </a:p>
        </p:txBody>
      </p:sp>
      <p:grpSp>
        <p:nvGrpSpPr>
          <p:cNvPr name="Group 29" id="29"/>
          <p:cNvGrpSpPr/>
          <p:nvPr/>
        </p:nvGrpSpPr>
        <p:grpSpPr>
          <a:xfrm rot="0">
            <a:off x="1684976" y="3291569"/>
            <a:ext cx="3236603" cy="1240358"/>
            <a:chOff x="0" y="0"/>
            <a:chExt cx="4315471" cy="1653811"/>
          </a:xfrm>
        </p:grpSpPr>
        <p:grpSp>
          <p:nvGrpSpPr>
            <p:cNvPr name="Group 30" id="30"/>
            <p:cNvGrpSpPr/>
            <p:nvPr/>
          </p:nvGrpSpPr>
          <p:grpSpPr>
            <a:xfrm rot="0">
              <a:off x="0" y="0"/>
              <a:ext cx="4315471" cy="1653811"/>
              <a:chOff x="0" y="0"/>
              <a:chExt cx="2075742" cy="795483"/>
            </a:xfrm>
          </p:grpSpPr>
          <p:sp>
            <p:nvSpPr>
              <p:cNvPr name="Freeform 31" id="31"/>
              <p:cNvSpPr/>
              <p:nvPr/>
            </p:nvSpPr>
            <p:spPr>
              <a:xfrm flipH="false" flipV="false" rot="0">
                <a:off x="0" y="0"/>
                <a:ext cx="2075742" cy="795483"/>
              </a:xfrm>
              <a:custGeom>
                <a:avLst/>
                <a:gdLst/>
                <a:ahLst/>
                <a:cxnLst/>
                <a:rect r="r" b="b" t="t" l="l"/>
                <a:pathLst>
                  <a:path h="795483" w="2075742">
                    <a:moveTo>
                      <a:pt x="0" y="0"/>
                    </a:moveTo>
                    <a:lnTo>
                      <a:pt x="2075742" y="0"/>
                    </a:lnTo>
                    <a:lnTo>
                      <a:pt x="2075742" y="795483"/>
                    </a:lnTo>
                    <a:lnTo>
                      <a:pt x="0" y="795483"/>
                    </a:lnTo>
                    <a:close/>
                  </a:path>
                </a:pathLst>
              </a:custGeom>
              <a:solidFill>
                <a:srgbClr val="56C02B"/>
              </a:solidFill>
            </p:spPr>
          </p:sp>
        </p:grpSp>
        <p:sp>
          <p:nvSpPr>
            <p:cNvPr name="TextBox 32" id="32"/>
            <p:cNvSpPr txBox="true"/>
            <p:nvPr/>
          </p:nvSpPr>
          <p:spPr>
            <a:xfrm rot="0">
              <a:off x="483081" y="207780"/>
              <a:ext cx="3349309" cy="1228725"/>
            </a:xfrm>
            <a:prstGeom prst="rect">
              <a:avLst/>
            </a:prstGeom>
          </p:spPr>
          <p:txBody>
            <a:bodyPr anchor="t" rtlCol="false" tIns="0" lIns="0" bIns="0" rIns="0">
              <a:spAutoFit/>
            </a:bodyPr>
            <a:lstStyle/>
            <a:p>
              <a:pPr>
                <a:lnSpc>
                  <a:spcPts val="2419"/>
                </a:lnSpc>
              </a:pPr>
              <a:r>
                <a:rPr lang="en-US" sz="2016" spc="120">
                  <a:solidFill>
                    <a:srgbClr val="004AAD"/>
                  </a:solidFill>
                  <a:latin typeface="Aileron Heavy"/>
                </a:rPr>
                <a:t>EFFICIENCY AND SUSTAINABILITY</a:t>
              </a:r>
            </a:p>
            <a:p>
              <a:pPr marL="0" indent="0" lvl="0">
                <a:lnSpc>
                  <a:spcPts val="2419"/>
                </a:lnSpc>
              </a:pPr>
            </a:p>
          </p:txBody>
        </p:sp>
      </p:grpSp>
      <p:grpSp>
        <p:nvGrpSpPr>
          <p:cNvPr name="Group 33" id="33"/>
          <p:cNvGrpSpPr/>
          <p:nvPr/>
        </p:nvGrpSpPr>
        <p:grpSpPr>
          <a:xfrm rot="0">
            <a:off x="1688541" y="4524994"/>
            <a:ext cx="3236603" cy="4016267"/>
            <a:chOff x="0" y="0"/>
            <a:chExt cx="4315471" cy="5355022"/>
          </a:xfrm>
        </p:grpSpPr>
        <p:grpSp>
          <p:nvGrpSpPr>
            <p:cNvPr name="Group 34" id="34"/>
            <p:cNvGrpSpPr/>
            <p:nvPr/>
          </p:nvGrpSpPr>
          <p:grpSpPr>
            <a:xfrm rot="0">
              <a:off x="0" y="0"/>
              <a:ext cx="4315471" cy="5355022"/>
              <a:chOff x="0" y="0"/>
              <a:chExt cx="2075742" cy="2575767"/>
            </a:xfrm>
          </p:grpSpPr>
          <p:sp>
            <p:nvSpPr>
              <p:cNvPr name="Freeform 35" id="35"/>
              <p:cNvSpPr/>
              <p:nvPr/>
            </p:nvSpPr>
            <p:spPr>
              <a:xfrm flipH="false" flipV="false" rot="0">
                <a:off x="0" y="0"/>
                <a:ext cx="2075742" cy="2575767"/>
              </a:xfrm>
              <a:custGeom>
                <a:avLst/>
                <a:gdLst/>
                <a:ahLst/>
                <a:cxnLst/>
                <a:rect r="r" b="b" t="t" l="l"/>
                <a:pathLst>
                  <a:path h="2575767" w="2075742">
                    <a:moveTo>
                      <a:pt x="0" y="0"/>
                    </a:moveTo>
                    <a:lnTo>
                      <a:pt x="2075742" y="0"/>
                    </a:lnTo>
                    <a:lnTo>
                      <a:pt x="2075742" y="2575767"/>
                    </a:lnTo>
                    <a:lnTo>
                      <a:pt x="0" y="2575767"/>
                    </a:lnTo>
                    <a:close/>
                  </a:path>
                </a:pathLst>
              </a:custGeom>
              <a:solidFill>
                <a:srgbClr val="F4F4F4"/>
              </a:solidFill>
            </p:spPr>
          </p:sp>
        </p:grpSp>
        <p:sp>
          <p:nvSpPr>
            <p:cNvPr name="TextBox 36" id="36"/>
            <p:cNvSpPr txBox="true"/>
            <p:nvPr/>
          </p:nvSpPr>
          <p:spPr>
            <a:xfrm rot="0">
              <a:off x="425685" y="364841"/>
              <a:ext cx="3464100" cy="4587240"/>
            </a:xfrm>
            <a:prstGeom prst="rect">
              <a:avLst/>
            </a:prstGeom>
          </p:spPr>
          <p:txBody>
            <a:bodyPr anchor="t" rtlCol="false" tIns="0" lIns="0" bIns="0" rIns="0">
              <a:spAutoFit/>
            </a:bodyPr>
            <a:lstStyle/>
            <a:p>
              <a:pPr marL="0" indent="0" lvl="0">
                <a:lnSpc>
                  <a:spcPts val="2520"/>
                </a:lnSpc>
                <a:spcBef>
                  <a:spcPct val="0"/>
                </a:spcBef>
              </a:pPr>
              <a:r>
                <a:rPr lang="en-US" sz="1800">
                  <a:solidFill>
                    <a:srgbClr val="004AAD"/>
                  </a:solidFill>
                  <a:latin typeface="Aileron"/>
                </a:rPr>
                <a:t>The platform promotes efficiency in energy distribution by allowing users to buy and sell energy seamlessly. This results in a more sustainable energy ecosystem, as excess energy from renewable sources can be efficiently utilized.</a:t>
              </a:r>
            </a:p>
          </p:txBody>
        </p:sp>
      </p:grpSp>
      <p:sp>
        <p:nvSpPr>
          <p:cNvPr name="Freeform 37" id="37"/>
          <p:cNvSpPr/>
          <p:nvPr/>
        </p:nvSpPr>
        <p:spPr>
          <a:xfrm flipH="false" flipV="false" rot="0">
            <a:off x="6951705" y="1481486"/>
            <a:ext cx="593180" cy="767645"/>
          </a:xfrm>
          <a:custGeom>
            <a:avLst/>
            <a:gdLst/>
            <a:ahLst/>
            <a:cxnLst/>
            <a:rect r="r" b="b" t="t" l="l"/>
            <a:pathLst>
              <a:path h="767645" w="593180">
                <a:moveTo>
                  <a:pt x="0" y="0"/>
                </a:moveTo>
                <a:lnTo>
                  <a:pt x="593180" y="0"/>
                </a:lnTo>
                <a:lnTo>
                  <a:pt x="593180" y="767645"/>
                </a:lnTo>
                <a:lnTo>
                  <a:pt x="0" y="7676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684976" y="8658293"/>
            <a:ext cx="14918048" cy="0"/>
          </a:xfrm>
          <a:prstGeom prst="line">
            <a:avLst/>
          </a:prstGeom>
          <a:ln cap="rnd" w="9525">
            <a:solidFill>
              <a:srgbClr val="000000"/>
            </a:solidFill>
            <a:prstDash val="solid"/>
            <a:headEnd type="none" len="sm" w="sm"/>
            <a:tailEnd type="none" len="sm" w="sm"/>
          </a:ln>
        </p:spPr>
      </p:sp>
      <p:grpSp>
        <p:nvGrpSpPr>
          <p:cNvPr name="Group 3" id="3"/>
          <p:cNvGrpSpPr/>
          <p:nvPr/>
        </p:nvGrpSpPr>
        <p:grpSpPr>
          <a:xfrm rot="0">
            <a:off x="3643301" y="7757162"/>
            <a:ext cx="11001399" cy="725031"/>
            <a:chOff x="0" y="0"/>
            <a:chExt cx="19251315" cy="1268730"/>
          </a:xfrm>
        </p:grpSpPr>
        <p:sp>
          <p:nvSpPr>
            <p:cNvPr name="Freeform 4" id="4"/>
            <p:cNvSpPr/>
            <p:nvPr/>
          </p:nvSpPr>
          <p:spPr>
            <a:xfrm flipH="false" flipV="false" rot="0">
              <a:off x="0" y="0"/>
              <a:ext cx="19251315" cy="1268730"/>
            </a:xfrm>
            <a:custGeom>
              <a:avLst/>
              <a:gdLst/>
              <a:ahLst/>
              <a:cxnLst/>
              <a:rect r="r" b="b" t="t" l="l"/>
              <a:pathLst>
                <a:path h="1268730" w="19251315">
                  <a:moveTo>
                    <a:pt x="735330" y="0"/>
                  </a:moveTo>
                  <a:lnTo>
                    <a:pt x="0" y="1268730"/>
                  </a:lnTo>
                  <a:lnTo>
                    <a:pt x="19251315" y="1268730"/>
                  </a:lnTo>
                  <a:lnTo>
                    <a:pt x="18515985" y="0"/>
                  </a:lnTo>
                  <a:close/>
                </a:path>
              </a:pathLst>
            </a:custGeom>
            <a:solidFill>
              <a:srgbClr val="56C02B"/>
            </a:solidFill>
          </p:spPr>
        </p:sp>
      </p:grpSp>
      <p:sp>
        <p:nvSpPr>
          <p:cNvPr name="TextBox 5" id="5"/>
          <p:cNvSpPr txBox="true"/>
          <p:nvPr/>
        </p:nvSpPr>
        <p:spPr>
          <a:xfrm rot="0">
            <a:off x="4281455" y="7876808"/>
            <a:ext cx="9722811" cy="365760"/>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Aileron Bold"/>
              </a:rPr>
              <a:t>Step by step procedure that was followed</a:t>
            </a:r>
          </a:p>
        </p:txBody>
      </p:sp>
      <p:sp>
        <p:nvSpPr>
          <p:cNvPr name="TextBox 6" id="6"/>
          <p:cNvSpPr txBox="true"/>
          <p:nvPr/>
        </p:nvSpPr>
        <p:spPr>
          <a:xfrm rot="0">
            <a:off x="4281455" y="1502399"/>
            <a:ext cx="8853327" cy="748031"/>
          </a:xfrm>
          <a:prstGeom prst="rect">
            <a:avLst/>
          </a:prstGeom>
        </p:spPr>
        <p:txBody>
          <a:bodyPr anchor="t" rtlCol="false" tIns="0" lIns="0" bIns="0" rIns="0">
            <a:spAutoFit/>
          </a:bodyPr>
          <a:lstStyle/>
          <a:p>
            <a:pPr algn="ctr">
              <a:lnSpc>
                <a:spcPts val="6019"/>
              </a:lnSpc>
              <a:spcBef>
                <a:spcPct val="0"/>
              </a:spcBef>
            </a:pPr>
            <a:r>
              <a:rPr lang="en-US" sz="4299">
                <a:solidFill>
                  <a:srgbClr val="004AAD"/>
                </a:solidFill>
                <a:latin typeface="Aileron Ultra-Bold"/>
                <a:hlinkClick r:id="rId2" tooltip="https://github.com/surupi/Energy_Trading_Blockchain/blob/main/README.md#key-objectives"/>
              </a:rPr>
              <a:t>Methodology</a:t>
            </a:r>
          </a:p>
        </p:txBody>
      </p:sp>
      <p:grpSp>
        <p:nvGrpSpPr>
          <p:cNvPr name="Group 7" id="7"/>
          <p:cNvGrpSpPr/>
          <p:nvPr/>
        </p:nvGrpSpPr>
        <p:grpSpPr>
          <a:xfrm rot="0">
            <a:off x="1684976" y="2786653"/>
            <a:ext cx="553190" cy="553190"/>
            <a:chOff x="0" y="0"/>
            <a:chExt cx="737587" cy="737587"/>
          </a:xfrm>
        </p:grpSpPr>
        <p:grpSp>
          <p:nvGrpSpPr>
            <p:cNvPr name="Group 8" id="8"/>
            <p:cNvGrpSpPr/>
            <p:nvPr/>
          </p:nvGrpSpPr>
          <p:grpSpPr>
            <a:xfrm rot="0">
              <a:off x="0" y="0"/>
              <a:ext cx="737587" cy="737587"/>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6C02B"/>
              </a:solidFill>
            </p:spPr>
          </p:sp>
        </p:grpSp>
        <p:sp>
          <p:nvSpPr>
            <p:cNvPr name="TextBox 10" id="10"/>
            <p:cNvSpPr txBox="true"/>
            <p:nvPr/>
          </p:nvSpPr>
          <p:spPr>
            <a:xfrm rot="0">
              <a:off x="203237" y="73995"/>
              <a:ext cx="331113" cy="481801"/>
            </a:xfrm>
            <a:prstGeom prst="rect">
              <a:avLst/>
            </a:prstGeom>
          </p:spPr>
          <p:txBody>
            <a:bodyPr anchor="t" rtlCol="false" tIns="0" lIns="0" bIns="0" rIns="0">
              <a:spAutoFit/>
            </a:bodyPr>
            <a:lstStyle/>
            <a:p>
              <a:pPr algn="ctr">
                <a:lnSpc>
                  <a:spcPts val="3221"/>
                </a:lnSpc>
              </a:pPr>
              <a:r>
                <a:rPr lang="en-US" sz="1940" spc="85">
                  <a:solidFill>
                    <a:srgbClr val="F1EFE1"/>
                  </a:solidFill>
                  <a:latin typeface="Aileron Heavy"/>
                </a:rPr>
                <a:t>1</a:t>
              </a:r>
            </a:p>
          </p:txBody>
        </p:sp>
      </p:grpSp>
      <p:grpSp>
        <p:nvGrpSpPr>
          <p:cNvPr name="Group 11" id="11"/>
          <p:cNvGrpSpPr/>
          <p:nvPr/>
        </p:nvGrpSpPr>
        <p:grpSpPr>
          <a:xfrm rot="0">
            <a:off x="5622499" y="2764040"/>
            <a:ext cx="553190" cy="553190"/>
            <a:chOff x="0" y="0"/>
            <a:chExt cx="737587" cy="737587"/>
          </a:xfrm>
        </p:grpSpPr>
        <p:grpSp>
          <p:nvGrpSpPr>
            <p:cNvPr name="Group 12" id="12"/>
            <p:cNvGrpSpPr/>
            <p:nvPr/>
          </p:nvGrpSpPr>
          <p:grpSpPr>
            <a:xfrm rot="0">
              <a:off x="0" y="0"/>
              <a:ext cx="737587" cy="737587"/>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6C02B"/>
              </a:solidFill>
            </p:spPr>
          </p:sp>
        </p:grpSp>
        <p:sp>
          <p:nvSpPr>
            <p:cNvPr name="TextBox 14" id="14"/>
            <p:cNvSpPr txBox="true"/>
            <p:nvPr/>
          </p:nvSpPr>
          <p:spPr>
            <a:xfrm rot="0">
              <a:off x="203237" y="73995"/>
              <a:ext cx="331113" cy="481801"/>
            </a:xfrm>
            <a:prstGeom prst="rect">
              <a:avLst/>
            </a:prstGeom>
          </p:spPr>
          <p:txBody>
            <a:bodyPr anchor="t" rtlCol="false" tIns="0" lIns="0" bIns="0" rIns="0">
              <a:spAutoFit/>
            </a:bodyPr>
            <a:lstStyle/>
            <a:p>
              <a:pPr algn="ctr">
                <a:lnSpc>
                  <a:spcPts val="3221"/>
                </a:lnSpc>
              </a:pPr>
              <a:r>
                <a:rPr lang="en-US" sz="1940" spc="85">
                  <a:solidFill>
                    <a:srgbClr val="F1EFE1"/>
                  </a:solidFill>
                  <a:latin typeface="Aileron Heavy"/>
                </a:rPr>
                <a:t>2</a:t>
              </a:r>
            </a:p>
          </p:txBody>
        </p:sp>
      </p:grpSp>
      <p:grpSp>
        <p:nvGrpSpPr>
          <p:cNvPr name="Group 15" id="15"/>
          <p:cNvGrpSpPr/>
          <p:nvPr/>
        </p:nvGrpSpPr>
        <p:grpSpPr>
          <a:xfrm rot="0">
            <a:off x="13440679" y="2786653"/>
            <a:ext cx="553190" cy="553190"/>
            <a:chOff x="0" y="0"/>
            <a:chExt cx="737587" cy="737587"/>
          </a:xfrm>
        </p:grpSpPr>
        <p:grpSp>
          <p:nvGrpSpPr>
            <p:cNvPr name="Group 16" id="16"/>
            <p:cNvGrpSpPr/>
            <p:nvPr/>
          </p:nvGrpSpPr>
          <p:grpSpPr>
            <a:xfrm rot="0">
              <a:off x="0" y="0"/>
              <a:ext cx="737587" cy="737587"/>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6C02B"/>
              </a:solidFill>
            </p:spPr>
          </p:sp>
        </p:grpSp>
        <p:sp>
          <p:nvSpPr>
            <p:cNvPr name="TextBox 18" id="18"/>
            <p:cNvSpPr txBox="true"/>
            <p:nvPr/>
          </p:nvSpPr>
          <p:spPr>
            <a:xfrm rot="0">
              <a:off x="203237" y="73995"/>
              <a:ext cx="331113" cy="481801"/>
            </a:xfrm>
            <a:prstGeom prst="rect">
              <a:avLst/>
            </a:prstGeom>
          </p:spPr>
          <p:txBody>
            <a:bodyPr anchor="t" rtlCol="false" tIns="0" lIns="0" bIns="0" rIns="0">
              <a:spAutoFit/>
            </a:bodyPr>
            <a:lstStyle/>
            <a:p>
              <a:pPr algn="ctr">
                <a:lnSpc>
                  <a:spcPts val="3221"/>
                </a:lnSpc>
              </a:pPr>
              <a:r>
                <a:rPr lang="en-US" sz="1940" spc="85">
                  <a:solidFill>
                    <a:srgbClr val="F1EFE1"/>
                  </a:solidFill>
                  <a:latin typeface="Aileron Heavy"/>
                </a:rPr>
                <a:t>4</a:t>
              </a:r>
            </a:p>
          </p:txBody>
        </p:sp>
      </p:grpSp>
      <p:grpSp>
        <p:nvGrpSpPr>
          <p:cNvPr name="Group 19" id="19"/>
          <p:cNvGrpSpPr/>
          <p:nvPr/>
        </p:nvGrpSpPr>
        <p:grpSpPr>
          <a:xfrm rot="0">
            <a:off x="9697467" y="2790858"/>
            <a:ext cx="553190" cy="553190"/>
            <a:chOff x="0" y="0"/>
            <a:chExt cx="737587" cy="737587"/>
          </a:xfrm>
        </p:grpSpPr>
        <p:grpSp>
          <p:nvGrpSpPr>
            <p:cNvPr name="Group 20" id="20"/>
            <p:cNvGrpSpPr/>
            <p:nvPr/>
          </p:nvGrpSpPr>
          <p:grpSpPr>
            <a:xfrm rot="0">
              <a:off x="0" y="0"/>
              <a:ext cx="737587" cy="737587"/>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6C02B"/>
              </a:solidFill>
            </p:spPr>
          </p:sp>
        </p:grpSp>
        <p:sp>
          <p:nvSpPr>
            <p:cNvPr name="TextBox 22" id="22"/>
            <p:cNvSpPr txBox="true"/>
            <p:nvPr/>
          </p:nvSpPr>
          <p:spPr>
            <a:xfrm rot="0">
              <a:off x="203237" y="73995"/>
              <a:ext cx="331113" cy="481801"/>
            </a:xfrm>
            <a:prstGeom prst="rect">
              <a:avLst/>
            </a:prstGeom>
          </p:spPr>
          <p:txBody>
            <a:bodyPr anchor="t" rtlCol="false" tIns="0" lIns="0" bIns="0" rIns="0">
              <a:spAutoFit/>
            </a:bodyPr>
            <a:lstStyle/>
            <a:p>
              <a:pPr algn="ctr">
                <a:lnSpc>
                  <a:spcPts val="3221"/>
                </a:lnSpc>
              </a:pPr>
              <a:r>
                <a:rPr lang="en-US" sz="1940" spc="85">
                  <a:solidFill>
                    <a:srgbClr val="F1EFE1"/>
                  </a:solidFill>
                  <a:latin typeface="Aileron Heavy"/>
                </a:rPr>
                <a:t>3</a:t>
              </a:r>
            </a:p>
          </p:txBody>
        </p:sp>
      </p:grpSp>
      <p:grpSp>
        <p:nvGrpSpPr>
          <p:cNvPr name="Group 23" id="23"/>
          <p:cNvGrpSpPr/>
          <p:nvPr/>
        </p:nvGrpSpPr>
        <p:grpSpPr>
          <a:xfrm rot="0">
            <a:off x="1684976" y="3607742"/>
            <a:ext cx="3162345" cy="3855345"/>
            <a:chOff x="0" y="0"/>
            <a:chExt cx="4216459" cy="5140460"/>
          </a:xfrm>
        </p:grpSpPr>
        <p:sp>
          <p:nvSpPr>
            <p:cNvPr name="TextBox 24" id="24"/>
            <p:cNvSpPr txBox="true"/>
            <p:nvPr/>
          </p:nvSpPr>
          <p:spPr>
            <a:xfrm rot="0">
              <a:off x="4370" y="-95250"/>
              <a:ext cx="4207719" cy="515874"/>
            </a:xfrm>
            <a:prstGeom prst="rect">
              <a:avLst/>
            </a:prstGeom>
          </p:spPr>
          <p:txBody>
            <a:bodyPr anchor="t" rtlCol="false" tIns="0" lIns="0" bIns="0" rIns="0">
              <a:spAutoFit/>
            </a:bodyPr>
            <a:lstStyle/>
            <a:p>
              <a:pPr>
                <a:lnSpc>
                  <a:spcPts val="3485"/>
                </a:lnSpc>
              </a:pPr>
              <a:r>
                <a:rPr lang="en-US" sz="2099" spc="92">
                  <a:solidFill>
                    <a:srgbClr val="004AAD"/>
                  </a:solidFill>
                  <a:latin typeface="Aileron Heavy"/>
                </a:rPr>
                <a:t>LITERATURE REVIEW</a:t>
              </a:r>
            </a:p>
          </p:txBody>
        </p:sp>
        <p:sp>
          <p:nvSpPr>
            <p:cNvPr name="TextBox 25" id="25"/>
            <p:cNvSpPr txBox="true"/>
            <p:nvPr/>
          </p:nvSpPr>
          <p:spPr>
            <a:xfrm rot="0">
              <a:off x="0" y="553220"/>
              <a:ext cx="4216459" cy="4587240"/>
            </a:xfrm>
            <a:prstGeom prst="rect">
              <a:avLst/>
            </a:prstGeom>
          </p:spPr>
          <p:txBody>
            <a:bodyPr anchor="t" rtlCol="false" tIns="0" lIns="0" bIns="0" rIns="0">
              <a:spAutoFit/>
            </a:bodyPr>
            <a:lstStyle/>
            <a:p>
              <a:pPr>
                <a:lnSpc>
                  <a:spcPts val="2520"/>
                </a:lnSpc>
              </a:pPr>
              <a:r>
                <a:rPr lang="en-US" sz="1800">
                  <a:solidFill>
                    <a:srgbClr val="004AAD"/>
                  </a:solidFill>
                  <a:latin typeface="Aileron"/>
                </a:rPr>
                <a:t>A comprehensive review of existing literature on blockchain applications in the energy sector was conducted. This included studies on decentralized grids, peer-to-peer energy trading, and the advantages and challenges associated with blockchain implementation.</a:t>
              </a:r>
            </a:p>
            <a:p>
              <a:pPr>
                <a:lnSpc>
                  <a:spcPts val="2520"/>
                </a:lnSpc>
                <a:spcBef>
                  <a:spcPct val="0"/>
                </a:spcBef>
              </a:pPr>
            </a:p>
          </p:txBody>
        </p:sp>
      </p:grpSp>
      <p:grpSp>
        <p:nvGrpSpPr>
          <p:cNvPr name="Group 26" id="26"/>
          <p:cNvGrpSpPr/>
          <p:nvPr/>
        </p:nvGrpSpPr>
        <p:grpSpPr>
          <a:xfrm rot="0">
            <a:off x="5622499" y="3545830"/>
            <a:ext cx="3520362" cy="3979170"/>
            <a:chOff x="0" y="0"/>
            <a:chExt cx="4693817" cy="5305560"/>
          </a:xfrm>
        </p:grpSpPr>
        <p:sp>
          <p:nvSpPr>
            <p:cNvPr name="TextBox 27" id="27"/>
            <p:cNvSpPr txBox="true"/>
            <p:nvPr/>
          </p:nvSpPr>
          <p:spPr>
            <a:xfrm rot="0">
              <a:off x="4865" y="-95250"/>
              <a:ext cx="4684087" cy="1100074"/>
            </a:xfrm>
            <a:prstGeom prst="rect">
              <a:avLst/>
            </a:prstGeom>
          </p:spPr>
          <p:txBody>
            <a:bodyPr anchor="t" rtlCol="false" tIns="0" lIns="0" bIns="0" rIns="0">
              <a:spAutoFit/>
            </a:bodyPr>
            <a:lstStyle/>
            <a:p>
              <a:pPr>
                <a:lnSpc>
                  <a:spcPts val="3485"/>
                </a:lnSpc>
              </a:pPr>
              <a:r>
                <a:rPr lang="en-US" sz="2099" spc="92">
                  <a:solidFill>
                    <a:srgbClr val="004AAD"/>
                  </a:solidFill>
                  <a:latin typeface="Aileron Heavy"/>
                </a:rPr>
                <a:t>BLOCKCHAIN DEVELOPMENT</a:t>
              </a:r>
            </a:p>
          </p:txBody>
        </p:sp>
        <p:sp>
          <p:nvSpPr>
            <p:cNvPr name="TextBox 28" id="28"/>
            <p:cNvSpPr txBox="true"/>
            <p:nvPr/>
          </p:nvSpPr>
          <p:spPr>
            <a:xfrm rot="0">
              <a:off x="0" y="1137420"/>
              <a:ext cx="4693817" cy="4168140"/>
            </a:xfrm>
            <a:prstGeom prst="rect">
              <a:avLst/>
            </a:prstGeom>
          </p:spPr>
          <p:txBody>
            <a:bodyPr anchor="t" rtlCol="false" tIns="0" lIns="0" bIns="0" rIns="0">
              <a:spAutoFit/>
            </a:bodyPr>
            <a:lstStyle/>
            <a:p>
              <a:pPr>
                <a:lnSpc>
                  <a:spcPts val="2520"/>
                </a:lnSpc>
              </a:pPr>
              <a:r>
                <a:rPr lang="en-US" sz="1800">
                  <a:solidFill>
                    <a:srgbClr val="004AAD"/>
                  </a:solidFill>
                  <a:latin typeface="Aileron"/>
                </a:rPr>
                <a:t>Smart contracts were developed using the Ethereum blockchain to simulate a decentralized energy trading platform. The focus was on ensuring transparency, security, and efficiency in transactions. Truffle and Ganache were utilized for smart contract deployment and testing.</a:t>
              </a:r>
            </a:p>
            <a:p>
              <a:pPr>
                <a:lnSpc>
                  <a:spcPts val="2520"/>
                </a:lnSpc>
                <a:spcBef>
                  <a:spcPct val="0"/>
                </a:spcBef>
              </a:pPr>
            </a:p>
          </p:txBody>
        </p:sp>
      </p:grpSp>
      <p:grpSp>
        <p:nvGrpSpPr>
          <p:cNvPr name="Group 29" id="29"/>
          <p:cNvGrpSpPr/>
          <p:nvPr/>
        </p:nvGrpSpPr>
        <p:grpSpPr>
          <a:xfrm rot="0">
            <a:off x="13440679" y="3545830"/>
            <a:ext cx="3162345" cy="3664845"/>
            <a:chOff x="0" y="0"/>
            <a:chExt cx="4216459" cy="4886460"/>
          </a:xfrm>
        </p:grpSpPr>
        <p:sp>
          <p:nvSpPr>
            <p:cNvPr name="TextBox 30" id="30"/>
            <p:cNvSpPr txBox="true"/>
            <p:nvPr/>
          </p:nvSpPr>
          <p:spPr>
            <a:xfrm rot="0">
              <a:off x="4370" y="-95250"/>
              <a:ext cx="4207719" cy="1100074"/>
            </a:xfrm>
            <a:prstGeom prst="rect">
              <a:avLst/>
            </a:prstGeom>
          </p:spPr>
          <p:txBody>
            <a:bodyPr anchor="t" rtlCol="false" tIns="0" lIns="0" bIns="0" rIns="0">
              <a:spAutoFit/>
            </a:bodyPr>
            <a:lstStyle/>
            <a:p>
              <a:pPr>
                <a:lnSpc>
                  <a:spcPts val="3485"/>
                </a:lnSpc>
              </a:pPr>
              <a:r>
                <a:rPr lang="en-US" sz="2099" spc="92">
                  <a:solidFill>
                    <a:srgbClr val="004AAD"/>
                  </a:solidFill>
                  <a:latin typeface="Aileron Heavy"/>
                </a:rPr>
                <a:t>TESTING AND ITERATION</a:t>
              </a:r>
            </a:p>
          </p:txBody>
        </p:sp>
        <p:sp>
          <p:nvSpPr>
            <p:cNvPr name="TextBox 31" id="31"/>
            <p:cNvSpPr txBox="true"/>
            <p:nvPr/>
          </p:nvSpPr>
          <p:spPr>
            <a:xfrm rot="0">
              <a:off x="0" y="1137420"/>
              <a:ext cx="4216459" cy="3749040"/>
            </a:xfrm>
            <a:prstGeom prst="rect">
              <a:avLst/>
            </a:prstGeom>
          </p:spPr>
          <p:txBody>
            <a:bodyPr anchor="t" rtlCol="false" tIns="0" lIns="0" bIns="0" rIns="0">
              <a:spAutoFit/>
            </a:bodyPr>
            <a:lstStyle/>
            <a:p>
              <a:pPr>
                <a:lnSpc>
                  <a:spcPts val="2520"/>
                </a:lnSpc>
              </a:pPr>
              <a:r>
                <a:rPr lang="en-US" sz="1800">
                  <a:solidFill>
                    <a:srgbClr val="004AAD"/>
                  </a:solidFill>
                  <a:latin typeface="Aileron"/>
                </a:rPr>
                <a:t>Extensive testing was conducted to identify and address potential vulnerabilities and inefficiencies in the system. Iterative improvements were made based on testing outcomes.</a:t>
              </a:r>
            </a:p>
            <a:p>
              <a:pPr>
                <a:lnSpc>
                  <a:spcPts val="2520"/>
                </a:lnSpc>
                <a:spcBef>
                  <a:spcPct val="0"/>
                </a:spcBef>
              </a:pPr>
            </a:p>
          </p:txBody>
        </p:sp>
      </p:grpSp>
      <p:grpSp>
        <p:nvGrpSpPr>
          <p:cNvPr name="Group 32" id="32"/>
          <p:cNvGrpSpPr/>
          <p:nvPr/>
        </p:nvGrpSpPr>
        <p:grpSpPr>
          <a:xfrm rot="0">
            <a:off x="9697467" y="3545830"/>
            <a:ext cx="3162345" cy="2912370"/>
            <a:chOff x="0" y="0"/>
            <a:chExt cx="4216459" cy="3883160"/>
          </a:xfrm>
        </p:grpSpPr>
        <p:sp>
          <p:nvSpPr>
            <p:cNvPr name="TextBox 33" id="33"/>
            <p:cNvSpPr txBox="true"/>
            <p:nvPr/>
          </p:nvSpPr>
          <p:spPr>
            <a:xfrm rot="0">
              <a:off x="4370" y="-95250"/>
              <a:ext cx="4207719" cy="515874"/>
            </a:xfrm>
            <a:prstGeom prst="rect">
              <a:avLst/>
            </a:prstGeom>
          </p:spPr>
          <p:txBody>
            <a:bodyPr anchor="t" rtlCol="false" tIns="0" lIns="0" bIns="0" rIns="0">
              <a:spAutoFit/>
            </a:bodyPr>
            <a:lstStyle/>
            <a:p>
              <a:pPr>
                <a:lnSpc>
                  <a:spcPts val="3485"/>
                </a:lnSpc>
              </a:pPr>
              <a:r>
                <a:rPr lang="en-US" sz="2099" spc="92">
                  <a:solidFill>
                    <a:srgbClr val="004AAD"/>
                  </a:solidFill>
                  <a:latin typeface="Aileron Heavy"/>
                </a:rPr>
                <a:t>USER INTERFACE</a:t>
              </a:r>
            </a:p>
          </p:txBody>
        </p:sp>
        <p:sp>
          <p:nvSpPr>
            <p:cNvPr name="TextBox 34" id="34"/>
            <p:cNvSpPr txBox="true"/>
            <p:nvPr/>
          </p:nvSpPr>
          <p:spPr>
            <a:xfrm rot="0">
              <a:off x="0" y="553220"/>
              <a:ext cx="4216459" cy="3329940"/>
            </a:xfrm>
            <a:prstGeom prst="rect">
              <a:avLst/>
            </a:prstGeom>
          </p:spPr>
          <p:txBody>
            <a:bodyPr anchor="t" rtlCol="false" tIns="0" lIns="0" bIns="0" rIns="0">
              <a:spAutoFit/>
            </a:bodyPr>
            <a:lstStyle/>
            <a:p>
              <a:pPr>
                <a:lnSpc>
                  <a:spcPts val="2520"/>
                </a:lnSpc>
                <a:spcBef>
                  <a:spcPct val="0"/>
                </a:spcBef>
              </a:pPr>
              <a:r>
                <a:rPr lang="en-US" sz="1800">
                  <a:solidFill>
                    <a:srgbClr val="004AAD"/>
                  </a:solidFill>
                  <a:latin typeface="Aileron"/>
                </a:rPr>
                <a:t>A user interface was designed to provide an intuitive experience for participants. This interface included features such as energy transaction history, real-time energy prices, and a secure login system.</a:t>
              </a:r>
            </a:p>
          </p:txBody>
        </p:sp>
      </p:grpSp>
      <p:sp>
        <p:nvSpPr>
          <p:cNvPr name="TextBox 35" id="35"/>
          <p:cNvSpPr txBox="true"/>
          <p:nvPr/>
        </p:nvSpPr>
        <p:spPr>
          <a:xfrm rot="0">
            <a:off x="14778904" y="8886538"/>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004AAD"/>
                </a:solidFill>
                <a:latin typeface="Aileron Ultra-Bold"/>
              </a:rPr>
              <a:t>03</a:t>
            </a:r>
          </a:p>
        </p:txBody>
      </p:sp>
      <p:sp>
        <p:nvSpPr>
          <p:cNvPr name="Freeform 36" id="36"/>
          <p:cNvSpPr/>
          <p:nvPr/>
        </p:nvSpPr>
        <p:spPr>
          <a:xfrm flipH="false" flipV="false" rot="0">
            <a:off x="10685459" y="1597649"/>
            <a:ext cx="593180" cy="767645"/>
          </a:xfrm>
          <a:custGeom>
            <a:avLst/>
            <a:gdLst/>
            <a:ahLst/>
            <a:cxnLst/>
            <a:rect r="r" b="b" t="t" l="l"/>
            <a:pathLst>
              <a:path h="767645" w="593180">
                <a:moveTo>
                  <a:pt x="0" y="0"/>
                </a:moveTo>
                <a:lnTo>
                  <a:pt x="593180" y="0"/>
                </a:lnTo>
                <a:lnTo>
                  <a:pt x="593180" y="767644"/>
                </a:lnTo>
                <a:lnTo>
                  <a:pt x="0" y="7676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9622901">
            <a:off x="266672" y="-3690338"/>
            <a:ext cx="20124627" cy="8950886"/>
            <a:chOff x="0" y="0"/>
            <a:chExt cx="31686624" cy="14093347"/>
          </a:xfrm>
        </p:grpSpPr>
        <p:sp>
          <p:nvSpPr>
            <p:cNvPr name="Freeform 3" id="3"/>
            <p:cNvSpPr/>
            <p:nvPr/>
          </p:nvSpPr>
          <p:spPr>
            <a:xfrm flipH="false" flipV="false" rot="0">
              <a:off x="0" y="0"/>
              <a:ext cx="31686624" cy="14093346"/>
            </a:xfrm>
            <a:custGeom>
              <a:avLst/>
              <a:gdLst/>
              <a:ahLst/>
              <a:cxnLst/>
              <a:rect r="r" b="b" t="t" l="l"/>
              <a:pathLst>
                <a:path h="14093346" w="31686624">
                  <a:moveTo>
                    <a:pt x="0" y="0"/>
                  </a:moveTo>
                  <a:lnTo>
                    <a:pt x="31686624" y="0"/>
                  </a:lnTo>
                  <a:lnTo>
                    <a:pt x="31686624" y="14093346"/>
                  </a:lnTo>
                  <a:lnTo>
                    <a:pt x="0" y="14093346"/>
                  </a:lnTo>
                  <a:close/>
                </a:path>
              </a:pathLst>
            </a:custGeom>
            <a:solidFill>
              <a:srgbClr val="56C02B"/>
            </a:solidFill>
          </p:spPr>
        </p:sp>
      </p:grpSp>
      <p:grpSp>
        <p:nvGrpSpPr>
          <p:cNvPr name="Group 4" id="4"/>
          <p:cNvGrpSpPr/>
          <p:nvPr/>
        </p:nvGrpSpPr>
        <p:grpSpPr>
          <a:xfrm rot="-9622901">
            <a:off x="-6479488" y="8462933"/>
            <a:ext cx="20124627" cy="8722700"/>
            <a:chOff x="0" y="0"/>
            <a:chExt cx="31686624" cy="13734063"/>
          </a:xfrm>
        </p:grpSpPr>
        <p:sp>
          <p:nvSpPr>
            <p:cNvPr name="Freeform 5" id="5"/>
            <p:cNvSpPr/>
            <p:nvPr/>
          </p:nvSpPr>
          <p:spPr>
            <a:xfrm flipH="false" flipV="false" rot="0">
              <a:off x="0" y="0"/>
              <a:ext cx="31686624" cy="13734062"/>
            </a:xfrm>
            <a:custGeom>
              <a:avLst/>
              <a:gdLst/>
              <a:ahLst/>
              <a:cxnLst/>
              <a:rect r="r" b="b" t="t" l="l"/>
              <a:pathLst>
                <a:path h="13734062" w="31686624">
                  <a:moveTo>
                    <a:pt x="0" y="0"/>
                  </a:moveTo>
                  <a:lnTo>
                    <a:pt x="31686624" y="0"/>
                  </a:lnTo>
                  <a:lnTo>
                    <a:pt x="31686624" y="13734062"/>
                  </a:lnTo>
                  <a:lnTo>
                    <a:pt x="0" y="13734062"/>
                  </a:lnTo>
                  <a:close/>
                </a:path>
              </a:pathLst>
            </a:custGeom>
            <a:solidFill>
              <a:srgbClr val="004AAD"/>
            </a:solidFill>
          </p:spPr>
        </p:sp>
      </p:grpSp>
      <p:grpSp>
        <p:nvGrpSpPr>
          <p:cNvPr name="Group 6" id="6"/>
          <p:cNvGrpSpPr/>
          <p:nvPr/>
        </p:nvGrpSpPr>
        <p:grpSpPr>
          <a:xfrm rot="0">
            <a:off x="3189964" y="2668992"/>
            <a:ext cx="862338" cy="862338"/>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8" id="8"/>
          <p:cNvGrpSpPr/>
          <p:nvPr/>
        </p:nvGrpSpPr>
        <p:grpSpPr>
          <a:xfrm rot="0">
            <a:off x="3189964" y="2668992"/>
            <a:ext cx="955672" cy="95567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grpSp>
        <p:nvGrpSpPr>
          <p:cNvPr name="Group 10" id="10"/>
          <p:cNvGrpSpPr/>
          <p:nvPr/>
        </p:nvGrpSpPr>
        <p:grpSpPr>
          <a:xfrm rot="0">
            <a:off x="7354519" y="4158779"/>
            <a:ext cx="955672" cy="95567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grpSp>
        <p:nvGrpSpPr>
          <p:cNvPr name="Group 12" id="12"/>
          <p:cNvGrpSpPr/>
          <p:nvPr/>
        </p:nvGrpSpPr>
        <p:grpSpPr>
          <a:xfrm rot="0">
            <a:off x="11642278" y="5679546"/>
            <a:ext cx="955672" cy="95567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AAD"/>
            </a:solidFill>
          </p:spPr>
        </p:sp>
      </p:grpSp>
      <p:sp>
        <p:nvSpPr>
          <p:cNvPr name="Freeform 14" id="14"/>
          <p:cNvSpPr/>
          <p:nvPr/>
        </p:nvSpPr>
        <p:spPr>
          <a:xfrm flipH="false" flipV="false" rot="0">
            <a:off x="3478664" y="2839913"/>
            <a:ext cx="378273" cy="613830"/>
          </a:xfrm>
          <a:custGeom>
            <a:avLst/>
            <a:gdLst/>
            <a:ahLst/>
            <a:cxnLst/>
            <a:rect r="r" b="b" t="t" l="l"/>
            <a:pathLst>
              <a:path h="613830" w="378273">
                <a:moveTo>
                  <a:pt x="0" y="0"/>
                </a:moveTo>
                <a:lnTo>
                  <a:pt x="378273" y="0"/>
                </a:lnTo>
                <a:lnTo>
                  <a:pt x="378273" y="613830"/>
                </a:lnTo>
                <a:lnTo>
                  <a:pt x="0" y="6138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7537721" y="4427793"/>
            <a:ext cx="589268" cy="417644"/>
          </a:xfrm>
          <a:custGeom>
            <a:avLst/>
            <a:gdLst/>
            <a:ahLst/>
            <a:cxnLst/>
            <a:rect r="r" b="b" t="t" l="l"/>
            <a:pathLst>
              <a:path h="417644" w="589268">
                <a:moveTo>
                  <a:pt x="0" y="0"/>
                </a:moveTo>
                <a:lnTo>
                  <a:pt x="589268" y="0"/>
                </a:lnTo>
                <a:lnTo>
                  <a:pt x="589268" y="417644"/>
                </a:lnTo>
                <a:lnTo>
                  <a:pt x="0" y="4176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1816549" y="5857612"/>
            <a:ext cx="607130" cy="599541"/>
          </a:xfrm>
          <a:custGeom>
            <a:avLst/>
            <a:gdLst/>
            <a:ahLst/>
            <a:cxnLst/>
            <a:rect r="r" b="b" t="t" l="l"/>
            <a:pathLst>
              <a:path h="599541" w="607130">
                <a:moveTo>
                  <a:pt x="0" y="0"/>
                </a:moveTo>
                <a:lnTo>
                  <a:pt x="607130" y="0"/>
                </a:lnTo>
                <a:lnTo>
                  <a:pt x="607130" y="599541"/>
                </a:lnTo>
                <a:lnTo>
                  <a:pt x="0" y="5995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3189964" y="3904539"/>
            <a:ext cx="2996374" cy="3906145"/>
            <a:chOff x="0" y="0"/>
            <a:chExt cx="3995165" cy="5208193"/>
          </a:xfrm>
        </p:grpSpPr>
        <p:sp>
          <p:nvSpPr>
            <p:cNvPr name="TextBox 18" id="18"/>
            <p:cNvSpPr txBox="true"/>
            <p:nvPr/>
          </p:nvSpPr>
          <p:spPr>
            <a:xfrm rot="0">
              <a:off x="0" y="-104775"/>
              <a:ext cx="3995165" cy="1830620"/>
            </a:xfrm>
            <a:prstGeom prst="rect">
              <a:avLst/>
            </a:prstGeom>
          </p:spPr>
          <p:txBody>
            <a:bodyPr anchor="t" rtlCol="false" tIns="0" lIns="0" bIns="0" rIns="0">
              <a:spAutoFit/>
            </a:bodyPr>
            <a:lstStyle/>
            <a:p>
              <a:pPr algn="just">
                <a:lnSpc>
                  <a:spcPts val="3818"/>
                </a:lnSpc>
              </a:pPr>
              <a:r>
                <a:rPr lang="en-US" sz="2300" spc="101">
                  <a:solidFill>
                    <a:srgbClr val="004AAD"/>
                  </a:solidFill>
                  <a:latin typeface="Aileron Heavy"/>
                </a:rPr>
                <a:t>REDUCING CARBON FOOTPRINT</a:t>
              </a:r>
            </a:p>
          </p:txBody>
        </p:sp>
        <p:sp>
          <p:nvSpPr>
            <p:cNvPr name="TextBox 19" id="19"/>
            <p:cNvSpPr txBox="true"/>
            <p:nvPr/>
          </p:nvSpPr>
          <p:spPr>
            <a:xfrm rot="0">
              <a:off x="0" y="1823220"/>
              <a:ext cx="3347590" cy="3298613"/>
            </a:xfrm>
            <a:prstGeom prst="rect">
              <a:avLst/>
            </a:prstGeom>
          </p:spPr>
          <p:txBody>
            <a:bodyPr anchor="t" rtlCol="false" tIns="0" lIns="0" bIns="0" rIns="0">
              <a:spAutoFit/>
            </a:bodyPr>
            <a:lstStyle/>
            <a:p>
              <a:pPr>
                <a:lnSpc>
                  <a:spcPts val="2239"/>
                </a:lnSpc>
                <a:spcBef>
                  <a:spcPct val="0"/>
                </a:spcBef>
              </a:pPr>
              <a:r>
                <a:rPr lang="en-US" sz="1599">
                  <a:solidFill>
                    <a:srgbClr val="004AAD"/>
                  </a:solidFill>
                  <a:latin typeface="Aileron"/>
                </a:rPr>
                <a:t>By enc</a:t>
              </a:r>
              <a:r>
                <a:rPr lang="en-US" sz="1599">
                  <a:solidFill>
                    <a:srgbClr val="004AAD"/>
                  </a:solidFill>
                  <a:latin typeface="Aileron"/>
                </a:rPr>
                <a:t>ouraging the use of locally generated renewable energy, the project contributes to the reduction of carbon emissions associated with long-distance energy transportation.</a:t>
              </a:r>
            </a:p>
            <a:p>
              <a:pPr>
                <a:lnSpc>
                  <a:spcPts val="2239"/>
                </a:lnSpc>
                <a:spcBef>
                  <a:spcPct val="0"/>
                </a:spcBef>
              </a:pPr>
            </a:p>
          </p:txBody>
        </p:sp>
      </p:grpSp>
      <p:grpSp>
        <p:nvGrpSpPr>
          <p:cNvPr name="Group 20" id="20"/>
          <p:cNvGrpSpPr/>
          <p:nvPr/>
        </p:nvGrpSpPr>
        <p:grpSpPr>
          <a:xfrm rot="0">
            <a:off x="7354519" y="5337662"/>
            <a:ext cx="2974467" cy="3620395"/>
            <a:chOff x="0" y="0"/>
            <a:chExt cx="3965956" cy="4827193"/>
          </a:xfrm>
        </p:grpSpPr>
        <p:sp>
          <p:nvSpPr>
            <p:cNvPr name="TextBox 21" id="21"/>
            <p:cNvSpPr txBox="true"/>
            <p:nvPr/>
          </p:nvSpPr>
          <p:spPr>
            <a:xfrm rot="0">
              <a:off x="0" y="-104775"/>
              <a:ext cx="3965956" cy="1830620"/>
            </a:xfrm>
            <a:prstGeom prst="rect">
              <a:avLst/>
            </a:prstGeom>
          </p:spPr>
          <p:txBody>
            <a:bodyPr anchor="t" rtlCol="false" tIns="0" lIns="0" bIns="0" rIns="0">
              <a:spAutoFit/>
            </a:bodyPr>
            <a:lstStyle/>
            <a:p>
              <a:pPr algn="just">
                <a:lnSpc>
                  <a:spcPts val="3818"/>
                </a:lnSpc>
              </a:pPr>
              <a:r>
                <a:rPr lang="en-US" sz="2300" spc="101">
                  <a:solidFill>
                    <a:srgbClr val="004AAD"/>
                  </a:solidFill>
                  <a:latin typeface="Aileron Heavy"/>
                </a:rPr>
                <a:t>PROMOTING ENERGY INDEPENDENCE</a:t>
              </a:r>
            </a:p>
          </p:txBody>
        </p:sp>
        <p:sp>
          <p:nvSpPr>
            <p:cNvPr name="TextBox 22" id="22"/>
            <p:cNvSpPr txBox="true"/>
            <p:nvPr/>
          </p:nvSpPr>
          <p:spPr>
            <a:xfrm rot="0">
              <a:off x="0" y="1823220"/>
              <a:ext cx="3323116" cy="2562013"/>
            </a:xfrm>
            <a:prstGeom prst="rect">
              <a:avLst/>
            </a:prstGeom>
          </p:spPr>
          <p:txBody>
            <a:bodyPr anchor="t" rtlCol="false" tIns="0" lIns="0" bIns="0" rIns="0">
              <a:spAutoFit/>
            </a:bodyPr>
            <a:lstStyle/>
            <a:p>
              <a:pPr>
                <a:lnSpc>
                  <a:spcPts val="2239"/>
                </a:lnSpc>
                <a:spcBef>
                  <a:spcPct val="0"/>
                </a:spcBef>
              </a:pPr>
              <a:r>
                <a:rPr lang="en-US" sz="1599">
                  <a:solidFill>
                    <a:srgbClr val="004AAD"/>
                  </a:solidFill>
                  <a:latin typeface="Aileron"/>
                </a:rPr>
                <a:t>Participants gain greater control over their energy consumption and production, fostering a sense of energy independence and resilience.</a:t>
              </a:r>
            </a:p>
          </p:txBody>
        </p:sp>
      </p:grpSp>
      <p:grpSp>
        <p:nvGrpSpPr>
          <p:cNvPr name="Group 23" id="23"/>
          <p:cNvGrpSpPr/>
          <p:nvPr/>
        </p:nvGrpSpPr>
        <p:grpSpPr>
          <a:xfrm rot="0">
            <a:off x="11642278" y="6858429"/>
            <a:ext cx="3774084" cy="2867920"/>
            <a:chOff x="0" y="0"/>
            <a:chExt cx="5032112" cy="3823893"/>
          </a:xfrm>
        </p:grpSpPr>
        <p:sp>
          <p:nvSpPr>
            <p:cNvPr name="TextBox 24" id="24"/>
            <p:cNvSpPr txBox="true"/>
            <p:nvPr/>
          </p:nvSpPr>
          <p:spPr>
            <a:xfrm rot="0">
              <a:off x="0" y="-104775"/>
              <a:ext cx="5032112" cy="1195620"/>
            </a:xfrm>
            <a:prstGeom prst="rect">
              <a:avLst/>
            </a:prstGeom>
          </p:spPr>
          <p:txBody>
            <a:bodyPr anchor="t" rtlCol="false" tIns="0" lIns="0" bIns="0" rIns="0">
              <a:spAutoFit/>
            </a:bodyPr>
            <a:lstStyle/>
            <a:p>
              <a:pPr algn="just">
                <a:lnSpc>
                  <a:spcPts val="3818"/>
                </a:lnSpc>
              </a:pPr>
              <a:r>
                <a:rPr lang="en-US" sz="2300" spc="101">
                  <a:solidFill>
                    <a:srgbClr val="004AAD"/>
                  </a:solidFill>
                  <a:latin typeface="Aileron Heavy"/>
                </a:rPr>
                <a:t>FOSTERING INNOVATION</a:t>
              </a:r>
            </a:p>
          </p:txBody>
        </p:sp>
        <p:sp>
          <p:nvSpPr>
            <p:cNvPr name="TextBox 25" id="25"/>
            <p:cNvSpPr txBox="true"/>
            <p:nvPr/>
          </p:nvSpPr>
          <p:spPr>
            <a:xfrm rot="0">
              <a:off x="0" y="1188220"/>
              <a:ext cx="4216459" cy="2193713"/>
            </a:xfrm>
            <a:prstGeom prst="rect">
              <a:avLst/>
            </a:prstGeom>
          </p:spPr>
          <p:txBody>
            <a:bodyPr anchor="t" rtlCol="false" tIns="0" lIns="0" bIns="0" rIns="0">
              <a:spAutoFit/>
            </a:bodyPr>
            <a:lstStyle/>
            <a:p>
              <a:pPr>
                <a:lnSpc>
                  <a:spcPts val="2239"/>
                </a:lnSpc>
                <a:spcBef>
                  <a:spcPct val="0"/>
                </a:spcBef>
              </a:pPr>
              <a:r>
                <a:rPr lang="en-US" sz="1599">
                  <a:solidFill>
                    <a:srgbClr val="004AAD"/>
                  </a:solidFill>
                  <a:latin typeface="Aileron"/>
                </a:rPr>
                <a:t>The decentralized nature of the platform encourages innovation in energy production, consumption, and storage, paving the way for new technologies and business models.</a:t>
              </a:r>
            </a:p>
          </p:txBody>
        </p:sp>
      </p:grpSp>
      <p:grpSp>
        <p:nvGrpSpPr>
          <p:cNvPr name="Group 26" id="26"/>
          <p:cNvGrpSpPr/>
          <p:nvPr/>
        </p:nvGrpSpPr>
        <p:grpSpPr>
          <a:xfrm rot="0">
            <a:off x="7737161" y="1385810"/>
            <a:ext cx="9721579" cy="2553893"/>
            <a:chOff x="0" y="0"/>
            <a:chExt cx="12962105" cy="3405191"/>
          </a:xfrm>
        </p:grpSpPr>
        <p:sp>
          <p:nvSpPr>
            <p:cNvPr name="TextBox 27" id="27"/>
            <p:cNvSpPr txBox="true"/>
            <p:nvPr/>
          </p:nvSpPr>
          <p:spPr>
            <a:xfrm rot="0">
              <a:off x="0" y="2506666"/>
              <a:ext cx="12962105" cy="919692"/>
            </a:xfrm>
            <a:prstGeom prst="rect">
              <a:avLst/>
            </a:prstGeom>
          </p:spPr>
          <p:txBody>
            <a:bodyPr anchor="t" rtlCol="false" tIns="0" lIns="0" bIns="0" rIns="0">
              <a:spAutoFit/>
            </a:bodyPr>
            <a:lstStyle/>
            <a:p>
              <a:pPr algn="r">
                <a:lnSpc>
                  <a:spcPts val="2800"/>
                </a:lnSpc>
                <a:spcBef>
                  <a:spcPct val="0"/>
                </a:spcBef>
              </a:pPr>
              <a:r>
                <a:rPr lang="en-US" sz="2000">
                  <a:solidFill>
                    <a:srgbClr val="192954"/>
                  </a:solidFill>
                  <a:latin typeface="Aileron"/>
                </a:rPr>
                <a:t>The traditional energy sector is undergoing a transformative shift towards sustainability, and the Energy Trading Blockchain project aligns with this vision by:</a:t>
              </a:r>
            </a:p>
          </p:txBody>
        </p:sp>
        <p:sp>
          <p:nvSpPr>
            <p:cNvPr name="TextBox 28" id="28"/>
            <p:cNvSpPr txBox="true"/>
            <p:nvPr/>
          </p:nvSpPr>
          <p:spPr>
            <a:xfrm rot="0">
              <a:off x="0" y="76200"/>
              <a:ext cx="12962105" cy="2047240"/>
            </a:xfrm>
            <a:prstGeom prst="rect">
              <a:avLst/>
            </a:prstGeom>
          </p:spPr>
          <p:txBody>
            <a:bodyPr anchor="t" rtlCol="false" tIns="0" lIns="0" bIns="0" rIns="0">
              <a:spAutoFit/>
            </a:bodyPr>
            <a:lstStyle/>
            <a:p>
              <a:pPr algn="r">
                <a:lnSpc>
                  <a:spcPts val="5880"/>
                </a:lnSpc>
              </a:pPr>
              <a:r>
                <a:rPr lang="en-US" sz="5600">
                  <a:solidFill>
                    <a:srgbClr val="192954"/>
                  </a:solidFill>
                  <a:latin typeface="Kollektif Bold"/>
                  <a:hlinkClick r:id="rId8" tooltip="https://github.com/surupi/Energy_Trading_Blockchain/blob/main/README.md#impact-on-the-energy-sector"/>
                </a:rPr>
                <a:t>Impact on the Energy Sector</a:t>
              </a:r>
            </a:p>
            <a:p>
              <a:pPr algn="r">
                <a:lnSpc>
                  <a:spcPts val="5880"/>
                </a:lnSpc>
              </a:pPr>
            </a:p>
          </p:txBody>
        </p:sp>
      </p:grpSp>
      <p:sp>
        <p:nvSpPr>
          <p:cNvPr name="TextBox 29" id="29"/>
          <p:cNvSpPr txBox="true"/>
          <p:nvPr/>
        </p:nvSpPr>
        <p:spPr>
          <a:xfrm rot="0">
            <a:off x="14778904" y="8886538"/>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004AAD"/>
                </a:solidFill>
                <a:latin typeface="Aileron Ultra-Bold"/>
              </a:rPr>
              <a:t>04</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2028583" y="2426775"/>
            <a:ext cx="14230834" cy="259278"/>
          </a:xfrm>
          <a:prstGeom prst="rect">
            <a:avLst/>
          </a:prstGeom>
          <a:solidFill>
            <a:srgbClr val="56C02B"/>
          </a:solidFill>
        </p:spPr>
      </p:sp>
      <p:sp>
        <p:nvSpPr>
          <p:cNvPr name="TextBox 3" id="3"/>
          <p:cNvSpPr txBox="true"/>
          <p:nvPr/>
        </p:nvSpPr>
        <p:spPr>
          <a:xfrm rot="0">
            <a:off x="2028583" y="2866277"/>
            <a:ext cx="14974805" cy="5373020"/>
          </a:xfrm>
          <a:prstGeom prst="rect">
            <a:avLst/>
          </a:prstGeom>
        </p:spPr>
        <p:txBody>
          <a:bodyPr anchor="t" rtlCol="false" tIns="0" lIns="0" bIns="0" rIns="0">
            <a:spAutoFit/>
          </a:bodyPr>
          <a:lstStyle/>
          <a:p>
            <a:pPr>
              <a:lnSpc>
                <a:spcPts val="3359"/>
              </a:lnSpc>
            </a:pPr>
            <a:r>
              <a:rPr lang="en-US" sz="2399">
                <a:solidFill>
                  <a:srgbClr val="004AAD"/>
                </a:solidFill>
                <a:latin typeface="Aileron"/>
              </a:rPr>
              <a:t>1. Community Engagement: Engage with the energy community, including producers, consumers, and regulatory bodies, to garner support and feedback. Community involvement is essential for widespread adoption.</a:t>
            </a:r>
          </a:p>
          <a:p>
            <a:pPr>
              <a:lnSpc>
                <a:spcPts val="3359"/>
              </a:lnSpc>
            </a:pPr>
          </a:p>
          <a:p>
            <a:pPr>
              <a:lnSpc>
                <a:spcPts val="3359"/>
              </a:lnSpc>
            </a:pPr>
            <a:r>
              <a:rPr lang="en-US" sz="2399">
                <a:solidFill>
                  <a:srgbClr val="004AAD"/>
                </a:solidFill>
                <a:latin typeface="Aileron"/>
              </a:rPr>
              <a:t>2. Integration with IoT Devices: Explore the integration of Internet of Things (IoT) devices to enhance data accuracy and automate energy transactions based on real-time consumption and production data.</a:t>
            </a:r>
          </a:p>
          <a:p>
            <a:pPr>
              <a:lnSpc>
                <a:spcPts val="3359"/>
              </a:lnSpc>
            </a:pPr>
          </a:p>
          <a:p>
            <a:pPr>
              <a:lnSpc>
                <a:spcPts val="3359"/>
              </a:lnSpc>
            </a:pPr>
            <a:r>
              <a:rPr lang="en-US" sz="2399">
                <a:solidFill>
                  <a:srgbClr val="004AAD"/>
                </a:solidFill>
                <a:latin typeface="Aileron"/>
              </a:rPr>
              <a:t>3. Regulatory Compliance: Collaborate with regulatory bodies to ensure compliance with existing energy regulations. This includes addressing concerns related to data privacy, security, and legal implications.</a:t>
            </a:r>
          </a:p>
          <a:p>
            <a:pPr>
              <a:lnSpc>
                <a:spcPts val="3359"/>
              </a:lnSpc>
            </a:pPr>
          </a:p>
          <a:p>
            <a:pPr>
              <a:lnSpc>
                <a:spcPts val="3359"/>
              </a:lnSpc>
            </a:pPr>
            <a:r>
              <a:rPr lang="en-US" sz="2399">
                <a:solidFill>
                  <a:srgbClr val="004AAD"/>
                </a:solidFill>
                <a:latin typeface="Aileron"/>
              </a:rPr>
              <a:t>4. Education and Awareness Campaigns: Develop educational resources and conduct awareness campaigns to inform the public about the benefits and functionalities of decentralized energy trading using blockchain.</a:t>
            </a:r>
          </a:p>
          <a:p>
            <a:pPr algn="l" marL="0" indent="0" lvl="0">
              <a:lnSpc>
                <a:spcPts val="3359"/>
              </a:lnSpc>
              <a:spcBef>
                <a:spcPct val="0"/>
              </a:spcBef>
            </a:pPr>
          </a:p>
        </p:txBody>
      </p:sp>
      <p:sp>
        <p:nvSpPr>
          <p:cNvPr name="TextBox 4" id="4"/>
          <p:cNvSpPr txBox="true"/>
          <p:nvPr/>
        </p:nvSpPr>
        <p:spPr>
          <a:xfrm rot="0">
            <a:off x="2028583" y="1533330"/>
            <a:ext cx="10927373" cy="893445"/>
          </a:xfrm>
          <a:prstGeom prst="rect">
            <a:avLst/>
          </a:prstGeom>
        </p:spPr>
        <p:txBody>
          <a:bodyPr anchor="t" rtlCol="false" tIns="0" lIns="0" bIns="0" rIns="0">
            <a:spAutoFit/>
          </a:bodyPr>
          <a:lstStyle/>
          <a:p>
            <a:pPr>
              <a:lnSpc>
                <a:spcPts val="6719"/>
              </a:lnSpc>
            </a:pPr>
            <a:r>
              <a:rPr lang="en-US" sz="6399">
                <a:solidFill>
                  <a:srgbClr val="004AAD"/>
                </a:solidFill>
                <a:latin typeface="Kollektif Bold"/>
              </a:rPr>
              <a:t>Future Recommendations</a:t>
            </a:r>
          </a:p>
        </p:txBody>
      </p:sp>
      <p:sp>
        <p:nvSpPr>
          <p:cNvPr name="AutoShape 5" id="5"/>
          <p:cNvSpPr/>
          <p:nvPr/>
        </p:nvSpPr>
        <p:spPr>
          <a:xfrm rot="0">
            <a:off x="1684976" y="8658293"/>
            <a:ext cx="14918048" cy="0"/>
          </a:xfrm>
          <a:prstGeom prst="line">
            <a:avLst/>
          </a:prstGeom>
          <a:ln cap="rnd" w="9525">
            <a:solidFill>
              <a:srgbClr val="000000"/>
            </a:solidFill>
            <a:prstDash val="solid"/>
            <a:headEnd type="none" len="sm" w="sm"/>
            <a:tailEnd type="none" len="sm" w="sm"/>
          </a:ln>
        </p:spPr>
      </p:sp>
      <p:sp>
        <p:nvSpPr>
          <p:cNvPr name="TextBox 6" id="6"/>
          <p:cNvSpPr txBox="true"/>
          <p:nvPr/>
        </p:nvSpPr>
        <p:spPr>
          <a:xfrm rot="0">
            <a:off x="14778904" y="8886538"/>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004AAD"/>
                </a:solidFill>
                <a:latin typeface="Aileron Ultra-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66914" y="-55678"/>
            <a:ext cx="8997039" cy="8982644"/>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04AAD"/>
            </a:solidFill>
          </p:spPr>
        </p:sp>
      </p:grpSp>
      <p:sp>
        <p:nvSpPr>
          <p:cNvPr name="Freeform 4" id="4"/>
          <p:cNvSpPr/>
          <p:nvPr/>
        </p:nvSpPr>
        <p:spPr>
          <a:xfrm flipH="false" flipV="false" rot="0">
            <a:off x="1684976" y="1537915"/>
            <a:ext cx="5493258" cy="6428775"/>
          </a:xfrm>
          <a:custGeom>
            <a:avLst/>
            <a:gdLst/>
            <a:ahLst/>
            <a:cxnLst/>
            <a:rect r="r" b="b" t="t" l="l"/>
            <a:pathLst>
              <a:path h="6428775" w="5493258">
                <a:moveTo>
                  <a:pt x="0" y="0"/>
                </a:moveTo>
                <a:lnTo>
                  <a:pt x="5493258" y="0"/>
                </a:lnTo>
                <a:lnTo>
                  <a:pt x="5493258" y="6428775"/>
                </a:lnTo>
                <a:lnTo>
                  <a:pt x="0" y="6428775"/>
                </a:lnTo>
                <a:lnTo>
                  <a:pt x="0" y="0"/>
                </a:lnTo>
                <a:close/>
              </a:path>
            </a:pathLst>
          </a:custGeom>
          <a:blipFill>
            <a:blip r:embed="rId2"/>
            <a:stretch>
              <a:fillRect l="-37663" t="0" r="-37663" b="0"/>
            </a:stretch>
          </a:blipFill>
        </p:spPr>
      </p:sp>
      <p:sp>
        <p:nvSpPr>
          <p:cNvPr name="AutoShape 5" id="5"/>
          <p:cNvSpPr/>
          <p:nvPr/>
        </p:nvSpPr>
        <p:spPr>
          <a:xfrm rot="0">
            <a:off x="1684976" y="8658293"/>
            <a:ext cx="14918048" cy="0"/>
          </a:xfrm>
          <a:prstGeom prst="line">
            <a:avLst/>
          </a:prstGeom>
          <a:ln cap="rnd" w="9525">
            <a:solidFill>
              <a:srgbClr val="000000"/>
            </a:solidFill>
            <a:prstDash val="solid"/>
            <a:headEnd type="none" len="sm" w="sm"/>
            <a:tailEnd type="none" len="sm" w="sm"/>
          </a:ln>
        </p:spPr>
      </p:sp>
      <p:grpSp>
        <p:nvGrpSpPr>
          <p:cNvPr name="Group 6" id="6"/>
          <p:cNvGrpSpPr/>
          <p:nvPr/>
        </p:nvGrpSpPr>
        <p:grpSpPr>
          <a:xfrm rot="-5400000">
            <a:off x="5345622" y="6103449"/>
            <a:ext cx="2324542" cy="2320823"/>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56C02B"/>
            </a:solidFill>
          </p:spPr>
        </p:sp>
      </p:grpSp>
      <p:grpSp>
        <p:nvGrpSpPr>
          <p:cNvPr name="Group 8" id="8"/>
          <p:cNvGrpSpPr/>
          <p:nvPr/>
        </p:nvGrpSpPr>
        <p:grpSpPr>
          <a:xfrm rot="0">
            <a:off x="8260478" y="1537915"/>
            <a:ext cx="8342545" cy="5129300"/>
            <a:chOff x="0" y="0"/>
            <a:chExt cx="11123394" cy="6839067"/>
          </a:xfrm>
        </p:grpSpPr>
        <p:sp>
          <p:nvSpPr>
            <p:cNvPr name="TextBox 9" id="9"/>
            <p:cNvSpPr txBox="true"/>
            <p:nvPr/>
          </p:nvSpPr>
          <p:spPr>
            <a:xfrm rot="0">
              <a:off x="0" y="1690275"/>
              <a:ext cx="11123394" cy="5148792"/>
            </a:xfrm>
            <a:prstGeom prst="rect">
              <a:avLst/>
            </a:prstGeom>
          </p:spPr>
          <p:txBody>
            <a:bodyPr anchor="t" rtlCol="false" tIns="0" lIns="0" bIns="0" rIns="0">
              <a:spAutoFit/>
            </a:bodyPr>
            <a:lstStyle/>
            <a:p>
              <a:pPr>
                <a:lnSpc>
                  <a:spcPts val="2800"/>
                </a:lnSpc>
              </a:pPr>
              <a:r>
                <a:rPr lang="en-US" sz="2000">
                  <a:solidFill>
                    <a:srgbClr val="004AAD"/>
                  </a:solidFill>
                  <a:latin typeface="Aileron"/>
                </a:rPr>
                <a:t>The Energy Trading project demonstrates the potential of blockchain technology in transforming the energy sector. By providing a decentralized platform for peer-to-peer energy trading, the project lays the foundation for a more transparent, efficient, and sustainable energy future. As the technology matures and the industry embraces decentralized grids, blockchain is poised to play a pivotal role in reshaping how we produce, consume, and trade energy. The findings of this project contribute to the growing body of knowledge in the intersection of blockchain and energy systems, offering insights for future research and industry adoption.</a:t>
              </a:r>
            </a:p>
            <a:p>
              <a:pPr>
                <a:lnSpc>
                  <a:spcPts val="2800"/>
                </a:lnSpc>
                <a:spcBef>
                  <a:spcPct val="0"/>
                </a:spcBef>
              </a:pPr>
            </a:p>
          </p:txBody>
        </p:sp>
        <p:sp>
          <p:nvSpPr>
            <p:cNvPr name="TextBox 10" id="10"/>
            <p:cNvSpPr txBox="true"/>
            <p:nvPr/>
          </p:nvSpPr>
          <p:spPr>
            <a:xfrm rot="0">
              <a:off x="0" y="76200"/>
              <a:ext cx="11123394" cy="1056640"/>
            </a:xfrm>
            <a:prstGeom prst="rect">
              <a:avLst/>
            </a:prstGeom>
          </p:spPr>
          <p:txBody>
            <a:bodyPr anchor="t" rtlCol="false" tIns="0" lIns="0" bIns="0" rIns="0">
              <a:spAutoFit/>
            </a:bodyPr>
            <a:lstStyle/>
            <a:p>
              <a:pPr>
                <a:lnSpc>
                  <a:spcPts val="5880"/>
                </a:lnSpc>
              </a:pPr>
              <a:r>
                <a:rPr lang="en-US" sz="5600">
                  <a:solidFill>
                    <a:srgbClr val="004AAD"/>
                  </a:solidFill>
                  <a:latin typeface="Kollektif Bold"/>
                </a:rPr>
                <a:t>Conclusion</a:t>
              </a:r>
            </a:p>
          </p:txBody>
        </p:sp>
      </p:grpSp>
      <p:sp>
        <p:nvSpPr>
          <p:cNvPr name="TextBox 11" id="11"/>
          <p:cNvSpPr txBox="true"/>
          <p:nvPr/>
        </p:nvSpPr>
        <p:spPr>
          <a:xfrm rot="0">
            <a:off x="14778904" y="8886538"/>
            <a:ext cx="1824120" cy="349250"/>
          </a:xfrm>
          <a:prstGeom prst="rect">
            <a:avLst/>
          </a:prstGeom>
        </p:spPr>
        <p:txBody>
          <a:bodyPr anchor="t" rtlCol="false" tIns="0" lIns="0" bIns="0" rIns="0">
            <a:spAutoFit/>
          </a:bodyPr>
          <a:lstStyle/>
          <a:p>
            <a:pPr algn="r" marL="0" indent="0" lvl="0">
              <a:lnSpc>
                <a:spcPts val="2800"/>
              </a:lnSpc>
              <a:spcBef>
                <a:spcPct val="0"/>
              </a:spcBef>
            </a:pPr>
            <a:r>
              <a:rPr lang="en-US" sz="2000" spc="40">
                <a:solidFill>
                  <a:srgbClr val="004AAD"/>
                </a:solidFill>
                <a:latin typeface="Aileron Ultra-Bold"/>
              </a:rPr>
              <a:t>06</a:t>
            </a:r>
          </a:p>
        </p:txBody>
      </p:sp>
      <p:sp>
        <p:nvSpPr>
          <p:cNvPr name="Freeform 12" id="12"/>
          <p:cNvSpPr/>
          <p:nvPr/>
        </p:nvSpPr>
        <p:spPr>
          <a:xfrm flipH="false" flipV="false" rot="0">
            <a:off x="12135161" y="1537915"/>
            <a:ext cx="593180" cy="767645"/>
          </a:xfrm>
          <a:custGeom>
            <a:avLst/>
            <a:gdLst/>
            <a:ahLst/>
            <a:cxnLst/>
            <a:rect r="r" b="b" t="t" l="l"/>
            <a:pathLst>
              <a:path h="767645" w="593180">
                <a:moveTo>
                  <a:pt x="0" y="0"/>
                </a:moveTo>
                <a:lnTo>
                  <a:pt x="593180" y="0"/>
                </a:lnTo>
                <a:lnTo>
                  <a:pt x="593180" y="767645"/>
                </a:lnTo>
                <a:lnTo>
                  <a:pt x="0" y="7676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911771" y="3470049"/>
            <a:ext cx="1205674" cy="1205674"/>
            <a:chOff x="0" y="0"/>
            <a:chExt cx="1607565" cy="1607565"/>
          </a:xfrm>
        </p:grpSpPr>
        <p:grpSp>
          <p:nvGrpSpPr>
            <p:cNvPr name="Group 3" id="3"/>
            <p:cNvGrpSpPr/>
            <p:nvPr/>
          </p:nvGrpSpPr>
          <p:grpSpPr>
            <a:xfrm rot="0">
              <a:off x="0" y="0"/>
              <a:ext cx="1607565" cy="1607565"/>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6BDE2"/>
              </a:solidFill>
            </p:spPr>
          </p:sp>
        </p:grpSp>
        <p:sp>
          <p:nvSpPr>
            <p:cNvPr name="Freeform 5" id="5"/>
            <p:cNvSpPr/>
            <p:nvPr/>
          </p:nvSpPr>
          <p:spPr>
            <a:xfrm flipH="false" flipV="false" rot="0">
              <a:off x="501007" y="390566"/>
              <a:ext cx="605550" cy="826433"/>
            </a:xfrm>
            <a:custGeom>
              <a:avLst/>
              <a:gdLst/>
              <a:ahLst/>
              <a:cxnLst/>
              <a:rect r="r" b="b" t="t" l="l"/>
              <a:pathLst>
                <a:path h="826433" w="605550">
                  <a:moveTo>
                    <a:pt x="0" y="0"/>
                  </a:moveTo>
                  <a:lnTo>
                    <a:pt x="605550" y="0"/>
                  </a:lnTo>
                  <a:lnTo>
                    <a:pt x="605550" y="826433"/>
                  </a:lnTo>
                  <a:lnTo>
                    <a:pt x="0" y="826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6" id="6"/>
          <p:cNvGrpSpPr/>
          <p:nvPr/>
        </p:nvGrpSpPr>
        <p:grpSpPr>
          <a:xfrm rot="0">
            <a:off x="10469450" y="3470049"/>
            <a:ext cx="1205674" cy="1205674"/>
            <a:chOff x="0" y="0"/>
            <a:chExt cx="1607565" cy="1607565"/>
          </a:xfrm>
        </p:grpSpPr>
        <p:grpSp>
          <p:nvGrpSpPr>
            <p:cNvPr name="Group 7" id="7"/>
            <p:cNvGrpSpPr/>
            <p:nvPr/>
          </p:nvGrpSpPr>
          <p:grpSpPr>
            <a:xfrm rot="0">
              <a:off x="0" y="0"/>
              <a:ext cx="1607565" cy="1607565"/>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CC30B"/>
              </a:solidFill>
            </p:spPr>
          </p:sp>
        </p:grpSp>
        <p:sp>
          <p:nvSpPr>
            <p:cNvPr name="Freeform 9" id="9"/>
            <p:cNvSpPr/>
            <p:nvPr/>
          </p:nvSpPr>
          <p:spPr>
            <a:xfrm flipH="false" flipV="false" rot="0">
              <a:off x="286019" y="286019"/>
              <a:ext cx="1035526" cy="1035526"/>
            </a:xfrm>
            <a:custGeom>
              <a:avLst/>
              <a:gdLst/>
              <a:ahLst/>
              <a:cxnLst/>
              <a:rect r="r" b="b" t="t" l="l"/>
              <a:pathLst>
                <a:path h="1035526" w="1035526">
                  <a:moveTo>
                    <a:pt x="0" y="0"/>
                  </a:moveTo>
                  <a:lnTo>
                    <a:pt x="1035526" y="0"/>
                  </a:lnTo>
                  <a:lnTo>
                    <a:pt x="1035526" y="1035526"/>
                  </a:lnTo>
                  <a:lnTo>
                    <a:pt x="0" y="10355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0" id="10"/>
          <p:cNvGrpSpPr/>
          <p:nvPr/>
        </p:nvGrpSpPr>
        <p:grpSpPr>
          <a:xfrm rot="0">
            <a:off x="11939243" y="3470049"/>
            <a:ext cx="1205674" cy="1205674"/>
            <a:chOff x="0" y="0"/>
            <a:chExt cx="1607565" cy="1607565"/>
          </a:xfrm>
        </p:grpSpPr>
        <p:grpSp>
          <p:nvGrpSpPr>
            <p:cNvPr name="Group 11" id="11"/>
            <p:cNvGrpSpPr/>
            <p:nvPr/>
          </p:nvGrpSpPr>
          <p:grpSpPr>
            <a:xfrm rot="0">
              <a:off x="0" y="0"/>
              <a:ext cx="1607565" cy="1607565"/>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1942"/>
              </a:solidFill>
            </p:spPr>
          </p:sp>
        </p:grpSp>
        <p:sp>
          <p:nvSpPr>
            <p:cNvPr name="Freeform 13" id="13"/>
            <p:cNvSpPr/>
            <p:nvPr/>
          </p:nvSpPr>
          <p:spPr>
            <a:xfrm flipH="false" flipV="false" rot="0">
              <a:off x="429448" y="387864"/>
              <a:ext cx="748669" cy="796457"/>
            </a:xfrm>
            <a:custGeom>
              <a:avLst/>
              <a:gdLst/>
              <a:ahLst/>
              <a:cxnLst/>
              <a:rect r="r" b="b" t="t" l="l"/>
              <a:pathLst>
                <a:path h="796457" w="748669">
                  <a:moveTo>
                    <a:pt x="0" y="0"/>
                  </a:moveTo>
                  <a:lnTo>
                    <a:pt x="748669" y="0"/>
                  </a:lnTo>
                  <a:lnTo>
                    <a:pt x="748669" y="796457"/>
                  </a:lnTo>
                  <a:lnTo>
                    <a:pt x="0" y="7964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4" id="14"/>
          <p:cNvGrpSpPr/>
          <p:nvPr/>
        </p:nvGrpSpPr>
        <p:grpSpPr>
          <a:xfrm rot="0">
            <a:off x="13502720" y="3470049"/>
            <a:ext cx="1205674" cy="1205674"/>
            <a:chOff x="0" y="0"/>
            <a:chExt cx="1607565" cy="1607565"/>
          </a:xfrm>
        </p:grpSpPr>
        <p:grpSp>
          <p:nvGrpSpPr>
            <p:cNvPr name="Group 15" id="15"/>
            <p:cNvGrpSpPr/>
            <p:nvPr/>
          </p:nvGrpSpPr>
          <p:grpSpPr>
            <a:xfrm rot="0">
              <a:off x="0" y="0"/>
              <a:ext cx="1607565" cy="1607565"/>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D6925"/>
              </a:solidFill>
            </p:spPr>
          </p:sp>
        </p:grpSp>
        <p:sp>
          <p:nvSpPr>
            <p:cNvPr name="Freeform 17" id="17"/>
            <p:cNvSpPr/>
            <p:nvPr/>
          </p:nvSpPr>
          <p:spPr>
            <a:xfrm flipH="false" flipV="false" rot="0">
              <a:off x="416213" y="387864"/>
              <a:ext cx="829134" cy="829134"/>
            </a:xfrm>
            <a:custGeom>
              <a:avLst/>
              <a:gdLst/>
              <a:ahLst/>
              <a:cxnLst/>
              <a:rect r="r" b="b" t="t" l="l"/>
              <a:pathLst>
                <a:path h="829134" w="829134">
                  <a:moveTo>
                    <a:pt x="0" y="0"/>
                  </a:moveTo>
                  <a:lnTo>
                    <a:pt x="829135" y="0"/>
                  </a:lnTo>
                  <a:lnTo>
                    <a:pt x="829135" y="829135"/>
                  </a:lnTo>
                  <a:lnTo>
                    <a:pt x="0" y="8291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8" id="18"/>
          <p:cNvGrpSpPr/>
          <p:nvPr/>
        </p:nvGrpSpPr>
        <p:grpSpPr>
          <a:xfrm rot="0">
            <a:off x="15054784" y="3470049"/>
            <a:ext cx="1205674" cy="1205674"/>
            <a:chOff x="0" y="0"/>
            <a:chExt cx="1607565" cy="1607565"/>
          </a:xfrm>
        </p:grpSpPr>
        <p:grpSp>
          <p:nvGrpSpPr>
            <p:cNvPr name="Group 19" id="19"/>
            <p:cNvGrpSpPr/>
            <p:nvPr/>
          </p:nvGrpSpPr>
          <p:grpSpPr>
            <a:xfrm rot="0">
              <a:off x="0" y="0"/>
              <a:ext cx="1607565" cy="1607565"/>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D1367"/>
              </a:solidFill>
            </p:spPr>
          </p:sp>
        </p:grpSp>
        <p:sp>
          <p:nvSpPr>
            <p:cNvPr name="Freeform 21" id="21"/>
            <p:cNvSpPr/>
            <p:nvPr/>
          </p:nvSpPr>
          <p:spPr>
            <a:xfrm flipH="false" flipV="false" rot="0">
              <a:off x="344508" y="344508"/>
              <a:ext cx="918550" cy="918550"/>
            </a:xfrm>
            <a:custGeom>
              <a:avLst/>
              <a:gdLst/>
              <a:ahLst/>
              <a:cxnLst/>
              <a:rect r="r" b="b" t="t" l="l"/>
              <a:pathLst>
                <a:path h="918550" w="918550">
                  <a:moveTo>
                    <a:pt x="0" y="0"/>
                  </a:moveTo>
                  <a:lnTo>
                    <a:pt x="918549" y="0"/>
                  </a:lnTo>
                  <a:lnTo>
                    <a:pt x="918549" y="918549"/>
                  </a:lnTo>
                  <a:lnTo>
                    <a:pt x="0" y="9185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22" id="22"/>
          <p:cNvGrpSpPr/>
          <p:nvPr/>
        </p:nvGrpSpPr>
        <p:grpSpPr>
          <a:xfrm rot="0">
            <a:off x="8911771" y="5362578"/>
            <a:ext cx="1205674" cy="1205674"/>
            <a:chOff x="0" y="0"/>
            <a:chExt cx="1607565" cy="1607565"/>
          </a:xfrm>
        </p:grpSpPr>
        <p:grpSp>
          <p:nvGrpSpPr>
            <p:cNvPr name="Group 23" id="23"/>
            <p:cNvGrpSpPr/>
            <p:nvPr/>
          </p:nvGrpSpPr>
          <p:grpSpPr>
            <a:xfrm rot="0">
              <a:off x="0" y="0"/>
              <a:ext cx="1607565" cy="1607565"/>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D9D24"/>
              </a:solidFill>
            </p:spPr>
          </p:sp>
        </p:grpSp>
        <p:sp>
          <p:nvSpPr>
            <p:cNvPr name="Freeform 25" id="25"/>
            <p:cNvSpPr/>
            <p:nvPr/>
          </p:nvSpPr>
          <p:spPr>
            <a:xfrm flipH="false" flipV="false" rot="0">
              <a:off x="275149" y="406827"/>
              <a:ext cx="1057266" cy="793911"/>
            </a:xfrm>
            <a:custGeom>
              <a:avLst/>
              <a:gdLst/>
              <a:ahLst/>
              <a:cxnLst/>
              <a:rect r="r" b="b" t="t" l="l"/>
              <a:pathLst>
                <a:path h="793911" w="1057266">
                  <a:moveTo>
                    <a:pt x="0" y="0"/>
                  </a:moveTo>
                  <a:lnTo>
                    <a:pt x="1057267" y="0"/>
                  </a:lnTo>
                  <a:lnTo>
                    <a:pt x="1057267" y="793911"/>
                  </a:lnTo>
                  <a:lnTo>
                    <a:pt x="0" y="79391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grpSp>
        <p:nvGrpSpPr>
          <p:cNvPr name="Group 26" id="26"/>
          <p:cNvGrpSpPr/>
          <p:nvPr/>
        </p:nvGrpSpPr>
        <p:grpSpPr>
          <a:xfrm rot="0">
            <a:off x="10469450" y="5362578"/>
            <a:ext cx="1205674" cy="1205674"/>
            <a:chOff x="0" y="0"/>
            <a:chExt cx="1607565" cy="1607565"/>
          </a:xfrm>
        </p:grpSpPr>
        <p:grpSp>
          <p:nvGrpSpPr>
            <p:cNvPr name="Group 27" id="27"/>
            <p:cNvGrpSpPr/>
            <p:nvPr/>
          </p:nvGrpSpPr>
          <p:grpSpPr>
            <a:xfrm rot="0">
              <a:off x="0" y="0"/>
              <a:ext cx="1607565" cy="1607565"/>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F8B2E"/>
              </a:solidFill>
            </p:spPr>
          </p:sp>
        </p:grpSp>
        <p:sp>
          <p:nvSpPr>
            <p:cNvPr name="Freeform 29" id="29"/>
            <p:cNvSpPr/>
            <p:nvPr/>
          </p:nvSpPr>
          <p:spPr>
            <a:xfrm flipH="false" flipV="false" rot="0">
              <a:off x="232195" y="515910"/>
              <a:ext cx="1143174" cy="575744"/>
            </a:xfrm>
            <a:custGeom>
              <a:avLst/>
              <a:gdLst/>
              <a:ahLst/>
              <a:cxnLst/>
              <a:rect r="r" b="b" t="t" l="l"/>
              <a:pathLst>
                <a:path h="575744" w="1143174">
                  <a:moveTo>
                    <a:pt x="0" y="0"/>
                  </a:moveTo>
                  <a:lnTo>
                    <a:pt x="1143175" y="0"/>
                  </a:lnTo>
                  <a:lnTo>
                    <a:pt x="1143175" y="575744"/>
                  </a:lnTo>
                  <a:lnTo>
                    <a:pt x="0" y="5757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grpSp>
        <p:nvGrpSpPr>
          <p:cNvPr name="Group 30" id="30"/>
          <p:cNvGrpSpPr/>
          <p:nvPr/>
        </p:nvGrpSpPr>
        <p:grpSpPr>
          <a:xfrm rot="0">
            <a:off x="11939243" y="5362578"/>
            <a:ext cx="1205674" cy="1205674"/>
            <a:chOff x="0" y="0"/>
            <a:chExt cx="1607565" cy="1607565"/>
          </a:xfrm>
        </p:grpSpPr>
        <p:grpSp>
          <p:nvGrpSpPr>
            <p:cNvPr name="Group 31" id="31"/>
            <p:cNvGrpSpPr/>
            <p:nvPr/>
          </p:nvGrpSpPr>
          <p:grpSpPr>
            <a:xfrm rot="0">
              <a:off x="0" y="0"/>
              <a:ext cx="1607565" cy="1607565"/>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F7E44"/>
              </a:solidFill>
            </p:spPr>
          </p:sp>
        </p:grpSp>
        <p:sp>
          <p:nvSpPr>
            <p:cNvPr name="Freeform 33" id="33"/>
            <p:cNvSpPr/>
            <p:nvPr/>
          </p:nvSpPr>
          <p:spPr>
            <a:xfrm flipH="false" flipV="false" rot="0">
              <a:off x="287124" y="539817"/>
              <a:ext cx="1033317" cy="527931"/>
            </a:xfrm>
            <a:custGeom>
              <a:avLst/>
              <a:gdLst/>
              <a:ahLst/>
              <a:cxnLst/>
              <a:rect r="r" b="b" t="t" l="l"/>
              <a:pathLst>
                <a:path h="527931" w="1033317">
                  <a:moveTo>
                    <a:pt x="0" y="0"/>
                  </a:moveTo>
                  <a:lnTo>
                    <a:pt x="1033317" y="0"/>
                  </a:lnTo>
                  <a:lnTo>
                    <a:pt x="1033317" y="527931"/>
                  </a:lnTo>
                  <a:lnTo>
                    <a:pt x="0" y="52793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grpSp>
        <p:nvGrpSpPr>
          <p:cNvPr name="Group 34" id="34"/>
          <p:cNvGrpSpPr/>
          <p:nvPr/>
        </p:nvGrpSpPr>
        <p:grpSpPr>
          <a:xfrm rot="0">
            <a:off x="13502720" y="5362578"/>
            <a:ext cx="1205674" cy="1205674"/>
            <a:chOff x="0" y="0"/>
            <a:chExt cx="1607565" cy="1607565"/>
          </a:xfrm>
        </p:grpSpPr>
        <p:grpSp>
          <p:nvGrpSpPr>
            <p:cNvPr name="Group 35" id="35"/>
            <p:cNvGrpSpPr/>
            <p:nvPr/>
          </p:nvGrpSpPr>
          <p:grpSpPr>
            <a:xfrm rot="0">
              <a:off x="0" y="0"/>
              <a:ext cx="1607565" cy="1607565"/>
              <a:chOff x="0" y="0"/>
              <a:chExt cx="6350000" cy="6350000"/>
            </a:xfrm>
          </p:grpSpPr>
          <p:sp>
            <p:nvSpPr>
              <p:cNvPr name="Freeform 36" id="3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A97D9"/>
              </a:solidFill>
            </p:spPr>
          </p:sp>
        </p:grpSp>
        <p:sp>
          <p:nvSpPr>
            <p:cNvPr name="Freeform 37" id="37"/>
            <p:cNvSpPr/>
            <p:nvPr/>
          </p:nvSpPr>
          <p:spPr>
            <a:xfrm flipH="false" flipV="false" rot="0">
              <a:off x="389215" y="451777"/>
              <a:ext cx="829134" cy="704010"/>
            </a:xfrm>
            <a:custGeom>
              <a:avLst/>
              <a:gdLst/>
              <a:ahLst/>
              <a:cxnLst/>
              <a:rect r="r" b="b" t="t" l="l"/>
              <a:pathLst>
                <a:path h="704010" w="829134">
                  <a:moveTo>
                    <a:pt x="0" y="0"/>
                  </a:moveTo>
                  <a:lnTo>
                    <a:pt x="829135" y="0"/>
                  </a:lnTo>
                  <a:lnTo>
                    <a:pt x="829135" y="704011"/>
                  </a:lnTo>
                  <a:lnTo>
                    <a:pt x="0" y="70401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grpSp>
        <p:nvGrpSpPr>
          <p:cNvPr name="Group 38" id="38"/>
          <p:cNvGrpSpPr/>
          <p:nvPr/>
        </p:nvGrpSpPr>
        <p:grpSpPr>
          <a:xfrm rot="0">
            <a:off x="15054784" y="5362578"/>
            <a:ext cx="1205674" cy="1205674"/>
            <a:chOff x="0" y="0"/>
            <a:chExt cx="1607565" cy="1607565"/>
          </a:xfrm>
        </p:grpSpPr>
        <p:grpSp>
          <p:nvGrpSpPr>
            <p:cNvPr name="Group 39" id="39"/>
            <p:cNvGrpSpPr/>
            <p:nvPr/>
          </p:nvGrpSpPr>
          <p:grpSpPr>
            <a:xfrm rot="0">
              <a:off x="0" y="0"/>
              <a:ext cx="1607565" cy="1607565"/>
              <a:chOff x="0" y="0"/>
              <a:chExt cx="6350000" cy="6350000"/>
            </a:xfrm>
          </p:grpSpPr>
          <p:sp>
            <p:nvSpPr>
              <p:cNvPr name="Freeform 40" id="4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6C02B"/>
              </a:solidFill>
            </p:spPr>
          </p:sp>
        </p:grpSp>
        <p:sp>
          <p:nvSpPr>
            <p:cNvPr name="Freeform 41" id="41"/>
            <p:cNvSpPr/>
            <p:nvPr/>
          </p:nvSpPr>
          <p:spPr>
            <a:xfrm flipH="false" flipV="false" rot="0">
              <a:off x="401891" y="407006"/>
              <a:ext cx="803782" cy="793552"/>
            </a:xfrm>
            <a:custGeom>
              <a:avLst/>
              <a:gdLst/>
              <a:ahLst/>
              <a:cxnLst/>
              <a:rect r="r" b="b" t="t" l="l"/>
              <a:pathLst>
                <a:path h="793552" w="803782">
                  <a:moveTo>
                    <a:pt x="0" y="0"/>
                  </a:moveTo>
                  <a:lnTo>
                    <a:pt x="803783" y="0"/>
                  </a:lnTo>
                  <a:lnTo>
                    <a:pt x="803783" y="793553"/>
                  </a:lnTo>
                  <a:lnTo>
                    <a:pt x="0" y="79355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grpSp>
        <p:nvGrpSpPr>
          <p:cNvPr name="Group 42" id="42"/>
          <p:cNvGrpSpPr/>
          <p:nvPr/>
        </p:nvGrpSpPr>
        <p:grpSpPr>
          <a:xfrm rot="0">
            <a:off x="8911771" y="6985343"/>
            <a:ext cx="1205674" cy="1205674"/>
            <a:chOff x="0" y="0"/>
            <a:chExt cx="1607565" cy="1607565"/>
          </a:xfrm>
        </p:grpSpPr>
        <p:grpSp>
          <p:nvGrpSpPr>
            <p:cNvPr name="Group 43" id="43"/>
            <p:cNvGrpSpPr/>
            <p:nvPr/>
          </p:nvGrpSpPr>
          <p:grpSpPr>
            <a:xfrm rot="0">
              <a:off x="0" y="0"/>
              <a:ext cx="1607565" cy="1607565"/>
              <a:chOff x="0" y="0"/>
              <a:chExt cx="6350000" cy="6350000"/>
            </a:xfrm>
          </p:grpSpPr>
          <p:sp>
            <p:nvSpPr>
              <p:cNvPr name="Freeform 44" id="4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689D"/>
              </a:solidFill>
            </p:spPr>
          </p:sp>
        </p:grpSp>
        <p:sp>
          <p:nvSpPr>
            <p:cNvPr name="Freeform 45" id="45"/>
            <p:cNvSpPr/>
            <p:nvPr/>
          </p:nvSpPr>
          <p:spPr>
            <a:xfrm flipH="false" flipV="false" rot="0">
              <a:off x="408511" y="414979"/>
              <a:ext cx="790544" cy="777607"/>
            </a:xfrm>
            <a:custGeom>
              <a:avLst/>
              <a:gdLst/>
              <a:ahLst/>
              <a:cxnLst/>
              <a:rect r="r" b="b" t="t" l="l"/>
              <a:pathLst>
                <a:path h="777607" w="790544">
                  <a:moveTo>
                    <a:pt x="0" y="0"/>
                  </a:moveTo>
                  <a:lnTo>
                    <a:pt x="790543" y="0"/>
                  </a:lnTo>
                  <a:lnTo>
                    <a:pt x="790543" y="777607"/>
                  </a:lnTo>
                  <a:lnTo>
                    <a:pt x="0" y="77760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grpSp>
        <p:nvGrpSpPr>
          <p:cNvPr name="Group 46" id="46"/>
          <p:cNvGrpSpPr/>
          <p:nvPr/>
        </p:nvGrpSpPr>
        <p:grpSpPr>
          <a:xfrm rot="0">
            <a:off x="10469450" y="6985343"/>
            <a:ext cx="1205674" cy="1205674"/>
            <a:chOff x="0" y="0"/>
            <a:chExt cx="1607565" cy="1607565"/>
          </a:xfrm>
        </p:grpSpPr>
        <p:grpSp>
          <p:nvGrpSpPr>
            <p:cNvPr name="Group 47" id="47"/>
            <p:cNvGrpSpPr/>
            <p:nvPr/>
          </p:nvGrpSpPr>
          <p:grpSpPr>
            <a:xfrm rot="0">
              <a:off x="0" y="0"/>
              <a:ext cx="1607565" cy="1607565"/>
              <a:chOff x="0" y="0"/>
              <a:chExt cx="6350000" cy="6350000"/>
            </a:xfrm>
          </p:grpSpPr>
          <p:sp>
            <p:nvSpPr>
              <p:cNvPr name="Freeform 48" id="4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486A"/>
              </a:solidFill>
            </p:spPr>
          </p:sp>
        </p:grpSp>
        <p:sp>
          <p:nvSpPr>
            <p:cNvPr name="Freeform 49" id="49"/>
            <p:cNvSpPr/>
            <p:nvPr/>
          </p:nvSpPr>
          <p:spPr>
            <a:xfrm flipH="false" flipV="false" rot="0">
              <a:off x="419622" y="429401"/>
              <a:ext cx="768320" cy="748763"/>
            </a:xfrm>
            <a:custGeom>
              <a:avLst/>
              <a:gdLst/>
              <a:ahLst/>
              <a:cxnLst/>
              <a:rect r="r" b="b" t="t" l="l"/>
              <a:pathLst>
                <a:path h="748763" w="768320">
                  <a:moveTo>
                    <a:pt x="0" y="0"/>
                  </a:moveTo>
                  <a:lnTo>
                    <a:pt x="768320" y="0"/>
                  </a:lnTo>
                  <a:lnTo>
                    <a:pt x="768320" y="748763"/>
                  </a:lnTo>
                  <a:lnTo>
                    <a:pt x="0" y="7487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grpSp>
        <p:nvGrpSpPr>
          <p:cNvPr name="Group 50" id="50"/>
          <p:cNvGrpSpPr/>
          <p:nvPr/>
        </p:nvGrpSpPr>
        <p:grpSpPr>
          <a:xfrm rot="0">
            <a:off x="11939243" y="1805244"/>
            <a:ext cx="1205674" cy="1205674"/>
            <a:chOff x="0" y="0"/>
            <a:chExt cx="1607565" cy="1607565"/>
          </a:xfrm>
        </p:grpSpPr>
        <p:grpSp>
          <p:nvGrpSpPr>
            <p:cNvPr name="Group 51" id="51"/>
            <p:cNvGrpSpPr/>
            <p:nvPr/>
          </p:nvGrpSpPr>
          <p:grpSpPr>
            <a:xfrm rot="0">
              <a:off x="0" y="0"/>
              <a:ext cx="1607565" cy="1607565"/>
              <a:chOff x="0" y="0"/>
              <a:chExt cx="6350000" cy="6350000"/>
            </a:xfrm>
          </p:grpSpPr>
          <p:sp>
            <p:nvSpPr>
              <p:cNvPr name="Freeform 52" id="5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9F38"/>
              </a:solidFill>
            </p:spPr>
          </p:sp>
        </p:grpSp>
        <p:sp>
          <p:nvSpPr>
            <p:cNvPr name="Freeform 53" id="53"/>
            <p:cNvSpPr/>
            <p:nvPr/>
          </p:nvSpPr>
          <p:spPr>
            <a:xfrm flipH="false" flipV="false" rot="0">
              <a:off x="263670" y="433663"/>
              <a:ext cx="1080224" cy="760085"/>
            </a:xfrm>
            <a:custGeom>
              <a:avLst/>
              <a:gdLst/>
              <a:ahLst/>
              <a:cxnLst/>
              <a:rect r="r" b="b" t="t" l="l"/>
              <a:pathLst>
                <a:path h="760085" w="1080224">
                  <a:moveTo>
                    <a:pt x="0" y="0"/>
                  </a:moveTo>
                  <a:lnTo>
                    <a:pt x="1080225" y="0"/>
                  </a:lnTo>
                  <a:lnTo>
                    <a:pt x="1080225" y="760085"/>
                  </a:lnTo>
                  <a:lnTo>
                    <a:pt x="0" y="76008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grpSp>
        <p:nvGrpSpPr>
          <p:cNvPr name="Group 54" id="54"/>
          <p:cNvGrpSpPr/>
          <p:nvPr/>
        </p:nvGrpSpPr>
        <p:grpSpPr>
          <a:xfrm rot="0">
            <a:off x="13502720" y="1805244"/>
            <a:ext cx="1205674" cy="1205674"/>
            <a:chOff x="0" y="0"/>
            <a:chExt cx="1607565" cy="1607565"/>
          </a:xfrm>
        </p:grpSpPr>
        <p:grpSp>
          <p:nvGrpSpPr>
            <p:cNvPr name="Group 55" id="55"/>
            <p:cNvGrpSpPr/>
            <p:nvPr/>
          </p:nvGrpSpPr>
          <p:grpSpPr>
            <a:xfrm rot="0">
              <a:off x="0" y="0"/>
              <a:ext cx="1607565" cy="1607565"/>
              <a:chOff x="0" y="0"/>
              <a:chExt cx="6350000" cy="6350000"/>
            </a:xfrm>
          </p:grpSpPr>
          <p:sp>
            <p:nvSpPr>
              <p:cNvPr name="Freeform 56" id="5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192D"/>
              </a:solidFill>
            </p:spPr>
          </p:sp>
        </p:grpSp>
        <p:sp>
          <p:nvSpPr>
            <p:cNvPr name="Freeform 57" id="57"/>
            <p:cNvSpPr/>
            <p:nvPr/>
          </p:nvSpPr>
          <p:spPr>
            <a:xfrm flipH="false" flipV="false" rot="0">
              <a:off x="362217" y="445713"/>
              <a:ext cx="883131" cy="716139"/>
            </a:xfrm>
            <a:custGeom>
              <a:avLst/>
              <a:gdLst/>
              <a:ahLst/>
              <a:cxnLst/>
              <a:rect r="r" b="b" t="t" l="l"/>
              <a:pathLst>
                <a:path h="716139" w="883131">
                  <a:moveTo>
                    <a:pt x="0" y="0"/>
                  </a:moveTo>
                  <a:lnTo>
                    <a:pt x="883131" y="0"/>
                  </a:lnTo>
                  <a:lnTo>
                    <a:pt x="883131" y="716139"/>
                  </a:lnTo>
                  <a:lnTo>
                    <a:pt x="0" y="71613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grpSp>
      <p:grpSp>
        <p:nvGrpSpPr>
          <p:cNvPr name="Group 58" id="58"/>
          <p:cNvGrpSpPr/>
          <p:nvPr/>
        </p:nvGrpSpPr>
        <p:grpSpPr>
          <a:xfrm rot="0">
            <a:off x="15054784" y="1805244"/>
            <a:ext cx="1205674" cy="1205674"/>
            <a:chOff x="0" y="0"/>
            <a:chExt cx="1607565" cy="1607565"/>
          </a:xfrm>
        </p:grpSpPr>
        <p:grpSp>
          <p:nvGrpSpPr>
            <p:cNvPr name="Group 59" id="59"/>
            <p:cNvGrpSpPr/>
            <p:nvPr/>
          </p:nvGrpSpPr>
          <p:grpSpPr>
            <a:xfrm rot="0">
              <a:off x="0" y="0"/>
              <a:ext cx="1607565" cy="1607565"/>
              <a:chOff x="0" y="0"/>
              <a:chExt cx="6350000" cy="6350000"/>
            </a:xfrm>
          </p:grpSpPr>
          <p:sp>
            <p:nvSpPr>
              <p:cNvPr name="Freeform 60" id="6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3A21"/>
              </a:solidFill>
            </p:spPr>
          </p:sp>
        </p:grpSp>
        <p:sp>
          <p:nvSpPr>
            <p:cNvPr name="Freeform 61" id="61"/>
            <p:cNvSpPr/>
            <p:nvPr/>
          </p:nvSpPr>
          <p:spPr>
            <a:xfrm flipH="false" flipV="false" rot="0">
              <a:off x="462249" y="344508"/>
              <a:ext cx="683067" cy="918550"/>
            </a:xfrm>
            <a:custGeom>
              <a:avLst/>
              <a:gdLst/>
              <a:ahLst/>
              <a:cxnLst/>
              <a:rect r="r" b="b" t="t" l="l"/>
              <a:pathLst>
                <a:path h="918550" w="683067">
                  <a:moveTo>
                    <a:pt x="0" y="0"/>
                  </a:moveTo>
                  <a:lnTo>
                    <a:pt x="683067" y="0"/>
                  </a:lnTo>
                  <a:lnTo>
                    <a:pt x="683067" y="918549"/>
                  </a:lnTo>
                  <a:lnTo>
                    <a:pt x="0" y="918549"/>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grpSp>
      <p:grpSp>
        <p:nvGrpSpPr>
          <p:cNvPr name="Group 62" id="62"/>
          <p:cNvGrpSpPr/>
          <p:nvPr/>
        </p:nvGrpSpPr>
        <p:grpSpPr>
          <a:xfrm rot="0">
            <a:off x="10469450" y="1805244"/>
            <a:ext cx="1205674" cy="1205674"/>
            <a:chOff x="0" y="0"/>
            <a:chExt cx="1607565" cy="1607565"/>
          </a:xfrm>
        </p:grpSpPr>
        <p:grpSp>
          <p:nvGrpSpPr>
            <p:cNvPr name="Group 63" id="63"/>
            <p:cNvGrpSpPr/>
            <p:nvPr/>
          </p:nvGrpSpPr>
          <p:grpSpPr>
            <a:xfrm rot="0">
              <a:off x="0" y="0"/>
              <a:ext cx="1607565" cy="1607565"/>
              <a:chOff x="0" y="0"/>
              <a:chExt cx="6350000" cy="6350000"/>
            </a:xfrm>
          </p:grpSpPr>
          <p:sp>
            <p:nvSpPr>
              <p:cNvPr name="Freeform 64" id="6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DA63A"/>
              </a:solidFill>
            </p:spPr>
          </p:sp>
        </p:grpSp>
        <p:sp>
          <p:nvSpPr>
            <p:cNvPr name="Freeform 65" id="65"/>
            <p:cNvSpPr/>
            <p:nvPr/>
          </p:nvSpPr>
          <p:spPr>
            <a:xfrm flipH="false" flipV="false" rot="0">
              <a:off x="344508" y="413816"/>
              <a:ext cx="918550" cy="779932"/>
            </a:xfrm>
            <a:custGeom>
              <a:avLst/>
              <a:gdLst/>
              <a:ahLst/>
              <a:cxnLst/>
              <a:rect r="r" b="b" t="t" l="l"/>
              <a:pathLst>
                <a:path h="779932" w="918550">
                  <a:moveTo>
                    <a:pt x="0" y="0"/>
                  </a:moveTo>
                  <a:lnTo>
                    <a:pt x="918549" y="0"/>
                  </a:lnTo>
                  <a:lnTo>
                    <a:pt x="918549" y="779932"/>
                  </a:lnTo>
                  <a:lnTo>
                    <a:pt x="0" y="779932"/>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grpSp>
      <p:grpSp>
        <p:nvGrpSpPr>
          <p:cNvPr name="Group 66" id="66"/>
          <p:cNvGrpSpPr/>
          <p:nvPr/>
        </p:nvGrpSpPr>
        <p:grpSpPr>
          <a:xfrm rot="0">
            <a:off x="8911771" y="1805244"/>
            <a:ext cx="1205674" cy="1205674"/>
            <a:chOff x="0" y="0"/>
            <a:chExt cx="1607565" cy="1607565"/>
          </a:xfrm>
        </p:grpSpPr>
        <p:grpSp>
          <p:nvGrpSpPr>
            <p:cNvPr name="Group 67" id="67"/>
            <p:cNvGrpSpPr/>
            <p:nvPr/>
          </p:nvGrpSpPr>
          <p:grpSpPr>
            <a:xfrm rot="0">
              <a:off x="0" y="0"/>
              <a:ext cx="1607565" cy="1607565"/>
              <a:chOff x="0" y="0"/>
              <a:chExt cx="6350000" cy="6350000"/>
            </a:xfrm>
          </p:grpSpPr>
          <p:sp>
            <p:nvSpPr>
              <p:cNvPr name="Freeform 68" id="6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5243B"/>
              </a:solidFill>
            </p:spPr>
          </p:sp>
        </p:grpSp>
        <p:sp>
          <p:nvSpPr>
            <p:cNvPr name="Freeform 69" id="69"/>
            <p:cNvSpPr/>
            <p:nvPr/>
          </p:nvSpPr>
          <p:spPr>
            <a:xfrm flipH="false" flipV="false" rot="0">
              <a:off x="228105" y="556764"/>
              <a:ext cx="1151356" cy="494036"/>
            </a:xfrm>
            <a:custGeom>
              <a:avLst/>
              <a:gdLst/>
              <a:ahLst/>
              <a:cxnLst/>
              <a:rect r="r" b="b" t="t" l="l"/>
              <a:pathLst>
                <a:path h="494036" w="1151356">
                  <a:moveTo>
                    <a:pt x="0" y="0"/>
                  </a:moveTo>
                  <a:lnTo>
                    <a:pt x="1151355" y="0"/>
                  </a:lnTo>
                  <a:lnTo>
                    <a:pt x="1151355" y="494036"/>
                  </a:lnTo>
                  <a:lnTo>
                    <a:pt x="0" y="494036"/>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grpSp>
      <p:sp>
        <p:nvSpPr>
          <p:cNvPr name="TextBox 70" id="70"/>
          <p:cNvSpPr txBox="true"/>
          <p:nvPr/>
        </p:nvSpPr>
        <p:spPr>
          <a:xfrm rot="0">
            <a:off x="2366751" y="2316525"/>
            <a:ext cx="6278320" cy="2681605"/>
          </a:xfrm>
          <a:prstGeom prst="rect">
            <a:avLst/>
          </a:prstGeom>
        </p:spPr>
        <p:txBody>
          <a:bodyPr anchor="t" rtlCol="false" tIns="0" lIns="0" bIns="0" rIns="0">
            <a:spAutoFit/>
          </a:bodyPr>
          <a:lstStyle/>
          <a:p>
            <a:pPr>
              <a:lnSpc>
                <a:spcPts val="7039"/>
              </a:lnSpc>
            </a:pPr>
            <a:r>
              <a:rPr lang="en-US" sz="6399">
                <a:solidFill>
                  <a:srgbClr val="004AAD"/>
                </a:solidFill>
                <a:latin typeface="Aileron Heavy"/>
              </a:rPr>
              <a:t>THANK YOU FOR VISITING!!</a:t>
            </a:r>
          </a:p>
          <a:p>
            <a:pPr>
              <a:lnSpc>
                <a:spcPts val="7039"/>
              </a:lnSpc>
            </a:pPr>
          </a:p>
        </p:txBody>
      </p:sp>
      <p:grpSp>
        <p:nvGrpSpPr>
          <p:cNvPr name="Group 71" id="71"/>
          <p:cNvGrpSpPr/>
          <p:nvPr/>
        </p:nvGrpSpPr>
        <p:grpSpPr>
          <a:xfrm rot="0">
            <a:off x="2366751" y="5143500"/>
            <a:ext cx="4725745" cy="3068805"/>
            <a:chOff x="0" y="0"/>
            <a:chExt cx="6300993" cy="4091740"/>
          </a:xfrm>
        </p:grpSpPr>
        <p:sp>
          <p:nvSpPr>
            <p:cNvPr name="TextBox 72" id="72"/>
            <p:cNvSpPr txBox="true"/>
            <p:nvPr/>
          </p:nvSpPr>
          <p:spPr>
            <a:xfrm rot="0">
              <a:off x="0" y="-85725"/>
              <a:ext cx="6300993" cy="868792"/>
            </a:xfrm>
            <a:prstGeom prst="rect">
              <a:avLst/>
            </a:prstGeom>
          </p:spPr>
          <p:txBody>
            <a:bodyPr anchor="t" rtlCol="false" tIns="0" lIns="0" bIns="0" rIns="0">
              <a:spAutoFit/>
            </a:bodyPr>
            <a:lstStyle/>
            <a:p>
              <a:pPr>
                <a:lnSpc>
                  <a:spcPts val="5421"/>
                </a:lnSpc>
                <a:spcBef>
                  <a:spcPct val="0"/>
                </a:spcBef>
              </a:pPr>
              <a:r>
                <a:rPr lang="en-US" sz="3872">
                  <a:solidFill>
                    <a:srgbClr val="004AAD"/>
                  </a:solidFill>
                  <a:latin typeface="Aileron Bold"/>
                </a:rPr>
                <a:t>Contact</a:t>
              </a:r>
            </a:p>
          </p:txBody>
        </p:sp>
        <p:sp>
          <p:nvSpPr>
            <p:cNvPr name="TextBox 73" id="73"/>
            <p:cNvSpPr txBox="true"/>
            <p:nvPr/>
          </p:nvSpPr>
          <p:spPr>
            <a:xfrm rot="0">
              <a:off x="0" y="1318788"/>
              <a:ext cx="6300993" cy="2772952"/>
            </a:xfrm>
            <a:prstGeom prst="rect">
              <a:avLst/>
            </a:prstGeom>
          </p:spPr>
          <p:txBody>
            <a:bodyPr anchor="t" rtlCol="false" tIns="0" lIns="0" bIns="0" rIns="0">
              <a:spAutoFit/>
            </a:bodyPr>
            <a:lstStyle/>
            <a:p>
              <a:pPr>
                <a:lnSpc>
                  <a:spcPts val="3338"/>
                </a:lnSpc>
              </a:pPr>
              <a:r>
                <a:rPr lang="en-US" sz="2126" spc="21">
                  <a:solidFill>
                    <a:srgbClr val="004AAD"/>
                  </a:solidFill>
                  <a:latin typeface="Aileron Bold"/>
                </a:rPr>
                <a:t>Surupi Nandi</a:t>
              </a:r>
            </a:p>
            <a:p>
              <a:pPr>
                <a:lnSpc>
                  <a:spcPts val="3338"/>
                </a:lnSpc>
              </a:pPr>
              <a:r>
                <a:rPr lang="en-US" sz="2126" spc="21">
                  <a:solidFill>
                    <a:srgbClr val="004AAD"/>
                  </a:solidFill>
                  <a:latin typeface="Aileron Bold"/>
                </a:rPr>
                <a:t>Roll No.: 41</a:t>
              </a:r>
            </a:p>
            <a:p>
              <a:pPr>
                <a:lnSpc>
                  <a:spcPts val="3338"/>
                </a:lnSpc>
              </a:pPr>
              <a:r>
                <a:rPr lang="en-US" sz="2126" spc="21">
                  <a:solidFill>
                    <a:srgbClr val="004AAD"/>
                  </a:solidFill>
                  <a:latin typeface="Aileron Bold"/>
                </a:rPr>
                <a:t>Enrollment No.: 12020002016053</a:t>
              </a:r>
            </a:p>
            <a:p>
              <a:pPr>
                <a:lnSpc>
                  <a:spcPts val="3338"/>
                </a:lnSpc>
              </a:pPr>
              <a:r>
                <a:rPr lang="en-US" sz="2126" spc="21">
                  <a:solidFill>
                    <a:srgbClr val="004AAD"/>
                  </a:solidFill>
                  <a:latin typeface="Aileron Bold"/>
                </a:rPr>
                <a:t>Stream: CSE AIML</a:t>
              </a:r>
            </a:p>
            <a:p>
              <a:pPr>
                <a:lnSpc>
                  <a:spcPts val="3338"/>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DAFwej1HIXI</dc:identifier>
  <dcterms:modified xsi:type="dcterms:W3CDTF">2011-08-01T06:04:30Z</dcterms:modified>
  <cp:revision>1</cp:revision>
  <dc:title>Business Progress Report Sustainable Development Goals Presentation in Green and Blue Geometric Style</dc:title>
</cp:coreProperties>
</file>