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3"/>
  </p:notesMasterIdLst>
  <p:sldIdLst>
    <p:sldId id="256" r:id="rId2"/>
    <p:sldId id="258" r:id="rId3"/>
    <p:sldId id="259" r:id="rId4"/>
    <p:sldId id="260" r:id="rId5"/>
    <p:sldId id="261" r:id="rId6"/>
    <p:sldId id="262" r:id="rId7"/>
    <p:sldId id="263" r:id="rId8"/>
    <p:sldId id="264" r:id="rId9"/>
    <p:sldId id="267" r:id="rId10"/>
    <p:sldId id="266"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2EB6C7A-CB4D-47EA-B7CF-2A511DC36AA2}" type="datetimeFigureOut">
              <a:rPr lang="en-IN" smtClean="0"/>
              <a:t>07-05-2024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0A411A5-391D-43B7-A64D-94E39D2764E5}" type="slidenum">
              <a:rPr lang="en-IN" smtClean="0"/>
              <a:t>‹#›</a:t>
            </a:fld>
            <a:endParaRPr lang="en-IN" dirty="0"/>
          </a:p>
        </p:txBody>
      </p:sp>
    </p:spTree>
    <p:extLst>
      <p:ext uri="{BB962C8B-B14F-4D97-AF65-F5344CB8AC3E}">
        <p14:creationId xmlns:p14="http://schemas.microsoft.com/office/powerpoint/2010/main" val="3070196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0A411A5-391D-43B7-A64D-94E39D2764E5}" type="slidenum">
              <a:rPr lang="en-IN" smtClean="0"/>
              <a:t>1</a:t>
            </a:fld>
            <a:endParaRPr lang="en-IN" dirty="0"/>
          </a:p>
        </p:txBody>
      </p:sp>
    </p:spTree>
    <p:extLst>
      <p:ext uri="{BB962C8B-B14F-4D97-AF65-F5344CB8AC3E}">
        <p14:creationId xmlns:p14="http://schemas.microsoft.com/office/powerpoint/2010/main" val="932339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GB" dirty="0"/>
              <a:t>Speech to Google Search using Recurrent Neural Network (RNN) </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en-US" dirty="0"/>
              <a:t>7/5/2024</a:t>
            </a:r>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GB" dirty="0"/>
              <a:t>Speech to Google Search using Recurrent Neural Network (RNN) </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en-US" dirty="0"/>
              <a:t>7/5/2024</a:t>
            </a:r>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GB" dirty="0"/>
              <a:t>Speech to Google Search using Recurrent Neural Network (RNN) </a:t>
            </a:r>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r>
              <a:rPr lang="en-US" dirty="0"/>
              <a:t>7/5/2024</a:t>
            </a:r>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GB" dirty="0"/>
              <a:t>Speech to Google Search using Recurrent Neural Network (RNN) </a:t>
            </a:r>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r>
              <a:rPr lang="en-US" dirty="0"/>
              <a:t>7/5/2024</a:t>
            </a:r>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GB" dirty="0"/>
              <a:t>Speech to Google Search using Recurrent Neural Network (RNN) </a:t>
            </a:r>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r>
              <a:rPr lang="en-US" dirty="0"/>
              <a:t>7/5/2024</a:t>
            </a:r>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r>
              <a:rPr lang="en-GB" dirty="0"/>
              <a:t>Speech to Google Search using Recurrent Neural Network (RNN) </a:t>
            </a:r>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r>
              <a:rPr lang="en-US" dirty="0"/>
              <a:t>7/5/2024</a:t>
            </a:r>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6553200" y="4549750"/>
            <a:ext cx="4953000" cy="1897955"/>
          </a:xfrm>
          <a:prstGeom prst="rect">
            <a:avLst/>
          </a:prstGeom>
        </p:spPr>
        <p:txBody>
          <a:bodyPr vert="horz" wrap="square" lIns="0" tIns="12700" rIns="0" bIns="0" rtlCol="0">
            <a:spAutoFit/>
          </a:bodyPr>
          <a:lstStyle/>
          <a:p>
            <a:pPr marL="12700">
              <a:lnSpc>
                <a:spcPct val="100000"/>
              </a:lnSpc>
              <a:spcBef>
                <a:spcPts val="100"/>
              </a:spcBef>
            </a:pPr>
            <a:r>
              <a:rPr lang="en-US" sz="2400" b="1" i="1" spc="10" dirty="0">
                <a:solidFill>
                  <a:schemeClr val="tx1">
                    <a:lumMod val="95000"/>
                    <a:lumOff val="5000"/>
                  </a:schemeClr>
                </a:solidFill>
                <a:latin typeface="Trebuchet MS"/>
                <a:cs typeface="Trebuchet MS"/>
              </a:rPr>
              <a:t>Presented By :-</a:t>
            </a:r>
          </a:p>
          <a:p>
            <a:pPr marL="12700">
              <a:lnSpc>
                <a:spcPct val="100000"/>
              </a:lnSpc>
              <a:spcBef>
                <a:spcPts val="100"/>
              </a:spcBef>
            </a:pPr>
            <a:r>
              <a:rPr lang="en-US" sz="2400" b="1" i="1" spc="10" dirty="0">
                <a:solidFill>
                  <a:schemeClr val="tx1">
                    <a:lumMod val="95000"/>
                    <a:lumOff val="5000"/>
                  </a:schemeClr>
                </a:solidFill>
                <a:latin typeface="Trebuchet MS"/>
                <a:cs typeface="Trebuchet MS"/>
              </a:rPr>
              <a:t>Name  :  </a:t>
            </a:r>
            <a:r>
              <a:rPr lang="en-US" sz="2400" b="1" i="1" spc="10" dirty="0">
                <a:solidFill>
                  <a:srgbClr val="FF0000"/>
                </a:solidFill>
                <a:latin typeface="Trebuchet MS"/>
                <a:cs typeface="Trebuchet MS"/>
              </a:rPr>
              <a:t>Suruthi R</a:t>
            </a:r>
            <a:endParaRPr lang="en-US" sz="2400" i="1" spc="10" dirty="0">
              <a:solidFill>
                <a:srgbClr val="FF0000"/>
              </a:solidFill>
              <a:latin typeface="Trebuchet MS"/>
              <a:cs typeface="Trebuchet MS"/>
            </a:endParaRPr>
          </a:p>
          <a:p>
            <a:pPr marL="12700">
              <a:lnSpc>
                <a:spcPct val="100000"/>
              </a:lnSpc>
              <a:spcBef>
                <a:spcPts val="100"/>
              </a:spcBef>
            </a:pPr>
            <a:r>
              <a:rPr lang="en-US" sz="2400" b="1" i="1" spc="10" dirty="0">
                <a:solidFill>
                  <a:schemeClr val="tx1">
                    <a:lumMod val="95000"/>
                    <a:lumOff val="5000"/>
                  </a:schemeClr>
                </a:solidFill>
                <a:latin typeface="Trebuchet MS"/>
                <a:cs typeface="Trebuchet MS"/>
              </a:rPr>
              <a:t>Reg No : </a:t>
            </a:r>
            <a:r>
              <a:rPr lang="en-US" sz="2400" b="1" i="1" spc="10" dirty="0">
                <a:solidFill>
                  <a:srgbClr val="FF0000"/>
                </a:solidFill>
                <a:latin typeface="Trebuchet MS"/>
                <a:cs typeface="Trebuchet MS"/>
              </a:rPr>
              <a:t>730321104056</a:t>
            </a:r>
            <a:endParaRPr lang="en-US" sz="2400" i="1" spc="10" dirty="0">
              <a:solidFill>
                <a:srgbClr val="FF0000"/>
              </a:solidFill>
              <a:latin typeface="Trebuchet MS"/>
              <a:cs typeface="Trebuchet MS"/>
            </a:endParaRPr>
          </a:p>
          <a:p>
            <a:pPr marL="12700">
              <a:lnSpc>
                <a:spcPct val="100000"/>
              </a:lnSpc>
              <a:spcBef>
                <a:spcPts val="100"/>
              </a:spcBef>
            </a:pPr>
            <a:r>
              <a:rPr lang="en-US" sz="2400" b="1" i="1" spc="10" dirty="0">
                <a:solidFill>
                  <a:schemeClr val="tx1">
                    <a:lumMod val="95000"/>
                    <a:lumOff val="5000"/>
                  </a:schemeClr>
                </a:solidFill>
                <a:latin typeface="Trebuchet MS"/>
                <a:cs typeface="Trebuchet MS"/>
              </a:rPr>
              <a:t>Department : </a:t>
            </a:r>
            <a:r>
              <a:rPr lang="en-US" sz="2400" b="1" i="1" spc="10" dirty="0">
                <a:solidFill>
                  <a:srgbClr val="FF0000"/>
                </a:solidFill>
                <a:latin typeface="Trebuchet MS"/>
                <a:cs typeface="Trebuchet MS"/>
              </a:rPr>
              <a:t>Computer science and engineering</a:t>
            </a:r>
            <a:endParaRPr sz="2400" i="1" dirty="0">
              <a:solidFill>
                <a:srgbClr val="FF0000"/>
              </a:solidFill>
              <a:latin typeface="Trebuchet MS"/>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2B6A0C9E-9E85-51D6-E89F-CF291696CED1}"/>
              </a:ext>
            </a:extLst>
          </p:cNvPr>
          <p:cNvSpPr txBox="1"/>
          <p:nvPr/>
        </p:nvSpPr>
        <p:spPr>
          <a:xfrm>
            <a:off x="676275" y="1484958"/>
            <a:ext cx="10089020" cy="2677656"/>
          </a:xfrm>
          <a:prstGeom prst="rect">
            <a:avLst/>
          </a:prstGeom>
          <a:noFill/>
        </p:spPr>
        <p:txBody>
          <a:bodyPr wrap="square" rtlCol="0">
            <a:spAutoFit/>
          </a:bodyPr>
          <a:lstStyle/>
          <a:p>
            <a:pPr algn="ctr"/>
            <a:r>
              <a:rPr lang="en-US" sz="4400" b="1" i="1" dirty="0">
                <a:solidFill>
                  <a:srgbClr val="FF0000"/>
                </a:solidFill>
                <a:effectLst>
                  <a:outerShdw blurRad="38100" dist="38100" dir="2700000" algn="tl">
                    <a:srgbClr val="000000">
                      <a:alpha val="43137"/>
                    </a:srgbClr>
                  </a:outerShdw>
                </a:effectLst>
              </a:rPr>
              <a:t>Naan Mudhalvan -NM1009 Generative AI for Engineering</a:t>
            </a:r>
          </a:p>
          <a:p>
            <a:pPr algn="ctr"/>
            <a:r>
              <a:rPr lang="en-US" sz="4000" i="1" dirty="0">
                <a:solidFill>
                  <a:srgbClr val="FF0000"/>
                </a:solidFill>
                <a:effectLst>
                  <a:outerShdw blurRad="38100" dist="38100" dir="2700000" algn="tl">
                    <a:srgbClr val="000000">
                      <a:alpha val="43137"/>
                    </a:srgbClr>
                  </a:outerShdw>
                </a:effectLst>
              </a:rPr>
              <a:t>PROJECT TITLE : </a:t>
            </a:r>
            <a:r>
              <a:rPr lang="en-US" sz="4000" i="1" dirty="0">
                <a:solidFill>
                  <a:schemeClr val="tx1">
                    <a:lumMod val="95000"/>
                    <a:lumOff val="5000"/>
                  </a:schemeClr>
                </a:solidFill>
                <a:effectLst>
                  <a:outerShdw blurRad="38100" dist="38100" dir="2700000" algn="tl">
                    <a:srgbClr val="000000">
                      <a:alpha val="43137"/>
                    </a:srgbClr>
                  </a:outerShdw>
                </a:effectLst>
              </a:rPr>
              <a:t>Heart disease analysis using RNN</a:t>
            </a:r>
            <a:r>
              <a:rPr lang="en-US" sz="4000" b="1" i="1" dirty="0">
                <a:solidFill>
                  <a:srgbClr val="FF0000"/>
                </a:solidFill>
                <a:effectLst>
                  <a:outerShdw blurRad="38100" dist="38100" dir="2700000" algn="tl">
                    <a:srgbClr val="000000">
                      <a:alpha val="43137"/>
                    </a:srgbClr>
                  </a:outerShdw>
                </a:effectLst>
              </a:rPr>
              <a:t> </a:t>
            </a:r>
          </a:p>
        </p:txBody>
      </p:sp>
      <p:pic>
        <p:nvPicPr>
          <p:cNvPr id="11" name="image4.png"/>
          <p:cNvPicPr/>
          <p:nvPr/>
        </p:nvPicPr>
        <p:blipFill rotWithShape="1">
          <a:blip r:embed="rId4"/>
          <a:srcRect t="23177" b="18489"/>
          <a:stretch/>
        </p:blipFill>
        <p:spPr>
          <a:xfrm>
            <a:off x="2362200" y="178468"/>
            <a:ext cx="7086600" cy="1066800"/>
          </a:xfrm>
          <a:prstGeom prst="rect">
            <a:avLst/>
          </a:prstGeo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873E2-E749-E830-A978-FA03B786FBFA}"/>
              </a:ext>
            </a:extLst>
          </p:cNvPr>
          <p:cNvSpPr>
            <a:spLocks noGrp="1"/>
          </p:cNvSpPr>
          <p:nvPr>
            <p:ph type="title"/>
          </p:nvPr>
        </p:nvSpPr>
        <p:spPr>
          <a:xfrm>
            <a:off x="670757" y="990600"/>
            <a:ext cx="3435668" cy="677108"/>
          </a:xfrm>
        </p:spPr>
        <p:txBody>
          <a:bodyPr/>
          <a:lstStyle/>
          <a:p>
            <a:pPr marL="12700" algn="l" rtl="0">
              <a:spcBef>
                <a:spcPts val="130"/>
              </a:spcBef>
              <a:tabLst>
                <a:tab pos="2727960" algn="l"/>
              </a:tabLst>
            </a:pPr>
            <a:r>
              <a:rPr lang="en-US" sz="4400" i="1" kern="1200" dirty="0">
                <a:solidFill>
                  <a:srgbClr val="FF0000"/>
                </a:solidFill>
                <a:effectLst>
                  <a:outerShdw blurRad="38100" dist="38100" dir="2700000" algn="tl">
                    <a:srgbClr val="000000">
                      <a:alpha val="43137"/>
                    </a:srgbClr>
                  </a:outerShdw>
                </a:effectLst>
                <a:latin typeface="+mj-lt"/>
                <a:cs typeface="+mn-cs"/>
              </a:rPr>
              <a:t>CONCLUSION :</a:t>
            </a:r>
          </a:p>
        </p:txBody>
      </p:sp>
      <p:sp>
        <p:nvSpPr>
          <p:cNvPr id="3" name="TextBox 2">
            <a:extLst>
              <a:ext uri="{FF2B5EF4-FFF2-40B4-BE49-F238E27FC236}">
                <a16:creationId xmlns:a16="http://schemas.microsoft.com/office/drawing/2014/main" id="{6517706C-F01A-A0A0-FE2F-B3D0BB1A9DC1}"/>
              </a:ext>
            </a:extLst>
          </p:cNvPr>
          <p:cNvSpPr txBox="1"/>
          <p:nvPr/>
        </p:nvSpPr>
        <p:spPr>
          <a:xfrm>
            <a:off x="899357" y="2090172"/>
            <a:ext cx="8687146" cy="3416320"/>
          </a:xfrm>
          <a:prstGeom prst="rect">
            <a:avLst/>
          </a:prstGeom>
          <a:noFill/>
        </p:spPr>
        <p:txBody>
          <a:bodyPr wrap="square" rtlCol="0">
            <a:spAutoFit/>
          </a:bodyPr>
          <a:lstStyle/>
          <a:p>
            <a:pPr marL="342900" indent="-342900" algn="just">
              <a:buFont typeface="Wingdings" panose="05000000000000000000" pitchFamily="2" charset="2"/>
              <a:buChar char="ü"/>
            </a:pPr>
            <a:r>
              <a:rPr lang="en-US" sz="2400" dirty="0">
                <a:latin typeface="+mj-lt"/>
              </a:rPr>
              <a:t>In conclusion, employing a recurrent natural network (RNN) for heart disease analysis offers promising avenues for capturing temporal dependencies and linguistic nuances in medical data. By integrating recurrent neural network architecture with natural language processing capabilities, this approach </a:t>
            </a:r>
            <a:r>
              <a:rPr lang="en-US" sz="2400" dirty="0">
                <a:solidFill>
                  <a:srgbClr val="FF0000"/>
                </a:solidFill>
                <a:latin typeface="+mj-lt"/>
              </a:rPr>
              <a:t>enables comprehensive analysis of both structured and unstructured patient data, facilitating early detection, risk assessment, and personalized intervention strategies </a:t>
            </a:r>
            <a:r>
              <a:rPr lang="en-US" sz="2400" dirty="0">
                <a:latin typeface="+mj-lt"/>
              </a:rPr>
              <a:t>for heart disease management.</a:t>
            </a:r>
          </a:p>
        </p:txBody>
      </p:sp>
      <p:sp>
        <p:nvSpPr>
          <p:cNvPr id="11" name="Slide Number Placeholder 10"/>
          <p:cNvSpPr>
            <a:spLocks noGrp="1"/>
          </p:cNvSpPr>
          <p:nvPr>
            <p:ph type="sldNum" sz="quarter" idx="7"/>
          </p:nvPr>
        </p:nvSpPr>
        <p:spPr>
          <a:xfrm>
            <a:off x="11414575" y="6473337"/>
            <a:ext cx="151129" cy="191770"/>
          </a:xfrm>
        </p:spPr>
        <p:txBody>
          <a:bodyPr/>
          <a:lstStyle/>
          <a:p>
            <a:pPr marL="38100">
              <a:lnSpc>
                <a:spcPct val="100000"/>
              </a:lnSpc>
              <a:spcBef>
                <a:spcPts val="55"/>
              </a:spcBef>
            </a:pPr>
            <a:fld id="{81D60167-4931-47E6-BA6A-407CBD079E47}" type="slidenum">
              <a:rPr lang="en-IN" spc="10" smtClean="0"/>
              <a:t>10</a:t>
            </a:fld>
            <a:endParaRPr lang="en-IN" spc="10" dirty="0"/>
          </a:p>
        </p:txBody>
      </p:sp>
    </p:spTree>
    <p:extLst>
      <p:ext uri="{BB962C8B-B14F-4D97-AF65-F5344CB8AC3E}">
        <p14:creationId xmlns:p14="http://schemas.microsoft.com/office/powerpoint/2010/main" val="2574549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58D636D-C248-7018-13E3-D2AA0F0C10C4}"/>
              </a:ext>
            </a:extLst>
          </p:cNvPr>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11</a:t>
            </a:fld>
            <a:endParaRPr lang="en-IN" spc="10" dirty="0"/>
          </a:p>
        </p:txBody>
      </p:sp>
      <p:sp>
        <p:nvSpPr>
          <p:cNvPr id="6" name="TextBox 5">
            <a:extLst>
              <a:ext uri="{FF2B5EF4-FFF2-40B4-BE49-F238E27FC236}">
                <a16:creationId xmlns:a16="http://schemas.microsoft.com/office/drawing/2014/main" id="{528F8F8F-5C7A-69F2-C51C-70AD4B20CBF9}"/>
              </a:ext>
            </a:extLst>
          </p:cNvPr>
          <p:cNvSpPr txBox="1"/>
          <p:nvPr/>
        </p:nvSpPr>
        <p:spPr>
          <a:xfrm>
            <a:off x="3810000" y="2819400"/>
            <a:ext cx="4034589" cy="830997"/>
          </a:xfrm>
          <a:prstGeom prst="rect">
            <a:avLst/>
          </a:prstGeom>
          <a:noFill/>
        </p:spPr>
        <p:txBody>
          <a:bodyPr wrap="square">
            <a:spAutoFit/>
          </a:bodyPr>
          <a:lstStyle/>
          <a:p>
            <a:r>
              <a:rPr lang="en-US" sz="4800" b="1" i="1" dirty="0">
                <a:solidFill>
                  <a:srgbClr val="FF0000"/>
                </a:solidFill>
                <a:effectLst>
                  <a:outerShdw blurRad="38100" dist="38100" dir="2700000" algn="tl">
                    <a:srgbClr val="000000">
                      <a:alpha val="43137"/>
                    </a:srgbClr>
                  </a:outerShdw>
                </a:effectLst>
              </a:rPr>
              <a:t>THANK YOU!!!</a:t>
            </a:r>
          </a:p>
        </p:txBody>
      </p:sp>
      <p:pic>
        <p:nvPicPr>
          <p:cNvPr id="8" name="object 6">
            <a:extLst>
              <a:ext uri="{FF2B5EF4-FFF2-40B4-BE49-F238E27FC236}">
                <a16:creationId xmlns:a16="http://schemas.microsoft.com/office/drawing/2014/main" id="{50D79E90-6EBE-E502-195E-A139740BCC74}"/>
              </a:ext>
            </a:extLst>
          </p:cNvPr>
          <p:cNvPicPr/>
          <p:nvPr/>
        </p:nvPicPr>
        <p:blipFill>
          <a:blip r:embed="rId2">
            <a:extLst>
              <a:ext uri="{28A0092B-C50C-407E-A947-70E740481C1C}">
                <a14:useLocalDpi xmlns:a14="http://schemas.microsoft.com/office/drawing/2010/main" val="0"/>
              </a:ext>
            </a:extLst>
          </a:blip>
          <a:srcRect/>
          <a:stretch/>
        </p:blipFill>
        <p:spPr>
          <a:xfrm>
            <a:off x="9067801" y="1600200"/>
            <a:ext cx="2743200" cy="4755101"/>
          </a:xfrm>
          <a:prstGeom prst="rect">
            <a:avLst/>
          </a:prstGeom>
        </p:spPr>
      </p:pic>
    </p:spTree>
    <p:extLst>
      <p:ext uri="{BB962C8B-B14F-4D97-AF65-F5344CB8AC3E}">
        <p14:creationId xmlns:p14="http://schemas.microsoft.com/office/powerpoint/2010/main" val="2872702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1" name="object 21"/>
          <p:cNvSpPr txBox="1">
            <a:spLocks noGrp="1"/>
          </p:cNvSpPr>
          <p:nvPr>
            <p:ph type="title"/>
          </p:nvPr>
        </p:nvSpPr>
        <p:spPr>
          <a:xfrm>
            <a:off x="914400" y="1092530"/>
            <a:ext cx="2357120" cy="690574"/>
          </a:xfrm>
          <a:prstGeom prst="rect">
            <a:avLst/>
          </a:prstGeom>
        </p:spPr>
        <p:txBody>
          <a:bodyPr vert="horz" wrap="square" lIns="0" tIns="13335" rIns="0" bIns="0" rtlCol="0">
            <a:spAutoFit/>
          </a:bodyPr>
          <a:lstStyle/>
          <a:p>
            <a:pPr marL="12700">
              <a:spcBef>
                <a:spcPts val="130"/>
              </a:spcBef>
            </a:pPr>
            <a:r>
              <a:rPr sz="4400" i="1" dirty="0">
                <a:solidFill>
                  <a:srgbClr val="FF0000"/>
                </a:solidFill>
                <a:effectLst>
                  <a:outerShdw blurRad="38100" dist="38100" dir="2700000" algn="tl">
                    <a:srgbClr val="000000">
                      <a:alpha val="43137"/>
                    </a:srgbClr>
                  </a:outerShdw>
                </a:effectLst>
                <a:latin typeface="+mj-lt"/>
              </a:rPr>
              <a:t>AGENDA</a:t>
            </a:r>
            <a:r>
              <a:rPr lang="en-US" sz="4400" i="1" dirty="0">
                <a:solidFill>
                  <a:srgbClr val="FF0000"/>
                </a:solidFill>
                <a:effectLst>
                  <a:outerShdw blurRad="38100" dist="38100" dir="2700000" algn="tl">
                    <a:srgbClr val="000000">
                      <a:alpha val="43137"/>
                    </a:srgbClr>
                  </a:outerShdw>
                </a:effectLst>
                <a:latin typeface="+mj-lt"/>
              </a:rPr>
              <a:t> :</a:t>
            </a:r>
            <a:endParaRPr sz="4400" i="1" dirty="0">
              <a:solidFill>
                <a:srgbClr val="FF0000"/>
              </a:solidFill>
              <a:effectLst>
                <a:outerShdw blurRad="38100" dist="38100" dir="2700000" algn="tl">
                  <a:srgbClr val="000000">
                    <a:alpha val="43137"/>
                  </a:srgbClr>
                </a:outerShdw>
              </a:effectLst>
              <a:latin typeface="+mj-lt"/>
            </a:endParaRPr>
          </a:p>
        </p:txBody>
      </p:sp>
      <p:sp>
        <p:nvSpPr>
          <p:cNvPr id="23" name="TextBox 22">
            <a:extLst>
              <a:ext uri="{FF2B5EF4-FFF2-40B4-BE49-F238E27FC236}">
                <a16:creationId xmlns:a16="http://schemas.microsoft.com/office/drawing/2014/main" id="{0F178451-6C25-1832-14E1-2AEE341F08C0}"/>
              </a:ext>
            </a:extLst>
          </p:cNvPr>
          <p:cNvSpPr txBox="1"/>
          <p:nvPr/>
        </p:nvSpPr>
        <p:spPr>
          <a:xfrm>
            <a:off x="1535893" y="2214721"/>
            <a:ext cx="4076858" cy="3539430"/>
          </a:xfrm>
          <a:prstGeom prst="rect">
            <a:avLst/>
          </a:prstGeom>
          <a:noFill/>
        </p:spPr>
        <p:txBody>
          <a:bodyPr wrap="square" rtlCol="0">
            <a:spAutoFit/>
          </a:bodyPr>
          <a:lstStyle/>
          <a:p>
            <a:pPr marL="514350" indent="-514350">
              <a:buFont typeface="Wingdings" panose="05000000000000000000" pitchFamily="2" charset="2"/>
              <a:buChar char="Ø"/>
            </a:pPr>
            <a:r>
              <a:rPr lang="en-US" sz="2800" i="1" dirty="0"/>
              <a:t> Problem Statement</a:t>
            </a:r>
          </a:p>
          <a:p>
            <a:pPr marL="514350" indent="-514350">
              <a:buFont typeface="Wingdings" panose="05000000000000000000" pitchFamily="2" charset="2"/>
              <a:buChar char="Ø"/>
            </a:pPr>
            <a:r>
              <a:rPr lang="en-US" sz="2800" i="1" dirty="0"/>
              <a:t> Project Overview</a:t>
            </a:r>
          </a:p>
          <a:p>
            <a:pPr marL="514350" indent="-514350">
              <a:buFont typeface="Wingdings" panose="05000000000000000000" pitchFamily="2" charset="2"/>
              <a:buChar char="Ø"/>
            </a:pPr>
            <a:r>
              <a:rPr lang="en-US" sz="2800" i="1" dirty="0"/>
              <a:t> End Users</a:t>
            </a:r>
          </a:p>
          <a:p>
            <a:pPr marL="514350" indent="-514350">
              <a:buFont typeface="Wingdings" panose="05000000000000000000" pitchFamily="2" charset="2"/>
              <a:buChar char="Ø"/>
            </a:pPr>
            <a:r>
              <a:rPr lang="en-US" sz="2800" i="1" dirty="0"/>
              <a:t> Solution</a:t>
            </a:r>
          </a:p>
          <a:p>
            <a:pPr marL="514350" indent="-514350">
              <a:buFont typeface="Wingdings" panose="05000000000000000000" pitchFamily="2" charset="2"/>
              <a:buChar char="Ø"/>
            </a:pPr>
            <a:r>
              <a:rPr lang="en-US" sz="2800" i="1" dirty="0"/>
              <a:t> Special Features</a:t>
            </a:r>
          </a:p>
          <a:p>
            <a:pPr marL="514350" indent="-514350">
              <a:buFont typeface="Wingdings" panose="05000000000000000000" pitchFamily="2" charset="2"/>
              <a:buChar char="Ø"/>
            </a:pPr>
            <a:r>
              <a:rPr lang="en-US" sz="2800" i="1" dirty="0"/>
              <a:t> Modelling Approach</a:t>
            </a:r>
          </a:p>
          <a:p>
            <a:pPr marL="514350" indent="-514350">
              <a:buFont typeface="Wingdings" panose="05000000000000000000" pitchFamily="2" charset="2"/>
              <a:buChar char="Ø"/>
            </a:pPr>
            <a:r>
              <a:rPr lang="en-US" sz="2800" i="1" dirty="0"/>
              <a:t> Results</a:t>
            </a:r>
          </a:p>
          <a:p>
            <a:pPr marL="514350" indent="-514350">
              <a:buFont typeface="Wingdings" panose="05000000000000000000" pitchFamily="2" charset="2"/>
              <a:buChar char="Ø"/>
            </a:pPr>
            <a:r>
              <a:rPr lang="en-US" sz="2800" i="1" dirty="0"/>
              <a:t> Conclusion</a:t>
            </a:r>
          </a:p>
        </p:txBody>
      </p:sp>
      <p:pic>
        <p:nvPicPr>
          <p:cNvPr id="31" name="object 20"/>
          <p:cNvPicPr/>
          <p:nvPr/>
        </p:nvPicPr>
        <p:blipFill>
          <a:blip r:embed="rId2">
            <a:extLst>
              <a:ext uri="{28A0092B-C50C-407E-A947-70E740481C1C}">
                <a14:useLocalDpi xmlns:a14="http://schemas.microsoft.com/office/drawing/2010/main" val="0"/>
              </a:ext>
            </a:extLst>
          </a:blip>
          <a:srcRect/>
          <a:stretch/>
        </p:blipFill>
        <p:spPr>
          <a:xfrm rot="21173757" flipH="1">
            <a:off x="4515368" y="2339824"/>
            <a:ext cx="4824723" cy="3289224"/>
          </a:xfrm>
          <a:prstGeom prst="rect">
            <a:avLst/>
          </a:prstGeom>
        </p:spPr>
      </p:pic>
      <p:sp>
        <p:nvSpPr>
          <p:cNvPr id="18" name="Slide Number Placeholder 17"/>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2</a:t>
            </a:fld>
            <a:endParaRPr lang="en-IN"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38200"/>
            <a:ext cx="5636895"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i="1" dirty="0">
                <a:solidFill>
                  <a:srgbClr val="FF0000"/>
                </a:solidFill>
                <a:effectLst>
                  <a:outerShdw blurRad="38100" dist="38100" dir="2700000" algn="tl">
                    <a:srgbClr val="000000">
                      <a:alpha val="43137"/>
                    </a:srgbClr>
                  </a:outerShdw>
                </a:effectLst>
                <a:latin typeface="+mj-lt"/>
              </a:rPr>
              <a:t>PROBLEM</a:t>
            </a:r>
            <a:r>
              <a:rPr lang="en-US" sz="4400" i="1" dirty="0">
                <a:solidFill>
                  <a:srgbClr val="FF0000"/>
                </a:solidFill>
                <a:effectLst>
                  <a:outerShdw blurRad="38100" dist="38100" dir="2700000" algn="tl">
                    <a:srgbClr val="000000">
                      <a:alpha val="43137"/>
                    </a:srgbClr>
                  </a:outerShdw>
                </a:effectLst>
                <a:latin typeface="+mj-lt"/>
              </a:rPr>
              <a:t> </a:t>
            </a:r>
            <a:r>
              <a:rPr sz="4400" i="1" dirty="0">
                <a:solidFill>
                  <a:srgbClr val="FF0000"/>
                </a:solidFill>
                <a:effectLst>
                  <a:outerShdw blurRad="38100" dist="38100" dir="2700000" algn="tl">
                    <a:srgbClr val="000000">
                      <a:alpha val="43137"/>
                    </a:srgbClr>
                  </a:outerShdw>
                </a:effectLst>
                <a:latin typeface="+mj-lt"/>
              </a:rPr>
              <a:t>STATEMENT</a:t>
            </a:r>
            <a:r>
              <a:rPr lang="en-US" sz="4400" i="1" dirty="0">
                <a:solidFill>
                  <a:srgbClr val="FF0000"/>
                </a:solidFill>
                <a:effectLst>
                  <a:outerShdw blurRad="38100" dist="38100" dir="2700000" algn="tl">
                    <a:srgbClr val="000000">
                      <a:alpha val="43137"/>
                    </a:srgbClr>
                  </a:outerShdw>
                </a:effectLst>
                <a:latin typeface="+mj-lt"/>
              </a:rPr>
              <a:t> :</a:t>
            </a:r>
            <a:endParaRPr sz="4400" i="1" dirty="0">
              <a:solidFill>
                <a:srgbClr val="FF0000"/>
              </a:solidFill>
              <a:effectLst>
                <a:outerShdw blurRad="38100" dist="38100" dir="2700000" algn="tl">
                  <a:srgbClr val="000000">
                    <a:alpha val="43137"/>
                  </a:srgbClr>
                </a:outerShdw>
              </a:effectLst>
              <a:latin typeface="+mj-lt"/>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3D2D1CE1-7A5A-E237-6C30-8021278C0125}"/>
              </a:ext>
            </a:extLst>
          </p:cNvPr>
          <p:cNvSpPr txBox="1"/>
          <p:nvPr/>
        </p:nvSpPr>
        <p:spPr>
          <a:xfrm>
            <a:off x="676275" y="2065678"/>
            <a:ext cx="8772525" cy="3785652"/>
          </a:xfrm>
          <a:prstGeom prst="rect">
            <a:avLst/>
          </a:prstGeom>
          <a:noFill/>
        </p:spPr>
        <p:txBody>
          <a:bodyPr wrap="square" rtlCol="0">
            <a:spAutoFit/>
          </a:bodyPr>
          <a:lstStyle/>
          <a:p>
            <a:pPr marL="342900" indent="-342900" algn="just">
              <a:buFont typeface="Wingdings" panose="05000000000000000000" pitchFamily="2" charset="2"/>
              <a:buChar char="ü"/>
            </a:pPr>
            <a:r>
              <a:rPr lang="en-US" sz="2400" dirty="0">
                <a:solidFill>
                  <a:schemeClr val="tx1">
                    <a:lumMod val="95000"/>
                    <a:lumOff val="5000"/>
                  </a:schemeClr>
                </a:solidFill>
                <a:latin typeface="+mj-lt"/>
              </a:rPr>
              <a:t>Heart disease is a leading </a:t>
            </a:r>
            <a:r>
              <a:rPr lang="en-US" sz="2400" dirty="0">
                <a:solidFill>
                  <a:srgbClr val="FF0000"/>
                </a:solidFill>
                <a:latin typeface="+mj-lt"/>
              </a:rPr>
              <a:t>cause of mortality worldwide, necessitating accurate and timely diagnosis </a:t>
            </a:r>
            <a:r>
              <a:rPr lang="en-US" sz="2400" dirty="0">
                <a:solidFill>
                  <a:schemeClr val="tx1">
                    <a:lumMod val="95000"/>
                    <a:lumOff val="5000"/>
                  </a:schemeClr>
                </a:solidFill>
                <a:latin typeface="+mj-lt"/>
              </a:rPr>
              <a:t>for effective treatment and prevention. </a:t>
            </a:r>
          </a:p>
          <a:p>
            <a:pPr marL="342900" indent="-342900" algn="just">
              <a:buFont typeface="Wingdings" panose="05000000000000000000" pitchFamily="2" charset="2"/>
              <a:buChar char="ü"/>
            </a:pPr>
            <a:r>
              <a:rPr lang="en-US" sz="2400" dirty="0">
                <a:solidFill>
                  <a:schemeClr val="tx1">
                    <a:lumMod val="95000"/>
                    <a:lumOff val="5000"/>
                  </a:schemeClr>
                </a:solidFill>
                <a:latin typeface="+mj-lt"/>
              </a:rPr>
              <a:t>Traditional methods of diagnosis often rely on static measurements and do </a:t>
            </a:r>
            <a:r>
              <a:rPr lang="en-US" sz="2400" dirty="0">
                <a:solidFill>
                  <a:srgbClr val="FF0000"/>
                </a:solidFill>
                <a:latin typeface="+mj-lt"/>
              </a:rPr>
              <a:t>not fully leverage the sequential nature of patient data over time</a:t>
            </a:r>
            <a:r>
              <a:rPr lang="en-US" sz="2400" dirty="0">
                <a:solidFill>
                  <a:schemeClr val="tx1">
                    <a:lumMod val="95000"/>
                    <a:lumOff val="5000"/>
                  </a:schemeClr>
                </a:solidFill>
                <a:latin typeface="+mj-lt"/>
              </a:rPr>
              <a:t>.</a:t>
            </a:r>
          </a:p>
          <a:p>
            <a:pPr marL="342900" indent="-342900" algn="just">
              <a:buFont typeface="Wingdings" panose="05000000000000000000" pitchFamily="2" charset="2"/>
              <a:buChar char="ü"/>
            </a:pPr>
            <a:r>
              <a:rPr lang="en-US" sz="2400" dirty="0">
                <a:solidFill>
                  <a:schemeClr val="tx1">
                    <a:lumMod val="95000"/>
                    <a:lumOff val="5000"/>
                  </a:schemeClr>
                </a:solidFill>
                <a:latin typeface="+mj-lt"/>
              </a:rPr>
              <a:t> This project aims to develop a predictive model using Recurrent Neural Networks (RNNs) to </a:t>
            </a:r>
            <a:r>
              <a:rPr lang="en-US" sz="2400" dirty="0">
                <a:solidFill>
                  <a:srgbClr val="FF0000"/>
                </a:solidFill>
                <a:latin typeface="+mj-lt"/>
              </a:rPr>
              <a:t>analyze longitudinal patient data and accurately predict the likelihood of heart disease occurrence or progression. </a:t>
            </a:r>
          </a:p>
        </p:txBody>
      </p:sp>
      <p:sp>
        <p:nvSpPr>
          <p:cNvPr id="10" name="Slide Number Placeholder 9"/>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3</a:t>
            </a:fld>
            <a:endParaRPr lang="en-IN"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5127625" cy="693780"/>
          </a:xfrm>
          <a:prstGeom prst="rect">
            <a:avLst/>
          </a:prstGeom>
        </p:spPr>
        <p:txBody>
          <a:bodyPr vert="horz" wrap="square" lIns="0" tIns="16510" rIns="0" bIns="0" rtlCol="0">
            <a:spAutoFit/>
          </a:bodyPr>
          <a:lstStyle/>
          <a:p>
            <a:pPr marL="12700">
              <a:spcBef>
                <a:spcPts val="130"/>
              </a:spcBef>
              <a:tabLst>
                <a:tab pos="2727960" algn="l"/>
              </a:tabLst>
            </a:pPr>
            <a:r>
              <a:rPr lang="en-US" sz="4400" i="1" dirty="0">
                <a:solidFill>
                  <a:srgbClr val="FF0000"/>
                </a:solidFill>
                <a:effectLst>
                  <a:outerShdw blurRad="38100" dist="38100" dir="2700000" algn="tl">
                    <a:srgbClr val="000000">
                      <a:alpha val="43137"/>
                    </a:srgbClr>
                  </a:outerShdw>
                </a:effectLst>
                <a:latin typeface="+mj-lt"/>
              </a:rPr>
              <a:t>PROJECT OVERVIEW :</a:t>
            </a:r>
            <a:endParaRPr sz="4400" i="1" dirty="0">
              <a:solidFill>
                <a:srgbClr val="FF0000"/>
              </a:solidFill>
              <a:effectLst>
                <a:outerShdw blurRad="38100" dist="38100" dir="2700000" algn="tl">
                  <a:srgbClr val="000000">
                    <a:alpha val="43137"/>
                  </a:srgbClr>
                </a:outerShdw>
              </a:effectLst>
              <a:latin typeface="+mj-lt"/>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AF320563-7999-07DE-26FF-69CE08EA885B}"/>
              </a:ext>
            </a:extLst>
          </p:cNvPr>
          <p:cNvSpPr txBox="1"/>
          <p:nvPr/>
        </p:nvSpPr>
        <p:spPr>
          <a:xfrm>
            <a:off x="596559" y="1753270"/>
            <a:ext cx="8748495" cy="4893647"/>
          </a:xfrm>
          <a:prstGeom prst="rect">
            <a:avLst/>
          </a:prstGeom>
          <a:noFill/>
        </p:spPr>
        <p:txBody>
          <a:bodyPr wrap="square" rtlCol="0">
            <a:spAutoFit/>
          </a:bodyPr>
          <a:lstStyle/>
          <a:p>
            <a:pPr marL="342900" indent="-342900" algn="just">
              <a:buFont typeface="Wingdings" panose="05000000000000000000" pitchFamily="2" charset="2"/>
              <a:buChar char="ü"/>
            </a:pPr>
            <a:r>
              <a:rPr lang="en-US" sz="2400" dirty="0"/>
              <a:t> project aims to develop </a:t>
            </a:r>
            <a:r>
              <a:rPr lang="en-US" sz="2400" dirty="0">
                <a:solidFill>
                  <a:srgbClr val="FF0000"/>
                </a:solidFill>
                <a:effectLst>
                  <a:outerShdw blurRad="38100" dist="38100" dir="2700000" algn="tl">
                    <a:srgbClr val="000000">
                      <a:alpha val="43137"/>
                    </a:srgbClr>
                  </a:outerShdw>
                </a:effectLst>
              </a:rPr>
              <a:t>a RNN-based system for Heart disease analysis.</a:t>
            </a:r>
          </a:p>
          <a:p>
            <a:pPr algn="just"/>
            <a:endParaRPr lang="en-US" sz="2400" dirty="0"/>
          </a:p>
          <a:p>
            <a:pPr marL="342900" indent="-342900" algn="just">
              <a:buFont typeface="Wingdings" panose="05000000000000000000" pitchFamily="2" charset="2"/>
              <a:buChar char="ü"/>
            </a:pPr>
            <a:r>
              <a:rPr lang="en-US" sz="2400" dirty="0"/>
              <a:t>Utilize a dataset containing </a:t>
            </a:r>
            <a:r>
              <a:rPr lang="en-US" sz="2400" dirty="0">
                <a:solidFill>
                  <a:srgbClr val="FF0000"/>
                </a:solidFill>
              </a:rPr>
              <a:t>patient demographics, medical history, and physiological measurements</a:t>
            </a:r>
            <a:r>
              <a:rPr lang="en-US" sz="2400" dirty="0"/>
              <a:t> to train and evaluate the RNN model.</a:t>
            </a:r>
          </a:p>
          <a:p>
            <a:pPr algn="just"/>
            <a:endParaRPr lang="en-US" sz="2400" dirty="0"/>
          </a:p>
          <a:p>
            <a:pPr marL="342900" indent="-342900" algn="just">
              <a:buFont typeface="Wingdings" panose="05000000000000000000" pitchFamily="2" charset="2"/>
              <a:buChar char="ü"/>
            </a:pPr>
            <a:r>
              <a:rPr lang="en-US" sz="2400" dirty="0"/>
              <a:t>Employ an RNN architecture capable of </a:t>
            </a:r>
            <a:r>
              <a:rPr lang="en-US" sz="2400" dirty="0">
                <a:solidFill>
                  <a:srgbClr val="FF0000"/>
                </a:solidFill>
              </a:rPr>
              <a:t>capturing temporal dependencies within sequential patient data.</a:t>
            </a:r>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r>
              <a:rPr lang="en-US" sz="2400" dirty="0"/>
              <a:t> Identify areas for </a:t>
            </a:r>
            <a:r>
              <a:rPr lang="en-US" sz="2400" dirty="0">
                <a:solidFill>
                  <a:srgbClr val="FF0000"/>
                </a:solidFill>
              </a:rPr>
              <a:t>further research, such as model refinement, integration of additional data sources, and exploration of real-time monitoring capabilities.</a:t>
            </a:r>
          </a:p>
        </p:txBody>
      </p:sp>
      <p:sp>
        <p:nvSpPr>
          <p:cNvPr id="9" name="Slide Number Placeholder 8"/>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4</a:t>
            </a:fld>
            <a:endParaRPr lang="en-IN"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23900" y="851102"/>
            <a:ext cx="646334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i="1" dirty="0">
                <a:solidFill>
                  <a:srgbClr val="FF0000"/>
                </a:solidFill>
                <a:effectLst>
                  <a:outerShdw blurRad="38100" dist="38100" dir="2700000" algn="tl">
                    <a:srgbClr val="000000">
                      <a:alpha val="43137"/>
                    </a:srgbClr>
                  </a:outerShdw>
                </a:effectLst>
                <a:latin typeface="+mj-lt"/>
              </a:rPr>
              <a:t>WHO ARE THE END USERS?</a:t>
            </a: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803DB249-717B-836C-9A33-46C04BF89B0A}"/>
              </a:ext>
            </a:extLst>
          </p:cNvPr>
          <p:cNvSpPr txBox="1"/>
          <p:nvPr/>
        </p:nvSpPr>
        <p:spPr>
          <a:xfrm>
            <a:off x="904875" y="2394242"/>
            <a:ext cx="5791200" cy="2805063"/>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US" sz="2400" dirty="0"/>
              <a:t>Healthcare Professionals</a:t>
            </a:r>
          </a:p>
          <a:p>
            <a:pPr marL="342900" indent="-342900">
              <a:lnSpc>
                <a:spcPct val="150000"/>
              </a:lnSpc>
              <a:buFont typeface="Wingdings" panose="05000000000000000000" pitchFamily="2" charset="2"/>
              <a:buChar char="ü"/>
            </a:pPr>
            <a:r>
              <a:rPr lang="en-US" sz="2400" dirty="0"/>
              <a:t>Patients</a:t>
            </a:r>
          </a:p>
          <a:p>
            <a:pPr marL="342900" indent="-342900">
              <a:lnSpc>
                <a:spcPct val="150000"/>
              </a:lnSpc>
              <a:buFont typeface="Wingdings" panose="05000000000000000000" pitchFamily="2" charset="2"/>
              <a:buChar char="ü"/>
            </a:pPr>
            <a:r>
              <a:rPr lang="en-US" sz="2400" dirty="0"/>
              <a:t>Healthcare Institutions</a:t>
            </a:r>
          </a:p>
          <a:p>
            <a:pPr marL="342900" indent="-342900">
              <a:lnSpc>
                <a:spcPct val="150000"/>
              </a:lnSpc>
              <a:buFont typeface="Wingdings" panose="05000000000000000000" pitchFamily="2" charset="2"/>
              <a:buChar char="ü"/>
            </a:pPr>
            <a:r>
              <a:rPr lang="en-US" sz="2400" dirty="0"/>
              <a:t>Medical Researchers</a:t>
            </a:r>
          </a:p>
          <a:p>
            <a:pPr marL="342900" indent="-342900">
              <a:lnSpc>
                <a:spcPct val="150000"/>
              </a:lnSpc>
              <a:buFont typeface="Wingdings" panose="05000000000000000000" pitchFamily="2" charset="2"/>
              <a:buChar char="ü"/>
            </a:pPr>
            <a:r>
              <a:rPr lang="en-US" sz="2400" dirty="0"/>
              <a:t>Public Health Organizations</a:t>
            </a:r>
          </a:p>
        </p:txBody>
      </p:sp>
      <p:sp>
        <p:nvSpPr>
          <p:cNvPr id="8" name="Slide Number Placeholder 7"/>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5</a:t>
            </a:fld>
            <a:endParaRPr lang="en-IN"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22809" y="609600"/>
            <a:ext cx="10946382" cy="690574"/>
          </a:xfrm>
          <a:prstGeom prst="rect">
            <a:avLst/>
          </a:prstGeom>
        </p:spPr>
        <p:txBody>
          <a:bodyPr vert="horz" wrap="square" lIns="0" tIns="13335" rIns="0" bIns="0" rtlCol="0">
            <a:spAutoFit/>
          </a:bodyPr>
          <a:lstStyle/>
          <a:p>
            <a:pPr marL="12700">
              <a:spcBef>
                <a:spcPts val="130"/>
              </a:spcBef>
              <a:tabLst>
                <a:tab pos="2727960" algn="l"/>
              </a:tabLst>
            </a:pPr>
            <a:r>
              <a:rPr sz="4400" i="1" dirty="0">
                <a:solidFill>
                  <a:srgbClr val="FF0000"/>
                </a:solidFill>
                <a:effectLst>
                  <a:outerShdw blurRad="38100" dist="38100" dir="2700000" algn="tl">
                    <a:srgbClr val="000000">
                      <a:alpha val="43137"/>
                    </a:srgbClr>
                  </a:outerShdw>
                </a:effectLst>
                <a:latin typeface="+mj-lt"/>
              </a:rPr>
              <a:t>SOLUTION AND ITS VALUE PROPOSITION</a:t>
            </a:r>
          </a:p>
        </p:txBody>
      </p:sp>
      <p:sp>
        <p:nvSpPr>
          <p:cNvPr id="10" name="TextBox 9">
            <a:extLst>
              <a:ext uri="{FF2B5EF4-FFF2-40B4-BE49-F238E27FC236}">
                <a16:creationId xmlns:a16="http://schemas.microsoft.com/office/drawing/2014/main" id="{466D1FA8-8642-3AB2-B659-77806C12020D}"/>
              </a:ext>
            </a:extLst>
          </p:cNvPr>
          <p:cNvSpPr txBox="1"/>
          <p:nvPr/>
        </p:nvSpPr>
        <p:spPr>
          <a:xfrm>
            <a:off x="622809" y="1676400"/>
            <a:ext cx="9500235" cy="4524315"/>
          </a:xfrm>
          <a:prstGeom prst="rect">
            <a:avLst/>
          </a:prstGeom>
          <a:noFill/>
        </p:spPr>
        <p:txBody>
          <a:bodyPr wrap="square" rtlCol="0">
            <a:spAutoFit/>
          </a:bodyPr>
          <a:lstStyle/>
          <a:p>
            <a:pPr marL="342900" indent="-342900" algn="just">
              <a:buFont typeface="Wingdings" panose="05000000000000000000" pitchFamily="2" charset="2"/>
              <a:buChar char="ü"/>
            </a:pPr>
            <a:r>
              <a:rPr lang="en-US" sz="2400" dirty="0">
                <a:latin typeface="+mj-lt"/>
              </a:rPr>
              <a:t>A heart disease analysis system </a:t>
            </a:r>
            <a:r>
              <a:rPr lang="en-US" sz="2400" dirty="0">
                <a:solidFill>
                  <a:srgbClr val="FF0000"/>
                </a:solidFill>
                <a:latin typeface="+mj-lt"/>
              </a:rPr>
              <a:t>offers early detection, personalized risk assessment, treatment planning, and data-driven decision-making for improved patient outcomes.</a:t>
            </a:r>
            <a:r>
              <a:rPr lang="en-US" sz="2400" dirty="0">
                <a:latin typeface="+mj-lt"/>
              </a:rPr>
              <a:t> It also fuels research and innovation in cardiovascular health.</a:t>
            </a:r>
          </a:p>
          <a:p>
            <a:pPr algn="just"/>
            <a:endParaRPr lang="en-US" sz="2400" dirty="0">
              <a:latin typeface="+mj-lt"/>
            </a:endParaRPr>
          </a:p>
          <a:p>
            <a:pPr marL="342900" indent="-342900" algn="just">
              <a:buFont typeface="Wingdings" panose="05000000000000000000" pitchFamily="2" charset="2"/>
              <a:buChar char="ü"/>
            </a:pPr>
            <a:r>
              <a:rPr lang="en-US" sz="2400" dirty="0">
                <a:latin typeface="+mj-lt"/>
              </a:rPr>
              <a:t>A recurrent neural network (RNN) for heart disease analysis offers </a:t>
            </a:r>
            <a:r>
              <a:rPr lang="en-US" sz="2400" dirty="0">
                <a:solidFill>
                  <a:srgbClr val="FF0000"/>
                </a:solidFill>
                <a:latin typeface="+mj-lt"/>
              </a:rPr>
              <a:t>continuous monitoring and prediction capabilities, allowing for early detection of abnormalities and personalized risk assessment. </a:t>
            </a:r>
            <a:r>
              <a:rPr lang="en-US" sz="2400" dirty="0">
                <a:latin typeface="+mj-lt"/>
              </a:rPr>
              <a:t>By analyzing longitudinal patient data, it provides timely interventions, personalized treatment plans, and data-driven decision-making for improved patient outcomes and resource optimization.</a:t>
            </a:r>
          </a:p>
          <a:p>
            <a:pPr marL="342900" indent="-342900" algn="just">
              <a:buFont typeface="Wingdings" panose="05000000000000000000" pitchFamily="2" charset="2"/>
              <a:buChar char="ü"/>
            </a:pPr>
            <a:endParaRPr lang="en-US" sz="2400" dirty="0">
              <a:latin typeface="+mj-lt"/>
            </a:endParaRPr>
          </a:p>
        </p:txBody>
      </p:sp>
      <p:sp>
        <p:nvSpPr>
          <p:cNvPr id="4" name="Slide Number Placeholder 3"/>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6</a:t>
            </a:fld>
            <a:endParaRPr lang="en-IN"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143000" y="914400"/>
            <a:ext cx="7543165"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400" i="1" dirty="0">
                <a:solidFill>
                  <a:srgbClr val="FF0000"/>
                </a:solidFill>
                <a:effectLst>
                  <a:outerShdw blurRad="38100" dist="38100" dir="2700000" algn="tl">
                    <a:srgbClr val="000000">
                      <a:alpha val="43137"/>
                    </a:srgbClr>
                  </a:outerShdw>
                </a:effectLst>
                <a:latin typeface="+mj-lt"/>
              </a:rPr>
              <a:t>SPECIAL FEATURES : </a:t>
            </a:r>
            <a:endParaRPr sz="4400" i="1" dirty="0">
              <a:solidFill>
                <a:srgbClr val="FF0000"/>
              </a:solidFill>
              <a:effectLst>
                <a:outerShdw blurRad="38100" dist="38100" dir="2700000" algn="tl">
                  <a:srgbClr val="000000">
                    <a:alpha val="43137"/>
                  </a:srgbClr>
                </a:outerShdw>
              </a:effectLst>
              <a:latin typeface="+mj-lt"/>
            </a:endParaRPr>
          </a:p>
        </p:txBody>
      </p:sp>
      <p:sp>
        <p:nvSpPr>
          <p:cNvPr id="9" name="TextBox 8">
            <a:extLst>
              <a:ext uri="{FF2B5EF4-FFF2-40B4-BE49-F238E27FC236}">
                <a16:creationId xmlns:a16="http://schemas.microsoft.com/office/drawing/2014/main" id="{10D78677-116F-F7AC-E449-446A0A186B44}"/>
              </a:ext>
            </a:extLst>
          </p:cNvPr>
          <p:cNvSpPr txBox="1"/>
          <p:nvPr/>
        </p:nvSpPr>
        <p:spPr>
          <a:xfrm>
            <a:off x="914400" y="2438400"/>
            <a:ext cx="6705600" cy="2308324"/>
          </a:xfrm>
          <a:prstGeom prst="rect">
            <a:avLst/>
          </a:prstGeom>
          <a:noFill/>
        </p:spPr>
        <p:txBody>
          <a:bodyPr wrap="square" rtlCol="0">
            <a:spAutoFit/>
          </a:bodyPr>
          <a:lstStyle/>
          <a:p>
            <a:pPr marL="342900" indent="-342900" algn="just">
              <a:buFont typeface="Wingdings" panose="05000000000000000000" pitchFamily="2" charset="2"/>
              <a:buChar char="ü"/>
            </a:pPr>
            <a:r>
              <a:rPr lang="en-US" sz="2400" dirty="0">
                <a:effectLst>
                  <a:outerShdw blurRad="38100" dist="38100" dir="2700000" algn="tl">
                    <a:srgbClr val="000000">
                      <a:alpha val="43137"/>
                    </a:srgbClr>
                  </a:outerShdw>
                </a:effectLst>
                <a:latin typeface="+mj-lt"/>
              </a:rPr>
              <a:t>heart disease analysis system could be real-time monitoring of vital signs and symptoms, using wearable devices or sensors, coupled with AI algorithms to </a:t>
            </a:r>
            <a:r>
              <a:rPr lang="en-US" sz="2400" dirty="0">
                <a:solidFill>
                  <a:srgbClr val="FF0000"/>
                </a:solidFill>
                <a:effectLst>
                  <a:outerShdw blurRad="38100" dist="38100" dir="2700000" algn="tl">
                    <a:srgbClr val="000000">
                      <a:alpha val="43137"/>
                    </a:srgbClr>
                  </a:outerShdw>
                </a:effectLst>
                <a:latin typeface="+mj-lt"/>
              </a:rPr>
              <a:t>detect early signs of heart issues and provide timely alerts or recommendations for medical intervention.</a:t>
            </a:r>
          </a:p>
        </p:txBody>
      </p:sp>
      <p:sp>
        <p:nvSpPr>
          <p:cNvPr id="6" name="Slide Number Placeholder 5"/>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7</a:t>
            </a:fld>
            <a:endParaRPr lang="en-IN"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p:nvPr/>
        </p:nvSpPr>
        <p:spPr>
          <a:xfrm>
            <a:off x="457200" y="496856"/>
            <a:ext cx="3303904" cy="690574"/>
          </a:xfrm>
          <a:prstGeom prst="rect">
            <a:avLst/>
          </a:prstGeom>
        </p:spPr>
        <p:txBody>
          <a:bodyPr vert="horz" wrap="square" lIns="0" tIns="13335" rIns="0" bIns="0" rtlCol="0">
            <a:spAutoFit/>
          </a:bodyPr>
          <a:lstStyle/>
          <a:p>
            <a:pPr marL="12700">
              <a:spcBef>
                <a:spcPts val="130"/>
              </a:spcBef>
              <a:tabLst>
                <a:tab pos="2727960" algn="l"/>
              </a:tabLst>
            </a:pPr>
            <a:r>
              <a:rPr sz="4400" b="1" i="1" dirty="0">
                <a:solidFill>
                  <a:srgbClr val="FF0000"/>
                </a:solidFill>
                <a:effectLst>
                  <a:outerShdw blurRad="38100" dist="38100" dir="2700000" algn="tl">
                    <a:srgbClr val="000000">
                      <a:alpha val="43137"/>
                    </a:srgbClr>
                  </a:outerShdw>
                </a:effectLst>
                <a:latin typeface="+mj-lt"/>
                <a:ea typeface="+mj-ea"/>
              </a:rPr>
              <a:t>MODELLING</a:t>
            </a:r>
            <a:r>
              <a:rPr lang="en-US" sz="4400" b="1" i="1" dirty="0">
                <a:solidFill>
                  <a:srgbClr val="FF0000"/>
                </a:solidFill>
                <a:effectLst>
                  <a:outerShdw blurRad="38100" dist="38100" dir="2700000" algn="tl">
                    <a:srgbClr val="000000">
                      <a:alpha val="43137"/>
                    </a:srgbClr>
                  </a:outerShdw>
                </a:effectLst>
                <a:latin typeface="+mj-lt"/>
                <a:ea typeface="+mj-ea"/>
              </a:rPr>
              <a:t> :</a:t>
            </a:r>
            <a:endParaRPr sz="4400" b="1" i="1" dirty="0">
              <a:solidFill>
                <a:srgbClr val="FF0000"/>
              </a:solidFill>
              <a:effectLst>
                <a:outerShdw blurRad="38100" dist="38100" dir="2700000" algn="tl">
                  <a:srgbClr val="000000">
                    <a:alpha val="43137"/>
                  </a:srgbClr>
                </a:outerShdw>
              </a:effectLst>
              <a:latin typeface="+mj-lt"/>
              <a:ea typeface="+mj-ea"/>
            </a:endParaRPr>
          </a:p>
        </p:txBody>
      </p:sp>
      <p:sp>
        <p:nvSpPr>
          <p:cNvPr id="10" name="TextBox 9">
            <a:extLst>
              <a:ext uri="{FF2B5EF4-FFF2-40B4-BE49-F238E27FC236}">
                <a16:creationId xmlns:a16="http://schemas.microsoft.com/office/drawing/2014/main" id="{B477396D-25F3-1B85-C807-1C47130F1F93}"/>
              </a:ext>
            </a:extLst>
          </p:cNvPr>
          <p:cNvSpPr txBox="1"/>
          <p:nvPr/>
        </p:nvSpPr>
        <p:spPr>
          <a:xfrm>
            <a:off x="304800" y="1905000"/>
            <a:ext cx="10667618" cy="3046988"/>
          </a:xfrm>
          <a:prstGeom prst="rect">
            <a:avLst/>
          </a:prstGeom>
          <a:noFill/>
        </p:spPr>
        <p:txBody>
          <a:bodyPr wrap="square" rtlCol="0">
            <a:spAutoFit/>
          </a:bodyPr>
          <a:lstStyle/>
          <a:p>
            <a:pPr marL="342900" indent="-342900" algn="just">
              <a:buFont typeface="Wingdings" panose="05000000000000000000" pitchFamily="2" charset="2"/>
              <a:buChar char="ü"/>
            </a:pPr>
            <a:r>
              <a:rPr lang="en-US" sz="2400" dirty="0">
                <a:latin typeface="+mj-lt"/>
              </a:rPr>
              <a:t>Utilizing a recurrent neural network (RNN) for heart disease analysis could involve </a:t>
            </a:r>
            <a:r>
              <a:rPr lang="en-US" sz="2400" dirty="0">
                <a:solidFill>
                  <a:srgbClr val="FF0000"/>
                </a:solidFill>
                <a:latin typeface="+mj-lt"/>
              </a:rPr>
              <a:t>capturing temporal dependencies in patient data,</a:t>
            </a:r>
            <a:r>
              <a:rPr lang="en-US" sz="2400" dirty="0">
                <a:latin typeface="+mj-lt"/>
              </a:rPr>
              <a:t> such as heart rate variability over time. </a:t>
            </a:r>
          </a:p>
          <a:p>
            <a:pPr marL="342900" indent="-342900" algn="just">
              <a:buFont typeface="Wingdings" panose="05000000000000000000" pitchFamily="2" charset="2"/>
              <a:buChar char="ü"/>
            </a:pPr>
            <a:r>
              <a:rPr lang="en-US" sz="2400" dirty="0">
                <a:latin typeface="+mj-lt"/>
              </a:rPr>
              <a:t>The RNN could process sequences of medical data to detect patterns or anomalies indicative of </a:t>
            </a:r>
            <a:r>
              <a:rPr lang="en-US" sz="2400" dirty="0">
                <a:solidFill>
                  <a:srgbClr val="FF0000"/>
                </a:solidFill>
                <a:latin typeface="+mj-lt"/>
              </a:rPr>
              <a:t>heart disease progression or risk factors. </a:t>
            </a:r>
          </a:p>
          <a:p>
            <a:pPr marL="342900" indent="-342900" algn="just">
              <a:buFont typeface="Wingdings" panose="05000000000000000000" pitchFamily="2" charset="2"/>
              <a:buChar char="ü"/>
            </a:pPr>
            <a:r>
              <a:rPr lang="en-US" sz="2400" dirty="0">
                <a:latin typeface="+mj-lt"/>
              </a:rPr>
              <a:t>Additionally, incorporating natural language processing (NLP) capabilities could </a:t>
            </a:r>
            <a:r>
              <a:rPr lang="en-US" sz="2400" dirty="0">
                <a:solidFill>
                  <a:srgbClr val="FF0000"/>
                </a:solidFill>
                <a:latin typeface="+mj-lt"/>
              </a:rPr>
              <a:t>enable the model to analyze textual patient records or medical literature </a:t>
            </a:r>
            <a:r>
              <a:rPr lang="en-US" sz="2400" dirty="0">
                <a:latin typeface="+mj-lt"/>
              </a:rPr>
              <a:t>for further insights.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641E3-6FC6-0465-3C46-00A46A34C9EC}"/>
              </a:ext>
            </a:extLst>
          </p:cNvPr>
          <p:cNvSpPr>
            <a:spLocks noGrp="1"/>
          </p:cNvSpPr>
          <p:nvPr>
            <p:ph type="title"/>
          </p:nvPr>
        </p:nvSpPr>
        <p:spPr>
          <a:xfrm>
            <a:off x="747647" y="188886"/>
            <a:ext cx="10681335" cy="758190"/>
          </a:xfrm>
        </p:spPr>
        <p:txBody>
          <a:bodyPr/>
          <a:lstStyle/>
          <a:p>
            <a:r>
              <a:rPr lang="en-IN" sz="4800" i="1" kern="1200" dirty="0">
                <a:solidFill>
                  <a:srgbClr val="FF0000"/>
                </a:solidFill>
                <a:effectLst>
                  <a:outerShdw blurRad="38100" dist="38100" dir="2700000" algn="tl">
                    <a:srgbClr val="000000">
                      <a:alpha val="43137"/>
                    </a:srgbClr>
                  </a:outerShdw>
                </a:effectLst>
                <a:latin typeface="+mj-lt"/>
                <a:cs typeface="+mn-cs"/>
              </a:rPr>
              <a:t>RESULTS :</a:t>
            </a:r>
            <a:r>
              <a:rPr lang="en-US" sz="4800" i="1" kern="1200" dirty="0">
                <a:solidFill>
                  <a:srgbClr val="FF0000"/>
                </a:solidFill>
                <a:effectLst>
                  <a:outerShdw blurRad="38100" dist="38100" dir="2700000" algn="tl">
                    <a:srgbClr val="000000">
                      <a:alpha val="43137"/>
                    </a:srgbClr>
                  </a:outerShdw>
                </a:effectLst>
                <a:latin typeface="+mj-lt"/>
                <a:cs typeface="+mn-cs"/>
              </a:rPr>
              <a:t>-</a:t>
            </a:r>
            <a:endParaRPr lang="en-IN" dirty="0">
              <a:solidFill>
                <a:srgbClr val="FF0000"/>
              </a:solidFill>
            </a:endParaRPr>
          </a:p>
        </p:txBody>
      </p:sp>
      <p:sp>
        <p:nvSpPr>
          <p:cNvPr id="5" name="Slide Number Placeholder 4">
            <a:extLst>
              <a:ext uri="{FF2B5EF4-FFF2-40B4-BE49-F238E27FC236}">
                <a16:creationId xmlns:a16="http://schemas.microsoft.com/office/drawing/2014/main" id="{6483FB88-EC55-52C1-4458-E7C0115F0767}"/>
              </a:ext>
            </a:extLst>
          </p:cNvPr>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9</a:t>
            </a:fld>
            <a:endParaRPr lang="en-IN" spc="10" dirty="0"/>
          </a:p>
        </p:txBody>
      </p:sp>
      <p:pic>
        <p:nvPicPr>
          <p:cNvPr id="7" name="Picture 6">
            <a:extLst>
              <a:ext uri="{FF2B5EF4-FFF2-40B4-BE49-F238E27FC236}">
                <a16:creationId xmlns:a16="http://schemas.microsoft.com/office/drawing/2014/main" id="{4A171289-6111-1C31-693B-3E42A15458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6967" y="947076"/>
            <a:ext cx="5181181" cy="5375619"/>
          </a:xfrm>
          <a:prstGeom prst="rect">
            <a:avLst/>
          </a:prstGeom>
        </p:spPr>
      </p:pic>
      <p:pic>
        <p:nvPicPr>
          <p:cNvPr id="9" name="Picture 8">
            <a:extLst>
              <a:ext uri="{FF2B5EF4-FFF2-40B4-BE49-F238E27FC236}">
                <a16:creationId xmlns:a16="http://schemas.microsoft.com/office/drawing/2014/main" id="{75A94C2C-D538-AD6B-9B50-0C03CC908E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288770"/>
            <a:ext cx="5510704" cy="5001249"/>
          </a:xfrm>
          <a:prstGeom prst="rect">
            <a:avLst/>
          </a:prstGeom>
        </p:spPr>
      </p:pic>
    </p:spTree>
    <p:extLst>
      <p:ext uri="{BB962C8B-B14F-4D97-AF65-F5344CB8AC3E}">
        <p14:creationId xmlns:p14="http://schemas.microsoft.com/office/powerpoint/2010/main" val="4181176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282</TotalTime>
  <Words>533</Words>
  <Application>Microsoft Office PowerPoint</Application>
  <PresentationFormat>Widescreen</PresentationFormat>
  <Paragraphs>57</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Trebuchet MS</vt:lpstr>
      <vt:lpstr>Wingdings</vt:lpstr>
      <vt:lpstr>Office Theme</vt:lpstr>
      <vt:lpstr>PowerPoint Presentation</vt:lpstr>
      <vt:lpstr>AGENDA :</vt:lpstr>
      <vt:lpstr>PROBLEM STATEMENT :</vt:lpstr>
      <vt:lpstr>PROJECT OVERVIEW :</vt:lpstr>
      <vt:lpstr>WHO ARE THE END USERS?</vt:lpstr>
      <vt:lpstr>SOLUTION AND ITS VALUE PROPOSITION</vt:lpstr>
      <vt:lpstr>SPECIAL FEATURES : </vt:lpstr>
      <vt:lpstr>PowerPoint Presentation</vt:lpstr>
      <vt:lpstr>RESULTS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 MURUGA</dc:creator>
  <cp:lastModifiedBy>Suruthi R</cp:lastModifiedBy>
  <cp:revision>45</cp:revision>
  <dcterms:created xsi:type="dcterms:W3CDTF">2024-04-03T15:02:55Z</dcterms:created>
  <dcterms:modified xsi:type="dcterms:W3CDTF">2024-05-07T00:39:45Z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