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559675" cy="106918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iM9XSvAVG7K48eFr/Ryt8dpOgB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3" type="body"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4" type="body"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5" type="body"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6" type="body"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idx="1"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3" type="body"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3" type="body"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3" type="body"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0" y="-360"/>
            <a:ext cx="12192120" cy="6858360"/>
          </a:xfrm>
          <a:custGeom>
            <a:rect b="b" l="l" r="r" t="t"/>
            <a:pathLst>
              <a:path extrusionOk="0" h="19051" w="33867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65" name="Google Shape;65;p1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68" name="Google Shape;68;p1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69" name="Google Shape;69;p1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70" name="Google Shape;70;p1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71" name="Google Shape;71;p1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72" name="Google Shape;72;p1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73" name="Google Shape;73;p1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74" name="Google Shape;74;p1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75" name="Google Shape;75;p1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30" u="none" cap="none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900000" y="450000"/>
            <a:ext cx="1229040" cy="1057680"/>
          </a:xfrm>
          <a:custGeom>
            <a:rect b="b" l="l" r="r" t="t"/>
            <a:pathLst>
              <a:path extrusionOk="0" h="2938" w="3414">
                <a:moveTo>
                  <a:pt x="0" y="1470"/>
                </a:moveTo>
                <a:lnTo>
                  <a:pt x="734" y="0"/>
                </a:lnTo>
                <a:lnTo>
                  <a:pt x="2679" y="0"/>
                </a:lnTo>
                <a:lnTo>
                  <a:pt x="3414" y="1470"/>
                </a:lnTo>
                <a:lnTo>
                  <a:pt x="2679" y="2938"/>
                </a:lnTo>
                <a:lnTo>
                  <a:pt x="734" y="2938"/>
                </a:lnTo>
                <a:lnTo>
                  <a:pt x="0" y="1470"/>
                </a:lnTo>
                <a:close/>
              </a:path>
            </a:pathLst>
          </a:custGeom>
          <a:solidFill>
            <a:srgbClr val="5FCBEF"/>
          </a:solidFill>
          <a:ln>
            <a:noFill/>
          </a:ln>
        </p:spPr>
      </p:sp>
      <p:sp>
        <p:nvSpPr>
          <p:cNvPr id="78" name="Google Shape;78;p1"/>
          <p:cNvSpPr/>
          <p:nvPr/>
        </p:nvSpPr>
        <p:spPr>
          <a:xfrm>
            <a:off x="3822840" y="1440"/>
            <a:ext cx="1667160" cy="1438560"/>
          </a:xfrm>
          <a:custGeom>
            <a:rect b="b" l="l" r="r" t="t"/>
            <a:pathLst>
              <a:path extrusionOk="0" h="3996" w="4631">
                <a:moveTo>
                  <a:pt x="0" y="1997"/>
                </a:moveTo>
                <a:lnTo>
                  <a:pt x="999" y="0"/>
                </a:lnTo>
                <a:lnTo>
                  <a:pt x="3633" y="0"/>
                </a:lnTo>
                <a:lnTo>
                  <a:pt x="4631" y="1997"/>
                </a:lnTo>
                <a:lnTo>
                  <a:pt x="3633" y="3996"/>
                </a:lnTo>
                <a:lnTo>
                  <a:pt x="999" y="3996"/>
                </a:lnTo>
                <a:lnTo>
                  <a:pt x="0" y="1997"/>
                </a:lnTo>
                <a:close/>
              </a:path>
            </a:pathLst>
          </a:custGeom>
          <a:solidFill>
            <a:srgbClr val="42D0A2"/>
          </a:solidFill>
          <a:ln>
            <a:noFill/>
          </a:ln>
        </p:spPr>
      </p:sp>
      <p:sp>
        <p:nvSpPr>
          <p:cNvPr id="79" name="Google Shape;79;p1"/>
          <p:cNvSpPr/>
          <p:nvPr/>
        </p:nvSpPr>
        <p:spPr>
          <a:xfrm>
            <a:off x="3775680" y="5850000"/>
            <a:ext cx="724320" cy="619560"/>
          </a:xfrm>
          <a:custGeom>
            <a:rect b="b" l="l" r="r" t="t"/>
            <a:pathLst>
              <a:path extrusionOk="0" h="1721" w="2012">
                <a:moveTo>
                  <a:pt x="0" y="861"/>
                </a:moveTo>
                <a:lnTo>
                  <a:pt x="430" y="0"/>
                </a:lnTo>
                <a:lnTo>
                  <a:pt x="1582" y="0"/>
                </a:lnTo>
                <a:lnTo>
                  <a:pt x="2012" y="861"/>
                </a:lnTo>
                <a:lnTo>
                  <a:pt x="1582" y="1721"/>
                </a:lnTo>
                <a:lnTo>
                  <a:pt x="430" y="1721"/>
                </a:lnTo>
                <a:lnTo>
                  <a:pt x="0" y="861"/>
                </a:lnTo>
                <a:close/>
              </a:path>
            </a:pathLst>
          </a:custGeom>
          <a:solidFill>
            <a:srgbClr val="42B051"/>
          </a:solidFill>
          <a:ln>
            <a:noFill/>
          </a:ln>
        </p:spPr>
      </p:sp>
      <p:sp>
        <p:nvSpPr>
          <p:cNvPr id="80" name="Google Shape;80;p1"/>
          <p:cNvSpPr/>
          <p:nvPr/>
        </p:nvSpPr>
        <p:spPr>
          <a:xfrm>
            <a:off x="2070000" y="180000"/>
            <a:ext cx="648000" cy="562320"/>
          </a:xfrm>
          <a:custGeom>
            <a:rect b="b" l="l" r="r" t="t"/>
            <a:pathLst>
              <a:path extrusionOk="0" h="1562" w="1800">
                <a:moveTo>
                  <a:pt x="0" y="780"/>
                </a:moveTo>
                <a:lnTo>
                  <a:pt x="390" y="0"/>
                </a:lnTo>
                <a:lnTo>
                  <a:pt x="1410" y="0"/>
                </a:lnTo>
                <a:lnTo>
                  <a:pt x="1800" y="780"/>
                </a:lnTo>
                <a:lnTo>
                  <a:pt x="1410" y="1562"/>
                </a:lnTo>
                <a:lnTo>
                  <a:pt x="390" y="1562"/>
                </a:lnTo>
                <a:lnTo>
                  <a:pt x="0" y="780"/>
                </a:lnTo>
                <a:close/>
              </a:path>
            </a:pathLst>
          </a:custGeom>
          <a:solidFill>
            <a:srgbClr val="2E946B"/>
          </a:solidFill>
          <a:ln>
            <a:noFill/>
          </a:ln>
        </p:spPr>
      </p:sp>
      <p:sp>
        <p:nvSpPr>
          <p:cNvPr id="81" name="Google Shape;81;p1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409680" y="1710000"/>
            <a:ext cx="11380320" cy="40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R.SURUTHI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au7303211040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Reg. No: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7303211040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III 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BE/COMPUTER SCIENCE AND ENGINEERING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Name: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BUILDERS ENGINEERING COLLEGE</a:t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/>
          <p:nvPr/>
        </p:nvSpPr>
        <p:spPr>
          <a:xfrm>
            <a:off x="450376" y="-360"/>
            <a:ext cx="12192120" cy="6858360"/>
          </a:xfrm>
          <a:custGeom>
            <a:rect b="b" l="l" r="r" t="t"/>
            <a:pathLst>
              <a:path extrusionOk="0" h="19051" w="33867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268" name="Google Shape;268;p10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0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0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271" name="Google Shape;271;p10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272" name="Google Shape;272;p10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73" name="Google Shape;273;p10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274" name="Google Shape;274;p10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275" name="Google Shape;275;p10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276" name="Google Shape;276;p10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77" name="Google Shape;277;p10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278" name="Google Shape;278;p10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0"/>
          <p:cNvSpPr txBox="1"/>
          <p:nvPr/>
        </p:nvSpPr>
        <p:spPr>
          <a:xfrm>
            <a:off x="726937" y="196420"/>
            <a:ext cx="327564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</a:t>
            </a:r>
            <a:endParaRPr b="0" sz="4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737" y="1006227"/>
            <a:ext cx="4144320" cy="215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2975" y="965284"/>
            <a:ext cx="4054320" cy="20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680" y="3491173"/>
            <a:ext cx="4054320" cy="254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76352" y="3457988"/>
            <a:ext cx="4050000" cy="255168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1064525" y="6211669"/>
            <a:ext cx="76018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https://colab.research.google.com/drive/1jzrh-ftlXzI-8ips_sNFHjwz-42C64XF#scrollTo=w66R4goW4Bl1&amp;line=346&amp;uniqifier=1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990000" y="2970000"/>
            <a:ext cx="8550000" cy="738000"/>
          </a:xfrm>
          <a:custGeom>
            <a:rect b="b" l="l" r="r" t="t"/>
            <a:pathLst>
              <a:path extrusionOk="0" h="2050" w="23750">
                <a:moveTo>
                  <a:pt x="0" y="2050"/>
                </a:moveTo>
                <a:lnTo>
                  <a:pt x="23750" y="2050"/>
                </a:lnTo>
                <a:lnTo>
                  <a:pt x="23750" y="0"/>
                </a:lnTo>
                <a:lnTo>
                  <a:pt x="0" y="0"/>
                </a:lnTo>
                <a:lnTo>
                  <a:pt x="0" y="205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97EDB"/>
              </a:buClr>
              <a:buSzPts val="4800"/>
              <a:buFont typeface="Times New Roman"/>
              <a:buNone/>
            </a:pPr>
            <a:r>
              <a:rPr b="1" lang="en-IN" sz="4800">
                <a:solidFill>
                  <a:srgbClr val="197E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DRONE-DETECTION</a:t>
            </a:r>
            <a:endParaRPr b="0" sz="4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2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92" name="Google Shape;92;p2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99" name="Google Shape;99;p2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353520" y="5362560"/>
            <a:ext cx="457560" cy="457560"/>
          </a:xfrm>
          <a:custGeom>
            <a:rect b="b" l="l" r="r" t="t"/>
            <a:pathLst>
              <a:path extrusionOk="0" h="1271" w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>
            <a:noFill/>
          </a:ln>
        </p:spPr>
      </p:sp>
      <p:sp>
        <p:nvSpPr>
          <p:cNvPr id="102" name="Google Shape;102;p2"/>
          <p:cNvSpPr/>
          <p:nvPr/>
        </p:nvSpPr>
        <p:spPr>
          <a:xfrm>
            <a:off x="9353520" y="5895720"/>
            <a:ext cx="181080" cy="181440"/>
          </a:xfrm>
          <a:custGeom>
            <a:rect b="b" l="l" r="r" t="t"/>
            <a:pathLst>
              <a:path extrusionOk="0" h="504" w="503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>
            <a:noFill/>
          </a:ln>
        </p:spPr>
      </p:sp>
      <p:sp>
        <p:nvSpPr>
          <p:cNvPr id="103" name="Google Shape;103;p2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752400" y="881640"/>
            <a:ext cx="4479840" cy="63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9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0" sz="429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1087825" y="-645225"/>
            <a:ext cx="8644870" cy="5162402"/>
          </a:xfrm>
          <a:custGeom>
            <a:rect b="b" l="l" r="r" t="t"/>
            <a:pathLst>
              <a:path extrusionOk="0" h="9250" w="26000">
                <a:moveTo>
                  <a:pt x="0" y="9250"/>
                </a:moveTo>
                <a:lnTo>
                  <a:pt x="26000" y="9250"/>
                </a:lnTo>
                <a:lnTo>
                  <a:pt x="26000" y="0"/>
                </a:lnTo>
                <a:lnTo>
                  <a:pt x="0" y="0"/>
                </a:lnTo>
                <a:lnTo>
                  <a:pt x="0" y="925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b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AutoNum type="arabicPeriod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Types of Drones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AutoNum type="arabicPeriod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Potential Risks Posed by Drones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AutoNum type="arabicPeriod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Drone Detection Technologies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AutoNum type="arabicPeriod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Regulatory Landscape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AutoNum type="arabicPeriod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 and Limitations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AutoNum type="arabicPeriod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 Studies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AutoNum type="arabicPeriod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Countermeasures and Response Strategies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AutoNum type="arabicPeriod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Trends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AutoNum type="arabicPeriod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Q&amp;A and Discussion</a:t>
            </a:r>
            <a:endParaRPr sz="4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3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116" name="Google Shape;116;p3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117" name="Google Shape;117;p3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18" name="Google Shape;118;p3"/>
          <p:cNvSpPr/>
          <p:nvPr/>
        </p:nvSpPr>
        <p:spPr>
          <a:xfrm>
            <a:off x="9258115" y="9178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123" name="Google Shape;123;p3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7362720" y="447480"/>
            <a:ext cx="362160" cy="362160"/>
          </a:xfrm>
          <a:custGeom>
            <a:rect b="b" l="l" r="r" t="t"/>
            <a:pathLst>
              <a:path extrusionOk="0" h="1006" w="1006">
                <a:moveTo>
                  <a:pt x="0" y="504"/>
                </a:moveTo>
                <a:cubicBezTo>
                  <a:pt x="0" y="225"/>
                  <a:pt x="226" y="0"/>
                  <a:pt x="504" y="0"/>
                </a:cubicBezTo>
                <a:cubicBezTo>
                  <a:pt x="781" y="0"/>
                  <a:pt x="1006" y="225"/>
                  <a:pt x="1006" y="504"/>
                </a:cubicBezTo>
                <a:cubicBezTo>
                  <a:pt x="1006" y="781"/>
                  <a:pt x="781" y="1006"/>
                  <a:pt x="504" y="1006"/>
                </a:cubicBezTo>
                <a:cubicBezTo>
                  <a:pt x="226" y="1006"/>
                  <a:pt x="0" y="781"/>
                  <a:pt x="0" y="504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1010600" y="5609880"/>
            <a:ext cx="648360" cy="648360"/>
          </a:xfrm>
          <a:custGeom>
            <a:rect b="b" l="l" r="r" t="t"/>
            <a:pathLst>
              <a:path extrusionOk="0" h="1801" w="1801">
                <a:moveTo>
                  <a:pt x="0" y="900"/>
                </a:moveTo>
                <a:cubicBezTo>
                  <a:pt x="0" y="403"/>
                  <a:pt x="403" y="0"/>
                  <a:pt x="901" y="0"/>
                </a:cubicBezTo>
                <a:cubicBezTo>
                  <a:pt x="1398" y="0"/>
                  <a:pt x="1801" y="403"/>
                  <a:pt x="1801" y="900"/>
                </a:cubicBezTo>
                <a:cubicBezTo>
                  <a:pt x="1801" y="1397"/>
                  <a:pt x="1398" y="1801"/>
                  <a:pt x="901" y="1801"/>
                </a:cubicBezTo>
                <a:cubicBezTo>
                  <a:pt x="403" y="1801"/>
                  <a:pt x="0" y="1397"/>
                  <a:pt x="0" y="900"/>
                </a:cubicBezTo>
                <a:close/>
              </a:path>
            </a:pathLst>
          </a:custGeom>
          <a:solidFill>
            <a:srgbClr val="2E8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10686960" y="6134040"/>
            <a:ext cx="248040" cy="248040"/>
          </a:xfrm>
          <a:custGeom>
            <a:rect b="b" l="l" r="r" t="t"/>
            <a:pathLst>
              <a:path extrusionOk="0" h="689" w="689">
                <a:moveTo>
                  <a:pt x="0" y="344"/>
                </a:moveTo>
                <a:cubicBezTo>
                  <a:pt x="0" y="154"/>
                  <a:pt x="154" y="0"/>
                  <a:pt x="345" y="0"/>
                </a:cubicBezTo>
                <a:cubicBezTo>
                  <a:pt x="535" y="0"/>
                  <a:pt x="689" y="154"/>
                  <a:pt x="689" y="344"/>
                </a:cubicBezTo>
                <a:cubicBezTo>
                  <a:pt x="689" y="535"/>
                  <a:pt x="535" y="689"/>
                  <a:pt x="345" y="689"/>
                </a:cubicBezTo>
                <a:cubicBezTo>
                  <a:pt x="154" y="689"/>
                  <a:pt x="0" y="535"/>
                  <a:pt x="0" y="344"/>
                </a:cubicBezTo>
                <a:close/>
              </a:path>
            </a:pathLst>
          </a:custGeom>
          <a:solidFill>
            <a:srgbClr val="2E94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0" y="4393063"/>
            <a:ext cx="973835" cy="226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695338" y="273963"/>
            <a:ext cx="28782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0" sz="4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-360"/>
            <a:ext cx="12192120" cy="6858360"/>
          </a:xfrm>
          <a:custGeom>
            <a:rect b="b" l="l" r="r" t="t"/>
            <a:pathLst>
              <a:path extrusionOk="0" h="19051" w="33867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137" name="Google Shape;137;p4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4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4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42" name="Google Shape;142;p4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143" name="Google Shape;143;p4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144" name="Google Shape;144;p4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46" name="Google Shape;146;p4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147" name="Google Shape;147;p4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9532440" y="5302440"/>
            <a:ext cx="457560" cy="457560"/>
          </a:xfrm>
          <a:custGeom>
            <a:rect b="b" l="l" r="r" t="t"/>
            <a:pathLst>
              <a:path extrusionOk="0" h="1271" w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>
            <a:noFill/>
          </a:ln>
        </p:spPr>
      </p:sp>
      <p:sp>
        <p:nvSpPr>
          <p:cNvPr id="150" name="Google Shape;150;p4"/>
          <p:cNvSpPr/>
          <p:nvPr/>
        </p:nvSpPr>
        <p:spPr>
          <a:xfrm>
            <a:off x="9353520" y="5895720"/>
            <a:ext cx="181080" cy="181440"/>
          </a:xfrm>
          <a:custGeom>
            <a:rect b="b" l="l" r="r" t="t"/>
            <a:pathLst>
              <a:path extrusionOk="0" h="504" w="503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>
            <a:noFill/>
          </a:ln>
        </p:spPr>
      </p:sp>
      <p:sp>
        <p:nvSpPr>
          <p:cNvPr id="151" name="Google Shape;151;p4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71800">
            <a:off x="9932400" y="4095000"/>
            <a:ext cx="2037240" cy="240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332280" y="455400"/>
            <a:ext cx="7000560" cy="63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8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 STATEMENT</a:t>
            </a:r>
            <a:endParaRPr b="0" sz="428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255500" y="1332500"/>
            <a:ext cx="98100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the increasing prevalence of drones across various sectors, there exists a critical need for effective drone detection systems to mitigate the potential risks they pose.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lack of robust detection technologies and comprehensive regulatory frameworks has resulted in challenges such as privacy violations, security breaches, and safety concerns.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Addressing these challenges requires a multifaceted approach that encompasses advancements in detection technologies, regulatory measures, and response strategies.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-127600" y="1350000"/>
            <a:ext cx="10840096" cy="5137558"/>
          </a:xfrm>
          <a:custGeom>
            <a:rect b="b" l="l" r="r" t="t"/>
            <a:pathLst>
              <a:path extrusionOk="0" h="12250" w="31866">
                <a:moveTo>
                  <a:pt x="0" y="12250"/>
                </a:moveTo>
                <a:lnTo>
                  <a:pt x="31866" y="12250"/>
                </a:lnTo>
                <a:lnTo>
                  <a:pt x="31866" y="0"/>
                </a:lnTo>
                <a:lnTo>
                  <a:pt x="0" y="0"/>
                </a:lnTo>
                <a:lnTo>
                  <a:pt x="0" y="12250"/>
                </a:lnTo>
                <a:close/>
              </a:path>
            </a:pathLst>
          </a:custGeom>
          <a:solidFill>
            <a:srgbClr val="F2F2F2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76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b="1"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 and deploy effective drone detection systems to mitigate risks associated with the proliferation of drones.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b="1"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existing drone detection technologies and regulatory frameworks to identify gaps and opportunities.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and test innovative detection solutions tailored to specific environments and threats.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Collaborate with stakeholders to implement and optimize drone detection systems for real-world applications.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b="1"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Outcomes: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situational awareness and security against unauthorized drone activities.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regulatory compliance and public safety in areas vulnerable to drone-related risks.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Establishment of a scalable and adaptable framework for ongoing drone detection efforts.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170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50404"/>
              </a:buClr>
              <a:buSzPts val="1170"/>
              <a:buFont typeface="Noto Sans Symbols"/>
              <a:buNone/>
            </a:pPr>
            <a:r>
              <a:t/>
            </a:r>
            <a:endParaRPr b="0" sz="15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" name="Google Shape;161;p5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5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5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>
            <a:off x="9470570" y="3328572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66" name="Google Shape;166;p5"/>
          <p:cNvSpPr/>
          <p:nvPr/>
        </p:nvSpPr>
        <p:spPr>
          <a:xfrm>
            <a:off x="10049424" y="-9725"/>
            <a:ext cx="2142704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167" name="Google Shape;167;p5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168" name="Google Shape;168;p5"/>
          <p:cNvSpPr/>
          <p:nvPr/>
        </p:nvSpPr>
        <p:spPr>
          <a:xfrm>
            <a:off x="10712515" y="120755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169" name="Google Shape;169;p5"/>
          <p:cNvSpPr/>
          <p:nvPr/>
        </p:nvSpPr>
        <p:spPr>
          <a:xfrm>
            <a:off x="10350000" y="360000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70" name="Google Shape;170;p5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171" name="Google Shape;171;p5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4350" y="5129254"/>
            <a:ext cx="1295650" cy="148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325440" y="270000"/>
            <a:ext cx="6154560" cy="62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0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 OVERVIEW</a:t>
            </a:r>
            <a:endParaRPr b="0" sz="4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/>
          <p:nvPr/>
        </p:nvSpPr>
        <p:spPr>
          <a:xfrm>
            <a:off x="990000" y="1890000"/>
            <a:ext cx="8460000" cy="2790000"/>
          </a:xfrm>
          <a:custGeom>
            <a:rect b="b" l="l" r="r" t="t"/>
            <a:pathLst>
              <a:path extrusionOk="0" h="7750" w="23500">
                <a:moveTo>
                  <a:pt x="0" y="7750"/>
                </a:moveTo>
                <a:lnTo>
                  <a:pt x="23500" y="7750"/>
                </a:lnTo>
                <a:lnTo>
                  <a:pt x="23500" y="0"/>
                </a:lnTo>
                <a:lnTo>
                  <a:pt x="0" y="0"/>
                </a:lnTo>
                <a:lnTo>
                  <a:pt x="0" y="77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Agencies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and Defense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Infrastructure Operators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Organizers and Venue Operators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" name="Google Shape;182;p6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6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6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185" name="Google Shape;185;p6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186" name="Google Shape;186;p6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87" name="Google Shape;187;p6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188" name="Google Shape;188;p6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189" name="Google Shape;189;p6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190" name="Google Shape;190;p6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191" name="Google Shape;191;p6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192" name="Google Shape;192;p6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/>
        </p:nvSpPr>
        <p:spPr>
          <a:xfrm>
            <a:off x="712080" y="934200"/>
            <a:ext cx="6253560" cy="47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3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0" sz="32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/>
          <p:nvPr/>
        </p:nvSpPr>
        <p:spPr>
          <a:xfrm>
            <a:off x="720000" y="1530000"/>
            <a:ext cx="9360000" cy="4968000"/>
          </a:xfrm>
          <a:custGeom>
            <a:rect b="b" l="l" r="r" t="t"/>
            <a:pathLst>
              <a:path extrusionOk="0" h="13800" w="26000">
                <a:moveTo>
                  <a:pt x="0" y="13800"/>
                </a:moveTo>
                <a:lnTo>
                  <a:pt x="26000" y="13800"/>
                </a:lnTo>
                <a:lnTo>
                  <a:pt x="26000" y="0"/>
                </a:lnTo>
                <a:lnTo>
                  <a:pt x="0" y="0"/>
                </a:lnTo>
                <a:lnTo>
                  <a:pt x="0" y="13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202" name="Google Shape;202;p7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7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7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205" name="Google Shape;205;p7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206" name="Google Shape;206;p7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07" name="Google Shape;207;p7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208" name="Google Shape;208;p7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209" name="Google Shape;209;p7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210" name="Google Shape;210;p7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11" name="Google Shape;211;p7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212" name="Google Shape;212;p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50000">
            <a:off x="319680" y="4655880"/>
            <a:ext cx="1620000" cy="195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7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/>
        </p:nvSpPr>
        <p:spPr>
          <a:xfrm>
            <a:off x="570960" y="903600"/>
            <a:ext cx="12079800" cy="5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9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SOLUTION AND ITS VALUE PROPOSITION</a:t>
            </a:r>
            <a:endParaRPr b="0" sz="3609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720000" y="1620000"/>
            <a:ext cx="945000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endParaRPr b="1" sz="2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drone detection technology offers real-time monitoring and threat identification, enhancing security and safety for diverse environments.</a:t>
            </a:r>
            <a:endParaRPr b="0" sz="3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Value Proposition:</a:t>
            </a:r>
            <a:endParaRPr b="1" sz="2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IN" sz="39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implementation of drone detection systems provides proactive defense against unauthorized drone activities, ensuring       protection for critical assets and public gatherings.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>
            <a:off x="720000" y="1350000"/>
            <a:ext cx="10260000" cy="4500000"/>
          </a:xfrm>
          <a:custGeom>
            <a:rect b="b" l="l" r="r" t="t"/>
            <a:pathLst>
              <a:path extrusionOk="0" h="12500" w="28500">
                <a:moveTo>
                  <a:pt x="0" y="12500"/>
                </a:moveTo>
                <a:lnTo>
                  <a:pt x="28500" y="12500"/>
                </a:lnTo>
                <a:lnTo>
                  <a:pt x="28500" y="0"/>
                </a:lnTo>
                <a:lnTo>
                  <a:pt x="0" y="0"/>
                </a:lnTo>
                <a:lnTo>
                  <a:pt x="0" y="12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224" name="Google Shape;224;p8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8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8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227" name="Google Shape;227;p8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228" name="Google Shape;228;p8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29" name="Google Shape;229;p8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230" name="Google Shape;230;p8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231" name="Google Shape;231;p8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232" name="Google Shape;232;p8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33" name="Google Shape;233;p8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234" name="Google Shape;234;p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4241880"/>
            <a:ext cx="1800000" cy="2495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752400" y="706680"/>
            <a:ext cx="9127800" cy="63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8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WOW IN SOLUTION</a:t>
            </a:r>
            <a:endParaRPr b="0" sz="428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1755000" y="1713000"/>
            <a:ext cx="819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I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Cutting-edge AI Algorithms for Swift and Accurate Drone Identification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I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Multi-Sensor Fusion Technology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I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Interoperability and Rapid Deployment Capabilities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I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Countermeasure Capabilities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I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Innovation and Adaptation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/>
          <p:nvPr/>
        </p:nvSpPr>
        <p:spPr>
          <a:xfrm>
            <a:off x="0" y="-360"/>
            <a:ext cx="12192120" cy="6858360"/>
          </a:xfrm>
          <a:custGeom>
            <a:rect b="b" l="l" r="r" t="t"/>
            <a:pathLst>
              <a:path extrusionOk="0" h="19051" w="33867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245" name="Google Shape;245;p9"/>
          <p:cNvCxnSpPr/>
          <p:nvPr/>
        </p:nvCxnSpPr>
        <p:spPr>
          <a:xfrm>
            <a:off x="9377280" y="4680"/>
            <a:ext cx="1219680" cy="685836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9"/>
          <p:cNvCxnSpPr/>
          <p:nvPr/>
        </p:nvCxnSpPr>
        <p:spPr>
          <a:xfrm flipH="1">
            <a:off x="7434000" y="3690720"/>
            <a:ext cx="4763880" cy="3177000"/>
          </a:xfrm>
          <a:prstGeom prst="straightConnector1">
            <a:avLst/>
          </a:prstGeom>
          <a:noFill/>
          <a:ln cap="rnd" cmpd="sng" w="9525">
            <a:solidFill>
              <a:srgbClr val="5FCB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9"/>
          <p:cNvSpPr/>
          <p:nvPr/>
        </p:nvSpPr>
        <p:spPr>
          <a:xfrm>
            <a:off x="9181800" y="-9720"/>
            <a:ext cx="3010320" cy="6867720"/>
          </a:xfrm>
          <a:custGeom>
            <a:rect b="b" l="l" r="r" t="t"/>
            <a:pathLst>
              <a:path extrusionOk="0" h="19077" w="8362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5686"/>
            </a:srgbClr>
          </a:solidFill>
          <a:ln>
            <a:noFill/>
          </a:ln>
        </p:spPr>
      </p:sp>
      <p:sp>
        <p:nvSpPr>
          <p:cNvPr id="248" name="Google Shape;248;p9"/>
          <p:cNvSpPr/>
          <p:nvPr/>
        </p:nvSpPr>
        <p:spPr>
          <a:xfrm>
            <a:off x="9601200" y="-9720"/>
            <a:ext cx="2590920" cy="6867720"/>
          </a:xfrm>
          <a:custGeom>
            <a:rect b="b" l="l" r="r" t="t"/>
            <a:pathLst>
              <a:path extrusionOk="0" h="19077" w="719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>
            <a:noFill/>
          </a:ln>
        </p:spPr>
      </p:sp>
      <p:sp>
        <p:nvSpPr>
          <p:cNvPr id="249" name="Google Shape;249;p9"/>
          <p:cNvSpPr/>
          <p:nvPr/>
        </p:nvSpPr>
        <p:spPr>
          <a:xfrm>
            <a:off x="8934120" y="3047760"/>
            <a:ext cx="3258000" cy="3810600"/>
          </a:xfrm>
          <a:custGeom>
            <a:rect b="b" l="l" r="r" t="t"/>
            <a:pathLst>
              <a:path extrusionOk="0" h="10585" w="9050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50" name="Google Shape;250;p9"/>
          <p:cNvSpPr/>
          <p:nvPr/>
        </p:nvSpPr>
        <p:spPr>
          <a:xfrm>
            <a:off x="9334440" y="-9720"/>
            <a:ext cx="2857680" cy="6867720"/>
          </a:xfrm>
          <a:custGeom>
            <a:rect b="b" l="l" r="r" t="t"/>
            <a:pathLst>
              <a:path extrusionOk="0" h="19077" w="7938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  <a:ln>
            <a:noFill/>
          </a:ln>
        </p:spPr>
      </p:sp>
      <p:sp>
        <p:nvSpPr>
          <p:cNvPr id="251" name="Google Shape;251;p9"/>
          <p:cNvSpPr/>
          <p:nvPr/>
        </p:nvSpPr>
        <p:spPr>
          <a:xfrm>
            <a:off x="10896480" y="-9720"/>
            <a:ext cx="1295640" cy="6867720"/>
          </a:xfrm>
          <a:custGeom>
            <a:rect b="b" l="l" r="r" t="t"/>
            <a:pathLst>
              <a:path extrusionOk="0" h="19077" w="3599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69803"/>
            </a:srgbClr>
          </a:solidFill>
          <a:ln>
            <a:noFill/>
          </a:ln>
        </p:spPr>
      </p:sp>
      <p:sp>
        <p:nvSpPr>
          <p:cNvPr id="252" name="Google Shape;252;p9"/>
          <p:cNvSpPr/>
          <p:nvPr/>
        </p:nvSpPr>
        <p:spPr>
          <a:xfrm>
            <a:off x="10934640" y="-9720"/>
            <a:ext cx="1257480" cy="6867720"/>
          </a:xfrm>
          <a:custGeom>
            <a:rect b="b" l="l" r="r" t="t"/>
            <a:pathLst>
              <a:path extrusionOk="0" h="19077" w="3493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>
            <a:noFill/>
          </a:ln>
        </p:spPr>
      </p:sp>
      <p:sp>
        <p:nvSpPr>
          <p:cNvPr id="253" name="Google Shape;253;p9"/>
          <p:cNvSpPr/>
          <p:nvPr/>
        </p:nvSpPr>
        <p:spPr>
          <a:xfrm>
            <a:off x="10372680" y="3590640"/>
            <a:ext cx="1819440" cy="3267720"/>
          </a:xfrm>
          <a:custGeom>
            <a:rect b="b" l="l" r="r" t="t"/>
            <a:pathLst>
              <a:path extrusionOk="0" h="9077" w="5054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5882"/>
            </a:srgbClr>
          </a:solidFill>
          <a:ln>
            <a:noFill/>
          </a:ln>
        </p:spPr>
      </p:sp>
      <p:sp>
        <p:nvSpPr>
          <p:cNvPr id="254" name="Google Shape;254;p9"/>
          <p:cNvSpPr/>
          <p:nvPr/>
        </p:nvSpPr>
        <p:spPr>
          <a:xfrm>
            <a:off x="0" y="4009680"/>
            <a:ext cx="447840" cy="2848680"/>
          </a:xfrm>
          <a:custGeom>
            <a:rect b="b" l="l" r="r" t="t"/>
            <a:pathLst>
              <a:path extrusionOk="0" h="7913" w="1244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69803"/>
            </a:srgbClr>
          </a:solidFill>
          <a:ln>
            <a:noFill/>
          </a:ln>
        </p:spPr>
      </p:sp>
      <p:sp>
        <p:nvSpPr>
          <p:cNvPr id="255" name="Google Shape;255;p9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30" strike="noStrike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9353520" y="5362560"/>
            <a:ext cx="457560" cy="457560"/>
          </a:xfrm>
          <a:custGeom>
            <a:rect b="b" l="l" r="r" t="t"/>
            <a:pathLst>
              <a:path extrusionOk="0" h="1271" w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>
            <a:noFill/>
          </a:ln>
        </p:spPr>
      </p:sp>
      <p:sp>
        <p:nvSpPr>
          <p:cNvPr id="258" name="Google Shape;258;p9"/>
          <p:cNvSpPr/>
          <p:nvPr/>
        </p:nvSpPr>
        <p:spPr>
          <a:xfrm>
            <a:off x="9353520" y="5895720"/>
            <a:ext cx="181080" cy="181440"/>
          </a:xfrm>
          <a:custGeom>
            <a:rect b="b" l="l" r="r" t="t"/>
            <a:pathLst>
              <a:path extrusionOk="0" h="504" w="503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>
            <a:noFill/>
          </a:ln>
        </p:spPr>
      </p:sp>
      <p:pic>
        <p:nvPicPr>
          <p:cNvPr id="259" name="Google Shape;2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130" strike="noStrike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 b="0" sz="113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540000" y="160335"/>
            <a:ext cx="4074480" cy="71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1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0" sz="481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90550" y="814425"/>
            <a:ext cx="10080000" cy="5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Relationships:</a:t>
            </a:r>
            <a:endParaRPr b="1" sz="26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None/>
            </a:pPr>
            <a:r>
              <a:rPr b="1"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Sensor Technology Integration:</a:t>
            </a: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Examining how various sensor technologies, such as radar, acoustic, and optical sensors, can be integrated to provide comprehensive coverage and accurate detection of drones.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None/>
            </a:pPr>
            <a:r>
              <a:rPr b="1"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Fusion Techniques: </a:t>
            </a: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Modeling how data fusion techniques can be employed to combine information from different sensors to improve detection accuracy and minimize false alarms.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None/>
            </a:pPr>
            <a:r>
              <a:rPr b="1"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and Machine Learning Algorithms: </a:t>
            </a: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Investigating the use of AI and machine learning algorithms for drone detection, including training models on large datasets to enhance the system's ability to identify drones amidst complex environments.</a:t>
            </a:r>
            <a:endParaRPr sz="2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Vinaykrishna Babu</dc:creator>
</cp:coreProperties>
</file>