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58" r:id="rId7"/>
    <p:sldId id="259" r:id="rId8"/>
    <p:sldId id="260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fEZmsQqiA" TargetMode="External"/><Relationship Id="rId2" Type="http://schemas.openxmlformats.org/officeDocument/2006/relationships/hyperlink" Target="https://www.youtube.com/watch?v=iS5JFuopQs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AB17C1-9FAF-43CD-AA01-D80F582F8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419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90C22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rPr>
              <a:t>Presented By  </a:t>
            </a:r>
          </a:p>
          <a:p>
            <a:r>
              <a:rPr lang="en-US" sz="4000" dirty="0">
                <a:solidFill>
                  <a:srgbClr val="90C22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rPr>
              <a:t>  </a:t>
            </a:r>
            <a:r>
              <a:rPr lang="en-US" sz="4000" dirty="0" err="1">
                <a:solidFill>
                  <a:srgbClr val="90C22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rPr>
              <a:t>Suruthi</a:t>
            </a:r>
            <a:r>
              <a:rPr lang="en-US" sz="4000" dirty="0">
                <a:solidFill>
                  <a:srgbClr val="90C22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rPr>
              <a:t> Raman(11012454)</a:t>
            </a:r>
          </a:p>
          <a:p>
            <a:endParaRPr lang="en-US" sz="4000" dirty="0">
              <a:solidFill>
                <a:srgbClr val="90C226"/>
              </a:solidFill>
              <a:latin typeface="Arial" panose="020B0604020202020204" pitchFamily="34" charset="0"/>
              <a:cs typeface="+mj-cs"/>
            </a:endParaRPr>
          </a:p>
          <a:p>
            <a:endParaRPr lang="en-US" sz="4000" dirty="0">
              <a:solidFill>
                <a:srgbClr val="90C226"/>
              </a:solidFill>
              <a:latin typeface="Arial" panose="020B0604020202020204" pitchFamily="34" charset="0"/>
              <a:cs typeface="+mj-cs"/>
            </a:endParaRPr>
          </a:p>
          <a:p>
            <a:endParaRPr lang="en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082607-FBCA-4690-9320-08323320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78226"/>
            <a:ext cx="7766936" cy="267261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POSTION CONTROL OF QUAD ROTOR HELICOPTER</a:t>
            </a:r>
            <a:br>
              <a:rPr lang="en-US" dirty="0">
                <a:solidFill>
                  <a:schemeClr val="tx1"/>
                </a:solidFill>
              </a:rPr>
            </a:b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3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591A-68E5-4019-B7D1-97702AB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STRUCTURE OF PID</a:t>
            </a:r>
            <a:endParaRPr lang="en-DE" dirty="0"/>
          </a:p>
        </p:txBody>
      </p:sp>
      <p:pic>
        <p:nvPicPr>
          <p:cNvPr id="4" name="image6.jpeg">
            <a:extLst>
              <a:ext uri="{FF2B5EF4-FFF2-40B4-BE49-F238E27FC236}">
                <a16:creationId xmlns:a16="http://schemas.microsoft.com/office/drawing/2014/main" id="{9EE7717A-F364-4D35-B2A2-7EFD13C574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0348" y="1930400"/>
            <a:ext cx="5089283" cy="34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4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5FC8-5209-467A-87E5-678B8F42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91" y="1550506"/>
            <a:ext cx="8596668" cy="4239066"/>
          </a:xfrm>
        </p:spPr>
        <p:txBody>
          <a:bodyPr>
            <a:normAutofit lnSpcReduction="10000"/>
          </a:bodyPr>
          <a:lstStyle/>
          <a:p>
            <a:pPr marL="88900" marR="85090" algn="just">
              <a:lnSpc>
                <a:spcPct val="107000"/>
              </a:lnSpc>
              <a:spcBef>
                <a:spcPts val="795"/>
              </a:spcBef>
            </a:pPr>
            <a:r>
              <a:rPr lang="en-US" sz="2800" dirty="0">
                <a:latin typeface="Carlito"/>
                <a:ea typeface="Carlito"/>
                <a:cs typeface="Carlito"/>
              </a:rPr>
              <a:t>The “PID” block is the PID controller for the system. There are 3 algorithms in a PID controller; they are P, I and D respectively.</a:t>
            </a:r>
          </a:p>
          <a:p>
            <a:pPr marL="88900" marR="85090" algn="just">
              <a:lnSpc>
                <a:spcPct val="107000"/>
              </a:lnSpc>
              <a:spcBef>
                <a:spcPts val="795"/>
              </a:spcBef>
            </a:pPr>
            <a:r>
              <a:rPr lang="en-US" sz="2800" dirty="0">
                <a:latin typeface="Carlito"/>
                <a:ea typeface="Carlito"/>
                <a:cs typeface="Carlito"/>
              </a:rPr>
              <a:t> P depends on the present error,</a:t>
            </a:r>
          </a:p>
          <a:p>
            <a:pPr marL="88900" marR="85090" algn="just">
              <a:lnSpc>
                <a:spcPct val="107000"/>
              </a:lnSpc>
              <a:spcBef>
                <a:spcPts val="795"/>
              </a:spcBef>
            </a:pPr>
            <a:r>
              <a:rPr lang="en-US" sz="2800" dirty="0">
                <a:latin typeface="Carlito"/>
                <a:ea typeface="Carlito"/>
                <a:cs typeface="Carlito"/>
              </a:rPr>
              <a:t> I on the accumulation of past errors, and </a:t>
            </a:r>
          </a:p>
          <a:p>
            <a:pPr marL="88900" marR="85090" algn="just">
              <a:lnSpc>
                <a:spcPct val="107000"/>
              </a:lnSpc>
              <a:spcBef>
                <a:spcPts val="795"/>
              </a:spcBef>
            </a:pPr>
            <a:r>
              <a:rPr lang="en-US" sz="2800" dirty="0">
                <a:latin typeface="Carlito"/>
                <a:ea typeface="Carlito"/>
                <a:cs typeface="Carlito"/>
              </a:rPr>
              <a:t>D is a prediction of future errors, based on current rate of change.</a:t>
            </a:r>
          </a:p>
          <a:p>
            <a:pPr marL="88900" marR="85090" algn="just">
              <a:lnSpc>
                <a:spcPct val="107000"/>
              </a:lnSpc>
              <a:spcBef>
                <a:spcPts val="795"/>
              </a:spcBef>
            </a:pPr>
            <a:r>
              <a:rPr lang="en-US" sz="2800" dirty="0">
                <a:latin typeface="Carlito"/>
                <a:ea typeface="Carlito"/>
                <a:cs typeface="Carlito"/>
              </a:rPr>
              <a:t> These controller algorithms are translated into software code</a:t>
            </a:r>
            <a:r>
              <a:rPr lang="en-US" sz="2800" spc="-5" dirty="0">
                <a:latin typeface="Carlito"/>
                <a:ea typeface="Carlito"/>
                <a:cs typeface="Carlito"/>
              </a:rPr>
              <a:t> </a:t>
            </a:r>
            <a:r>
              <a:rPr lang="en-US" sz="2800" dirty="0">
                <a:latin typeface="Carlito"/>
                <a:ea typeface="Carlito"/>
                <a:cs typeface="Carlito"/>
              </a:rPr>
              <a:t>lines.</a:t>
            </a:r>
            <a:endParaRPr lang="en-DE" sz="2800" dirty="0">
              <a:latin typeface="Carlito"/>
              <a:ea typeface="Carlito"/>
              <a:cs typeface="Carlito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1416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3F3A-89AA-403E-963F-D44D3B3A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EACH PARAMETERS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7D32-502F-4E1B-BADB-E42DC011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017"/>
            <a:ext cx="8596668" cy="4411345"/>
          </a:xfrm>
        </p:spPr>
        <p:txBody>
          <a:bodyPr/>
          <a:lstStyle/>
          <a:p>
            <a:pPr marL="88900" marR="87630" algn="just">
              <a:lnSpc>
                <a:spcPct val="107000"/>
              </a:lnSpc>
              <a:spcBef>
                <a:spcPts val="930"/>
              </a:spcBef>
            </a:pPr>
            <a:r>
              <a:rPr lang="en-US" dirty="0">
                <a:latin typeface="Carlito"/>
                <a:ea typeface="Carlito"/>
                <a:cs typeface="Carlito"/>
              </a:rPr>
              <a:t>The variation of each of these parameters alters the effectiveness of the stabilization. Generally there are 3 PID loops with their own “PID” coefficients, one per axis,</a:t>
            </a:r>
          </a:p>
          <a:p>
            <a:pPr marL="88900" marR="87630" algn="just">
              <a:lnSpc>
                <a:spcPct val="107000"/>
              </a:lnSpc>
              <a:spcBef>
                <a:spcPts val="930"/>
              </a:spcBef>
            </a:pPr>
            <a:r>
              <a:rPr lang="en-US" dirty="0">
                <a:latin typeface="Carlito"/>
                <a:ea typeface="Carlito"/>
                <a:cs typeface="Carlito"/>
              </a:rPr>
              <a:t> so you will have to set P, I and D values for</a:t>
            </a:r>
            <a:r>
              <a:rPr lang="en-US" spc="-20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each</a:t>
            </a:r>
            <a:r>
              <a:rPr lang="en-US" spc="-1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axis</a:t>
            </a:r>
            <a:r>
              <a:rPr lang="en-US" spc="-30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(pitch</a:t>
            </a:r>
            <a:r>
              <a:rPr lang="en-US" spc="-30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Carlito"/>
              </a:rPr>
              <a:t>𝜃</a:t>
            </a:r>
            <a:r>
              <a:rPr lang="en-US" spc="-70" dirty="0">
                <a:latin typeface="Arial" panose="020B0604020202020204" pitchFamily="34" charset="0"/>
                <a:ea typeface="Arial" panose="020B0604020202020204" pitchFamily="34" charset="0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,</a:t>
            </a:r>
            <a:r>
              <a:rPr lang="en-US" spc="-1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roll</a:t>
            </a:r>
            <a:r>
              <a:rPr lang="en-US" spc="21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Carlito"/>
              </a:rPr>
              <a:t>𝜙</a:t>
            </a:r>
            <a:r>
              <a:rPr lang="en-US" spc="-75" dirty="0">
                <a:latin typeface="Arial" panose="020B0604020202020204" pitchFamily="34" charset="0"/>
                <a:ea typeface="Arial" panose="020B0604020202020204" pitchFamily="34" charset="0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&amp;</a:t>
            </a:r>
            <a:r>
              <a:rPr lang="en-US" spc="-2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yaw</a:t>
            </a:r>
            <a:r>
              <a:rPr lang="en-US" spc="-2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Carlito"/>
              </a:rPr>
              <a:t>𝜓</a:t>
            </a:r>
            <a:r>
              <a:rPr lang="en-US" spc="-80" dirty="0">
                <a:latin typeface="Arial" panose="020B0604020202020204" pitchFamily="34" charset="0"/>
                <a:ea typeface="Arial" panose="020B0604020202020204" pitchFamily="34" charset="0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).</a:t>
            </a:r>
            <a:r>
              <a:rPr lang="en-US" spc="-1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To</a:t>
            </a:r>
            <a:r>
              <a:rPr lang="en-US" spc="-10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a</a:t>
            </a:r>
            <a:r>
              <a:rPr lang="en-US" spc="-2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Quadcopter,</a:t>
            </a:r>
            <a:r>
              <a:rPr lang="en-US" spc="-1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these</a:t>
            </a:r>
            <a:r>
              <a:rPr lang="en-US" spc="-1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parameters</a:t>
            </a:r>
            <a:r>
              <a:rPr lang="en-US" spc="-20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can</a:t>
            </a:r>
            <a:r>
              <a:rPr lang="en-US" spc="-20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cause</a:t>
            </a:r>
            <a:r>
              <a:rPr lang="en-US" spc="-10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this</a:t>
            </a:r>
            <a:r>
              <a:rPr lang="en-US" spc="-15" dirty="0">
                <a:latin typeface="Carlito"/>
                <a:ea typeface="Carlito"/>
                <a:cs typeface="Carlito"/>
              </a:rPr>
              <a:t> </a:t>
            </a:r>
            <a:r>
              <a:rPr lang="en-US" dirty="0" err="1">
                <a:latin typeface="Carlito"/>
                <a:ea typeface="Carlito"/>
                <a:cs typeface="Carlito"/>
              </a:rPr>
              <a:t>behaviour</a:t>
            </a:r>
            <a:r>
              <a:rPr lang="en-US" dirty="0">
                <a:latin typeface="Carlito"/>
                <a:ea typeface="Carlito"/>
                <a:cs typeface="Carlito"/>
              </a:rPr>
              <a:t>.</a:t>
            </a:r>
          </a:p>
          <a:p>
            <a:pPr marL="88900" marR="87630" algn="just">
              <a:lnSpc>
                <a:spcPct val="107000"/>
              </a:lnSpc>
              <a:spcBef>
                <a:spcPts val="930"/>
              </a:spcBef>
            </a:pPr>
            <a:r>
              <a:rPr lang="en-US" dirty="0">
                <a:latin typeface="Carlito"/>
                <a:ea typeface="Carlito"/>
                <a:cs typeface="Carlito"/>
              </a:rPr>
              <a:t> Proportional Gain coefficient </a:t>
            </a:r>
          </a:p>
          <a:p>
            <a:pPr marL="88900" marR="87630" algn="just">
              <a:lnSpc>
                <a:spcPct val="107000"/>
              </a:lnSpc>
              <a:spcBef>
                <a:spcPts val="930"/>
              </a:spcBef>
            </a:pPr>
            <a:r>
              <a:rPr lang="en-US" dirty="0">
                <a:latin typeface="Carlito"/>
                <a:ea typeface="Carlito"/>
                <a:cs typeface="Carlito"/>
              </a:rPr>
              <a:t>Integral Gain coefficient </a:t>
            </a:r>
          </a:p>
          <a:p>
            <a:pPr marL="88900" marR="87630" algn="just">
              <a:lnSpc>
                <a:spcPct val="107000"/>
              </a:lnSpc>
              <a:spcBef>
                <a:spcPts val="930"/>
              </a:spcBef>
            </a:pPr>
            <a:r>
              <a:rPr lang="en-US" dirty="0">
                <a:latin typeface="Carlito"/>
                <a:ea typeface="Carlito"/>
                <a:cs typeface="Carlito"/>
              </a:rPr>
              <a:t>Diversity Gain coefficient </a:t>
            </a:r>
            <a:endParaRPr lang="en-DE" dirty="0">
              <a:latin typeface="Carlito"/>
              <a:ea typeface="Carlito"/>
              <a:cs typeface="Carlito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828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1824-65F9-49C4-AE77-40FAB42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TUNE QUADCOPTER PID GAINS</a:t>
            </a:r>
            <a:endParaRPr lang="en-DE"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EB71D61B-5FF2-4BBF-B9E6-EED4CC82C6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4707" y="1930400"/>
            <a:ext cx="4933333" cy="952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7FE840-66AD-4366-8F0F-5E4349B07056}"/>
              </a:ext>
            </a:extLst>
          </p:cNvPr>
          <p:cNvSpPr/>
          <p:nvPr/>
        </p:nvSpPr>
        <p:spPr>
          <a:xfrm>
            <a:off x="3048000" y="312891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arlito"/>
                <a:ea typeface="Carlito"/>
                <a:cs typeface="Carlito"/>
              </a:rPr>
              <a:t>. </a:t>
            </a:r>
            <a:r>
              <a:rPr lang="en-US" sz="2400" dirty="0">
                <a:latin typeface="Carlito"/>
                <a:ea typeface="Carlito"/>
                <a:cs typeface="Carlito"/>
              </a:rPr>
              <a:t>For non-symmetric multi-copter like, Hexa-copter, Tri-copter, we might want to fine tune the pitch, roll separately, after we might want to fine tune the Pitch and Roll separately, after we have some flight experience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71534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EA23-D7EF-4EE6-A0EB-4C0C2C8C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0AA2C-F111-4BEB-89AB-E40BF401D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78" y="1930400"/>
            <a:ext cx="8546882" cy="3298713"/>
          </a:xfrm>
        </p:spPr>
      </p:pic>
    </p:spTree>
    <p:extLst>
      <p:ext uri="{BB962C8B-B14F-4D97-AF65-F5344CB8AC3E}">
        <p14:creationId xmlns:p14="http://schemas.microsoft.com/office/powerpoint/2010/main" val="315929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A68A-91A8-4A61-BA0E-164D4F9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0" lvl="2">
              <a:spcBef>
                <a:spcPts val="5"/>
              </a:spcBef>
              <a:spcAft>
                <a:spcPts val="0"/>
              </a:spcAft>
              <a:tabLst>
                <a:tab pos="490220" algn="l"/>
              </a:tabLst>
            </a:pPr>
            <a:r>
              <a:rPr lang="en-US" sz="4000" b="1" dirty="0">
                <a:latin typeface="Carlito"/>
                <a:ea typeface="Carlito"/>
                <a:cs typeface="Carlito"/>
              </a:rPr>
              <a:t>Change</a:t>
            </a:r>
            <a:r>
              <a:rPr lang="en-US" sz="4000" b="1" spc="-15" dirty="0">
                <a:latin typeface="Carlito"/>
                <a:ea typeface="Carlito"/>
                <a:cs typeface="Carlito"/>
              </a:rPr>
              <a:t> </a:t>
            </a:r>
            <a:r>
              <a:rPr lang="en-US" sz="4000" b="1" dirty="0">
                <a:latin typeface="Carlito"/>
                <a:ea typeface="Carlito"/>
                <a:cs typeface="Carlito"/>
              </a:rPr>
              <a:t>Model</a:t>
            </a:r>
            <a:r>
              <a:rPr lang="en-US" sz="2400" b="1" dirty="0">
                <a:latin typeface="Carlito"/>
                <a:ea typeface="Carlito"/>
                <a:cs typeface="Carlito"/>
              </a:rPr>
              <a:t>:</a:t>
            </a:r>
            <a:br>
              <a:rPr lang="en-US" sz="2400" b="1" dirty="0">
                <a:latin typeface="Carlito"/>
                <a:ea typeface="Carlito"/>
                <a:cs typeface="Carlito"/>
              </a:rPr>
            </a:br>
            <a:br>
              <a:rPr lang="en-US" sz="2400" b="1" dirty="0">
                <a:latin typeface="Carlito"/>
                <a:ea typeface="Carlito"/>
                <a:cs typeface="Carlito"/>
              </a:rPr>
            </a:br>
            <a:br>
              <a:rPr lang="en-US" sz="2400" b="1" dirty="0">
                <a:latin typeface="Carlito"/>
                <a:ea typeface="Carlito"/>
                <a:cs typeface="Carlito"/>
              </a:rPr>
            </a:br>
            <a:br>
              <a:rPr lang="en-US" sz="2400" b="1" dirty="0">
                <a:latin typeface="Carlito"/>
                <a:ea typeface="Carlito"/>
                <a:cs typeface="Carlito"/>
              </a:rPr>
            </a:br>
            <a:br>
              <a:rPr lang="en-US" sz="2400" b="1" dirty="0">
                <a:latin typeface="Carlito"/>
                <a:ea typeface="Carlito"/>
                <a:cs typeface="Carlito"/>
              </a:rPr>
            </a:br>
            <a:br>
              <a:rPr lang="en-DE" sz="2400" b="1" dirty="0">
                <a:latin typeface="Carlito"/>
                <a:ea typeface="Carlito"/>
                <a:cs typeface="Carlito"/>
              </a:rPr>
            </a:br>
            <a:r>
              <a:rPr lang="en-US" sz="2700" dirty="0">
                <a:latin typeface="Carlito"/>
                <a:ea typeface="Carlito"/>
                <a:cs typeface="Carlito"/>
              </a:rPr>
              <a:t>Determine the changes to improve our model,</a:t>
            </a:r>
            <a:br>
              <a:rPr lang="en-DE" sz="2700" dirty="0">
                <a:latin typeface="Carlito"/>
                <a:ea typeface="Carlito"/>
                <a:cs typeface="Carlito"/>
              </a:rPr>
            </a:br>
            <a:r>
              <a:rPr lang="en-US" sz="2700" dirty="0">
                <a:latin typeface="Carlito"/>
                <a:ea typeface="Carlito"/>
                <a:cs typeface="Carlito"/>
              </a:rPr>
              <a:t> </a:t>
            </a:r>
            <a:br>
              <a:rPr lang="en-DE" sz="2700" dirty="0">
                <a:latin typeface="Carlito"/>
                <a:ea typeface="Carlito"/>
                <a:cs typeface="Carlito"/>
              </a:rPr>
            </a:br>
            <a:r>
              <a:rPr lang="en-US" sz="2700" dirty="0">
                <a:latin typeface="Carlito"/>
                <a:ea typeface="Carlito"/>
                <a:cs typeface="Carlito"/>
              </a:rPr>
              <a:t> </a:t>
            </a:r>
            <a:br>
              <a:rPr lang="en-DE" sz="2700" dirty="0">
                <a:latin typeface="Carlito"/>
                <a:ea typeface="Carlito"/>
                <a:cs typeface="Carlito"/>
              </a:rPr>
            </a:br>
            <a:r>
              <a:rPr lang="en-US" sz="2700" dirty="0">
                <a:latin typeface="Carlito"/>
                <a:ea typeface="Carlito"/>
                <a:cs typeface="Carlito"/>
              </a:rPr>
              <a:t>Parameters- some parameters were initially estimated and approximated. Optimize and update parameters.</a:t>
            </a:r>
            <a:br>
              <a:rPr lang="en-US" sz="2700" dirty="0">
                <a:latin typeface="Carlito"/>
                <a:ea typeface="Carlito"/>
                <a:cs typeface="Carlito"/>
              </a:rPr>
            </a:br>
            <a:br>
              <a:rPr lang="en-DE" sz="2700" dirty="0">
                <a:latin typeface="Carlito"/>
                <a:ea typeface="Carlito"/>
                <a:cs typeface="Carlito"/>
              </a:rPr>
            </a:br>
            <a:r>
              <a:rPr lang="en-US" sz="2700" dirty="0">
                <a:latin typeface="Carlito"/>
                <a:ea typeface="Carlito"/>
                <a:cs typeface="Carlito"/>
              </a:rPr>
              <a:t>Adding structure- Some parts or details of the system were not modelled. Add missing</a:t>
            </a:r>
            <a:r>
              <a:rPr lang="en-US" sz="2700" spc="-145" dirty="0">
                <a:latin typeface="Carlito"/>
                <a:ea typeface="Carlito"/>
                <a:cs typeface="Carlito"/>
              </a:rPr>
              <a:t> </a:t>
            </a:r>
            <a:r>
              <a:rPr lang="en-US" sz="2700" dirty="0">
                <a:latin typeface="Carlito"/>
                <a:ea typeface="Carlito"/>
                <a:cs typeface="Carlito"/>
              </a:rPr>
              <a:t>Details.</a:t>
            </a:r>
            <a:br>
              <a:rPr lang="en-DE" dirty="0">
                <a:latin typeface="Carlito"/>
                <a:ea typeface="Carlito"/>
                <a:cs typeface="Carlito"/>
              </a:rPr>
            </a:br>
            <a:r>
              <a:rPr lang="en-US" dirty="0">
                <a:latin typeface="Carlito"/>
                <a:ea typeface="Carlito"/>
                <a:cs typeface="Carlito"/>
              </a:rPr>
              <a:t> </a:t>
            </a:r>
            <a:br>
              <a:rPr lang="en-DE" dirty="0">
                <a:latin typeface="Carlito"/>
                <a:ea typeface="Carlito"/>
                <a:cs typeface="Carlito"/>
              </a:rPr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234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A3C6-60EE-4DCD-AA5A-D192427F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3349-C2CF-4216-BD20-41091D7D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en-US" dirty="0">
                <a:latin typeface="Carlito"/>
                <a:ea typeface="Carlito"/>
                <a:cs typeface="Carlito"/>
              </a:rPr>
              <a:t>An object with the initial tendency to return to its equilibrium position is said to have positive static stability. </a:t>
            </a:r>
          </a:p>
          <a:p>
            <a:r>
              <a:rPr lang="en-US" dirty="0">
                <a:latin typeface="Carlito"/>
                <a:ea typeface="Carlito"/>
                <a:cs typeface="Carlito"/>
              </a:rPr>
              <a:t>Dynamic Stability of a system or object is defined as the ability to return to a previously established steady motion, after being perturbed.</a:t>
            </a:r>
            <a:endParaRPr lang="en-DE" dirty="0"/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69AC4A34-418E-42A9-9F4E-01FE1D14EA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061" y="3126877"/>
            <a:ext cx="5949219" cy="291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2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172C-1F0A-4D68-AF7C-58EBF1E5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2EC3-48AB-4582-974B-92099220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408940" algn="l"/>
                <a:tab pos="409575" algn="l"/>
              </a:tabLst>
            </a:pPr>
            <a:r>
              <a:rPr lang="en-US" sz="3200" b="1" kern="0" dirty="0">
                <a:latin typeface="Arial" panose="020B0604020202020204" pitchFamily="34" charset="0"/>
                <a:ea typeface="Arial" panose="020B0604020202020204" pitchFamily="34" charset="0"/>
              </a:rPr>
              <a:t>Roll Angle overshoots while</a:t>
            </a:r>
            <a:r>
              <a:rPr lang="en-US" sz="3200" b="1" kern="0" spc="-2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b="1" kern="0" dirty="0">
                <a:latin typeface="Arial" panose="020B0604020202020204" pitchFamily="34" charset="0"/>
                <a:ea typeface="Arial" panose="020B0604020202020204" pitchFamily="34" charset="0"/>
              </a:rPr>
              <a:t>initiation.</a:t>
            </a:r>
            <a:endParaRPr lang="en-DE" sz="3200" b="1" kern="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spcBef>
                <a:spcPts val="925"/>
              </a:spcBef>
              <a:buFont typeface="Arial" panose="020B0604020202020204" pitchFamily="34" charset="0"/>
              <a:buChar char="•"/>
              <a:tabLst>
                <a:tab pos="408940" algn="l"/>
                <a:tab pos="409575" algn="l"/>
              </a:tabLst>
            </a:pP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Need to cut </a:t>
            </a:r>
            <a:r>
              <a:rPr lang="en-US" sz="3200" spc="-15" dirty="0">
                <a:latin typeface="Arial" panose="020B0604020202020204" pitchFamily="34" charset="0"/>
                <a:ea typeface="Arial" panose="020B0604020202020204" pitchFamily="34" charset="0"/>
              </a:rPr>
              <a:t>down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overshooting of</a:t>
            </a:r>
            <a:r>
              <a:rPr lang="en-US" sz="32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signal.</a:t>
            </a:r>
            <a:endParaRPr lang="en-DE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spcBef>
                <a:spcPts val="940"/>
              </a:spcBef>
              <a:buFont typeface="Arial" panose="020B0604020202020204" pitchFamily="34" charset="0"/>
              <a:buChar char="•"/>
              <a:tabLst>
                <a:tab pos="408940" algn="l"/>
                <a:tab pos="409575" algn="l"/>
              </a:tabLst>
            </a:pP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Saturation helps to cut </a:t>
            </a:r>
            <a:r>
              <a:rPr lang="en-US" sz="3200" spc="-15" dirty="0">
                <a:latin typeface="Arial" panose="020B0604020202020204" pitchFamily="34" charset="0"/>
                <a:ea typeface="Arial" panose="020B0604020202020204" pitchFamily="34" charset="0"/>
              </a:rPr>
              <a:t>down</a:t>
            </a:r>
            <a:r>
              <a:rPr lang="en-US" sz="3200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overshooting.</a:t>
            </a:r>
            <a:endParaRPr lang="en-DE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Simulink provides a block for </a:t>
            </a:r>
            <a:r>
              <a:rPr lang="en-US" sz="3200" spc="-15" dirty="0">
                <a:latin typeface="Arial" panose="020B0604020202020204" pitchFamily="34" charset="0"/>
                <a:ea typeface="Arial" panose="020B0604020202020204" pitchFamily="34" charset="0"/>
              </a:rPr>
              <a:t>saturation </a:t>
            </a:r>
            <a:r>
              <a:rPr lang="en-US" sz="3200" spc="-25" dirty="0">
                <a:latin typeface="Arial" panose="020B0604020202020204" pitchFamily="34" charset="0"/>
                <a:ea typeface="Arial" panose="020B0604020202020204" pitchFamily="34" charset="0"/>
              </a:rPr>
              <a:t>explicitly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312751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0D1B-520D-4E7C-AEB3-22E706DC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8EF5-7F59-4E38-ABBF-56133BF4F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765"/>
            <a:ext cx="8596668" cy="442459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rlito"/>
                <a:ea typeface="Carlito"/>
                <a:cs typeface="Carlito"/>
              </a:rPr>
              <a:t>Due to their ease of both construction and control, Quadcopter aircraft are frequently used as amateur model aircraft projects</a:t>
            </a:r>
          </a:p>
          <a:p>
            <a:r>
              <a:rPr lang="en-US" sz="2400" dirty="0">
                <a:latin typeface="Carlito"/>
                <a:ea typeface="Carlito"/>
                <a:cs typeface="Carlito"/>
              </a:rPr>
              <a:t>This simplifies the design and maintenance of the vehicle </a:t>
            </a:r>
          </a:p>
          <a:p>
            <a:r>
              <a:rPr lang="en-US" sz="2400" dirty="0">
                <a:latin typeface="Carlito"/>
                <a:ea typeface="Carlito"/>
                <a:cs typeface="Carlito"/>
              </a:rPr>
              <a:t> Secondly, the use of four rotors allows each individual rotor to have a smaller diameter than the equivalent helicopter rotor,</a:t>
            </a:r>
          </a:p>
          <a:p>
            <a:r>
              <a:rPr lang="en-US" sz="2400" dirty="0">
                <a:latin typeface="Carlito"/>
                <a:ea typeface="Carlito"/>
                <a:cs typeface="Carlito"/>
              </a:rPr>
              <a:t> allowing them to possess less kinetic energy during flight. </a:t>
            </a:r>
          </a:p>
          <a:p>
            <a:r>
              <a:rPr lang="en-US" sz="2400" dirty="0">
                <a:latin typeface="Carlito"/>
                <a:ea typeface="Carlito"/>
                <a:cs typeface="Carlito"/>
              </a:rPr>
              <a:t>This reduces the damage caused should the rotors hit anything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3820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3FD6-26BA-42FD-B928-E3E60A76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2D6-8683-45C0-A0D5-200381E6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platform</a:t>
            </a:r>
          </a:p>
          <a:p>
            <a:r>
              <a:rPr lang="en-US" dirty="0"/>
              <a:t>Commercial use</a:t>
            </a:r>
          </a:p>
          <a:p>
            <a:r>
              <a:rPr lang="en-US" dirty="0"/>
              <a:t>Military law enforcement</a:t>
            </a:r>
          </a:p>
          <a:p>
            <a:r>
              <a:rPr lang="en-US" dirty="0"/>
              <a:t>Investigating purpose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244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D22F-FBBC-4B49-83F7-72565BA1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1A66-C7D9-417B-918E-233F56A2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HOW TO TUNE PID GAIN</a:t>
            </a:r>
          </a:p>
          <a:p>
            <a:r>
              <a:rPr lang="en-US" dirty="0"/>
              <a:t>STABILITY</a:t>
            </a:r>
          </a:p>
          <a:p>
            <a:r>
              <a:rPr lang="en-US" dirty="0"/>
              <a:t>DESIGN MODEL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APPLICATIONS</a:t>
            </a:r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9838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7AE8-75EB-4640-8506-2D9A28C3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8AE7-9828-41B2-A9D5-F9DA4A7E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408940" algn="l"/>
                <a:tab pos="409575" algn="l"/>
              </a:tabLst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PID Controller has highly improved the stability of</a:t>
            </a:r>
            <a:r>
              <a:rPr lang="en-US" sz="2400" spc="-6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indent="0">
              <a:spcBef>
                <a:spcPts val="12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system.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408940" algn="l"/>
                <a:tab pos="409575" algn="l"/>
              </a:tabLst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Different values of PID can help us to achieve</a:t>
            </a:r>
            <a:r>
              <a:rPr lang="en-US" sz="2400" spc="-8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different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indent="0">
              <a:spcBef>
                <a:spcPts val="12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stability 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criterias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408940" algn="l"/>
                <a:tab pos="409575" algn="l"/>
              </a:tabLst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We also employed random number generator</a:t>
            </a:r>
            <a:r>
              <a:rPr lang="en-US" sz="2400" spc="-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indent="0">
              <a:spcBef>
                <a:spcPts val="12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observed the effects.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08940" algn="l"/>
                <a:tab pos="409575" algn="l"/>
              </a:tabLst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Certain accuracy issues present while using</a:t>
            </a:r>
            <a:r>
              <a:rPr lang="en-US" sz="24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random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indent="0">
              <a:spcBef>
                <a:spcPts val="12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number generators.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25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BC56-3934-4FF4-8698-1835995C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B820-4B64-4B66-8347-7AD6868E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"/>
              </a:spcBef>
            </a:pPr>
            <a:r>
              <a:rPr lang="en-US" sz="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DE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408940" algn="l"/>
                <a:tab pos="409575" algn="l"/>
              </a:tabLst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https://in.mathworks.com/matlabcentral/fileexchange/635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indent="0">
              <a:spcBef>
                <a:spcPts val="12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80-quadcopter-simulation-and-control-made-easy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408940" algn="l"/>
                <a:tab pos="409575" algn="l"/>
              </a:tabLst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F3-DP-2016-Gopalakrishnan-Eswarmurthi-Quadcoptor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040" indent="0">
              <a:spcBef>
                <a:spcPts val="12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flight mechanics model and control algorithms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408940" algn="l"/>
                <a:tab pos="409575" algn="l"/>
              </a:tabLst>
            </a:pPr>
            <a:r>
              <a:rPr lang="en-US"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https://www.youtube.com/watch?v=iS5JFuopQsA</a:t>
            </a:r>
            <a:endParaRPr lang="en-D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https://www.youtube.com/watch?v=wkfEZmsQqiA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78274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B9D5-4D28-4D79-A42A-6F4875CF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   THANK YOU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55315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DD44-CCD2-4F33-A7E5-CEDC85EF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E4A8-5F04-4F92-AEBA-CCD36D3D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043"/>
            <a:ext cx="8596668" cy="4252319"/>
          </a:xfrm>
        </p:spPr>
        <p:txBody>
          <a:bodyPr/>
          <a:lstStyle/>
          <a:p>
            <a:r>
              <a:rPr lang="en-US" dirty="0">
                <a:latin typeface="Carlito"/>
                <a:ea typeface="Carlito"/>
                <a:cs typeface="Carlito"/>
              </a:rPr>
              <a:t>The aim of this project is to design a 2D simulation model for a Quadcopter and design a PID controller for the Quadcopter</a:t>
            </a:r>
          </a:p>
          <a:p>
            <a:r>
              <a:rPr lang="en-US" dirty="0">
                <a:latin typeface="Carlito"/>
                <a:ea typeface="Carlito"/>
                <a:cs typeface="Carlito"/>
              </a:rPr>
              <a:t>Quadcopter also known as Quad rotor Helicopter, Quad rotor is a multi-rotor helicopter that is lifted and propelled by four rotors. </a:t>
            </a:r>
          </a:p>
          <a:p>
            <a:pPr marL="88900" marR="86995" algn="just">
              <a:lnSpc>
                <a:spcPct val="107000"/>
              </a:lnSpc>
              <a:spcBef>
                <a:spcPts val="795"/>
              </a:spcBef>
            </a:pPr>
            <a:r>
              <a:rPr lang="en-US" dirty="0">
                <a:latin typeface="Carlito"/>
                <a:ea typeface="Carlito"/>
                <a:cs typeface="Carlito"/>
              </a:rPr>
              <a:t>Quadcopter are classified as rotorcraft, as opposed to fixed-wing aircraft, because their lift is generated by a set of rotors (vertically oriented propellers Unlike most helicopters, </a:t>
            </a:r>
          </a:p>
          <a:p>
            <a:pPr marL="88900" marR="86995" algn="just">
              <a:lnSpc>
                <a:spcPct val="107000"/>
              </a:lnSpc>
              <a:spcBef>
                <a:spcPts val="795"/>
              </a:spcBef>
            </a:pPr>
            <a:r>
              <a:rPr lang="en-US" dirty="0">
                <a:latin typeface="Carlito"/>
                <a:ea typeface="Carlito"/>
                <a:cs typeface="Carlito"/>
              </a:rPr>
              <a:t>Quadcopter uses two set of identical fixed pitched propellers: two clockwise and two anticlockwise. This use variation of RPM to control loft and torque.</a:t>
            </a:r>
          </a:p>
          <a:p>
            <a:pPr marL="88900" marR="86995" algn="just">
              <a:lnSpc>
                <a:spcPct val="107000"/>
              </a:lnSpc>
              <a:spcBef>
                <a:spcPts val="795"/>
              </a:spcBef>
            </a:pPr>
            <a:r>
              <a:rPr lang="en-US" dirty="0">
                <a:latin typeface="Carlito"/>
                <a:ea typeface="Carlito"/>
                <a:cs typeface="Carlito"/>
              </a:rPr>
              <a:t> Control of the Quadcopter is achieved by altering the rotation rate of one or more rotor discs.</a:t>
            </a:r>
            <a:endParaRPr lang="en-DE" dirty="0">
              <a:latin typeface="Carlito"/>
              <a:ea typeface="Carlito"/>
              <a:cs typeface="Carlito"/>
            </a:endParaRPr>
          </a:p>
          <a:p>
            <a:endParaRPr lang="en-US" dirty="0">
              <a:latin typeface="Carlito"/>
              <a:ea typeface="Carlito"/>
              <a:cs typeface="Carlito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76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B985-2ECD-42A0-AA8F-9F85A12F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QUADCOPTER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315-4E6B-4503-8D10-A599A124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271"/>
            <a:ext cx="8596668" cy="4398092"/>
          </a:xfrm>
        </p:spPr>
        <p:txBody>
          <a:bodyPr/>
          <a:lstStyle/>
          <a:p>
            <a:r>
              <a:rPr lang="en-US" dirty="0">
                <a:latin typeface="Carlito"/>
                <a:ea typeface="Carlito"/>
                <a:cs typeface="Carlito"/>
              </a:rPr>
              <a:t>Indoor Quadcopter cannot use GPS for absolute positioning and magnetometers provide noisy measurements due to disturbed local magnetic field. </a:t>
            </a:r>
          </a:p>
          <a:p>
            <a:r>
              <a:rPr lang="en-US" dirty="0">
                <a:latin typeface="Carlito"/>
                <a:ea typeface="Carlito"/>
                <a:cs typeface="Carlito"/>
              </a:rPr>
              <a:t>The best example for an Indoor Quadcopter is UDI U839, produced by UDI RC. The UDI U839 is shown</a:t>
            </a:r>
            <a:r>
              <a:rPr lang="en-US" spc="-2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below</a:t>
            </a:r>
            <a:endParaRPr lang="en-DE" dirty="0"/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138AC813-0062-4B64-9FF0-B7454216577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048" y="2964071"/>
            <a:ext cx="306324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8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0499-0578-4151-B2B2-1AB0868A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OUTDOOR QUADCOPTER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09CF-4730-4799-9658-16C02EED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497"/>
            <a:ext cx="8596668" cy="4543866"/>
          </a:xfrm>
        </p:spPr>
        <p:txBody>
          <a:bodyPr/>
          <a:lstStyle/>
          <a:p>
            <a:r>
              <a:rPr lang="en-US" dirty="0">
                <a:latin typeface="Carlito"/>
                <a:ea typeface="Carlito"/>
                <a:cs typeface="Carlito"/>
              </a:rPr>
              <a:t>Outdoor Quadcopter are generally more durable, they take payload and can fly on longer missions than the Indoor Quadcopter. Absolute positioning is provided by GPS receiver. </a:t>
            </a:r>
          </a:p>
          <a:p>
            <a:r>
              <a:rPr lang="en-US" dirty="0">
                <a:latin typeface="Carlito"/>
                <a:ea typeface="Carlito"/>
                <a:cs typeface="Carlito"/>
              </a:rPr>
              <a:t>The best example for outdoor Quadcopter is Phantom 2 Vision+ [3]. The Phantom 2 Vision+ is shown in the figure below</a:t>
            </a:r>
          </a:p>
          <a:p>
            <a:endParaRPr lang="en-DE" dirty="0"/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0BE1578E-6B66-4948-89B4-958A2212778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8327" y="3428999"/>
            <a:ext cx="4982003" cy="26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5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D63A-7E3F-410C-8B43-FDCC47E1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ROTOR PARAMETERS</a:t>
            </a:r>
            <a:endParaRPr lang="en-DE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E58AA764-0AF9-4874-8C68-DF87BE62F0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9061" y="2160588"/>
            <a:ext cx="259016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973D-4DCF-483E-A785-5A60ECE7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EQUATIONS</a:t>
            </a:r>
            <a:endParaRPr lang="en-DE" dirty="0"/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8656F0E0-A185-4193-8932-500E143DF6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7998" y="1930400"/>
            <a:ext cx="3777283" cy="39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6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CB47-A21B-4AF9-9697-1739D56E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4A83-062B-4B86-A238-8419EA2F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450411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US" spc="-15" dirty="0">
                <a:latin typeface="Arial" panose="020B0604020202020204" pitchFamily="34" charset="0"/>
                <a:ea typeface="Arial" panose="020B0604020202020204" pitchFamily="34" charset="0"/>
              </a:rPr>
              <a:t>system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is linearized around the hover point, where the properties are U2 = 0, Y = </a:t>
            </a:r>
            <a:r>
              <a:rPr lang="en-US" spc="-20" dirty="0">
                <a:latin typeface="Arial" panose="020B0604020202020204" pitchFamily="34" charset="0"/>
                <a:ea typeface="Arial" panose="020B0604020202020204" pitchFamily="34" charset="0"/>
              </a:rPr>
              <a:t>Y0,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Z = Z0, U1 = mg, Angle =</a:t>
            </a:r>
            <a:r>
              <a:rPr lang="en-US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endParaRPr lang="en-DE" dirty="0"/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3ADF963A-4AA6-4852-85F4-7E29C18824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443" y="2676939"/>
            <a:ext cx="5823972" cy="26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9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4641-5867-402C-8EC2-A2C113EA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82CC-E261-4E74-9981-EEC552BC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rlito"/>
                <a:ea typeface="Carlito"/>
                <a:cs typeface="Carlito"/>
              </a:rPr>
              <a:t>PID (Proportional- Integral- Derivative) is a closed loop control system that tries to get the actual result closer to the desired result by adjusting the input.</a:t>
            </a:r>
          </a:p>
          <a:p>
            <a:r>
              <a:rPr lang="en-US" dirty="0">
                <a:latin typeface="Carlito"/>
                <a:ea typeface="Carlito"/>
                <a:cs typeface="Carlito"/>
              </a:rPr>
              <a:t> Quadcopter or </a:t>
            </a:r>
            <a:r>
              <a:rPr lang="en-US" dirty="0" err="1">
                <a:latin typeface="Carlito"/>
                <a:ea typeface="Carlito"/>
                <a:cs typeface="Carlito"/>
              </a:rPr>
              <a:t>multicopters</a:t>
            </a:r>
            <a:r>
              <a:rPr lang="en-US" dirty="0">
                <a:latin typeface="Carlito"/>
                <a:ea typeface="Carlito"/>
                <a:cs typeface="Carlito"/>
              </a:rPr>
              <a:t> use PID to achieve stability.</a:t>
            </a:r>
          </a:p>
          <a:p>
            <a:pPr lvl="0">
              <a:buSzPts val="1100"/>
              <a:buFont typeface="Carlito"/>
              <a:buAutoNum type="arabicPeriod"/>
              <a:tabLst>
                <a:tab pos="227965" algn="l"/>
              </a:tabLst>
            </a:pPr>
            <a:r>
              <a:rPr lang="en-US" dirty="0">
                <a:latin typeface="Carlito"/>
                <a:ea typeface="Carlito"/>
                <a:cs typeface="Carlito"/>
              </a:rPr>
              <a:t>Stability and stability robustness, usually measured in frequency</a:t>
            </a:r>
            <a:r>
              <a:rPr lang="en-US" spc="-6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domain.</a:t>
            </a:r>
            <a:endParaRPr lang="en-DE" dirty="0">
              <a:latin typeface="Carlito"/>
              <a:ea typeface="Carlito"/>
              <a:cs typeface="Carlito"/>
            </a:endParaRPr>
          </a:p>
          <a:p>
            <a:pPr lvl="0">
              <a:spcBef>
                <a:spcPts val="915"/>
              </a:spcBef>
              <a:buSzPts val="1100"/>
              <a:buFont typeface="Carlito"/>
              <a:buAutoNum type="arabicPeriod"/>
              <a:tabLst>
                <a:tab pos="227965" algn="l"/>
              </a:tabLst>
            </a:pPr>
            <a:r>
              <a:rPr lang="en-US" dirty="0">
                <a:latin typeface="Carlito"/>
                <a:ea typeface="Carlito"/>
                <a:cs typeface="Carlito"/>
              </a:rPr>
              <a:t>Transient response, including rise time, overshoot, and settling</a:t>
            </a:r>
            <a:r>
              <a:rPr lang="en-US" spc="-4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time.</a:t>
            </a:r>
            <a:endParaRPr lang="en-DE" dirty="0">
              <a:latin typeface="Carlito"/>
              <a:ea typeface="Carlito"/>
              <a:cs typeface="Carlito"/>
            </a:endParaRPr>
          </a:p>
          <a:p>
            <a:pPr lvl="0">
              <a:spcBef>
                <a:spcPts val="900"/>
              </a:spcBef>
              <a:buSzPts val="1100"/>
              <a:buFont typeface="Carlito"/>
              <a:buAutoNum type="arabicPeriod"/>
              <a:tabLst>
                <a:tab pos="227965" algn="l"/>
              </a:tabLst>
            </a:pPr>
            <a:r>
              <a:rPr lang="en-US" dirty="0">
                <a:latin typeface="Carlito"/>
                <a:ea typeface="Carlito"/>
                <a:cs typeface="Carlito"/>
              </a:rPr>
              <a:t>Steady state accuracy</a:t>
            </a:r>
            <a:r>
              <a:rPr lang="en-US" spc="-5" dirty="0">
                <a:latin typeface="Carlito"/>
                <a:ea typeface="Carlito"/>
                <a:cs typeface="Carlito"/>
              </a:rPr>
              <a:t> </a:t>
            </a:r>
            <a:r>
              <a:rPr lang="en-US" dirty="0">
                <a:latin typeface="Carlito"/>
                <a:ea typeface="Carlito"/>
                <a:cs typeface="Carlito"/>
              </a:rPr>
              <a:t>[14].</a:t>
            </a:r>
            <a:endParaRPr lang="en-DE" dirty="0">
              <a:latin typeface="Carlito"/>
              <a:ea typeface="Carlito"/>
              <a:cs typeface="Carlito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1480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888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Carlito</vt:lpstr>
      <vt:lpstr>Trebuchet MS</vt:lpstr>
      <vt:lpstr>Wingdings 3</vt:lpstr>
      <vt:lpstr>Facet</vt:lpstr>
      <vt:lpstr>POSTION CONTROL OF QUAD ROTOR HELICOPTER </vt:lpstr>
      <vt:lpstr>OVERVIEW</vt:lpstr>
      <vt:lpstr>INTRODUCTIONS</vt:lpstr>
      <vt:lpstr>INDOOR QUADCOPTER</vt:lpstr>
      <vt:lpstr>OUTDOOR QUADCOPTER</vt:lpstr>
      <vt:lpstr>ROTOR PARAMETERS</vt:lpstr>
      <vt:lpstr>MOTION EQUATIONS</vt:lpstr>
      <vt:lpstr>LINEARIZATION</vt:lpstr>
      <vt:lpstr>PID CONTROLLER</vt:lpstr>
      <vt:lpstr>SIMULINK STRUCTURE OF PID</vt:lpstr>
      <vt:lpstr>PowerPoint Presentation</vt:lpstr>
      <vt:lpstr>EFFECT OF EACH PARAMETERS</vt:lpstr>
      <vt:lpstr>HOW TO TUNE QUADCOPTER PID GAINS</vt:lpstr>
      <vt:lpstr>DESIGN MODEL</vt:lpstr>
      <vt:lpstr>Change Model:      Determine the changes to improve our model,     Parameters- some parameters were initially estimated and approximated. Optimize and update parameters.  Adding structure- Some parts or details of the system were not modelled. Add missing Details.   </vt:lpstr>
      <vt:lpstr>STABILITY</vt:lpstr>
      <vt:lpstr>SATURATION</vt:lpstr>
      <vt:lpstr>ADVANTAGES</vt:lpstr>
      <vt:lpstr>APPLICATIONS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POSTION CONTROL OF QUAD ROTOR HELICOPTER</dc:title>
  <dc:creator>HP</dc:creator>
  <cp:lastModifiedBy>HP</cp:lastModifiedBy>
  <cp:revision>7</cp:revision>
  <dcterms:created xsi:type="dcterms:W3CDTF">2020-02-06T23:44:19Z</dcterms:created>
  <dcterms:modified xsi:type="dcterms:W3CDTF">2020-02-07T11:18:07Z</dcterms:modified>
</cp:coreProperties>
</file>