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8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C384-7BF5-4951-BD3F-9B2864E0D795}"/>
              </a:ext>
            </a:extLst>
          </p:cNvPr>
          <p:cNvSpPr>
            <a:spLocks noGrp="1"/>
          </p:cNvSpPr>
          <p:nvPr>
            <p:ph type="ctrTitle"/>
          </p:nvPr>
        </p:nvSpPr>
        <p:spPr>
          <a:xfrm>
            <a:off x="1334788" y="957188"/>
            <a:ext cx="7766936" cy="1388447"/>
          </a:xfrm>
        </p:spPr>
        <p:txBody>
          <a:bodyPr/>
          <a:lstStyle/>
          <a:p>
            <a:pPr algn="ctr"/>
            <a:r>
              <a:rPr lang="en-US" dirty="0"/>
              <a:t>ROBOTICS</a:t>
            </a:r>
            <a:endParaRPr lang="en-DE" sz="2400" dirty="0"/>
          </a:p>
        </p:txBody>
      </p:sp>
      <p:sp>
        <p:nvSpPr>
          <p:cNvPr id="3" name="Subtitle 2">
            <a:extLst>
              <a:ext uri="{FF2B5EF4-FFF2-40B4-BE49-F238E27FC236}">
                <a16:creationId xmlns:a16="http://schemas.microsoft.com/office/drawing/2014/main" id="{BD284CD9-053E-4308-B8D8-AF3E422537E6}"/>
              </a:ext>
            </a:extLst>
          </p:cNvPr>
          <p:cNvSpPr>
            <a:spLocks noGrp="1"/>
          </p:cNvSpPr>
          <p:nvPr>
            <p:ph type="subTitle" idx="1"/>
          </p:nvPr>
        </p:nvSpPr>
        <p:spPr>
          <a:xfrm>
            <a:off x="1507067" y="3127513"/>
            <a:ext cx="7766936" cy="2020219"/>
          </a:xfrm>
        </p:spPr>
        <p:txBody>
          <a:bodyPr>
            <a:normAutofit fontScale="92500" lnSpcReduction="20000"/>
          </a:bodyPr>
          <a:lstStyle/>
          <a:p>
            <a:pPr algn="ctr"/>
            <a:r>
              <a:rPr lang="en-US" sz="4000" dirty="0" err="1">
                <a:solidFill>
                  <a:schemeClr val="tx1"/>
                </a:solidFill>
              </a:rPr>
              <a:t>TeleRobotics</a:t>
            </a:r>
            <a:endParaRPr lang="en-US" sz="4000" dirty="0">
              <a:solidFill>
                <a:schemeClr val="tx1"/>
              </a:solidFill>
            </a:endParaRPr>
          </a:p>
          <a:p>
            <a:endParaRPr lang="en-US" dirty="0">
              <a:solidFill>
                <a:schemeClr val="tx1"/>
              </a:solidFill>
            </a:endParaRPr>
          </a:p>
          <a:p>
            <a:pPr lvl="0" algn="ctr">
              <a:buClr>
                <a:srgbClr val="90C226"/>
              </a:buClr>
            </a:pPr>
            <a:r>
              <a:rPr lang="en-GB" sz="1900" dirty="0">
                <a:solidFill>
                  <a:schemeClr val="tx1"/>
                </a:solidFill>
              </a:rPr>
              <a:t>Presentation by</a:t>
            </a:r>
          </a:p>
          <a:p>
            <a:pPr lvl="0" algn="ctr">
              <a:buClr>
                <a:srgbClr val="90C226"/>
              </a:buClr>
            </a:pPr>
            <a:r>
              <a:rPr lang="en-GB" sz="1900" dirty="0" err="1">
                <a:solidFill>
                  <a:schemeClr val="tx1"/>
                </a:solidFill>
              </a:rPr>
              <a:t>Suruthi</a:t>
            </a:r>
            <a:r>
              <a:rPr lang="en-GB" sz="1900" dirty="0">
                <a:solidFill>
                  <a:schemeClr val="tx1"/>
                </a:solidFill>
              </a:rPr>
              <a:t> Raman(11012454)</a:t>
            </a:r>
          </a:p>
          <a:p>
            <a:pPr lvl="0" algn="ctr">
              <a:buClr>
                <a:srgbClr val="90C226"/>
              </a:buClr>
            </a:pPr>
            <a:r>
              <a:rPr lang="en-GB" sz="1900" dirty="0">
                <a:solidFill>
                  <a:schemeClr val="tx1"/>
                </a:solidFill>
              </a:rPr>
              <a:t>Under guidance of prof Dr .Achim </a:t>
            </a:r>
            <a:r>
              <a:rPr lang="en-GB" sz="1900" dirty="0" err="1">
                <a:solidFill>
                  <a:schemeClr val="tx1"/>
                </a:solidFill>
              </a:rPr>
              <a:t>Gottscheber</a:t>
            </a:r>
            <a:endParaRPr lang="en-GB" sz="1900" dirty="0">
              <a:solidFill>
                <a:schemeClr val="tx1"/>
              </a:solidFill>
            </a:endParaRPr>
          </a:p>
          <a:p>
            <a:endParaRPr lang="en-DE" dirty="0"/>
          </a:p>
        </p:txBody>
      </p:sp>
    </p:spTree>
    <p:extLst>
      <p:ext uri="{BB962C8B-B14F-4D97-AF65-F5344CB8AC3E}">
        <p14:creationId xmlns:p14="http://schemas.microsoft.com/office/powerpoint/2010/main" val="186470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7.jpeg">
            <a:extLst>
              <a:ext uri="{FF2B5EF4-FFF2-40B4-BE49-F238E27FC236}">
                <a16:creationId xmlns:a16="http://schemas.microsoft.com/office/drawing/2014/main" id="{33483CDC-720F-4ECE-8AC3-E59E1640B24D}"/>
              </a:ext>
            </a:extLst>
          </p:cNvPr>
          <p:cNvPicPr>
            <a:picLocks noGrp="1"/>
          </p:cNvPicPr>
          <p:nvPr>
            <p:ph idx="1"/>
          </p:nvPr>
        </p:nvPicPr>
        <p:blipFill>
          <a:blip r:embed="rId2" cstate="print"/>
          <a:stretch>
            <a:fillRect/>
          </a:stretch>
        </p:blipFill>
        <p:spPr>
          <a:xfrm>
            <a:off x="2570921" y="384313"/>
            <a:ext cx="5274365" cy="2345635"/>
          </a:xfrm>
          <a:prstGeom prst="rect">
            <a:avLst/>
          </a:prstGeom>
        </p:spPr>
      </p:pic>
      <p:sp>
        <p:nvSpPr>
          <p:cNvPr id="9" name="Rectangle 8">
            <a:extLst>
              <a:ext uri="{FF2B5EF4-FFF2-40B4-BE49-F238E27FC236}">
                <a16:creationId xmlns:a16="http://schemas.microsoft.com/office/drawing/2014/main" id="{66E11285-8753-49C5-B347-3EB863A5FD10}"/>
              </a:ext>
            </a:extLst>
          </p:cNvPr>
          <p:cNvSpPr/>
          <p:nvPr/>
        </p:nvSpPr>
        <p:spPr>
          <a:xfrm>
            <a:off x="1537252" y="3074505"/>
            <a:ext cx="7606748" cy="1323439"/>
          </a:xfrm>
          <a:prstGeom prst="rect">
            <a:avLst/>
          </a:prstGeom>
        </p:spPr>
        <p:txBody>
          <a:bodyPr wrap="square">
            <a:spAutoFit/>
          </a:bodyPr>
          <a:lstStyle/>
          <a:p>
            <a:pPr marL="171450" indent="-171450">
              <a:buFont typeface="Wingdings" panose="05000000000000000000" pitchFamily="2" charset="2"/>
              <a:buChar char="Ø"/>
            </a:pPr>
            <a:r>
              <a:rPr lang="en-US" sz="2000" dirty="0">
                <a:latin typeface="Arial" panose="020B0604020202020204" pitchFamily="34" charset="0"/>
                <a:ea typeface="Arial" panose="020B0604020202020204" pitchFamily="34" charset="0"/>
              </a:rPr>
              <a:t>Coordinate control suggests no insight or self-governance in the framework, with the goal that all slave movement is straightforwardly controlled by the client through the ace interface</a:t>
            </a:r>
            <a:endParaRPr lang="en-DE" sz="2000" dirty="0"/>
          </a:p>
        </p:txBody>
      </p:sp>
    </p:spTree>
    <p:extLst>
      <p:ext uri="{BB962C8B-B14F-4D97-AF65-F5344CB8AC3E}">
        <p14:creationId xmlns:p14="http://schemas.microsoft.com/office/powerpoint/2010/main" val="2864092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A068-94C3-4302-8A3A-DACF49AD7829}"/>
              </a:ext>
            </a:extLst>
          </p:cNvPr>
          <p:cNvSpPr>
            <a:spLocks noGrp="1"/>
          </p:cNvSpPr>
          <p:nvPr>
            <p:ph type="title"/>
          </p:nvPr>
        </p:nvSpPr>
        <p:spPr/>
        <p:txBody>
          <a:bodyPr>
            <a:normAutofit/>
          </a:bodyPr>
          <a:lstStyle/>
          <a:p>
            <a:pPr marL="742950" lvl="1" indent="-285750" algn="ctr">
              <a:spcAft>
                <a:spcPts val="0"/>
              </a:spcAft>
              <a:tabLst>
                <a:tab pos="532130" algn="l"/>
              </a:tabLst>
            </a:pPr>
            <a:r>
              <a:rPr lang="en-US" sz="2800" b="1" spc="-10" dirty="0">
                <a:latin typeface="Arial" panose="020B0604020202020204" pitchFamily="34" charset="0"/>
                <a:ea typeface="Arial" panose="020B0604020202020204" pitchFamily="34" charset="0"/>
              </a:rPr>
              <a:t>Clutching and</a:t>
            </a:r>
            <a:r>
              <a:rPr lang="en-US" sz="2800" b="1" spc="-5" dirty="0">
                <a:latin typeface="Arial" panose="020B0604020202020204" pitchFamily="34" charset="0"/>
                <a:ea typeface="Arial" panose="020B0604020202020204" pitchFamily="34" charset="0"/>
              </a:rPr>
              <a:t> </a:t>
            </a:r>
            <a:r>
              <a:rPr lang="en-US" sz="2800" b="1" spc="-10" dirty="0">
                <a:latin typeface="Arial" panose="020B0604020202020204" pitchFamily="34" charset="0"/>
                <a:ea typeface="Arial" panose="020B0604020202020204" pitchFamily="34" charset="0"/>
              </a:rPr>
              <a:t>Offsets</a:t>
            </a:r>
            <a:br>
              <a:rPr lang="en-DE" sz="2800" b="1" spc="-10" dirty="0">
                <a:latin typeface="Arial" panose="020B0604020202020204" pitchFamily="34" charset="0"/>
                <a:ea typeface="Arial" panose="020B0604020202020204" pitchFamily="34" charset="0"/>
              </a:rPr>
            </a:br>
            <a:endParaRPr lang="en-DE" sz="2800" dirty="0"/>
          </a:p>
        </p:txBody>
      </p:sp>
      <p:sp>
        <p:nvSpPr>
          <p:cNvPr id="3" name="Content Placeholder 2">
            <a:extLst>
              <a:ext uri="{FF2B5EF4-FFF2-40B4-BE49-F238E27FC236}">
                <a16:creationId xmlns:a16="http://schemas.microsoft.com/office/drawing/2014/main" id="{9AD831E9-BCEF-4819-852E-EA8A79F10F66}"/>
              </a:ext>
            </a:extLst>
          </p:cNvPr>
          <p:cNvSpPr>
            <a:spLocks noGrp="1"/>
          </p:cNvSpPr>
          <p:nvPr>
            <p:ph idx="1"/>
          </p:nvPr>
        </p:nvSpPr>
        <p:spPr/>
        <p:txBody>
          <a:bodyPr>
            <a:normAutofit lnSpcReduction="10000"/>
          </a:bodyPr>
          <a:lstStyle/>
          <a:p>
            <a:pPr marL="74930" marR="108585" indent="42545" algn="just">
              <a:lnSpc>
                <a:spcPct val="150000"/>
              </a:lnSpc>
              <a:spcBef>
                <a:spcPts val="1020"/>
              </a:spcBef>
            </a:pPr>
            <a:r>
              <a:rPr lang="en-US" sz="2000" dirty="0">
                <a:latin typeface="Arial" panose="020B0604020202020204" pitchFamily="34" charset="0"/>
                <a:ea typeface="Arial" panose="020B0604020202020204" pitchFamily="34" charset="0"/>
              </a:rPr>
              <a:t>The robots are not coupled always. The robot has to be configured as master and slave before switching ON the robot and also coupling to each other. For coupling the system we have three process</a:t>
            </a:r>
            <a:endParaRPr lang="en-DE" sz="2000" dirty="0">
              <a:latin typeface="Arial" panose="020B0604020202020204" pitchFamily="34" charset="0"/>
              <a:ea typeface="Arial" panose="020B0604020202020204" pitchFamily="34" charset="0"/>
            </a:endParaRPr>
          </a:p>
          <a:p>
            <a:pPr marL="0" indent="0">
              <a:spcBef>
                <a:spcPts val="5"/>
              </a:spcBef>
              <a:buNone/>
            </a:pPr>
            <a:r>
              <a:rPr lang="en-US" sz="2000" dirty="0">
                <a:latin typeface="Arial" panose="020B0604020202020204" pitchFamily="34" charset="0"/>
                <a:ea typeface="Arial" panose="020B0604020202020204" pitchFamily="34" charset="0"/>
              </a:rPr>
              <a:t> </a:t>
            </a:r>
            <a:endParaRPr lang="en-DE" sz="2000" dirty="0">
              <a:latin typeface="Arial" panose="020B0604020202020204" pitchFamily="34" charset="0"/>
              <a:ea typeface="Arial" panose="020B0604020202020204" pitchFamily="34" charset="0"/>
            </a:endParaRPr>
          </a:p>
          <a:p>
            <a:pPr lvl="2">
              <a:buSzPts val="1200"/>
              <a:buFont typeface="Arial" panose="020B0604020202020204" pitchFamily="34" charset="0"/>
              <a:buAutoNum type="arabicPeriod"/>
              <a:tabLst>
                <a:tab pos="812165" algn="l"/>
                <a:tab pos="812800" algn="l"/>
              </a:tabLst>
            </a:pPr>
            <a:r>
              <a:rPr lang="en-US" sz="2000" spc="-15" dirty="0">
                <a:latin typeface="Arial" panose="020B0604020202020204" pitchFamily="34" charset="0"/>
                <a:ea typeface="Arial" panose="020B0604020202020204" pitchFamily="34" charset="0"/>
              </a:rPr>
              <a:t>Keep the robot in a fixed position/place by moving</a:t>
            </a:r>
            <a:r>
              <a:rPr lang="en-US" sz="2000" spc="-70" dirty="0">
                <a:latin typeface="Arial" panose="020B0604020202020204" pitchFamily="34" charset="0"/>
                <a:ea typeface="Arial" panose="020B0604020202020204" pitchFamily="34" charset="0"/>
              </a:rPr>
              <a:t> </a:t>
            </a:r>
            <a:r>
              <a:rPr lang="en-US" sz="2000" spc="-15" dirty="0">
                <a:latin typeface="Arial" panose="020B0604020202020204" pitchFamily="34" charset="0"/>
                <a:ea typeface="Arial" panose="020B0604020202020204" pitchFamily="34" charset="0"/>
              </a:rPr>
              <a:t>them</a:t>
            </a:r>
            <a:endParaRPr lang="en-DE" sz="2000" spc="-15" dirty="0">
              <a:latin typeface="Arial" panose="020B0604020202020204" pitchFamily="34" charset="0"/>
              <a:ea typeface="Arial" panose="020B0604020202020204" pitchFamily="34" charset="0"/>
            </a:endParaRPr>
          </a:p>
          <a:p>
            <a:pPr marR="108585" lvl="2">
              <a:lnSpc>
                <a:spcPct val="150000"/>
              </a:lnSpc>
              <a:spcBef>
                <a:spcPts val="685"/>
              </a:spcBef>
              <a:buSzPts val="1200"/>
              <a:buFont typeface="Arial" panose="020B0604020202020204" pitchFamily="34" charset="0"/>
              <a:buAutoNum type="arabicPeriod"/>
              <a:tabLst>
                <a:tab pos="812165" algn="l"/>
                <a:tab pos="812800" algn="l"/>
              </a:tabLst>
            </a:pPr>
            <a:r>
              <a:rPr lang="en-US" sz="2000" spc="-15" dirty="0">
                <a:latin typeface="Arial" panose="020B0604020202020204" pitchFamily="34" charset="0"/>
                <a:ea typeface="Arial" panose="020B0604020202020204" pitchFamily="34" charset="0"/>
              </a:rPr>
              <a:t>The operator has to relocate the slave robot to the master robot </a:t>
            </a:r>
            <a:r>
              <a:rPr lang="en-US" sz="2000" spc="-15" dirty="0" err="1">
                <a:latin typeface="Arial" panose="020B0604020202020204" pitchFamily="34" charset="0"/>
                <a:ea typeface="Arial" panose="020B0604020202020204" pitchFamily="34" charset="0"/>
              </a:rPr>
              <a:t>ie</a:t>
            </a:r>
            <a:r>
              <a:rPr lang="en-US" sz="2000" spc="-15" dirty="0">
                <a:latin typeface="Arial" panose="020B0604020202020204" pitchFamily="34" charset="0"/>
                <a:ea typeface="Arial" panose="020B0604020202020204" pitchFamily="34" charset="0"/>
              </a:rPr>
              <a:t>. Both the robot has to place in same</a:t>
            </a:r>
            <a:r>
              <a:rPr lang="en-US" sz="2000" spc="-20" dirty="0">
                <a:latin typeface="Arial" panose="020B0604020202020204" pitchFamily="34" charset="0"/>
                <a:ea typeface="Arial" panose="020B0604020202020204" pitchFamily="34" charset="0"/>
              </a:rPr>
              <a:t> </a:t>
            </a:r>
            <a:r>
              <a:rPr lang="en-US" sz="2000" spc="-15" dirty="0">
                <a:latin typeface="Arial" panose="020B0604020202020204" pitchFamily="34" charset="0"/>
                <a:ea typeface="Arial" panose="020B0604020202020204" pitchFamily="34" charset="0"/>
              </a:rPr>
              <a:t>location</a:t>
            </a:r>
            <a:endParaRPr lang="en-DE" sz="2000" spc="-15" dirty="0">
              <a:latin typeface="Arial" panose="020B0604020202020204" pitchFamily="34" charset="0"/>
              <a:ea typeface="Arial" panose="020B0604020202020204" pitchFamily="34" charset="0"/>
            </a:endParaRPr>
          </a:p>
          <a:p>
            <a:pPr lvl="2">
              <a:buSzPts val="1200"/>
              <a:buFont typeface="Arial" panose="020B0604020202020204" pitchFamily="34" charset="0"/>
              <a:buAutoNum type="arabicPeriod"/>
              <a:tabLst>
                <a:tab pos="812165" algn="l"/>
                <a:tab pos="812800" algn="l"/>
              </a:tabLst>
            </a:pPr>
            <a:r>
              <a:rPr lang="en-US" sz="2000" spc="-15" dirty="0">
                <a:latin typeface="Arial" panose="020B0604020202020204" pitchFamily="34" charset="0"/>
                <a:ea typeface="Arial" panose="020B0604020202020204" pitchFamily="34" charset="0"/>
              </a:rPr>
              <a:t>The offset has to be decided and configured with the two</a:t>
            </a:r>
            <a:r>
              <a:rPr lang="en-US" sz="2000" spc="-95" dirty="0">
                <a:latin typeface="Arial" panose="020B0604020202020204" pitchFamily="34" charset="0"/>
                <a:ea typeface="Arial" panose="020B0604020202020204" pitchFamily="34" charset="0"/>
              </a:rPr>
              <a:t> </a:t>
            </a:r>
            <a:r>
              <a:rPr lang="en-US" sz="2000" spc="-15" dirty="0">
                <a:latin typeface="Arial" panose="020B0604020202020204" pitchFamily="34" charset="0"/>
                <a:ea typeface="Arial" panose="020B0604020202020204" pitchFamily="34" charset="0"/>
              </a:rPr>
              <a:t>robot</a:t>
            </a:r>
            <a:endParaRPr lang="en-DE" sz="2000" spc="-15" dirty="0">
              <a:latin typeface="Arial" panose="020B0604020202020204" pitchFamily="34" charset="0"/>
              <a:ea typeface="Arial" panose="020B0604020202020204" pitchFamily="34" charset="0"/>
            </a:endParaRPr>
          </a:p>
          <a:p>
            <a:pPr marL="0" indent="0">
              <a:buNone/>
            </a:pPr>
            <a:r>
              <a:rPr lang="en-US" dirty="0">
                <a:latin typeface="Arial" panose="020B0604020202020204" pitchFamily="34" charset="0"/>
                <a:ea typeface="Arial" panose="020B0604020202020204" pitchFamily="34" charset="0"/>
              </a:rPr>
              <a:t> </a:t>
            </a:r>
            <a:endParaRPr lang="en-DE" sz="1600" dirty="0">
              <a:latin typeface="Arial" panose="020B0604020202020204" pitchFamily="34" charset="0"/>
              <a:ea typeface="Arial" panose="020B0604020202020204" pitchFamily="34" charset="0"/>
            </a:endParaRPr>
          </a:p>
          <a:p>
            <a:endParaRPr lang="en-DE" dirty="0"/>
          </a:p>
        </p:txBody>
      </p:sp>
    </p:spTree>
    <p:extLst>
      <p:ext uri="{BB962C8B-B14F-4D97-AF65-F5344CB8AC3E}">
        <p14:creationId xmlns:p14="http://schemas.microsoft.com/office/powerpoint/2010/main" val="2540725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1A94-ADDB-4688-AC9B-7459EAF1F7AF}"/>
              </a:ext>
            </a:extLst>
          </p:cNvPr>
          <p:cNvSpPr>
            <a:spLocks noGrp="1"/>
          </p:cNvSpPr>
          <p:nvPr>
            <p:ph type="title"/>
          </p:nvPr>
        </p:nvSpPr>
        <p:spPr/>
        <p:txBody>
          <a:bodyPr/>
          <a:lstStyle/>
          <a:p>
            <a:pPr algn="ctr"/>
            <a:r>
              <a:rPr lang="en-US" dirty="0">
                <a:latin typeface="Arial" panose="020B0604020202020204" pitchFamily="34" charset="0"/>
                <a:ea typeface="Arial" panose="020B0604020202020204" pitchFamily="34" charset="0"/>
              </a:rPr>
              <a:t>Supervisory</a:t>
            </a:r>
            <a:r>
              <a:rPr lang="en-US" spc="-15" dirty="0">
                <a:latin typeface="Arial" panose="020B0604020202020204" pitchFamily="34" charset="0"/>
                <a:ea typeface="Arial" panose="020B0604020202020204" pitchFamily="34" charset="0"/>
              </a:rPr>
              <a:t> </a:t>
            </a:r>
            <a:r>
              <a:rPr lang="en-US" dirty="0">
                <a:latin typeface="Arial" panose="020B0604020202020204" pitchFamily="34" charset="0"/>
                <a:ea typeface="Arial" panose="020B0604020202020204" pitchFamily="34" charset="0"/>
              </a:rPr>
              <a:t>Control</a:t>
            </a:r>
            <a:endParaRPr lang="en-DE" dirty="0"/>
          </a:p>
        </p:txBody>
      </p:sp>
      <p:sp>
        <p:nvSpPr>
          <p:cNvPr id="3" name="Content Placeholder 2">
            <a:extLst>
              <a:ext uri="{FF2B5EF4-FFF2-40B4-BE49-F238E27FC236}">
                <a16:creationId xmlns:a16="http://schemas.microsoft.com/office/drawing/2014/main" id="{54CBAF3E-B947-4C58-AB10-A437C14E0A3D}"/>
              </a:ext>
            </a:extLst>
          </p:cNvPr>
          <p:cNvSpPr>
            <a:spLocks noGrp="1"/>
          </p:cNvSpPr>
          <p:nvPr>
            <p:ph idx="1"/>
          </p:nvPr>
        </p:nvSpPr>
        <p:spPr>
          <a:xfrm>
            <a:off x="677334" y="1683027"/>
            <a:ext cx="8596668" cy="4358336"/>
          </a:xfrm>
        </p:spPr>
        <p:txBody>
          <a:bodyPr>
            <a:noAutofit/>
          </a:bodyPr>
          <a:lstStyle/>
          <a:p>
            <a:r>
              <a:rPr lang="en-US" sz="2400" dirty="0">
                <a:latin typeface="Arial" panose="020B0604020202020204" pitchFamily="34" charset="0"/>
                <a:ea typeface="Arial" panose="020B0604020202020204" pitchFamily="34" charset="0"/>
              </a:rPr>
              <a:t>Supervisory control, presented by </a:t>
            </a:r>
            <a:r>
              <a:rPr lang="en-US" sz="2400" dirty="0" err="1">
                <a:latin typeface="Arial" panose="020B0604020202020204" pitchFamily="34" charset="0"/>
                <a:ea typeface="Arial" panose="020B0604020202020204" pitchFamily="34" charset="0"/>
              </a:rPr>
              <a:t>Ferell</a:t>
            </a:r>
            <a:r>
              <a:rPr lang="en-US" sz="2400" dirty="0">
                <a:latin typeface="Arial" panose="020B0604020202020204" pitchFamily="34" charset="0"/>
                <a:ea typeface="Arial" panose="020B0604020202020204" pitchFamily="34" charset="0"/>
              </a:rPr>
              <a:t> and Sheridan in 1967 is gotten from the simple of regulating a human subordinate staff part</a:t>
            </a:r>
          </a:p>
          <a:p>
            <a:r>
              <a:rPr lang="en-US" sz="2400" dirty="0">
                <a:latin typeface="Arial" panose="020B0604020202020204" pitchFamily="34" charset="0"/>
                <a:ea typeface="Arial" panose="020B0604020202020204" pitchFamily="34" charset="0"/>
              </a:rPr>
              <a:t>Sheridan portrays this approach in correlation with manual and programmed robot</a:t>
            </a:r>
            <a:r>
              <a:rPr lang="en-US" sz="2400" spc="-15" dirty="0">
                <a:latin typeface="Arial" panose="020B0604020202020204" pitchFamily="34" charset="0"/>
                <a:ea typeface="Arial" panose="020B0604020202020204" pitchFamily="34" charset="0"/>
              </a:rPr>
              <a:t> </a:t>
            </a:r>
            <a:r>
              <a:rPr lang="en-US" sz="2400" dirty="0">
                <a:latin typeface="Arial" panose="020B0604020202020204" pitchFamily="34" charset="0"/>
                <a:ea typeface="Arial" panose="020B0604020202020204" pitchFamily="34" charset="0"/>
              </a:rPr>
              <a:t>control</a:t>
            </a:r>
          </a:p>
          <a:p>
            <a:r>
              <a:rPr lang="en-US" sz="2400" dirty="0">
                <a:latin typeface="Arial" panose="020B0604020202020204" pitchFamily="34" charset="0"/>
                <a:ea typeface="Arial" panose="020B0604020202020204" pitchFamily="34" charset="0"/>
              </a:rPr>
              <a:t>By and large, supervisory control strategies will permit increasingly self- governance and knowledge to move to the robot framework</a:t>
            </a:r>
          </a:p>
          <a:p>
            <a:r>
              <a:rPr lang="en-US" sz="2400" dirty="0">
                <a:latin typeface="Arial" panose="020B0604020202020204" pitchFamily="34" charset="0"/>
                <a:ea typeface="Arial" panose="020B0604020202020204" pitchFamily="34" charset="0"/>
              </a:rPr>
              <a:t>The administrator manages the telerobotic framework nearly and chooses precisely the proper behavior and what to do</a:t>
            </a:r>
            <a:endParaRPr lang="en-DE" sz="2400" dirty="0"/>
          </a:p>
        </p:txBody>
      </p:sp>
    </p:spTree>
    <p:extLst>
      <p:ext uri="{BB962C8B-B14F-4D97-AF65-F5344CB8AC3E}">
        <p14:creationId xmlns:p14="http://schemas.microsoft.com/office/powerpoint/2010/main" val="3258853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5698E-A08D-4FF9-B3F7-10F3A11022F8}"/>
              </a:ext>
            </a:extLst>
          </p:cNvPr>
          <p:cNvSpPr>
            <a:spLocks noGrp="1"/>
          </p:cNvSpPr>
          <p:nvPr>
            <p:ph type="title"/>
          </p:nvPr>
        </p:nvSpPr>
        <p:spPr/>
        <p:txBody>
          <a:bodyPr/>
          <a:lstStyle/>
          <a:p>
            <a:pPr algn="ctr"/>
            <a:r>
              <a:rPr lang="en-US" dirty="0" err="1">
                <a:latin typeface="Arial" panose="020B0604020202020204" pitchFamily="34" charset="0"/>
                <a:ea typeface="Arial" panose="020B0604020202020204" pitchFamily="34" charset="0"/>
              </a:rPr>
              <a:t>Telesensor</a:t>
            </a:r>
            <a:r>
              <a:rPr lang="en-US" spc="-10" dirty="0">
                <a:latin typeface="Arial" panose="020B0604020202020204" pitchFamily="34" charset="0"/>
                <a:ea typeface="Arial" panose="020B0604020202020204" pitchFamily="34" charset="0"/>
              </a:rPr>
              <a:t> </a:t>
            </a:r>
            <a:r>
              <a:rPr lang="en-US" dirty="0">
                <a:latin typeface="Arial" panose="020B0604020202020204" pitchFamily="34" charset="0"/>
                <a:ea typeface="Arial" panose="020B0604020202020204" pitchFamily="34" charset="0"/>
              </a:rPr>
              <a:t>Programming</a:t>
            </a:r>
            <a:endParaRPr lang="en-DE" dirty="0"/>
          </a:p>
        </p:txBody>
      </p:sp>
      <p:sp>
        <p:nvSpPr>
          <p:cNvPr id="3" name="Content Placeholder 2">
            <a:extLst>
              <a:ext uri="{FF2B5EF4-FFF2-40B4-BE49-F238E27FC236}">
                <a16:creationId xmlns:a16="http://schemas.microsoft.com/office/drawing/2014/main" id="{93DD4AD1-5E41-47CE-A1EB-D84CC87BA4CC}"/>
              </a:ext>
            </a:extLst>
          </p:cNvPr>
          <p:cNvSpPr>
            <a:spLocks noGrp="1"/>
          </p:cNvSpPr>
          <p:nvPr>
            <p:ph idx="1"/>
          </p:nvPr>
        </p:nvSpPr>
        <p:spPr>
          <a:xfrm>
            <a:off x="452047" y="1497496"/>
            <a:ext cx="8596668" cy="4750903"/>
          </a:xfrm>
        </p:spPr>
        <p:txBody>
          <a:bodyPr>
            <a:normAutofit fontScale="62500" lnSpcReduction="20000"/>
          </a:bodyPr>
          <a:lstStyle/>
          <a:p>
            <a:r>
              <a:rPr lang="en-US" sz="2900" dirty="0">
                <a:latin typeface="Arial" panose="020B0604020202020204" pitchFamily="34" charset="0"/>
                <a:ea typeface="Arial" panose="020B0604020202020204" pitchFamily="34" charset="0"/>
              </a:rPr>
              <a:t>Produced for space applications with vast correspondence delays, the </a:t>
            </a:r>
            <a:r>
              <a:rPr lang="en-US" sz="2900" dirty="0" err="1">
                <a:latin typeface="Arial" panose="020B0604020202020204" pitchFamily="34" charset="0"/>
                <a:ea typeface="Arial" panose="020B0604020202020204" pitchFamily="34" charset="0"/>
              </a:rPr>
              <a:t>telesensor</a:t>
            </a:r>
            <a:r>
              <a:rPr lang="en-US" sz="2900" dirty="0">
                <a:latin typeface="Arial" panose="020B0604020202020204" pitchFamily="34" charset="0"/>
                <a:ea typeface="Arial" panose="020B0604020202020204" pitchFamily="34" charset="0"/>
              </a:rPr>
              <a:t> programming (TSP) approach has been portrayed as an assignment level-situated programming system and sensor-based educating by demonstrating.</a:t>
            </a:r>
          </a:p>
          <a:p>
            <a:r>
              <a:rPr lang="en-US" sz="2900" dirty="0">
                <a:latin typeface="Arial" panose="020B0604020202020204" pitchFamily="34" charset="0"/>
                <a:ea typeface="Arial" panose="020B0604020202020204" pitchFamily="34" charset="0"/>
              </a:rPr>
              <a:t> Fundamentally, administrators associate with a perplexing reproduction of the robot and remote environment, in which they can test and change tasks.</a:t>
            </a:r>
          </a:p>
          <a:p>
            <a:pPr marL="0" indent="0">
              <a:spcBef>
                <a:spcPts val="55"/>
              </a:spcBef>
              <a:buNone/>
            </a:pPr>
            <a:endParaRPr lang="en-DE" sz="2900" dirty="0">
              <a:latin typeface="Arial" panose="020B0604020202020204" pitchFamily="34" charset="0"/>
              <a:ea typeface="Arial" panose="020B0604020202020204" pitchFamily="34" charset="0"/>
            </a:endParaRPr>
          </a:p>
          <a:p>
            <a:r>
              <a:rPr lang="en-US" sz="2900" dirty="0">
                <a:latin typeface="Arial" panose="020B0604020202020204" pitchFamily="34" charset="0"/>
                <a:ea typeface="Arial" panose="020B0604020202020204" pitchFamily="34" charset="0"/>
              </a:rPr>
              <a:t>This demonstrates the structure of a TSP execution, comprising of two control circles working in parallel. One circle controls the genuine (remote) framework, which contains inward input for nearby self-governance</a:t>
            </a:r>
          </a:p>
          <a:p>
            <a:pPr marL="0" indent="0">
              <a:buNone/>
            </a:pPr>
            <a:endParaRPr lang="en-US" sz="2900" dirty="0">
              <a:latin typeface="Arial" panose="020B0604020202020204" pitchFamily="34" charset="0"/>
              <a:ea typeface="Arial" panose="020B0604020202020204" pitchFamily="34" charset="0"/>
            </a:endParaRPr>
          </a:p>
          <a:p>
            <a:r>
              <a:rPr lang="en-US" sz="2900" dirty="0">
                <a:latin typeface="Arial" panose="020B0604020202020204" pitchFamily="34" charset="0"/>
                <a:ea typeface="Arial" panose="020B0604020202020204" pitchFamily="34" charset="0"/>
              </a:rPr>
              <a:t>builds up a reproduction situation which is fundamentally equal to the genuine framework, with a couple of exemptions</a:t>
            </a:r>
          </a:p>
          <a:p>
            <a:endParaRPr lang="en-US" dirty="0">
              <a:latin typeface="Arial" panose="020B0604020202020204" pitchFamily="34" charset="0"/>
              <a:ea typeface="Arial" panose="020B0604020202020204" pitchFamily="34" charset="0"/>
            </a:endParaRPr>
          </a:p>
          <a:p>
            <a:pPr marL="0" indent="0">
              <a:spcBef>
                <a:spcPts val="55"/>
              </a:spcBef>
              <a:buNone/>
            </a:pPr>
            <a:r>
              <a:rPr lang="en-US" sz="3200" dirty="0">
                <a:latin typeface="Arial" panose="020B0604020202020204" pitchFamily="34" charset="0"/>
                <a:ea typeface="Arial" panose="020B0604020202020204" pitchFamily="34" charset="0"/>
              </a:rPr>
              <a:t> </a:t>
            </a:r>
            <a:r>
              <a:rPr lang="en-US" dirty="0">
                <a:latin typeface="Arial" panose="020B0604020202020204" pitchFamily="34" charset="0"/>
                <a:ea typeface="Arial" panose="020B0604020202020204" pitchFamily="34" charset="0"/>
              </a:rPr>
              <a:t>.</a:t>
            </a:r>
          </a:p>
        </p:txBody>
      </p:sp>
    </p:spTree>
    <p:extLst>
      <p:ext uri="{BB962C8B-B14F-4D97-AF65-F5344CB8AC3E}">
        <p14:creationId xmlns:p14="http://schemas.microsoft.com/office/powerpoint/2010/main" val="2231605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2D76-0518-4852-8485-3378605592DF}"/>
              </a:ext>
            </a:extLst>
          </p:cNvPr>
          <p:cNvSpPr>
            <a:spLocks noGrp="1"/>
          </p:cNvSpPr>
          <p:nvPr>
            <p:ph type="title"/>
          </p:nvPr>
        </p:nvSpPr>
        <p:spPr/>
        <p:txBody>
          <a:bodyPr/>
          <a:lstStyle/>
          <a:p>
            <a:endParaRPr lang="en-DE"/>
          </a:p>
        </p:txBody>
      </p:sp>
      <p:pic>
        <p:nvPicPr>
          <p:cNvPr id="4" name="image8.jpeg">
            <a:extLst>
              <a:ext uri="{FF2B5EF4-FFF2-40B4-BE49-F238E27FC236}">
                <a16:creationId xmlns:a16="http://schemas.microsoft.com/office/drawing/2014/main" id="{3CE60337-7388-4FAB-B9D2-472F44EBA461}"/>
              </a:ext>
            </a:extLst>
          </p:cNvPr>
          <p:cNvPicPr>
            <a:picLocks noGrp="1"/>
          </p:cNvPicPr>
          <p:nvPr>
            <p:ph idx="1"/>
          </p:nvPr>
        </p:nvPicPr>
        <p:blipFill>
          <a:blip r:embed="rId2" cstate="print"/>
          <a:stretch>
            <a:fillRect/>
          </a:stretch>
        </p:blipFill>
        <p:spPr>
          <a:xfrm>
            <a:off x="1272209" y="1550505"/>
            <a:ext cx="6442247" cy="4241490"/>
          </a:xfrm>
          <a:prstGeom prst="rect">
            <a:avLst/>
          </a:prstGeom>
        </p:spPr>
      </p:pic>
    </p:spTree>
    <p:extLst>
      <p:ext uri="{BB962C8B-B14F-4D97-AF65-F5344CB8AC3E}">
        <p14:creationId xmlns:p14="http://schemas.microsoft.com/office/powerpoint/2010/main" val="2497133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4FA3-9664-4C92-9045-1336B7FBCA80}"/>
              </a:ext>
            </a:extLst>
          </p:cNvPr>
          <p:cNvSpPr>
            <a:spLocks noGrp="1"/>
          </p:cNvSpPr>
          <p:nvPr>
            <p:ph type="title"/>
          </p:nvPr>
        </p:nvSpPr>
        <p:spPr/>
        <p:txBody>
          <a:bodyPr>
            <a:normAutofit fontScale="90000"/>
          </a:bodyPr>
          <a:lstStyle/>
          <a:p>
            <a:pPr marL="74930" marR="112395" algn="ctr">
              <a:spcBef>
                <a:spcPts val="1670"/>
              </a:spcBef>
              <a:spcAft>
                <a:spcPts val="0"/>
              </a:spcAft>
            </a:pPr>
            <a:r>
              <a:rPr lang="en-US" b="1" kern="0" dirty="0">
                <a:latin typeface="Arial" panose="020B0604020202020204" pitchFamily="34" charset="0"/>
                <a:ea typeface="Arial" panose="020B0604020202020204" pitchFamily="34" charset="0"/>
              </a:rPr>
              <a:t>Emerging Applications of </a:t>
            </a:r>
            <a:r>
              <a:rPr lang="en-US" b="1" kern="0" dirty="0" err="1">
                <a:latin typeface="Arial" panose="020B0604020202020204" pitchFamily="34" charset="0"/>
                <a:ea typeface="Arial" panose="020B0604020202020204" pitchFamily="34" charset="0"/>
              </a:rPr>
              <a:t>Telerobotics</a:t>
            </a:r>
            <a:br>
              <a:rPr lang="en-DE" b="1" kern="0" dirty="0">
                <a:latin typeface="Arial" panose="020B0604020202020204" pitchFamily="34" charset="0"/>
                <a:ea typeface="Arial" panose="020B0604020202020204" pitchFamily="34" charset="0"/>
              </a:rPr>
            </a:br>
            <a:endParaRPr lang="en-DE" dirty="0"/>
          </a:p>
        </p:txBody>
      </p:sp>
      <p:sp>
        <p:nvSpPr>
          <p:cNvPr id="3" name="Content Placeholder 2">
            <a:extLst>
              <a:ext uri="{FF2B5EF4-FFF2-40B4-BE49-F238E27FC236}">
                <a16:creationId xmlns:a16="http://schemas.microsoft.com/office/drawing/2014/main" id="{844DDD3B-1B85-4C01-A650-93F427B25B04}"/>
              </a:ext>
            </a:extLst>
          </p:cNvPr>
          <p:cNvSpPr>
            <a:spLocks noGrp="1"/>
          </p:cNvSpPr>
          <p:nvPr>
            <p:ph idx="1"/>
          </p:nvPr>
        </p:nvSpPr>
        <p:spPr>
          <a:xfrm>
            <a:off x="677334" y="1789043"/>
            <a:ext cx="8596668" cy="4252319"/>
          </a:xfrm>
        </p:spPr>
        <p:txBody>
          <a:bodyPr>
            <a:normAutofit/>
          </a:bodyPr>
          <a:lstStyle/>
          <a:p>
            <a:r>
              <a:rPr lang="en-US" sz="2400" dirty="0" err="1">
                <a:latin typeface="Arial" panose="020B0604020202020204" pitchFamily="34" charset="0"/>
                <a:ea typeface="Arial" panose="020B0604020202020204" pitchFamily="34" charset="0"/>
              </a:rPr>
              <a:t>Historically,telerobotics</a:t>
            </a:r>
            <a:r>
              <a:rPr lang="en-US" sz="2400" dirty="0">
                <a:latin typeface="Arial" panose="020B0604020202020204" pitchFamily="34" charset="0"/>
                <a:ea typeface="Arial" panose="020B0604020202020204" pitchFamily="34" charset="0"/>
              </a:rPr>
              <a:t> research has focused on a conventional setup with two ﬁxed-based automated controllers filling in as the ace and slave gadgets.</a:t>
            </a:r>
          </a:p>
          <a:p>
            <a:r>
              <a:rPr lang="en-US" sz="2400" dirty="0">
                <a:latin typeface="Arial" panose="020B0604020202020204" pitchFamily="34" charset="0"/>
                <a:ea typeface="Arial" panose="020B0604020202020204" pitchFamily="34" charset="0"/>
              </a:rPr>
              <a:t> As of late, there have been considerable endeavors to expand the telerobotic theories and frameworks to more unconventional situations</a:t>
            </a:r>
          </a:p>
          <a:p>
            <a:r>
              <a:rPr lang="en-US" sz="2400" dirty="0">
                <a:latin typeface="Arial" panose="020B0604020202020204" pitchFamily="34" charset="0"/>
                <a:cs typeface="Arial" panose="020B0604020202020204" pitchFamily="34" charset="0"/>
              </a:rPr>
              <a:t>The rundown is in no way, shape or form thorough and, to be predictable with the part, centers around controls angles and giving a stable respective UI.</a:t>
            </a:r>
            <a:endParaRPr lang="en-DE" sz="2400" dirty="0">
              <a:latin typeface="Arial" panose="020B0604020202020204" pitchFamily="34" charset="0"/>
              <a:cs typeface="Arial" panose="020B0604020202020204" pitchFamily="34" charset="0"/>
            </a:endParaRPr>
          </a:p>
          <a:p>
            <a:endParaRPr lang="en-DE" dirty="0"/>
          </a:p>
        </p:txBody>
      </p:sp>
    </p:spTree>
    <p:extLst>
      <p:ext uri="{BB962C8B-B14F-4D97-AF65-F5344CB8AC3E}">
        <p14:creationId xmlns:p14="http://schemas.microsoft.com/office/powerpoint/2010/main" val="1280593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0A830-5F1E-4195-B893-6E1609DEE2F4}"/>
              </a:ext>
            </a:extLst>
          </p:cNvPr>
          <p:cNvSpPr>
            <a:spLocks noGrp="1"/>
          </p:cNvSpPr>
          <p:nvPr>
            <p:ph type="title"/>
          </p:nvPr>
        </p:nvSpPr>
        <p:spPr/>
        <p:txBody>
          <a:bodyPr/>
          <a:lstStyle/>
          <a:p>
            <a:pPr algn="ctr"/>
            <a:r>
              <a:rPr lang="en-US" dirty="0" err="1">
                <a:latin typeface="Arial" panose="020B0604020202020204" pitchFamily="34" charset="0"/>
                <a:ea typeface="Arial" panose="020B0604020202020204" pitchFamily="34" charset="0"/>
              </a:rPr>
              <a:t>Telerobotics</a:t>
            </a:r>
            <a:r>
              <a:rPr lang="en-US" dirty="0">
                <a:latin typeface="Arial" panose="020B0604020202020204" pitchFamily="34" charset="0"/>
                <a:ea typeface="Arial" panose="020B0604020202020204" pitchFamily="34" charset="0"/>
              </a:rPr>
              <a:t> for Mobile</a:t>
            </a:r>
            <a:r>
              <a:rPr lang="en-US" spc="-20" dirty="0">
                <a:latin typeface="Arial" panose="020B0604020202020204" pitchFamily="34" charset="0"/>
                <a:ea typeface="Arial" panose="020B0604020202020204" pitchFamily="34" charset="0"/>
              </a:rPr>
              <a:t> </a:t>
            </a:r>
            <a:r>
              <a:rPr lang="en-US" dirty="0">
                <a:latin typeface="Arial" panose="020B0604020202020204" pitchFamily="34" charset="0"/>
                <a:ea typeface="Arial" panose="020B0604020202020204" pitchFamily="34" charset="0"/>
              </a:rPr>
              <a:t>Robots</a:t>
            </a:r>
            <a:endParaRPr lang="en-DE" dirty="0"/>
          </a:p>
        </p:txBody>
      </p:sp>
      <p:sp>
        <p:nvSpPr>
          <p:cNvPr id="3" name="Content Placeholder 2">
            <a:extLst>
              <a:ext uri="{FF2B5EF4-FFF2-40B4-BE49-F238E27FC236}">
                <a16:creationId xmlns:a16="http://schemas.microsoft.com/office/drawing/2014/main" id="{2F06611A-7E26-434C-9E1E-B849FF0DDFEF}"/>
              </a:ext>
            </a:extLst>
          </p:cNvPr>
          <p:cNvSpPr>
            <a:spLocks noGrp="1"/>
          </p:cNvSpPr>
          <p:nvPr>
            <p:ph idx="1"/>
          </p:nvPr>
        </p:nvSpPr>
        <p:spPr/>
        <p:txBody>
          <a:bodyPr/>
          <a:lstStyle/>
          <a:p>
            <a:r>
              <a:rPr lang="en-US" sz="2000" dirty="0">
                <a:latin typeface="Arial" panose="020B0604020202020204" pitchFamily="34" charset="0"/>
                <a:ea typeface="Arial" panose="020B0604020202020204" pitchFamily="34" charset="0"/>
              </a:rPr>
              <a:t>Versatile robots are valuable slave gadgets if the assignment covers a substantial spatial territory. Flying robots, specifically, can work in three- dimensional space without being bound to the ground</a:t>
            </a:r>
          </a:p>
          <a:p>
            <a:r>
              <a:rPr lang="en-US" sz="2000" dirty="0">
                <a:latin typeface="Arial" panose="020B0604020202020204" pitchFamily="34" charset="0"/>
                <a:ea typeface="Arial" panose="020B0604020202020204" pitchFamily="34" charset="0"/>
              </a:rPr>
              <a:t>For versatile robot teleoperation, constrain input possibly used to pass on expert insightful data  of the slave robot (e.g., speed), or haptic criticism of virtual (or genuine) protests in the remote condition</a:t>
            </a:r>
          </a:p>
          <a:p>
            <a:pPr marL="0" indent="0">
              <a:buNone/>
            </a:pPr>
            <a:r>
              <a:rPr lang="en-US" sz="2000" dirty="0"/>
              <a:t>The ace position and the slave speed have diverse relative degrees as for the torque. One approach to bypass this difﬁculty is to use supposed r variable</a:t>
            </a:r>
            <a:endParaRPr lang="en-DE" sz="2000" dirty="0"/>
          </a:p>
          <a:p>
            <a:pPr marL="0" indent="0">
              <a:buNone/>
            </a:pPr>
            <a:endParaRPr lang="en-DE" dirty="0"/>
          </a:p>
        </p:txBody>
      </p:sp>
    </p:spTree>
    <p:extLst>
      <p:ext uri="{BB962C8B-B14F-4D97-AF65-F5344CB8AC3E}">
        <p14:creationId xmlns:p14="http://schemas.microsoft.com/office/powerpoint/2010/main" val="4198206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519B-C83C-441F-8C43-86C790D398F8}"/>
              </a:ext>
            </a:extLst>
          </p:cNvPr>
          <p:cNvSpPr>
            <a:spLocks noGrp="1"/>
          </p:cNvSpPr>
          <p:nvPr>
            <p:ph type="title"/>
          </p:nvPr>
        </p:nvSpPr>
        <p:spPr/>
        <p:txBody>
          <a:bodyPr/>
          <a:lstStyle/>
          <a:p>
            <a:pPr marL="742950" lvl="1" indent="-285750" algn="ctr">
              <a:spcBef>
                <a:spcPts val="395"/>
              </a:spcBef>
              <a:spcAft>
                <a:spcPts val="0"/>
              </a:spcAft>
              <a:tabLst>
                <a:tab pos="532130" algn="l"/>
              </a:tabLst>
            </a:pPr>
            <a:r>
              <a:rPr lang="en-US" sz="2800" b="1" spc="-10" dirty="0">
                <a:latin typeface="Arial" panose="020B0604020202020204" pitchFamily="34" charset="0"/>
                <a:ea typeface="Arial" panose="020B0604020202020204" pitchFamily="34" charset="0"/>
              </a:rPr>
              <a:t>Multilateral </a:t>
            </a:r>
            <a:r>
              <a:rPr lang="en-US" sz="2800" b="1" spc="-10" dirty="0" err="1">
                <a:latin typeface="Arial" panose="020B0604020202020204" pitchFamily="34" charset="0"/>
                <a:ea typeface="Arial" panose="020B0604020202020204" pitchFamily="34" charset="0"/>
              </a:rPr>
              <a:t>Telerobotics</a:t>
            </a:r>
            <a:br>
              <a:rPr lang="en-DE" b="1" spc="-10" dirty="0">
                <a:latin typeface="Arial" panose="020B0604020202020204" pitchFamily="34" charset="0"/>
                <a:ea typeface="Arial" panose="020B0604020202020204" pitchFamily="34" charset="0"/>
              </a:rPr>
            </a:br>
            <a:endParaRPr lang="en-DE" dirty="0"/>
          </a:p>
        </p:txBody>
      </p:sp>
      <p:sp>
        <p:nvSpPr>
          <p:cNvPr id="3" name="Content Placeholder 2">
            <a:extLst>
              <a:ext uri="{FF2B5EF4-FFF2-40B4-BE49-F238E27FC236}">
                <a16:creationId xmlns:a16="http://schemas.microsoft.com/office/drawing/2014/main" id="{32EA8D3B-C054-42A3-85BF-84E25E657348}"/>
              </a:ext>
            </a:extLst>
          </p:cNvPr>
          <p:cNvSpPr>
            <a:spLocks noGrp="1"/>
          </p:cNvSpPr>
          <p:nvPr>
            <p:ph idx="1"/>
          </p:nvPr>
        </p:nvSpPr>
        <p:spPr>
          <a:xfrm>
            <a:off x="677334" y="1683511"/>
            <a:ext cx="8596668" cy="3880773"/>
          </a:xfrm>
        </p:spPr>
        <p:txBody>
          <a:bodyPr>
            <a:normAutofit/>
          </a:bodyPr>
          <a:lstStyle/>
          <a:p>
            <a:r>
              <a:rPr lang="en-US" sz="2400" dirty="0">
                <a:latin typeface="Arial" panose="020B0604020202020204" pitchFamily="34" charset="0"/>
                <a:ea typeface="Arial" panose="020B0604020202020204" pitchFamily="34" charset="0"/>
              </a:rPr>
              <a:t>Numerous reasonable telerobotic assignments require able, convoluted, and vast level of-opportunity movements, e.g., in careful preparing, restoration, or investigation</a:t>
            </a:r>
          </a:p>
          <a:p>
            <a:pPr marL="0" indent="0">
              <a:buNone/>
            </a:pPr>
            <a:endParaRPr lang="en-US" sz="2400" dirty="0">
              <a:latin typeface="Arial" panose="020B0604020202020204" pitchFamily="34" charset="0"/>
              <a:ea typeface="Arial" panose="020B0604020202020204" pitchFamily="34" charset="0"/>
            </a:endParaRPr>
          </a:p>
          <a:p>
            <a:pPr lvl="0" algn="just">
              <a:lnSpc>
                <a:spcPts val="1375"/>
              </a:lnSpc>
              <a:buSzPts val="1200"/>
              <a:buFont typeface="Arial" panose="020B0604020202020204" pitchFamily="34" charset="0"/>
              <a:buAutoNum type="arabicPeriod"/>
              <a:tabLst>
                <a:tab pos="532130" algn="l"/>
              </a:tabLst>
            </a:pPr>
            <a:r>
              <a:rPr lang="en-US" sz="2400" spc="-15" dirty="0">
                <a:latin typeface="Arial" panose="020B0604020202020204" pitchFamily="34" charset="0"/>
                <a:ea typeface="Arial" panose="020B0604020202020204" pitchFamily="34" charset="0"/>
              </a:rPr>
              <a:t>Single-master multiple-slave (SMMS)</a:t>
            </a:r>
            <a:r>
              <a:rPr lang="en-US" sz="2400" spc="-20" dirty="0">
                <a:latin typeface="Arial" panose="020B0604020202020204" pitchFamily="34" charset="0"/>
                <a:ea typeface="Arial" panose="020B0604020202020204" pitchFamily="34" charset="0"/>
              </a:rPr>
              <a:t> </a:t>
            </a:r>
            <a:r>
              <a:rPr lang="en-US" sz="2400" spc="-15" dirty="0">
                <a:latin typeface="Arial" panose="020B0604020202020204" pitchFamily="34" charset="0"/>
                <a:ea typeface="Arial" panose="020B0604020202020204" pitchFamily="34" charset="0"/>
              </a:rPr>
              <a:t>systems</a:t>
            </a:r>
            <a:endParaRPr lang="en-DE" sz="2400" spc="-15" dirty="0">
              <a:latin typeface="Arial" panose="020B0604020202020204" pitchFamily="34" charset="0"/>
              <a:ea typeface="Arial" panose="020B0604020202020204" pitchFamily="34" charset="0"/>
            </a:endParaRPr>
          </a:p>
          <a:p>
            <a:pPr lvl="0">
              <a:spcBef>
                <a:spcPts val="700"/>
              </a:spcBef>
              <a:buSzPts val="1200"/>
              <a:buFont typeface="Arial" panose="020B0604020202020204" pitchFamily="34" charset="0"/>
              <a:buAutoNum type="arabicPeriod"/>
              <a:tabLst>
                <a:tab pos="532130" algn="l"/>
              </a:tabLst>
            </a:pPr>
            <a:r>
              <a:rPr lang="en-US" sz="2400" spc="-15" dirty="0">
                <a:latin typeface="Arial" panose="020B0604020202020204" pitchFamily="34" charset="0"/>
                <a:ea typeface="Arial" panose="020B0604020202020204" pitchFamily="34" charset="0"/>
              </a:rPr>
              <a:t>Multiple-master multiple-slave (MMMS)</a:t>
            </a:r>
            <a:r>
              <a:rPr lang="en-US" sz="2400" spc="-5" dirty="0">
                <a:latin typeface="Arial" panose="020B0604020202020204" pitchFamily="34" charset="0"/>
                <a:ea typeface="Arial" panose="020B0604020202020204" pitchFamily="34" charset="0"/>
              </a:rPr>
              <a:t> </a:t>
            </a:r>
            <a:r>
              <a:rPr lang="en-US" sz="2400" spc="-15" dirty="0">
                <a:latin typeface="Arial" panose="020B0604020202020204" pitchFamily="34" charset="0"/>
                <a:ea typeface="Arial" panose="020B0604020202020204" pitchFamily="34" charset="0"/>
              </a:rPr>
              <a:t>systems</a:t>
            </a:r>
            <a:endParaRPr lang="en-DE" sz="2400" spc="-15" dirty="0">
              <a:latin typeface="Arial" panose="020B0604020202020204" pitchFamily="34" charset="0"/>
              <a:ea typeface="Arial" panose="020B0604020202020204" pitchFamily="34" charset="0"/>
            </a:endParaRPr>
          </a:p>
          <a:p>
            <a:pPr lvl="0">
              <a:spcBef>
                <a:spcPts val="685"/>
              </a:spcBef>
              <a:buSzPts val="1200"/>
              <a:buFont typeface="Arial" panose="020B0604020202020204" pitchFamily="34" charset="0"/>
              <a:buAutoNum type="arabicPeriod"/>
              <a:tabLst>
                <a:tab pos="532130" algn="l"/>
              </a:tabLst>
            </a:pPr>
            <a:r>
              <a:rPr lang="en-US" sz="2400" spc="-15" dirty="0">
                <a:latin typeface="Arial" panose="020B0604020202020204" pitchFamily="34" charset="0"/>
                <a:ea typeface="Arial" panose="020B0604020202020204" pitchFamily="34" charset="0"/>
              </a:rPr>
              <a:t>Multiple-master single-slave (MMSS)</a:t>
            </a:r>
            <a:r>
              <a:rPr lang="en-US" sz="2400" spc="-5" dirty="0">
                <a:latin typeface="Arial" panose="020B0604020202020204" pitchFamily="34" charset="0"/>
                <a:ea typeface="Arial" panose="020B0604020202020204" pitchFamily="34" charset="0"/>
              </a:rPr>
              <a:t> </a:t>
            </a:r>
            <a:r>
              <a:rPr lang="en-US" sz="2400" spc="-15" dirty="0">
                <a:latin typeface="Arial" panose="020B0604020202020204" pitchFamily="34" charset="0"/>
                <a:ea typeface="Arial" panose="020B0604020202020204" pitchFamily="34" charset="0"/>
              </a:rPr>
              <a:t>systems</a:t>
            </a:r>
            <a:endParaRPr lang="en-DE" sz="2400" spc="-15" dirty="0">
              <a:latin typeface="Arial" panose="020B0604020202020204" pitchFamily="34" charset="0"/>
              <a:ea typeface="Arial" panose="020B0604020202020204" pitchFamily="34" charset="0"/>
            </a:endParaRPr>
          </a:p>
          <a:p>
            <a:pPr marL="0" indent="0">
              <a:buNone/>
            </a:pPr>
            <a:r>
              <a:rPr lang="en-US" sz="1000" dirty="0">
                <a:solidFill>
                  <a:schemeClr val="accent1">
                    <a:lumMod val="40000"/>
                    <a:lumOff val="60000"/>
                  </a:schemeClr>
                </a:solidFill>
              </a:rPr>
              <a:t>4.</a:t>
            </a:r>
            <a:r>
              <a:rPr lang="en-US" sz="2400" dirty="0">
                <a:latin typeface="Arial" panose="020B0604020202020204" pitchFamily="34" charset="0"/>
                <a:ea typeface="Arial" panose="020B0604020202020204" pitchFamily="34" charset="0"/>
              </a:rPr>
              <a:t>   Single-master single-slave (SMSS)</a:t>
            </a:r>
            <a:r>
              <a:rPr lang="en-US" sz="2400" spc="-5" dirty="0">
                <a:latin typeface="Arial" panose="020B0604020202020204" pitchFamily="34" charset="0"/>
                <a:ea typeface="Arial" panose="020B0604020202020204" pitchFamily="34" charset="0"/>
              </a:rPr>
              <a:t> </a:t>
            </a:r>
            <a:r>
              <a:rPr lang="en-US" sz="2400" dirty="0">
                <a:latin typeface="Arial" panose="020B0604020202020204" pitchFamily="34" charset="0"/>
                <a:ea typeface="Arial" panose="020B0604020202020204" pitchFamily="34" charset="0"/>
              </a:rPr>
              <a:t>systems</a:t>
            </a:r>
            <a:endParaRPr lang="en-DE" sz="2400" dirty="0"/>
          </a:p>
        </p:txBody>
      </p:sp>
    </p:spTree>
    <p:extLst>
      <p:ext uri="{BB962C8B-B14F-4D97-AF65-F5344CB8AC3E}">
        <p14:creationId xmlns:p14="http://schemas.microsoft.com/office/powerpoint/2010/main" val="642846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AF9B-AC7C-4A91-9D73-4DE711E070C8}"/>
              </a:ext>
            </a:extLst>
          </p:cNvPr>
          <p:cNvSpPr>
            <a:spLocks noGrp="1"/>
          </p:cNvSpPr>
          <p:nvPr>
            <p:ph type="title"/>
          </p:nvPr>
        </p:nvSpPr>
        <p:spPr/>
        <p:txBody>
          <a:bodyPr/>
          <a:lstStyle/>
          <a:p>
            <a:pPr algn="ctr"/>
            <a:r>
              <a:rPr lang="en-US" dirty="0"/>
              <a:t>APPLICATIONS</a:t>
            </a:r>
            <a:endParaRPr lang="en-DE" dirty="0"/>
          </a:p>
        </p:txBody>
      </p:sp>
      <p:sp>
        <p:nvSpPr>
          <p:cNvPr id="3" name="Content Placeholder 2">
            <a:extLst>
              <a:ext uri="{FF2B5EF4-FFF2-40B4-BE49-F238E27FC236}">
                <a16:creationId xmlns:a16="http://schemas.microsoft.com/office/drawing/2014/main" id="{5268989A-A367-4810-9CA3-F0CF19433922}"/>
              </a:ext>
            </a:extLst>
          </p:cNvPr>
          <p:cNvSpPr>
            <a:spLocks noGrp="1"/>
          </p:cNvSpPr>
          <p:nvPr>
            <p:ph idx="1"/>
          </p:nvPr>
        </p:nvSpPr>
        <p:spPr>
          <a:xfrm>
            <a:off x="677334" y="1736035"/>
            <a:ext cx="8596668" cy="4305327"/>
          </a:xfrm>
        </p:spPr>
        <p:txBody>
          <a:bodyPr>
            <a:normAutofit lnSpcReduction="10000"/>
          </a:bodyPr>
          <a:lstStyle/>
          <a:p>
            <a:pPr marR="109220" lvl="0" algn="just">
              <a:lnSpc>
                <a:spcPct val="150000"/>
              </a:lnSpc>
              <a:spcBef>
                <a:spcPts val="695"/>
              </a:spcBef>
              <a:buFont typeface="+mj-lt"/>
              <a:buAutoNum type="arabicPeriod"/>
              <a:tabLst>
                <a:tab pos="532130" algn="l"/>
              </a:tabLst>
            </a:pPr>
            <a:r>
              <a:rPr lang="en-US" sz="2000" spc="-115" dirty="0">
                <a:solidFill>
                  <a:schemeClr val="tx1"/>
                </a:solidFill>
                <a:latin typeface="Arial" panose="020B0604020202020204" pitchFamily="34" charset="0"/>
                <a:ea typeface="Arial" panose="020B0604020202020204" pitchFamily="34" charset="0"/>
              </a:rPr>
              <a:t>Telerobots in Surgery: performs procedures through small incisions, this reduces the incidence of the trauma in the patient and this is too effective than conventional</a:t>
            </a:r>
            <a:r>
              <a:rPr lang="en-US" sz="2000" spc="-5" dirty="0">
                <a:solidFill>
                  <a:schemeClr val="tx1"/>
                </a:solidFill>
                <a:latin typeface="Arial" panose="020B0604020202020204" pitchFamily="34" charset="0"/>
                <a:ea typeface="Arial" panose="020B0604020202020204" pitchFamily="34" charset="0"/>
              </a:rPr>
              <a:t> </a:t>
            </a:r>
            <a:r>
              <a:rPr lang="en-US" sz="2000" spc="-115" dirty="0">
                <a:solidFill>
                  <a:schemeClr val="tx1"/>
                </a:solidFill>
                <a:latin typeface="Arial" panose="020B0604020202020204" pitchFamily="34" charset="0"/>
                <a:ea typeface="Arial" panose="020B0604020202020204" pitchFamily="34" charset="0"/>
              </a:rPr>
              <a:t>surgery</a:t>
            </a:r>
            <a:endParaRPr lang="en-DE" sz="2000" spc="-115" dirty="0">
              <a:solidFill>
                <a:schemeClr val="tx1"/>
              </a:solidFill>
              <a:latin typeface="Arial" panose="020B0604020202020204" pitchFamily="34" charset="0"/>
              <a:ea typeface="Arial" panose="020B0604020202020204" pitchFamily="34" charset="0"/>
            </a:endParaRPr>
          </a:p>
          <a:p>
            <a:pPr lvl="0" algn="just">
              <a:lnSpc>
                <a:spcPts val="1375"/>
              </a:lnSpc>
              <a:buFont typeface="+mj-lt"/>
              <a:buAutoNum type="arabicPeriod"/>
              <a:tabLst>
                <a:tab pos="532130" algn="l"/>
              </a:tabLst>
            </a:pPr>
            <a:r>
              <a:rPr lang="en-US" sz="2000" spc="-115" dirty="0">
                <a:solidFill>
                  <a:schemeClr val="tx1"/>
                </a:solidFill>
                <a:latin typeface="Arial" panose="020B0604020202020204" pitchFamily="34" charset="0"/>
                <a:ea typeface="Arial" panose="020B0604020202020204" pitchFamily="34" charset="0"/>
              </a:rPr>
              <a:t>Telerobots in Nuclear or</a:t>
            </a:r>
            <a:r>
              <a:rPr lang="en-US" sz="2000" spc="-20" dirty="0">
                <a:solidFill>
                  <a:schemeClr val="tx1"/>
                </a:solidFill>
                <a:latin typeface="Arial" panose="020B0604020202020204" pitchFamily="34" charset="0"/>
                <a:ea typeface="Arial" panose="020B0604020202020204" pitchFamily="34" charset="0"/>
              </a:rPr>
              <a:t> </a:t>
            </a:r>
            <a:r>
              <a:rPr lang="en-US" sz="2000" spc="-115" dirty="0">
                <a:solidFill>
                  <a:schemeClr val="tx1"/>
                </a:solidFill>
                <a:latin typeface="Arial" panose="020B0604020202020204" pitchFamily="34" charset="0"/>
                <a:ea typeface="Arial" panose="020B0604020202020204" pitchFamily="34" charset="0"/>
              </a:rPr>
              <a:t>Chemical</a:t>
            </a:r>
            <a:endParaRPr lang="en-DE" sz="2000" spc="-115" dirty="0">
              <a:solidFill>
                <a:schemeClr val="tx1"/>
              </a:solidFill>
              <a:latin typeface="Arial" panose="020B0604020202020204" pitchFamily="34" charset="0"/>
              <a:ea typeface="Arial" panose="020B0604020202020204" pitchFamily="34" charset="0"/>
            </a:endParaRPr>
          </a:p>
          <a:p>
            <a:pPr marR="111760" lvl="0" algn="just">
              <a:lnSpc>
                <a:spcPct val="150000"/>
              </a:lnSpc>
              <a:spcBef>
                <a:spcPts val="695"/>
              </a:spcBef>
              <a:buFont typeface="+mj-lt"/>
              <a:buAutoNum type="arabicPeriod"/>
              <a:tabLst>
                <a:tab pos="532130" algn="l"/>
              </a:tabLst>
            </a:pPr>
            <a:r>
              <a:rPr lang="en-US" sz="2000" spc="-115" dirty="0">
                <a:solidFill>
                  <a:schemeClr val="tx1"/>
                </a:solidFill>
                <a:latin typeface="Arial" panose="020B0604020202020204" pitchFamily="34" charset="0"/>
                <a:ea typeface="Arial" panose="020B0604020202020204" pitchFamily="34" charset="0"/>
              </a:rPr>
              <a:t>Industry: Performs protective role, Service maintenance and repairing operations without human interruption and putting down explosives is another important</a:t>
            </a:r>
            <a:r>
              <a:rPr lang="en-US" sz="2000" spc="-15" dirty="0">
                <a:solidFill>
                  <a:schemeClr val="tx1"/>
                </a:solidFill>
                <a:latin typeface="Arial" panose="020B0604020202020204" pitchFamily="34" charset="0"/>
                <a:ea typeface="Arial" panose="020B0604020202020204" pitchFamily="34" charset="0"/>
              </a:rPr>
              <a:t> </a:t>
            </a:r>
            <a:r>
              <a:rPr lang="en-US" sz="2000" spc="-115" dirty="0">
                <a:solidFill>
                  <a:schemeClr val="tx1"/>
                </a:solidFill>
                <a:latin typeface="Arial" panose="020B0604020202020204" pitchFamily="34" charset="0"/>
                <a:ea typeface="Arial" panose="020B0604020202020204" pitchFamily="34" charset="0"/>
              </a:rPr>
              <a:t>task</a:t>
            </a:r>
            <a:endParaRPr lang="en-DE" sz="2000" spc="-115" dirty="0">
              <a:solidFill>
                <a:schemeClr val="tx1"/>
              </a:solidFill>
              <a:latin typeface="Arial" panose="020B0604020202020204" pitchFamily="34" charset="0"/>
              <a:ea typeface="Arial" panose="020B0604020202020204" pitchFamily="34" charset="0"/>
            </a:endParaRPr>
          </a:p>
          <a:p>
            <a:pPr lvl="0" algn="just">
              <a:lnSpc>
                <a:spcPts val="1375"/>
              </a:lnSpc>
              <a:buFont typeface="+mj-lt"/>
              <a:buAutoNum type="arabicPeriod"/>
              <a:tabLst>
                <a:tab pos="532130" algn="l"/>
              </a:tabLst>
            </a:pPr>
            <a:r>
              <a:rPr lang="en-US" sz="2000" spc="-115" dirty="0">
                <a:solidFill>
                  <a:schemeClr val="tx1"/>
                </a:solidFill>
                <a:latin typeface="Arial" panose="020B0604020202020204" pitchFamily="34" charset="0"/>
                <a:ea typeface="Arial" panose="020B0604020202020204" pitchFamily="34" charset="0"/>
              </a:rPr>
              <a:t>Space Robotics: Example Expedition into</a:t>
            </a:r>
            <a:r>
              <a:rPr lang="en-US" sz="2000" spc="-80" dirty="0">
                <a:solidFill>
                  <a:schemeClr val="tx1"/>
                </a:solidFill>
                <a:latin typeface="Arial" panose="020B0604020202020204" pitchFamily="34" charset="0"/>
                <a:ea typeface="Arial" panose="020B0604020202020204" pitchFamily="34" charset="0"/>
              </a:rPr>
              <a:t> </a:t>
            </a:r>
            <a:r>
              <a:rPr lang="en-US" sz="2000" spc="-115" dirty="0">
                <a:solidFill>
                  <a:schemeClr val="tx1"/>
                </a:solidFill>
                <a:latin typeface="Arial" panose="020B0604020202020204" pitchFamily="34" charset="0"/>
                <a:ea typeface="Arial" panose="020B0604020202020204" pitchFamily="34" charset="0"/>
              </a:rPr>
              <a:t>mars</a:t>
            </a:r>
            <a:endParaRPr lang="en-DE" sz="2000" spc="-115" dirty="0">
              <a:solidFill>
                <a:schemeClr val="tx1"/>
              </a:solidFill>
              <a:latin typeface="Arial" panose="020B0604020202020204" pitchFamily="34" charset="0"/>
              <a:ea typeface="Arial" panose="020B0604020202020204" pitchFamily="34" charset="0"/>
            </a:endParaRPr>
          </a:p>
          <a:p>
            <a:pPr marR="109220" lvl="0" algn="just">
              <a:lnSpc>
                <a:spcPct val="150000"/>
              </a:lnSpc>
              <a:spcBef>
                <a:spcPts val="695"/>
              </a:spcBef>
              <a:buFont typeface="+mj-lt"/>
              <a:buAutoNum type="arabicPeriod"/>
              <a:tabLst>
                <a:tab pos="532130" algn="l"/>
              </a:tabLst>
            </a:pPr>
            <a:r>
              <a:rPr lang="en-US" sz="2000" spc="-115" dirty="0">
                <a:solidFill>
                  <a:schemeClr val="tx1"/>
                </a:solidFill>
                <a:latin typeface="Arial" panose="020B0604020202020204" pitchFamily="34" charset="0"/>
                <a:ea typeface="Arial" panose="020B0604020202020204" pitchFamily="34" charset="0"/>
              </a:rPr>
              <a:t>Orbital Robotics: It had components like the  torque  sensors  and  </a:t>
            </a:r>
            <a:r>
              <a:rPr lang="en-US" sz="2000" spc="-115" dirty="0" err="1">
                <a:solidFill>
                  <a:schemeClr val="tx1"/>
                </a:solidFill>
                <a:latin typeface="Arial" panose="020B0604020202020204" pitchFamily="34" charset="0"/>
                <a:ea typeface="Arial" panose="020B0604020202020204" pitchFamily="34" charset="0"/>
              </a:rPr>
              <a:t>stero</a:t>
            </a:r>
            <a:r>
              <a:rPr lang="en-US" sz="2000" spc="-115" dirty="0">
                <a:solidFill>
                  <a:schemeClr val="tx1"/>
                </a:solidFill>
                <a:latin typeface="Arial" panose="020B0604020202020204" pitchFamily="34" charset="0"/>
                <a:ea typeface="Arial" panose="020B0604020202020204" pitchFamily="34" charset="0"/>
              </a:rPr>
              <a:t> video cameras and this helps in communication between space station and the operator station at</a:t>
            </a:r>
            <a:r>
              <a:rPr lang="en-US" sz="2000" spc="-25" dirty="0">
                <a:solidFill>
                  <a:schemeClr val="tx1"/>
                </a:solidFill>
                <a:latin typeface="Arial" panose="020B0604020202020204" pitchFamily="34" charset="0"/>
                <a:ea typeface="Arial" panose="020B0604020202020204" pitchFamily="34" charset="0"/>
              </a:rPr>
              <a:t> </a:t>
            </a:r>
            <a:r>
              <a:rPr lang="en-US" sz="2000" spc="-115" dirty="0">
                <a:solidFill>
                  <a:schemeClr val="tx1"/>
                </a:solidFill>
                <a:latin typeface="Arial" panose="020B0604020202020204" pitchFamily="34" charset="0"/>
                <a:ea typeface="Arial" panose="020B0604020202020204" pitchFamily="34" charset="0"/>
              </a:rPr>
              <a:t>DLR</a:t>
            </a:r>
            <a:endParaRPr lang="en-DE" sz="2000" spc="-115" dirty="0">
              <a:solidFill>
                <a:schemeClr val="tx1"/>
              </a:solidFill>
              <a:latin typeface="Arial" panose="020B0604020202020204" pitchFamily="34" charset="0"/>
              <a:ea typeface="Arial" panose="020B0604020202020204" pitchFamily="34" charset="0"/>
            </a:endParaRPr>
          </a:p>
          <a:p>
            <a:endParaRPr lang="en-DE" dirty="0">
              <a:solidFill>
                <a:schemeClr val="tx1"/>
              </a:solidFill>
            </a:endParaRPr>
          </a:p>
        </p:txBody>
      </p:sp>
    </p:spTree>
    <p:extLst>
      <p:ext uri="{BB962C8B-B14F-4D97-AF65-F5344CB8AC3E}">
        <p14:creationId xmlns:p14="http://schemas.microsoft.com/office/powerpoint/2010/main" val="3174752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D129B-0E6B-4A3A-AF78-6818E0D7A0FB}"/>
              </a:ext>
            </a:extLst>
          </p:cNvPr>
          <p:cNvSpPr>
            <a:spLocks noGrp="1"/>
          </p:cNvSpPr>
          <p:nvPr>
            <p:ph type="title"/>
          </p:nvPr>
        </p:nvSpPr>
        <p:spPr/>
        <p:txBody>
          <a:bodyPr/>
          <a:lstStyle/>
          <a:p>
            <a:pPr algn="ctr"/>
            <a:r>
              <a:rPr lang="en-US" dirty="0"/>
              <a:t>CONCLUSIONS</a:t>
            </a:r>
            <a:endParaRPr lang="en-DE" dirty="0"/>
          </a:p>
        </p:txBody>
      </p:sp>
      <p:sp>
        <p:nvSpPr>
          <p:cNvPr id="3" name="Content Placeholder 2">
            <a:extLst>
              <a:ext uri="{FF2B5EF4-FFF2-40B4-BE49-F238E27FC236}">
                <a16:creationId xmlns:a16="http://schemas.microsoft.com/office/drawing/2014/main" id="{F99CE40F-0DB7-44BA-9574-C1CFAB41E183}"/>
              </a:ext>
            </a:extLst>
          </p:cNvPr>
          <p:cNvSpPr>
            <a:spLocks noGrp="1"/>
          </p:cNvSpPr>
          <p:nvPr>
            <p:ph idx="1"/>
          </p:nvPr>
        </p:nvSpPr>
        <p:spPr/>
        <p:txBody>
          <a:bodyPr>
            <a:normAutofit/>
          </a:bodyPr>
          <a:lstStyle/>
          <a:p>
            <a:r>
              <a:rPr lang="en-US" dirty="0">
                <a:latin typeface="Arial" panose="020B0604020202020204" pitchFamily="34" charset="0"/>
                <a:ea typeface="Arial" panose="020B0604020202020204" pitchFamily="34" charset="0"/>
              </a:rPr>
              <a:t>In spite of its age, </a:t>
            </a:r>
            <a:r>
              <a:rPr lang="en-US" dirty="0" err="1">
                <a:latin typeface="Arial" panose="020B0604020202020204" pitchFamily="34" charset="0"/>
                <a:ea typeface="Arial" panose="020B0604020202020204" pitchFamily="34" charset="0"/>
              </a:rPr>
              <a:t>telerobotics</a:t>
            </a:r>
            <a:r>
              <a:rPr lang="en-US" dirty="0">
                <a:latin typeface="Arial" panose="020B0604020202020204" pitchFamily="34" charset="0"/>
                <a:ea typeface="Arial" panose="020B0604020202020204" pitchFamily="34" charset="0"/>
              </a:rPr>
              <a:t> remains an energizing and dynamic are an of mechanical technology. </a:t>
            </a:r>
            <a:r>
              <a:rPr lang="en-US" dirty="0" err="1">
                <a:latin typeface="Arial" panose="020B0604020202020204" pitchFamily="34" charset="0"/>
                <a:ea typeface="Arial" panose="020B0604020202020204" pitchFamily="34" charset="0"/>
              </a:rPr>
              <a:t>Inmanyways,it</a:t>
            </a:r>
            <a:r>
              <a:rPr lang="en-US" dirty="0">
                <a:latin typeface="Arial" panose="020B0604020202020204" pitchFamily="34" charset="0"/>
                <a:ea typeface="Arial" panose="020B0604020202020204" pitchFamily="34" charset="0"/>
              </a:rPr>
              <a:t> shapes a stage which can use the advances in mechanical innovations while at the same time utilizing the demonstrated abilities and capacities of human clients.</a:t>
            </a:r>
          </a:p>
          <a:p>
            <a:r>
              <a:rPr lang="en-US" dirty="0">
                <a:latin typeface="Arial" panose="020B0604020202020204" pitchFamily="34" charset="0"/>
                <a:ea typeface="Arial" panose="020B0604020202020204" pitchFamily="34" charset="0"/>
              </a:rPr>
              <a:t>In numerous ongoing advances, including techniques, trials, applications, and improvements, are gathered. Past this, in the zones of respective and shared control, and also to comprehend the different applications</a:t>
            </a:r>
          </a:p>
          <a:p>
            <a:endParaRPr lang="en-US" dirty="0">
              <a:latin typeface="Arial" panose="020B0604020202020204" pitchFamily="34" charset="0"/>
              <a:ea typeface="Arial" panose="020B0604020202020204" pitchFamily="34" charset="0"/>
            </a:endParaRPr>
          </a:p>
          <a:p>
            <a:pPr marL="74930" marR="110490" algn="just">
              <a:lnSpc>
                <a:spcPct val="150000"/>
              </a:lnSpc>
              <a:spcBef>
                <a:spcPts val="5"/>
              </a:spcBef>
            </a:pPr>
            <a:r>
              <a:rPr lang="en-US" dirty="0"/>
              <a:t>we note specifically Presence: Teleoperators and Virtual Environments, distributed by the MIT Press. Joined with virtual reality applications, it centers around advances with a human administrator.</a:t>
            </a:r>
            <a:endParaRPr lang="en-DE" dirty="0"/>
          </a:p>
          <a:p>
            <a:pPr marL="0" marR="110490" indent="0" algn="just">
              <a:lnSpc>
                <a:spcPct val="150000"/>
              </a:lnSpc>
              <a:spcBef>
                <a:spcPts val="5"/>
              </a:spcBef>
              <a:buNone/>
            </a:pPr>
            <a:endParaRPr lang="en-DE" dirty="0">
              <a:latin typeface="Arial" panose="020B0604020202020204" pitchFamily="34" charset="0"/>
              <a:ea typeface="Arial" panose="020B0604020202020204" pitchFamily="34" charset="0"/>
            </a:endParaRPr>
          </a:p>
          <a:p>
            <a:endParaRPr lang="en-DE" dirty="0"/>
          </a:p>
        </p:txBody>
      </p:sp>
    </p:spTree>
    <p:extLst>
      <p:ext uri="{BB962C8B-B14F-4D97-AF65-F5344CB8AC3E}">
        <p14:creationId xmlns:p14="http://schemas.microsoft.com/office/powerpoint/2010/main" val="385236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5EFB1-217E-425D-AA6E-E472604473FA}"/>
              </a:ext>
            </a:extLst>
          </p:cNvPr>
          <p:cNvSpPr>
            <a:spLocks noGrp="1"/>
          </p:cNvSpPr>
          <p:nvPr>
            <p:ph type="title"/>
          </p:nvPr>
        </p:nvSpPr>
        <p:spPr/>
        <p:txBody>
          <a:bodyPr/>
          <a:lstStyle/>
          <a:p>
            <a:pPr algn="ctr"/>
            <a:r>
              <a:rPr lang="en-US" dirty="0"/>
              <a:t>Overview</a:t>
            </a:r>
            <a:endParaRPr lang="en-DE" dirty="0"/>
          </a:p>
        </p:txBody>
      </p:sp>
      <p:sp>
        <p:nvSpPr>
          <p:cNvPr id="3" name="Content Placeholder 2">
            <a:extLst>
              <a:ext uri="{FF2B5EF4-FFF2-40B4-BE49-F238E27FC236}">
                <a16:creationId xmlns:a16="http://schemas.microsoft.com/office/drawing/2014/main" id="{4D191AAF-8097-40A6-9668-1FDE91E7E0FC}"/>
              </a:ext>
            </a:extLst>
          </p:cNvPr>
          <p:cNvSpPr>
            <a:spLocks noGrp="1"/>
          </p:cNvSpPr>
          <p:nvPr>
            <p:ph idx="1"/>
          </p:nvPr>
        </p:nvSpPr>
        <p:spPr>
          <a:xfrm>
            <a:off x="677334" y="1722783"/>
            <a:ext cx="8596668" cy="4318579"/>
          </a:xfrm>
        </p:spPr>
        <p:txBody>
          <a:bodyPr>
            <a:normAutofit/>
          </a:bodyPr>
          <a:lstStyle/>
          <a:p>
            <a:r>
              <a:rPr lang="en-US" sz="2000" dirty="0"/>
              <a:t>Introduction</a:t>
            </a:r>
          </a:p>
          <a:p>
            <a:r>
              <a:rPr lang="en-US" sz="2000" dirty="0"/>
              <a:t>General Structure of </a:t>
            </a:r>
            <a:r>
              <a:rPr lang="en-US" sz="2000" dirty="0" err="1"/>
              <a:t>Telerobotics</a:t>
            </a:r>
            <a:r>
              <a:rPr lang="en-US" sz="2000" dirty="0"/>
              <a:t> System</a:t>
            </a:r>
          </a:p>
          <a:p>
            <a:r>
              <a:rPr lang="en-US" sz="2000" dirty="0"/>
              <a:t>Control architecture</a:t>
            </a:r>
          </a:p>
          <a:p>
            <a:r>
              <a:rPr lang="en-US" sz="2000" dirty="0"/>
              <a:t>Emerging Application of </a:t>
            </a:r>
            <a:r>
              <a:rPr lang="en-US" sz="2000" dirty="0" err="1"/>
              <a:t>Telerobotics</a:t>
            </a:r>
            <a:r>
              <a:rPr lang="en-US" sz="2000" dirty="0"/>
              <a:t>.</a:t>
            </a:r>
          </a:p>
          <a:p>
            <a:r>
              <a:rPr lang="en-US" sz="2000" dirty="0"/>
              <a:t>Applications</a:t>
            </a:r>
          </a:p>
          <a:p>
            <a:r>
              <a:rPr lang="en-US" sz="2000" dirty="0"/>
              <a:t>Conclusions</a:t>
            </a:r>
          </a:p>
          <a:p>
            <a:r>
              <a:rPr lang="en-US" sz="2000" dirty="0"/>
              <a:t>References</a:t>
            </a:r>
            <a:endParaRPr lang="en-DE" sz="2000" dirty="0"/>
          </a:p>
        </p:txBody>
      </p:sp>
    </p:spTree>
    <p:extLst>
      <p:ext uri="{BB962C8B-B14F-4D97-AF65-F5344CB8AC3E}">
        <p14:creationId xmlns:p14="http://schemas.microsoft.com/office/powerpoint/2010/main" val="2992938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FB2F-6A44-446C-B814-8BC7A7EAFFD0}"/>
              </a:ext>
            </a:extLst>
          </p:cNvPr>
          <p:cNvSpPr>
            <a:spLocks noGrp="1"/>
          </p:cNvSpPr>
          <p:nvPr>
            <p:ph type="title"/>
          </p:nvPr>
        </p:nvSpPr>
        <p:spPr/>
        <p:txBody>
          <a:bodyPr/>
          <a:lstStyle/>
          <a:p>
            <a:r>
              <a:rPr lang="en-US" dirty="0"/>
              <a:t>REFERENCES</a:t>
            </a:r>
            <a:endParaRPr lang="en-DE" dirty="0"/>
          </a:p>
        </p:txBody>
      </p:sp>
      <p:sp>
        <p:nvSpPr>
          <p:cNvPr id="3" name="Content Placeholder 2">
            <a:extLst>
              <a:ext uri="{FF2B5EF4-FFF2-40B4-BE49-F238E27FC236}">
                <a16:creationId xmlns:a16="http://schemas.microsoft.com/office/drawing/2014/main" id="{E802E503-940A-40D9-A6D7-EA656AC26101}"/>
              </a:ext>
            </a:extLst>
          </p:cNvPr>
          <p:cNvSpPr>
            <a:spLocks noGrp="1"/>
          </p:cNvSpPr>
          <p:nvPr>
            <p:ph idx="1"/>
          </p:nvPr>
        </p:nvSpPr>
        <p:spPr>
          <a:xfrm>
            <a:off x="993912" y="1603512"/>
            <a:ext cx="8280089" cy="4437849"/>
          </a:xfrm>
        </p:spPr>
        <p:txBody>
          <a:bodyPr>
            <a:normAutofit fontScale="77500" lnSpcReduction="20000"/>
          </a:bodyPr>
          <a:lstStyle/>
          <a:p>
            <a:pPr marR="107950" lvl="0">
              <a:lnSpc>
                <a:spcPct val="150000"/>
              </a:lnSpc>
              <a:buSzPts val="1200"/>
              <a:buFont typeface="Arial" panose="020B0604020202020204" pitchFamily="34" charset="0"/>
              <a:buAutoNum type="arabicPeriod"/>
              <a:tabLst>
                <a:tab pos="532130" algn="l"/>
              </a:tabLst>
            </a:pPr>
            <a:r>
              <a:rPr lang="en-US" sz="1900" spc="-15" dirty="0">
                <a:latin typeface="Arial" panose="020B0604020202020204" pitchFamily="34" charset="0"/>
                <a:ea typeface="Arial" panose="020B0604020202020204" pitchFamily="34" charset="0"/>
              </a:rPr>
              <a:t>M. Buss, G. Schmidt: Control problems in </a:t>
            </a:r>
            <a:r>
              <a:rPr lang="en-US" sz="1900" spc="-15" dirty="0" err="1">
                <a:latin typeface="Arial" panose="020B0604020202020204" pitchFamily="34" charset="0"/>
                <a:ea typeface="Arial" panose="020B0604020202020204" pitchFamily="34" charset="0"/>
              </a:rPr>
              <a:t>multimodaltelepresencesystems.In:AdvancesinControl</a:t>
            </a:r>
            <a:r>
              <a:rPr lang="en-US" sz="1900" spc="-15" dirty="0">
                <a:latin typeface="Arial" panose="020B0604020202020204" pitchFamily="34" charset="0"/>
                <a:ea typeface="Arial" panose="020B0604020202020204" pitchFamily="34" charset="0"/>
              </a:rPr>
              <a:t>, ed. by P.M. Frank (Springer, London</a:t>
            </a:r>
            <a:r>
              <a:rPr lang="en-US" sz="1900" spc="-5" dirty="0">
                <a:latin typeface="Arial" panose="020B0604020202020204" pitchFamily="34" charset="0"/>
                <a:ea typeface="Arial" panose="020B0604020202020204" pitchFamily="34" charset="0"/>
              </a:rPr>
              <a:t> </a:t>
            </a:r>
            <a:r>
              <a:rPr lang="en-US" sz="1900" spc="-15" dirty="0">
                <a:latin typeface="Arial" panose="020B0604020202020204" pitchFamily="34" charset="0"/>
                <a:ea typeface="Arial" panose="020B0604020202020204" pitchFamily="34" charset="0"/>
              </a:rPr>
              <a:t>1999)</a:t>
            </a:r>
            <a:endParaRPr lang="en-DE" sz="1900" spc="-15" dirty="0">
              <a:latin typeface="Arial" panose="020B0604020202020204" pitchFamily="34" charset="0"/>
              <a:ea typeface="Arial" panose="020B0604020202020204" pitchFamily="34" charset="0"/>
            </a:endParaRPr>
          </a:p>
          <a:p>
            <a:pPr marR="107950" lvl="0">
              <a:lnSpc>
                <a:spcPct val="150000"/>
              </a:lnSpc>
              <a:buSzPts val="1200"/>
              <a:buFont typeface="Arial" panose="020B0604020202020204" pitchFamily="34" charset="0"/>
              <a:buAutoNum type="arabicPeriod"/>
              <a:tabLst>
                <a:tab pos="532130" algn="l"/>
              </a:tabLst>
            </a:pPr>
            <a:r>
              <a:rPr lang="en-US" sz="1900" spc="-15" dirty="0">
                <a:latin typeface="Arial" panose="020B0604020202020204" pitchFamily="34" charset="0"/>
                <a:ea typeface="Arial" panose="020B0604020202020204" pitchFamily="34" charset="0"/>
              </a:rPr>
              <a:t>W.R. </a:t>
            </a:r>
            <a:r>
              <a:rPr lang="en-US" sz="1900" spc="-15" dirty="0" err="1">
                <a:latin typeface="Arial" panose="020B0604020202020204" pitchFamily="34" charset="0"/>
                <a:ea typeface="Arial" panose="020B0604020202020204" pitchFamily="34" charset="0"/>
              </a:rPr>
              <a:t>Ferell</a:t>
            </a:r>
            <a:r>
              <a:rPr lang="en-US" sz="1900" spc="-15" dirty="0">
                <a:latin typeface="Arial" panose="020B0604020202020204" pitchFamily="34" charset="0"/>
                <a:ea typeface="Arial" panose="020B0604020202020204" pitchFamily="34" charset="0"/>
              </a:rPr>
              <a:t>, T.B. Sheridan: Supervisory control of remote manipulation, IEEE Spectrum 4</a:t>
            </a:r>
            <a:endParaRPr lang="en-DE" sz="1900" spc="-15" dirty="0">
              <a:latin typeface="Arial" panose="020B0604020202020204" pitchFamily="34" charset="0"/>
              <a:ea typeface="Arial" panose="020B0604020202020204" pitchFamily="34" charset="0"/>
            </a:endParaRPr>
          </a:p>
          <a:p>
            <a:pPr marR="107950" lvl="0">
              <a:lnSpc>
                <a:spcPct val="150000"/>
              </a:lnSpc>
              <a:buSzPts val="1200"/>
              <a:buFont typeface="Arial" panose="020B0604020202020204" pitchFamily="34" charset="0"/>
              <a:buAutoNum type="arabicPeriod"/>
              <a:tabLst>
                <a:tab pos="532130" algn="l"/>
              </a:tabLst>
            </a:pPr>
            <a:r>
              <a:rPr lang="en-US" sz="1900" spc="-15" dirty="0">
                <a:latin typeface="Arial" panose="020B0604020202020204" pitchFamily="34" charset="0"/>
                <a:ea typeface="Arial" panose="020B0604020202020204" pitchFamily="34" charset="0"/>
              </a:rPr>
              <a:t>R.C. Goertz: Fundamentals of general-purpose remote manipulators, Nucleonics</a:t>
            </a:r>
            <a:r>
              <a:rPr lang="en-US" sz="1900" spc="-5" dirty="0">
                <a:latin typeface="Arial" panose="020B0604020202020204" pitchFamily="34" charset="0"/>
                <a:ea typeface="Arial" panose="020B0604020202020204" pitchFamily="34" charset="0"/>
              </a:rPr>
              <a:t> </a:t>
            </a:r>
            <a:r>
              <a:rPr lang="en-US" sz="1900" spc="-15" dirty="0">
                <a:latin typeface="Arial" panose="020B0604020202020204" pitchFamily="34" charset="0"/>
                <a:ea typeface="Arial" panose="020B0604020202020204" pitchFamily="34" charset="0"/>
              </a:rPr>
              <a:t>10(11)</a:t>
            </a:r>
            <a:endParaRPr lang="en-DE" sz="1900" spc="-15" dirty="0">
              <a:latin typeface="Arial" panose="020B0604020202020204" pitchFamily="34" charset="0"/>
              <a:ea typeface="Arial" panose="020B0604020202020204" pitchFamily="34" charset="0"/>
            </a:endParaRPr>
          </a:p>
          <a:p>
            <a:pPr marR="109220" lvl="0">
              <a:lnSpc>
                <a:spcPct val="150000"/>
              </a:lnSpc>
              <a:buSzPts val="1200"/>
              <a:buFont typeface="Arial" panose="020B0604020202020204" pitchFamily="34" charset="0"/>
              <a:buAutoNum type="arabicPeriod"/>
              <a:tabLst>
                <a:tab pos="532130" algn="l"/>
              </a:tabLst>
            </a:pPr>
            <a:r>
              <a:rPr lang="en-US" sz="1900" spc="-15" dirty="0">
                <a:latin typeface="Arial" panose="020B0604020202020204" pitchFamily="34" charset="0"/>
                <a:ea typeface="Arial" panose="020B0604020202020204" pitchFamily="34" charset="0"/>
              </a:rPr>
              <a:t>R.C. Goertz: Mechanical master–slave manipulator, Nucleonics 12(11), 45–46 (1954) 43.5 R.C. Goertz, F. Bevilacqua: A force-reflecting positionalservomechanism,Nucleonics10(11),43–45</a:t>
            </a:r>
            <a:r>
              <a:rPr lang="en-US" sz="1900" spc="-5" dirty="0">
                <a:latin typeface="Arial" panose="020B0604020202020204" pitchFamily="34" charset="0"/>
                <a:ea typeface="Arial" panose="020B0604020202020204" pitchFamily="34" charset="0"/>
              </a:rPr>
              <a:t> </a:t>
            </a:r>
            <a:r>
              <a:rPr lang="en-US" sz="1900" spc="-15" dirty="0">
                <a:latin typeface="Arial" panose="020B0604020202020204" pitchFamily="34" charset="0"/>
                <a:ea typeface="Arial" panose="020B0604020202020204" pitchFamily="34" charset="0"/>
              </a:rPr>
              <a:t>(1952)</a:t>
            </a:r>
            <a:endParaRPr lang="en-DE" sz="1900" spc="-15" dirty="0">
              <a:latin typeface="Arial" panose="020B0604020202020204" pitchFamily="34" charset="0"/>
              <a:ea typeface="Arial" panose="020B0604020202020204" pitchFamily="34" charset="0"/>
            </a:endParaRPr>
          </a:p>
          <a:p>
            <a:pPr marR="111125" lvl="0">
              <a:lnSpc>
                <a:spcPct val="150000"/>
              </a:lnSpc>
              <a:spcBef>
                <a:spcPts val="5"/>
              </a:spcBef>
              <a:buSzPts val="1200"/>
              <a:buFont typeface="Arial" panose="020B0604020202020204" pitchFamily="34" charset="0"/>
              <a:buAutoNum type="arabicPeriod"/>
              <a:tabLst>
                <a:tab pos="532130" algn="l"/>
              </a:tabLst>
            </a:pPr>
            <a:r>
              <a:rPr lang="en-US" sz="1900" spc="-15" dirty="0" err="1">
                <a:latin typeface="Arial" panose="020B0604020202020204" pitchFamily="34" charset="0"/>
                <a:ea typeface="Arial" panose="020B0604020202020204" pitchFamily="34" charset="0"/>
              </a:rPr>
              <a:t>W.R.Ferell:Remotemanipulation</a:t>
            </a:r>
            <a:r>
              <a:rPr lang="en-US" sz="1900" spc="-15" dirty="0">
                <a:latin typeface="Arial" panose="020B0604020202020204" pitchFamily="34" charset="0"/>
                <a:ea typeface="Arial" panose="020B0604020202020204" pitchFamily="34" charset="0"/>
              </a:rPr>
              <a:t> with transmission delay, IEEE Trans. Hum. Factors Electron. 6, 24–32 (1965)</a:t>
            </a:r>
            <a:endParaRPr lang="en-DE" sz="1900" spc="-15" dirty="0">
              <a:latin typeface="Arial" panose="020B0604020202020204" pitchFamily="34" charset="0"/>
              <a:ea typeface="Arial" panose="020B0604020202020204" pitchFamily="34" charset="0"/>
            </a:endParaRPr>
          </a:p>
          <a:p>
            <a:pPr marR="107950" lvl="0">
              <a:lnSpc>
                <a:spcPct val="150000"/>
              </a:lnSpc>
              <a:buSzPts val="1200"/>
              <a:buFont typeface="Arial" panose="020B0604020202020204" pitchFamily="34" charset="0"/>
              <a:buAutoNum type="arabicPeriod"/>
              <a:tabLst>
                <a:tab pos="532130" algn="l"/>
              </a:tabLst>
            </a:pPr>
            <a:r>
              <a:rPr lang="en-US" sz="1900" spc="-15" dirty="0">
                <a:latin typeface="Arial" panose="020B0604020202020204" pitchFamily="34" charset="0"/>
                <a:ea typeface="Arial" panose="020B0604020202020204" pitchFamily="34" charset="0"/>
              </a:rPr>
              <a:t>R.J. Anderson, M.W. </a:t>
            </a:r>
            <a:r>
              <a:rPr lang="en-US" sz="1900" spc="-15" dirty="0" err="1">
                <a:latin typeface="Arial" panose="020B0604020202020204" pitchFamily="34" charset="0"/>
                <a:ea typeface="Arial" panose="020B0604020202020204" pitchFamily="34" charset="0"/>
              </a:rPr>
              <a:t>Spong</a:t>
            </a:r>
            <a:r>
              <a:rPr lang="en-US" sz="1900" spc="-15" dirty="0">
                <a:latin typeface="Arial" panose="020B0604020202020204" pitchFamily="34" charset="0"/>
                <a:ea typeface="Arial" panose="020B0604020202020204" pitchFamily="34" charset="0"/>
              </a:rPr>
              <a:t>: Asymptotic stability for force reflecting teleoperators with time delay, Int. J. Robotics Res. 11(2), 135–149 (1992)</a:t>
            </a:r>
            <a:endParaRPr lang="en-DE" sz="1900" spc="-15" dirty="0">
              <a:latin typeface="Arial" panose="020B0604020202020204" pitchFamily="34" charset="0"/>
              <a:ea typeface="Arial" panose="020B0604020202020204" pitchFamily="34" charset="0"/>
            </a:endParaRPr>
          </a:p>
          <a:p>
            <a:endParaRPr lang="en-DE" dirty="0"/>
          </a:p>
        </p:txBody>
      </p:sp>
    </p:spTree>
    <p:extLst>
      <p:ext uri="{BB962C8B-B14F-4D97-AF65-F5344CB8AC3E}">
        <p14:creationId xmlns:p14="http://schemas.microsoft.com/office/powerpoint/2010/main" val="2403052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7B68-7DB6-4843-AAED-B3C1AD440623}"/>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1244E3F2-6298-478A-8888-A55102F45EC5}"/>
              </a:ext>
            </a:extLst>
          </p:cNvPr>
          <p:cNvSpPr>
            <a:spLocks noGrp="1"/>
          </p:cNvSpPr>
          <p:nvPr>
            <p:ph idx="1"/>
          </p:nvPr>
        </p:nvSpPr>
        <p:spPr/>
        <p:txBody>
          <a:bodyPr>
            <a:normAutofit/>
          </a:bodyPr>
          <a:lstStyle/>
          <a:p>
            <a:pPr marL="0" indent="0" algn="ctr">
              <a:buNone/>
            </a:pPr>
            <a:r>
              <a:rPr lang="en-US" sz="4000" dirty="0"/>
              <a:t>THANK YOU</a:t>
            </a:r>
            <a:endParaRPr lang="en-DE" sz="4000" dirty="0"/>
          </a:p>
        </p:txBody>
      </p:sp>
    </p:spTree>
    <p:extLst>
      <p:ext uri="{BB962C8B-B14F-4D97-AF65-F5344CB8AC3E}">
        <p14:creationId xmlns:p14="http://schemas.microsoft.com/office/powerpoint/2010/main" val="70438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3583B-AA96-4295-8BC7-40CA3F642603}"/>
              </a:ext>
            </a:extLst>
          </p:cNvPr>
          <p:cNvSpPr>
            <a:spLocks noGrp="1"/>
          </p:cNvSpPr>
          <p:nvPr>
            <p:ph type="title"/>
          </p:nvPr>
        </p:nvSpPr>
        <p:spPr/>
        <p:txBody>
          <a:bodyPr/>
          <a:lstStyle/>
          <a:p>
            <a:pPr algn="ctr"/>
            <a:r>
              <a:rPr lang="en-US" dirty="0"/>
              <a:t>Introduction</a:t>
            </a:r>
            <a:endParaRPr lang="en-DE" dirty="0"/>
          </a:p>
        </p:txBody>
      </p:sp>
      <p:sp>
        <p:nvSpPr>
          <p:cNvPr id="3" name="Content Placeholder 2">
            <a:extLst>
              <a:ext uri="{FF2B5EF4-FFF2-40B4-BE49-F238E27FC236}">
                <a16:creationId xmlns:a16="http://schemas.microsoft.com/office/drawing/2014/main" id="{4DB41DD9-176D-4C67-AF78-23085D189E90}"/>
              </a:ext>
            </a:extLst>
          </p:cNvPr>
          <p:cNvSpPr>
            <a:spLocks noGrp="1"/>
          </p:cNvSpPr>
          <p:nvPr>
            <p:ph idx="1"/>
          </p:nvPr>
        </p:nvSpPr>
        <p:spPr>
          <a:xfrm>
            <a:off x="677334" y="1643271"/>
            <a:ext cx="8596668" cy="4398092"/>
          </a:xfrm>
        </p:spPr>
        <p:txBody>
          <a:bodyPr>
            <a:normAutofit/>
          </a:bodyPr>
          <a:lstStyle/>
          <a:p>
            <a:r>
              <a:rPr lang="en-US" dirty="0" err="1">
                <a:latin typeface="Arial" panose="020B0604020202020204" pitchFamily="34" charset="0"/>
                <a:ea typeface="Arial" panose="020B0604020202020204" pitchFamily="34" charset="0"/>
              </a:rPr>
              <a:t>Telerobotics</a:t>
            </a:r>
            <a:r>
              <a:rPr lang="en-US" dirty="0">
                <a:latin typeface="Arial" panose="020B0604020202020204" pitchFamily="34" charset="0"/>
                <a:ea typeface="Arial" panose="020B0604020202020204" pitchFamily="34" charset="0"/>
              </a:rPr>
              <a:t> is one of the oldest term and technology used in the history of robotics. The word “tele” is derived from a Greek word which means distant</a:t>
            </a:r>
          </a:p>
          <a:p>
            <a:r>
              <a:rPr lang="en-US" dirty="0">
                <a:latin typeface="Arial" panose="020B0604020202020204" pitchFamily="34" charset="0"/>
                <a:ea typeface="Arial" panose="020B0604020202020204" pitchFamily="34" charset="0"/>
              </a:rPr>
              <a:t>The term telerobot means accessing the hazardous or remote locations by allowing the robot to work in such an environment.</a:t>
            </a:r>
          </a:p>
          <a:p>
            <a:r>
              <a:rPr lang="en-US" dirty="0">
                <a:latin typeface="Arial" panose="020B0604020202020204" pitchFamily="34" charset="0"/>
                <a:ea typeface="Arial" panose="020B0604020202020204" pitchFamily="34" charset="0"/>
              </a:rPr>
              <a:t> The human operator controls the telerobot for doing complex and dangerous task to attain a great</a:t>
            </a:r>
            <a:r>
              <a:rPr lang="en-US" spc="-45" dirty="0">
                <a:latin typeface="Arial" panose="020B0604020202020204" pitchFamily="34" charset="0"/>
                <a:ea typeface="Arial" panose="020B0604020202020204" pitchFamily="34" charset="0"/>
              </a:rPr>
              <a:t> </a:t>
            </a:r>
            <a:r>
              <a:rPr lang="en-US" dirty="0">
                <a:latin typeface="Arial" panose="020B0604020202020204" pitchFamily="34" charset="0"/>
                <a:ea typeface="Arial" panose="020B0604020202020204" pitchFamily="34" charset="0"/>
              </a:rPr>
              <a:t>result</a:t>
            </a:r>
          </a:p>
          <a:p>
            <a:r>
              <a:rPr lang="en-US" dirty="0">
                <a:latin typeface="Arial" panose="020B0604020202020204" pitchFamily="34" charset="0"/>
                <a:ea typeface="Arial" panose="020B0604020202020204" pitchFamily="34" charset="0"/>
              </a:rPr>
              <a:t>The human system interfaces have two main functionality.</a:t>
            </a:r>
          </a:p>
          <a:p>
            <a:r>
              <a:rPr lang="en-US" dirty="0">
                <a:latin typeface="Arial" panose="020B0604020202020204" pitchFamily="34" charset="0"/>
                <a:ea typeface="Arial" panose="020B0604020202020204" pitchFamily="34" charset="0"/>
              </a:rPr>
              <a:t> Initially using the field devices such as sensors and actuators, it senses the parameters and transfer the information the to the human operator through the Human Machine Interface </a:t>
            </a:r>
            <a:r>
              <a:rPr lang="en-US">
                <a:latin typeface="Arial" panose="020B0604020202020204" pitchFamily="34" charset="0"/>
                <a:ea typeface="Arial" panose="020B0604020202020204" pitchFamily="34" charset="0"/>
              </a:rPr>
              <a:t>system .</a:t>
            </a:r>
            <a:endParaRPr lang="en-US" dirty="0">
              <a:latin typeface="Arial" panose="020B0604020202020204" pitchFamily="34" charset="0"/>
              <a:ea typeface="Arial" panose="020B0604020202020204" pitchFamily="34" charset="0"/>
            </a:endParaRPr>
          </a:p>
          <a:p>
            <a:r>
              <a:rPr lang="en-US" dirty="0">
                <a:latin typeface="Arial" panose="020B0604020202020204" pitchFamily="34" charset="0"/>
                <a:ea typeface="Arial" panose="020B0604020202020204" pitchFamily="34" charset="0"/>
              </a:rPr>
              <a:t>Secondly telerobotic perform the task given by the human operator as commend and inputs to the sensors as force, motion and voice. These inputs will be processed using Human system Interface.</a:t>
            </a:r>
          </a:p>
          <a:p>
            <a:endParaRPr lang="en-DE" dirty="0"/>
          </a:p>
        </p:txBody>
      </p:sp>
    </p:spTree>
    <p:extLst>
      <p:ext uri="{BB962C8B-B14F-4D97-AF65-F5344CB8AC3E}">
        <p14:creationId xmlns:p14="http://schemas.microsoft.com/office/powerpoint/2010/main" val="339575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jpeg">
            <a:extLst>
              <a:ext uri="{FF2B5EF4-FFF2-40B4-BE49-F238E27FC236}">
                <a16:creationId xmlns:a16="http://schemas.microsoft.com/office/drawing/2014/main" id="{6C89B39E-86F3-40A9-97D2-55CB10DF4339}"/>
              </a:ext>
            </a:extLst>
          </p:cNvPr>
          <p:cNvPicPr>
            <a:picLocks noGrp="1"/>
          </p:cNvPicPr>
          <p:nvPr>
            <p:ph idx="1"/>
          </p:nvPr>
        </p:nvPicPr>
        <p:blipFill>
          <a:blip r:embed="rId2" cstate="print"/>
          <a:stretch>
            <a:fillRect/>
          </a:stretch>
        </p:blipFill>
        <p:spPr>
          <a:xfrm>
            <a:off x="1364974" y="437322"/>
            <a:ext cx="5791200" cy="2411895"/>
          </a:xfrm>
          <a:prstGeom prst="rect">
            <a:avLst/>
          </a:prstGeom>
        </p:spPr>
      </p:pic>
      <p:sp>
        <p:nvSpPr>
          <p:cNvPr id="6" name="Rectangle 5">
            <a:extLst>
              <a:ext uri="{FF2B5EF4-FFF2-40B4-BE49-F238E27FC236}">
                <a16:creationId xmlns:a16="http://schemas.microsoft.com/office/drawing/2014/main" id="{B48FAD6A-F775-4EB7-80E8-D92B81940D24}"/>
              </a:ext>
            </a:extLst>
          </p:cNvPr>
          <p:cNvSpPr/>
          <p:nvPr/>
        </p:nvSpPr>
        <p:spPr>
          <a:xfrm>
            <a:off x="1113183" y="3220278"/>
            <a:ext cx="8030817" cy="2554545"/>
          </a:xfrm>
          <a:prstGeom prst="rect">
            <a:avLst/>
          </a:prstGeom>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ea typeface="Arial" panose="020B0604020202020204" pitchFamily="34" charset="0"/>
              </a:rPr>
              <a:t>Sensors play an imported role in collecting the data from the remote location to the operator and displayed in the multi-modal human system interface.</a:t>
            </a:r>
          </a:p>
          <a:p>
            <a:endParaRPr lang="en-US" sz="2000" dirty="0">
              <a:latin typeface="Arial" panose="020B0604020202020204" pitchFamily="34" charset="0"/>
              <a:ea typeface="Arial" panose="020B0604020202020204" pitchFamily="34" charset="0"/>
            </a:endParaRPr>
          </a:p>
          <a:p>
            <a:pPr marL="342900" indent="-342900">
              <a:buFont typeface="Wingdings" panose="05000000000000000000" pitchFamily="2" charset="2"/>
              <a:buChar char="Ø"/>
            </a:pPr>
            <a:r>
              <a:rPr lang="en-US" sz="2000" dirty="0">
                <a:latin typeface="Arial" panose="020B0604020202020204" pitchFamily="34" charset="0"/>
                <a:ea typeface="Arial" panose="020B0604020202020204" pitchFamily="34" charset="0"/>
              </a:rPr>
              <a:t>For better performance of the </a:t>
            </a:r>
            <a:r>
              <a:rPr lang="en-US" sz="2000" dirty="0" err="1">
                <a:latin typeface="Arial" panose="020B0604020202020204" pitchFamily="34" charset="0"/>
                <a:ea typeface="Arial" panose="020B0604020202020204" pitchFamily="34" charset="0"/>
              </a:rPr>
              <a:t>telerobotics</a:t>
            </a:r>
            <a:r>
              <a:rPr lang="en-US" sz="2000" dirty="0">
                <a:latin typeface="Arial" panose="020B0604020202020204" pitchFamily="34" charset="0"/>
                <a:ea typeface="Arial" panose="020B0604020202020204" pitchFamily="34" charset="0"/>
              </a:rPr>
              <a:t> , one should take in account of telepresence. Telepresence is a display which is used to display the information or data from the remote location, which gives the exact information of the remote</a:t>
            </a:r>
            <a:r>
              <a:rPr lang="en-US" sz="2000" spc="-10" dirty="0">
                <a:latin typeface="Arial" panose="020B0604020202020204" pitchFamily="34" charset="0"/>
                <a:ea typeface="Arial" panose="020B0604020202020204" pitchFamily="34" charset="0"/>
              </a:rPr>
              <a:t> </a:t>
            </a:r>
            <a:r>
              <a:rPr lang="en-US" sz="2000" dirty="0">
                <a:latin typeface="Arial" panose="020B0604020202020204" pitchFamily="34" charset="0"/>
                <a:ea typeface="Arial" panose="020B0604020202020204" pitchFamily="34" charset="0"/>
              </a:rPr>
              <a:t>location</a:t>
            </a:r>
            <a:endParaRPr lang="en-DE" sz="2000" dirty="0"/>
          </a:p>
        </p:txBody>
      </p:sp>
    </p:spTree>
    <p:extLst>
      <p:ext uri="{BB962C8B-B14F-4D97-AF65-F5344CB8AC3E}">
        <p14:creationId xmlns:p14="http://schemas.microsoft.com/office/powerpoint/2010/main" val="124996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46C46-7855-45EA-A5E7-F98325FE143C}"/>
              </a:ext>
            </a:extLst>
          </p:cNvPr>
          <p:cNvSpPr>
            <a:spLocks noGrp="1"/>
          </p:cNvSpPr>
          <p:nvPr>
            <p:ph type="title"/>
          </p:nvPr>
        </p:nvSpPr>
        <p:spPr/>
        <p:txBody>
          <a:bodyPr/>
          <a:lstStyle/>
          <a:p>
            <a:pPr algn="ctr"/>
            <a:r>
              <a:rPr lang="en-US" dirty="0"/>
              <a:t>General Structure of </a:t>
            </a:r>
            <a:r>
              <a:rPr lang="en-US" dirty="0" err="1"/>
              <a:t>Telerobotics</a:t>
            </a:r>
            <a:r>
              <a:rPr lang="en-US" dirty="0"/>
              <a:t> System</a:t>
            </a:r>
            <a:br>
              <a:rPr lang="en-US" dirty="0"/>
            </a:br>
            <a:endParaRPr lang="en-DE" dirty="0"/>
          </a:p>
        </p:txBody>
      </p:sp>
      <p:sp>
        <p:nvSpPr>
          <p:cNvPr id="3" name="Content Placeholder 2">
            <a:extLst>
              <a:ext uri="{FF2B5EF4-FFF2-40B4-BE49-F238E27FC236}">
                <a16:creationId xmlns:a16="http://schemas.microsoft.com/office/drawing/2014/main" id="{5C8A9A62-9DEF-401F-A7EA-0409022379C2}"/>
              </a:ext>
            </a:extLst>
          </p:cNvPr>
          <p:cNvSpPr>
            <a:spLocks noGrp="1"/>
          </p:cNvSpPr>
          <p:nvPr>
            <p:ph idx="1"/>
          </p:nvPr>
        </p:nvSpPr>
        <p:spPr>
          <a:xfrm>
            <a:off x="677334" y="1603513"/>
            <a:ext cx="8596668" cy="4437849"/>
          </a:xfrm>
        </p:spPr>
        <p:txBody>
          <a:bodyPr/>
          <a:lstStyle/>
          <a:p>
            <a:r>
              <a:rPr lang="en-US" dirty="0">
                <a:latin typeface="Arial" panose="020B0604020202020204" pitchFamily="34" charset="0"/>
                <a:ea typeface="Arial" panose="020B0604020202020204" pitchFamily="34" charset="0"/>
              </a:rPr>
              <a:t>A telerobotic framework is involved two fundamental parts: the administrator condition and the remote condition.</a:t>
            </a:r>
          </a:p>
          <a:p>
            <a:r>
              <a:rPr lang="en-US" dirty="0">
                <a:latin typeface="Arial" panose="020B0604020202020204" pitchFamily="34" charset="0"/>
                <a:ea typeface="Arial" panose="020B0604020202020204" pitchFamily="34" charset="0"/>
              </a:rPr>
              <a:t>The administrator condition is comprised of a multi- modular human framework interface, which the administrator utilizes as a part of request to control the remote gadgets</a:t>
            </a:r>
          </a:p>
          <a:p>
            <a:r>
              <a:rPr lang="en-US" dirty="0">
                <a:latin typeface="Arial" panose="020B0604020202020204" pitchFamily="34" charset="0"/>
                <a:ea typeface="Arial" panose="020B0604020202020204" pitchFamily="34" charset="0"/>
              </a:rPr>
              <a:t>The remote condition comprises of teleoperated gadgets, sensors and articles that partake in the teleoperation task</a:t>
            </a:r>
          </a:p>
          <a:p>
            <a:r>
              <a:rPr lang="en-US" dirty="0">
                <a:latin typeface="Arial" panose="020B0604020202020204" pitchFamily="34" charset="0"/>
                <a:ea typeface="Arial" panose="020B0604020202020204" pitchFamily="34" charset="0"/>
              </a:rPr>
              <a:t>Each condition contains preparing modules which have twofold capacities:</a:t>
            </a:r>
          </a:p>
          <a:p>
            <a:r>
              <a:rPr lang="en-US" dirty="0">
                <a:latin typeface="Arial" panose="020B0604020202020204" pitchFamily="34" charset="0"/>
                <a:ea typeface="Arial" panose="020B0604020202020204" pitchFamily="34" charset="0"/>
              </a:rPr>
              <a:t> first, to change information transmitted by the correspondences station and second, to execute the relating nearby control</a:t>
            </a:r>
            <a:r>
              <a:rPr lang="en-US" spc="-65" dirty="0">
                <a:latin typeface="Arial" panose="020B0604020202020204" pitchFamily="34" charset="0"/>
                <a:ea typeface="Arial" panose="020B0604020202020204" pitchFamily="34" charset="0"/>
              </a:rPr>
              <a:t> </a:t>
            </a:r>
            <a:r>
              <a:rPr lang="en-US" dirty="0">
                <a:latin typeface="Arial" panose="020B0604020202020204" pitchFamily="34" charset="0"/>
                <a:ea typeface="Arial" panose="020B0604020202020204" pitchFamily="34" charset="0"/>
              </a:rPr>
              <a:t>circles</a:t>
            </a:r>
            <a:endParaRPr lang="en-DE" dirty="0"/>
          </a:p>
        </p:txBody>
      </p:sp>
    </p:spTree>
    <p:extLst>
      <p:ext uri="{BB962C8B-B14F-4D97-AF65-F5344CB8AC3E}">
        <p14:creationId xmlns:p14="http://schemas.microsoft.com/office/powerpoint/2010/main" val="308559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jpeg">
            <a:extLst>
              <a:ext uri="{FF2B5EF4-FFF2-40B4-BE49-F238E27FC236}">
                <a16:creationId xmlns:a16="http://schemas.microsoft.com/office/drawing/2014/main" id="{D8FDE7F8-5266-4262-BE02-AEDFB063C862}"/>
              </a:ext>
            </a:extLst>
          </p:cNvPr>
          <p:cNvPicPr/>
          <p:nvPr/>
        </p:nvPicPr>
        <p:blipFill>
          <a:blip r:embed="rId2" cstate="print"/>
          <a:stretch>
            <a:fillRect/>
          </a:stretch>
        </p:blipFill>
        <p:spPr>
          <a:xfrm>
            <a:off x="1590262" y="333955"/>
            <a:ext cx="5844208" cy="4158531"/>
          </a:xfrm>
          <a:prstGeom prst="rect">
            <a:avLst/>
          </a:prstGeom>
        </p:spPr>
      </p:pic>
    </p:spTree>
    <p:extLst>
      <p:ext uri="{BB962C8B-B14F-4D97-AF65-F5344CB8AC3E}">
        <p14:creationId xmlns:p14="http://schemas.microsoft.com/office/powerpoint/2010/main" val="256729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88C1-F94D-41A4-8E58-43F445C26259}"/>
              </a:ext>
            </a:extLst>
          </p:cNvPr>
          <p:cNvSpPr>
            <a:spLocks noGrp="1"/>
          </p:cNvSpPr>
          <p:nvPr>
            <p:ph type="title"/>
          </p:nvPr>
        </p:nvSpPr>
        <p:spPr/>
        <p:txBody>
          <a:bodyPr/>
          <a:lstStyle/>
          <a:p>
            <a:pPr algn="ctr"/>
            <a:r>
              <a:rPr lang="en-US" dirty="0"/>
              <a:t>Operator Environment</a:t>
            </a:r>
            <a:endParaRPr lang="en-DE" dirty="0"/>
          </a:p>
        </p:txBody>
      </p:sp>
      <p:sp>
        <p:nvSpPr>
          <p:cNvPr id="3" name="Content Placeholder 2">
            <a:extLst>
              <a:ext uri="{FF2B5EF4-FFF2-40B4-BE49-F238E27FC236}">
                <a16:creationId xmlns:a16="http://schemas.microsoft.com/office/drawing/2014/main" id="{674682DC-83E1-45CE-A2BC-BA5CE1ABBEA1}"/>
              </a:ext>
            </a:extLst>
          </p:cNvPr>
          <p:cNvSpPr>
            <a:spLocks noGrp="1"/>
          </p:cNvSpPr>
          <p:nvPr>
            <p:ph idx="1"/>
          </p:nvPr>
        </p:nvSpPr>
        <p:spPr>
          <a:xfrm>
            <a:off x="677334" y="1722783"/>
            <a:ext cx="8596668" cy="4318579"/>
          </a:xfrm>
        </p:spPr>
        <p:txBody>
          <a:bodyPr>
            <a:normAutofit/>
          </a:bodyPr>
          <a:lstStyle/>
          <a:p>
            <a:r>
              <a:rPr lang="en-US" sz="2400" dirty="0">
                <a:latin typeface="Arial" panose="020B0604020202020204" pitchFamily="34" charset="0"/>
                <a:ea typeface="Arial" panose="020B0604020202020204" pitchFamily="34" charset="0"/>
              </a:rPr>
              <a:t>The human framework interface assumes a vital part in a telerobotic framework.</a:t>
            </a:r>
          </a:p>
          <a:p>
            <a:r>
              <a:rPr lang="en-US" sz="2400" dirty="0">
                <a:latin typeface="Arial" panose="020B0604020202020204" pitchFamily="34" charset="0"/>
                <a:ea typeface="Arial" panose="020B0604020202020204" pitchFamily="34" charset="0"/>
              </a:rPr>
              <a:t> It gives input gadgets that are utilized to produce administrator orders and show gadgets that are utilized to screen the connection between remote robot and condition. </a:t>
            </a:r>
          </a:p>
          <a:p>
            <a:r>
              <a:rPr lang="en-US" sz="2400" dirty="0">
                <a:latin typeface="Arial" panose="020B0604020202020204" pitchFamily="34" charset="0"/>
                <a:ea typeface="Arial" panose="020B0604020202020204" pitchFamily="34" charset="0"/>
              </a:rPr>
              <a:t>Telerobot orders are produced by input gadgets that recognize the administrator actions. </a:t>
            </a:r>
          </a:p>
          <a:p>
            <a:r>
              <a:rPr lang="en-US" sz="2400" dirty="0">
                <a:latin typeface="Arial" panose="020B0604020202020204" pitchFamily="34" charset="0"/>
                <a:ea typeface="Arial" panose="020B0604020202020204" pitchFamily="34" charset="0"/>
              </a:rPr>
              <a:t>According to the control mode, charges must be prepared to a more noteworthy or lesser degree before they are transmitted to the remote condition</a:t>
            </a:r>
            <a:endParaRPr lang="en-DE" sz="2400" dirty="0"/>
          </a:p>
        </p:txBody>
      </p:sp>
    </p:spTree>
    <p:extLst>
      <p:ext uri="{BB962C8B-B14F-4D97-AF65-F5344CB8AC3E}">
        <p14:creationId xmlns:p14="http://schemas.microsoft.com/office/powerpoint/2010/main" val="966517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79704-E45F-4F24-B2EB-5AB24460825B}"/>
              </a:ext>
            </a:extLst>
          </p:cNvPr>
          <p:cNvSpPr>
            <a:spLocks noGrp="1"/>
          </p:cNvSpPr>
          <p:nvPr>
            <p:ph type="title"/>
          </p:nvPr>
        </p:nvSpPr>
        <p:spPr/>
        <p:txBody>
          <a:bodyPr/>
          <a:lstStyle/>
          <a:p>
            <a:pPr algn="ctr"/>
            <a:r>
              <a:rPr lang="en-US" dirty="0"/>
              <a:t>Remote Environment</a:t>
            </a:r>
            <a:endParaRPr lang="en-DE" dirty="0"/>
          </a:p>
        </p:txBody>
      </p:sp>
      <p:sp>
        <p:nvSpPr>
          <p:cNvPr id="3" name="Content Placeholder 2">
            <a:extLst>
              <a:ext uri="{FF2B5EF4-FFF2-40B4-BE49-F238E27FC236}">
                <a16:creationId xmlns:a16="http://schemas.microsoft.com/office/drawing/2014/main" id="{8AF3FDBD-2D42-4576-A518-D89C598B81AB}"/>
              </a:ext>
            </a:extLst>
          </p:cNvPr>
          <p:cNvSpPr>
            <a:spLocks noGrp="1"/>
          </p:cNvSpPr>
          <p:nvPr>
            <p:ph idx="1"/>
          </p:nvPr>
        </p:nvSpPr>
        <p:spPr>
          <a:xfrm>
            <a:off x="677334" y="1775791"/>
            <a:ext cx="8596668" cy="4265571"/>
          </a:xfrm>
        </p:spPr>
        <p:txBody>
          <a:bodyPr>
            <a:noAutofit/>
          </a:bodyPr>
          <a:lstStyle/>
          <a:p>
            <a:r>
              <a:rPr lang="en-US" sz="2800" dirty="0">
                <a:latin typeface="Arial" panose="020B0604020202020204" pitchFamily="34" charset="0"/>
                <a:ea typeface="Arial" panose="020B0604020202020204" pitchFamily="34" charset="0"/>
              </a:rPr>
              <a:t>At the point when the administrator charges achieve the remote condition, the errand processor changes them into activities. </a:t>
            </a:r>
          </a:p>
          <a:p>
            <a:r>
              <a:rPr lang="en-US" sz="2800" dirty="0">
                <a:latin typeface="Arial" panose="020B0604020202020204" pitchFamily="34" charset="0"/>
                <a:ea typeface="Arial" panose="020B0604020202020204" pitchFamily="34" charset="0"/>
              </a:rPr>
              <a:t>By and by, the multifaceted nature of information preparing relies upon </a:t>
            </a:r>
            <a:r>
              <a:rPr lang="en-US" sz="2800" spc="10" dirty="0">
                <a:latin typeface="Arial" panose="020B0604020202020204" pitchFamily="34" charset="0"/>
                <a:ea typeface="Arial" panose="020B0604020202020204" pitchFamily="34" charset="0"/>
              </a:rPr>
              <a:t>the </a:t>
            </a:r>
            <a:r>
              <a:rPr lang="en-US" sz="2800" dirty="0">
                <a:latin typeface="Arial" panose="020B0604020202020204" pitchFamily="34" charset="0"/>
                <a:ea typeface="Arial" panose="020B0604020202020204" pitchFamily="34" charset="0"/>
              </a:rPr>
              <a:t>sort of order and the level of coupling.</a:t>
            </a:r>
          </a:p>
          <a:p>
            <a:r>
              <a:rPr lang="en-US" sz="2800" dirty="0">
                <a:latin typeface="Arial" panose="020B0604020202020204" pitchFamily="34" charset="0"/>
                <a:ea typeface="Arial" panose="020B0604020202020204" pitchFamily="34" charset="0"/>
              </a:rPr>
              <a:t> Complex information handling is required when the administrator and the telerobot are feebly coupled</a:t>
            </a:r>
            <a:endParaRPr lang="en-DE" sz="2800" dirty="0"/>
          </a:p>
        </p:txBody>
      </p:sp>
    </p:spTree>
    <p:extLst>
      <p:ext uri="{BB962C8B-B14F-4D97-AF65-F5344CB8AC3E}">
        <p14:creationId xmlns:p14="http://schemas.microsoft.com/office/powerpoint/2010/main" val="380845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5843-FAA1-4050-9B35-1C1DB67FCFC5}"/>
              </a:ext>
            </a:extLst>
          </p:cNvPr>
          <p:cNvSpPr>
            <a:spLocks noGrp="1"/>
          </p:cNvSpPr>
          <p:nvPr>
            <p:ph type="title"/>
          </p:nvPr>
        </p:nvSpPr>
        <p:spPr/>
        <p:txBody>
          <a:bodyPr/>
          <a:lstStyle/>
          <a:p>
            <a:pPr marL="74930" algn="ctr">
              <a:spcBef>
                <a:spcPts val="1670"/>
              </a:spcBef>
              <a:spcAft>
                <a:spcPts val="0"/>
              </a:spcAft>
            </a:pPr>
            <a:r>
              <a:rPr lang="en-US" b="1" kern="0" dirty="0">
                <a:latin typeface="Arial" panose="020B0604020202020204" pitchFamily="34" charset="0"/>
                <a:ea typeface="Arial" panose="020B0604020202020204" pitchFamily="34" charset="0"/>
              </a:rPr>
              <a:t>Control Architecture</a:t>
            </a:r>
            <a:br>
              <a:rPr lang="en-DE" b="1" kern="0" dirty="0">
                <a:latin typeface="Arial" panose="020B0604020202020204" pitchFamily="34" charset="0"/>
                <a:ea typeface="Arial" panose="020B0604020202020204" pitchFamily="34" charset="0"/>
              </a:rPr>
            </a:br>
            <a:endParaRPr lang="en-DE" dirty="0"/>
          </a:p>
        </p:txBody>
      </p:sp>
      <p:sp>
        <p:nvSpPr>
          <p:cNvPr id="3" name="Content Placeholder 2">
            <a:extLst>
              <a:ext uri="{FF2B5EF4-FFF2-40B4-BE49-F238E27FC236}">
                <a16:creationId xmlns:a16="http://schemas.microsoft.com/office/drawing/2014/main" id="{711F17EC-1053-43F7-B772-B99D8AC7C765}"/>
              </a:ext>
            </a:extLst>
          </p:cNvPr>
          <p:cNvSpPr>
            <a:spLocks noGrp="1"/>
          </p:cNvSpPr>
          <p:nvPr>
            <p:ph idx="1"/>
          </p:nvPr>
        </p:nvSpPr>
        <p:spPr>
          <a:xfrm>
            <a:off x="677334" y="1524001"/>
            <a:ext cx="8596668" cy="4517362"/>
          </a:xfrm>
        </p:spPr>
        <p:txBody>
          <a:bodyPr/>
          <a:lstStyle/>
          <a:p>
            <a:pPr marL="74930" marR="113030" algn="just">
              <a:lnSpc>
                <a:spcPct val="150000"/>
              </a:lnSpc>
              <a:spcBef>
                <a:spcPts val="1995"/>
              </a:spcBef>
            </a:pPr>
            <a:r>
              <a:rPr lang="en-US" sz="2000" dirty="0" err="1">
                <a:latin typeface="Arial" panose="020B0604020202020204" pitchFamily="34" charset="0"/>
                <a:ea typeface="Arial" panose="020B0604020202020204" pitchFamily="34" charset="0"/>
              </a:rPr>
              <a:t>Telerobotics</a:t>
            </a:r>
            <a:r>
              <a:rPr lang="en-US" sz="2000" dirty="0">
                <a:latin typeface="Arial" panose="020B0604020202020204" pitchFamily="34" charset="0"/>
                <a:ea typeface="Arial" panose="020B0604020202020204" pitchFamily="34" charset="0"/>
              </a:rPr>
              <a:t> system passes the information to the human operator, where the other robot system just executes the commend from the operator without any feedback to the operator about the current data of the remote location.</a:t>
            </a:r>
            <a:endParaRPr lang="en-DE" sz="2000" dirty="0">
              <a:latin typeface="Arial" panose="020B0604020202020204" pitchFamily="34" charset="0"/>
              <a:ea typeface="Arial" panose="020B0604020202020204" pitchFamily="34" charset="0"/>
            </a:endParaRPr>
          </a:p>
          <a:p>
            <a:pPr marL="74930" marR="110490" algn="just">
              <a:lnSpc>
                <a:spcPct val="150000"/>
              </a:lnSpc>
            </a:pPr>
            <a:r>
              <a:rPr lang="en-US" sz="2000" dirty="0">
                <a:latin typeface="Arial" panose="020B0604020202020204" pitchFamily="34" charset="0"/>
                <a:ea typeface="Arial" panose="020B0604020202020204" pitchFamily="34" charset="0"/>
              </a:rPr>
              <a:t>Following is the three main categories of the control architecture of the </a:t>
            </a:r>
            <a:r>
              <a:rPr lang="en-US" sz="2000" dirty="0" err="1">
                <a:latin typeface="Arial" panose="020B0604020202020204" pitchFamily="34" charset="0"/>
                <a:ea typeface="Arial" panose="020B0604020202020204" pitchFamily="34" charset="0"/>
              </a:rPr>
              <a:t>telerobotics</a:t>
            </a:r>
            <a:r>
              <a:rPr lang="en-US" sz="2000" dirty="0">
                <a:latin typeface="Arial" panose="020B0604020202020204" pitchFamily="34" charset="0"/>
                <a:ea typeface="Arial" panose="020B0604020202020204" pitchFamily="34" charset="0"/>
              </a:rPr>
              <a:t>.</a:t>
            </a:r>
            <a:endParaRPr lang="en-DE" sz="2000" dirty="0">
              <a:latin typeface="Arial" panose="020B0604020202020204" pitchFamily="34" charset="0"/>
              <a:ea typeface="Arial" panose="020B0604020202020204" pitchFamily="34" charset="0"/>
            </a:endParaRPr>
          </a:p>
          <a:p>
            <a:pPr lvl="0" algn="just">
              <a:lnSpc>
                <a:spcPts val="1355"/>
              </a:lnSpc>
              <a:buSzPts val="1200"/>
              <a:buFont typeface="Arial" panose="020B0604020202020204" pitchFamily="34" charset="0"/>
              <a:buAutoNum type="arabicPeriod"/>
              <a:tabLst>
                <a:tab pos="532130" algn="l"/>
              </a:tabLst>
            </a:pPr>
            <a:r>
              <a:rPr lang="en-US" sz="2000" spc="-5" dirty="0">
                <a:latin typeface="Arial" panose="020B0604020202020204" pitchFamily="34" charset="0"/>
                <a:ea typeface="Arial" panose="020B0604020202020204" pitchFamily="34" charset="0"/>
              </a:rPr>
              <a:t>Direct control</a:t>
            </a:r>
            <a:endParaRPr lang="en-DE" sz="2000" spc="-5" dirty="0">
              <a:latin typeface="Arial" panose="020B0604020202020204" pitchFamily="34" charset="0"/>
              <a:ea typeface="Arial" panose="020B0604020202020204" pitchFamily="34" charset="0"/>
            </a:endParaRPr>
          </a:p>
          <a:p>
            <a:pPr lvl="0" algn="just">
              <a:spcBef>
                <a:spcPts val="690"/>
              </a:spcBef>
              <a:buSzPts val="1200"/>
              <a:buFont typeface="Arial" panose="020B0604020202020204" pitchFamily="34" charset="0"/>
              <a:buAutoNum type="arabicPeriod"/>
              <a:tabLst>
                <a:tab pos="532130" algn="l"/>
              </a:tabLst>
            </a:pPr>
            <a:r>
              <a:rPr lang="en-US" sz="2000" spc="-5" dirty="0">
                <a:latin typeface="Arial" panose="020B0604020202020204" pitchFamily="34" charset="0"/>
                <a:ea typeface="Arial" panose="020B0604020202020204" pitchFamily="34" charset="0"/>
              </a:rPr>
              <a:t>Shared control</a:t>
            </a:r>
            <a:endParaRPr lang="en-DE" sz="2000" spc="-5" dirty="0">
              <a:latin typeface="Arial" panose="020B0604020202020204" pitchFamily="34" charset="0"/>
              <a:ea typeface="Arial" panose="020B0604020202020204" pitchFamily="34" charset="0"/>
            </a:endParaRPr>
          </a:p>
          <a:p>
            <a:pPr lvl="0">
              <a:spcBef>
                <a:spcPts val="685"/>
              </a:spcBef>
              <a:buSzPts val="1200"/>
              <a:buFont typeface="Arial" panose="020B0604020202020204" pitchFamily="34" charset="0"/>
              <a:buAutoNum type="arabicPeriod"/>
              <a:tabLst>
                <a:tab pos="532130" algn="l"/>
              </a:tabLst>
            </a:pPr>
            <a:r>
              <a:rPr lang="en-US" sz="2000" spc="-5" dirty="0">
                <a:latin typeface="Arial" panose="020B0604020202020204" pitchFamily="34" charset="0"/>
                <a:ea typeface="Arial" panose="020B0604020202020204" pitchFamily="34" charset="0"/>
              </a:rPr>
              <a:t>Supervisory</a:t>
            </a:r>
            <a:r>
              <a:rPr lang="en-US" sz="2000" spc="-20" dirty="0">
                <a:latin typeface="Arial" panose="020B0604020202020204" pitchFamily="34" charset="0"/>
                <a:ea typeface="Arial" panose="020B0604020202020204" pitchFamily="34" charset="0"/>
              </a:rPr>
              <a:t> </a:t>
            </a:r>
            <a:r>
              <a:rPr lang="en-US" sz="2000" spc="-5" dirty="0">
                <a:latin typeface="Arial" panose="020B0604020202020204" pitchFamily="34" charset="0"/>
                <a:ea typeface="Arial" panose="020B0604020202020204" pitchFamily="34" charset="0"/>
              </a:rPr>
              <a:t>control</a:t>
            </a:r>
            <a:endParaRPr lang="en-DE" sz="2000" spc="-5" dirty="0">
              <a:latin typeface="Arial" panose="020B0604020202020204" pitchFamily="34" charset="0"/>
              <a:ea typeface="Arial" panose="020B0604020202020204" pitchFamily="34" charset="0"/>
            </a:endParaRPr>
          </a:p>
          <a:p>
            <a:endParaRPr lang="en-DE" dirty="0"/>
          </a:p>
        </p:txBody>
      </p:sp>
    </p:spTree>
    <p:extLst>
      <p:ext uri="{BB962C8B-B14F-4D97-AF65-F5344CB8AC3E}">
        <p14:creationId xmlns:p14="http://schemas.microsoft.com/office/powerpoint/2010/main" val="4156951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186</TotalTime>
  <Words>1467</Words>
  <Application>Microsoft Office PowerPoint</Application>
  <PresentationFormat>Widescreen</PresentationFormat>
  <Paragraphs>101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Trebuchet MS</vt:lpstr>
      <vt:lpstr>Wingdings</vt:lpstr>
      <vt:lpstr>Wingdings 3</vt:lpstr>
      <vt:lpstr>Facet</vt:lpstr>
      <vt:lpstr>ROBOTICS</vt:lpstr>
      <vt:lpstr>Overview</vt:lpstr>
      <vt:lpstr>Introduction</vt:lpstr>
      <vt:lpstr>PowerPoint Presentation</vt:lpstr>
      <vt:lpstr>General Structure of Telerobotics System </vt:lpstr>
      <vt:lpstr>PowerPoint Presentation</vt:lpstr>
      <vt:lpstr>Operator Environment</vt:lpstr>
      <vt:lpstr>Remote Environment</vt:lpstr>
      <vt:lpstr>Control Architecture </vt:lpstr>
      <vt:lpstr>PowerPoint Presentation</vt:lpstr>
      <vt:lpstr>Clutching and Offsets </vt:lpstr>
      <vt:lpstr>Supervisory Control</vt:lpstr>
      <vt:lpstr>Telesensor Programming</vt:lpstr>
      <vt:lpstr>PowerPoint Presentation</vt:lpstr>
      <vt:lpstr>Emerging Applications of Telerobotics </vt:lpstr>
      <vt:lpstr>Telerobotics for Mobile Robots</vt:lpstr>
      <vt:lpstr>Multilateral Telerobotics </vt:lpstr>
      <vt:lpstr>APPLICATIONS</vt:lpstr>
      <vt:lpstr>CONCLUSIONS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dc:title>
  <dc:creator>HP</dc:creator>
  <cp:lastModifiedBy>HP</cp:lastModifiedBy>
  <cp:revision>15</cp:revision>
  <dcterms:created xsi:type="dcterms:W3CDTF">2020-02-03T20:09:32Z</dcterms:created>
  <dcterms:modified xsi:type="dcterms:W3CDTF">2020-02-05T09:07:37Z</dcterms:modified>
</cp:coreProperties>
</file>