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4"/>
    <p:sldMasterId id="2147483747" r:id="rId5"/>
  </p:sldMasterIdLst>
  <p:notesMasterIdLst>
    <p:notesMasterId r:id="rId77"/>
  </p:notesMasterIdLst>
  <p:handoutMasterIdLst>
    <p:handoutMasterId r:id="rId78"/>
  </p:handoutMasterIdLst>
  <p:sldIdLst>
    <p:sldId id="465" r:id="rId6"/>
    <p:sldId id="588" r:id="rId7"/>
    <p:sldId id="627" r:id="rId8"/>
    <p:sldId id="590" r:id="rId9"/>
    <p:sldId id="622" r:id="rId10"/>
    <p:sldId id="656" r:id="rId11"/>
    <p:sldId id="589" r:id="rId12"/>
    <p:sldId id="630" r:id="rId13"/>
    <p:sldId id="591" r:id="rId14"/>
    <p:sldId id="595" r:id="rId15"/>
    <p:sldId id="625" r:id="rId16"/>
    <p:sldId id="657" r:id="rId17"/>
    <p:sldId id="597" r:id="rId18"/>
    <p:sldId id="658" r:id="rId19"/>
    <p:sldId id="599" r:id="rId20"/>
    <p:sldId id="600" r:id="rId21"/>
    <p:sldId id="603" r:id="rId22"/>
    <p:sldId id="604" r:id="rId23"/>
    <p:sldId id="605" r:id="rId24"/>
    <p:sldId id="631" r:id="rId25"/>
    <p:sldId id="632" r:id="rId26"/>
    <p:sldId id="633" r:id="rId27"/>
    <p:sldId id="651" r:id="rId28"/>
    <p:sldId id="635" r:id="rId29"/>
    <p:sldId id="634" r:id="rId30"/>
    <p:sldId id="653" r:id="rId31"/>
    <p:sldId id="636" r:id="rId32"/>
    <p:sldId id="666" r:id="rId33"/>
    <p:sldId id="668" r:id="rId34"/>
    <p:sldId id="669" r:id="rId35"/>
    <p:sldId id="638" r:id="rId36"/>
    <p:sldId id="639" r:id="rId37"/>
    <p:sldId id="640" r:id="rId38"/>
    <p:sldId id="641" r:id="rId39"/>
    <p:sldId id="642" r:id="rId40"/>
    <p:sldId id="643" r:id="rId41"/>
    <p:sldId id="610" r:id="rId42"/>
    <p:sldId id="611" r:id="rId43"/>
    <p:sldId id="612" r:id="rId44"/>
    <p:sldId id="613" r:id="rId45"/>
    <p:sldId id="550" r:id="rId46"/>
    <p:sldId id="553" r:id="rId47"/>
    <p:sldId id="554" r:id="rId48"/>
    <p:sldId id="555" r:id="rId49"/>
    <p:sldId id="556" r:id="rId50"/>
    <p:sldId id="557" r:id="rId51"/>
    <p:sldId id="558" r:id="rId52"/>
    <p:sldId id="562" r:id="rId53"/>
    <p:sldId id="646" r:id="rId54"/>
    <p:sldId id="654" r:id="rId55"/>
    <p:sldId id="659" r:id="rId56"/>
    <p:sldId id="649" r:id="rId57"/>
    <p:sldId id="563" r:id="rId58"/>
    <p:sldId id="566" r:id="rId59"/>
    <p:sldId id="564" r:id="rId60"/>
    <p:sldId id="662" r:id="rId61"/>
    <p:sldId id="663" r:id="rId62"/>
    <p:sldId id="664" r:id="rId63"/>
    <p:sldId id="665" r:id="rId64"/>
    <p:sldId id="655" r:id="rId65"/>
    <p:sldId id="567" r:id="rId66"/>
    <p:sldId id="568" r:id="rId67"/>
    <p:sldId id="569" r:id="rId68"/>
    <p:sldId id="570" r:id="rId69"/>
    <p:sldId id="571" r:id="rId70"/>
    <p:sldId id="572" r:id="rId71"/>
    <p:sldId id="573" r:id="rId72"/>
    <p:sldId id="574" r:id="rId73"/>
    <p:sldId id="524" r:id="rId74"/>
    <p:sldId id="540" r:id="rId75"/>
    <p:sldId id="515" r:id="rId76"/>
  </p:sldIdLst>
  <p:sldSz cx="9144000" cy="6858000" type="letter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A100"/>
    <a:srgbClr val="00B2E5"/>
    <a:srgbClr val="D2D3D3"/>
    <a:srgbClr val="EAEAEA"/>
    <a:srgbClr val="FFA100"/>
    <a:srgbClr val="E7F9FF"/>
    <a:srgbClr val="93E3FF"/>
    <a:srgbClr val="FFEF99"/>
    <a:srgbClr val="FF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3" autoAdjust="0"/>
    <p:restoredTop sz="96835" autoAdjust="0"/>
  </p:normalViewPr>
  <p:slideViewPr>
    <p:cSldViewPr snapToGrid="0">
      <p:cViewPr varScale="1">
        <p:scale>
          <a:sx n="71" d="100"/>
          <a:sy n="71" d="100"/>
        </p:scale>
        <p:origin x="-1470" y="-102"/>
      </p:cViewPr>
      <p:guideLst>
        <p:guide orient="horz" pos="289"/>
        <p:guide orient="horz" pos="4181"/>
        <p:guide orient="horz" pos="1275"/>
        <p:guide orient="horz" pos="734"/>
        <p:guide orient="horz" pos="2026"/>
        <p:guide orient="horz" pos="2443"/>
        <p:guide orient="horz" pos="859"/>
        <p:guide pos="2880"/>
        <p:guide pos="5643"/>
        <p:guide pos="4299"/>
        <p:guide pos="232"/>
        <p:guide pos="5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41760"/>
    </p:cViewPr>
  </p:sorterViewPr>
  <p:notesViewPr>
    <p:cSldViewPr snapToGrid="0">
      <p:cViewPr>
        <p:scale>
          <a:sx n="75" d="100"/>
          <a:sy n="75" d="100"/>
        </p:scale>
        <p:origin x="-1044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37.xml"/><Relationship Id="rId3" Type="http://schemas.openxmlformats.org/officeDocument/2006/relationships/slide" Target="slides/slide6.xml"/><Relationship Id="rId21" Type="http://schemas.openxmlformats.org/officeDocument/2006/relationships/slide" Target="slides/slide40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30.xml"/><Relationship Id="rId2" Type="http://schemas.openxmlformats.org/officeDocument/2006/relationships/slide" Target="slides/slide4.xml"/><Relationship Id="rId16" Type="http://schemas.openxmlformats.org/officeDocument/2006/relationships/slide" Target="slides/slide28.xml"/><Relationship Id="rId20" Type="http://schemas.openxmlformats.org/officeDocument/2006/relationships/slide" Target="slides/slide39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3.xml"/><Relationship Id="rId10" Type="http://schemas.openxmlformats.org/officeDocument/2006/relationships/slide" Target="slides/slide15.xml"/><Relationship Id="rId19" Type="http://schemas.openxmlformats.org/officeDocument/2006/relationships/slide" Target="slides/slide38.xml"/><Relationship Id="rId4" Type="http://schemas.openxmlformats.org/officeDocument/2006/relationships/slide" Target="slides/slide7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3979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t" anchorCtr="0" compatLnSpc="1">
            <a:prstTxWarp prst="textNoShape">
              <a:avLst/>
            </a:prstTxWarp>
          </a:bodyPr>
          <a:lstStyle>
            <a:lvl1pPr algn="l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531" y="1"/>
            <a:ext cx="3043979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t" anchorCtr="0" compatLnSpc="1">
            <a:prstTxWarp prst="textNoShape">
              <a:avLst/>
            </a:prstTxWarp>
          </a:bodyPr>
          <a:lstStyle>
            <a:lvl1pPr algn="r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84"/>
            <a:ext cx="3043979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b" anchorCtr="0" compatLnSpc="1">
            <a:prstTxWarp prst="textNoShape">
              <a:avLst/>
            </a:prstTxWarp>
          </a:bodyPr>
          <a:lstStyle>
            <a:lvl1pPr algn="l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531" y="8842384"/>
            <a:ext cx="3043979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b" anchorCtr="0" compatLnSpc="1">
            <a:prstTxWarp prst="textNoShape">
              <a:avLst/>
            </a:prstTxWarp>
          </a:bodyPr>
          <a:lstStyle>
            <a:lvl1pPr algn="r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fld id="{7F01B91E-73F9-4441-BC57-78FE08583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56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43979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t" anchorCtr="0" compatLnSpc="1">
            <a:prstTxWarp prst="textNoShape">
              <a:avLst/>
            </a:prstTxWarp>
          </a:bodyPr>
          <a:lstStyle>
            <a:lvl1pPr algn="l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121" y="1"/>
            <a:ext cx="3043979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t" anchorCtr="0" compatLnSpc="1">
            <a:prstTxWarp prst="textNoShape">
              <a:avLst/>
            </a:prstTxWarp>
          </a:bodyPr>
          <a:lstStyle>
            <a:lvl1pPr algn="r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1" y="4422769"/>
            <a:ext cx="5152818" cy="418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3961"/>
            <a:ext cx="3043979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b" anchorCtr="0" compatLnSpc="1">
            <a:prstTxWarp prst="textNoShape">
              <a:avLst/>
            </a:prstTxWarp>
          </a:bodyPr>
          <a:lstStyle>
            <a:lvl1pPr algn="l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121" y="8843961"/>
            <a:ext cx="3043979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4" tIns="46838" rIns="93674" bIns="46838" numCol="1" anchor="b" anchorCtr="0" compatLnSpc="1">
            <a:prstTxWarp prst="textNoShape">
              <a:avLst/>
            </a:prstTxWarp>
          </a:bodyPr>
          <a:lstStyle>
            <a:lvl1pPr algn="r" defTabSz="937774" eaLnBrk="0" hangingPunct="0">
              <a:defRPr sz="1400">
                <a:latin typeface="Times New Roman" pitchFamily="48" charset="0"/>
              </a:defRPr>
            </a:lvl1pPr>
          </a:lstStyle>
          <a:p>
            <a:pPr>
              <a:defRPr/>
            </a:pPr>
            <a:fld id="{A7DA57EA-FC03-448C-A58E-74C3C635FC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4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66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66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66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66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9D5B42-D8F0-4455-8A03-6B6D3CD3285D}" type="slidenum">
              <a:rPr lang="en-US" sz="1400" smtClean="0"/>
              <a:pPr/>
              <a:t>1</a:t>
            </a:fld>
            <a:endParaRPr lang="en-US" sz="14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EF7F-2346-4D17-9E7B-B4BCCB97C76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A9B9B-049C-4AFD-80FC-5274E38ED62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55185-CD96-4F73-9F57-A739247AC7E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82D93-EA24-44C1-A1AC-295403D8090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649BF-2894-42A3-9E0D-EE8C56647D7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BE5BD-7B83-4BAA-9DE2-7D55F338488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28F96-E47C-4E56-9305-16E57FC3453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08192-085C-4F06-956E-4F922352BF0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025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2" name="Rectangle 1026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A10FC-28A6-41DD-BE26-AAC656500CB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26151-7CD4-4747-9EAD-EF18C7BD865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1B0BF-9122-4032-B834-AA2A5C1834C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FE4D0-B98A-4473-AB53-50D153528CB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133475" y="950913"/>
            <a:ext cx="4564063" cy="3424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57195" y="4707443"/>
            <a:ext cx="4722231" cy="3802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384300" y="931863"/>
            <a:ext cx="4254500" cy="319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1539" y="4431226"/>
            <a:ext cx="4887194" cy="35423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66B42-98F0-4E24-9782-53B646C3FC0D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C78DF-ED11-4202-9DC2-F87CDC28710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222BB-DDAC-425B-BEE4-951D107E435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406E7-6B6F-4CAF-9705-2569497A086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47E5D-5843-4C2B-9327-28292BDF849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A3C29-8D09-4114-86B4-F38DE919996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D8FAC-81BD-487B-BE00-F6A01EED4E5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ny_rgb_po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325"/>
          <a:stretch>
            <a:fillRect/>
          </a:stretch>
        </p:blipFill>
        <p:spPr bwMode="auto">
          <a:xfrm>
            <a:off x="292100" y="292100"/>
            <a:ext cx="2081213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81013" y="6481763"/>
            <a:ext cx="31115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000" i="1" dirty="0" smtClean="0">
                <a:solidFill>
                  <a:srgbClr val="7F7F7F"/>
                </a:solidFill>
                <a:latin typeface="Arial" pitchFamily="34" charset="0"/>
              </a:rPr>
              <a:t>Information Security Identification: Confidential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8407" y="1363663"/>
            <a:ext cx="4612391" cy="1852612"/>
          </a:xfrm>
        </p:spPr>
        <p:txBody>
          <a:bodyPr>
            <a:normAutofit/>
          </a:bodyPr>
          <a:lstStyle>
            <a:lvl1pPr>
              <a:defRPr sz="2800"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0521" y="3413125"/>
            <a:ext cx="4617720" cy="39322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defRPr sz="1600" b="0" i="0" cap="none" baseline="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1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280416" y="1286256"/>
            <a:ext cx="8601647" cy="4839907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 eaLnBrk="0" hangingPunct="0">
              <a:defRPr sz="1000" b="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C3A233F3-4F23-4F11-95E2-2CB6646500BB}" type="slidenum">
              <a:rPr lang="en-US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064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49" y="2339342"/>
            <a:ext cx="6396991" cy="527684"/>
          </a:xfrm>
        </p:spPr>
        <p:txBody>
          <a:bodyPr>
            <a:normAutofit/>
          </a:bodyPr>
          <a:lstStyle>
            <a:lvl1pPr marL="3175" indent="0" algn="l">
              <a:defRPr sz="20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9" y="1443355"/>
            <a:ext cx="6820852" cy="62674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numCol="1" anchor="b" anchorCtr="0" compatLnSpc="1">
            <a:prstTxWarp prst="textNoShape">
              <a:avLst/>
            </a:prstTxWarp>
          </a:bodyPr>
          <a:lstStyle>
            <a:lvl1pPr marL="403225" indent="-403225">
              <a:buFont typeface="+mj-lt"/>
              <a:buAutoNum type="arabicPeriod"/>
              <a:defRPr lang="en-US" sz="2400" b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14655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840" y="0"/>
            <a:ext cx="4718304" cy="685800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0" tIns="457200" rIns="457200" bIns="45720" rtlCol="0" anchor="t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lang="en-US" sz="3200" kern="1200" cap="all">
                <a:solidFill>
                  <a:schemeClr val="accent4"/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4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 bwMode="black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685800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5840" tIns="914400" rIns="457200" bIns="45720" rtlCol="0" anchor="t"/>
          <a:lstStyle>
            <a:lvl1pPr>
              <a:lnSpc>
                <a:spcPct val="100000"/>
              </a:lnSpc>
              <a:spcBef>
                <a:spcPts val="1200"/>
              </a:spcBef>
              <a:defRPr lang="en-US" sz="3200" kern="1200" cap="all">
                <a:solidFill>
                  <a:schemeClr val="accent4"/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685800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5840" tIns="914400" rIns="457200" bIns="45720" rtlCol="0" anchor="t"/>
          <a:lstStyle>
            <a:lvl1pPr>
              <a:lnSpc>
                <a:spcPct val="100000"/>
              </a:lnSpc>
              <a:spcBef>
                <a:spcPts val="1200"/>
              </a:spcBef>
              <a:defRPr lang="en-US" sz="3200" kern="1200" cap="all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41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8" y="1300163"/>
            <a:ext cx="4170363" cy="47291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 baseline="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buClrTx/>
              <a:defRPr sz="1800"/>
            </a:lvl2pPr>
            <a:lvl3pPr>
              <a:lnSpc>
                <a:spcPct val="100000"/>
              </a:lnSpc>
              <a:buClrTx/>
              <a:defRPr sz="1600"/>
            </a:lvl3pPr>
            <a:lvl4pPr>
              <a:lnSpc>
                <a:spcPct val="100000"/>
              </a:lnSpc>
              <a:buClrTx/>
              <a:defRPr sz="1600"/>
            </a:lvl4pPr>
            <a:lvl5pPr>
              <a:lnSpc>
                <a:spcPct val="100000"/>
              </a:lnSpc>
              <a:buClrTx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300163"/>
            <a:ext cx="4171950" cy="47291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 baseline="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buClrTx/>
              <a:defRPr sz="1600"/>
            </a:lvl3pPr>
            <a:lvl4pPr>
              <a:lnSpc>
                <a:spcPct val="100000"/>
              </a:lnSpc>
              <a:buClrTx/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 eaLnBrk="0" hangingPunct="0">
              <a:defRPr sz="1000" b="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C3A233F3-4F23-4F11-95E2-2CB6646500BB}" type="slidenum">
              <a:rPr lang="en-US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67308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0550" y="5222881"/>
            <a:ext cx="328453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39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3129D3EF-67AE-4EBA-B1EB-BDE55D74F5F6}" type="datetime1">
              <a:rPr lang="en-US" sz="1800" smtClean="0">
                <a:solidFill>
                  <a:srgbClr val="616265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2/14/2016</a:t>
            </a:fld>
            <a:endParaRPr lang="en-US" sz="1800">
              <a:solidFill>
                <a:srgbClr val="616265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616265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23CD-7A1B-4C71-816E-E88E7BB50F35}" type="slidenum">
              <a:rPr lang="en-US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idx="1"/>
          </p:nvPr>
        </p:nvSpPr>
        <p:spPr>
          <a:xfrm>
            <a:off x="280415" y="1286256"/>
            <a:ext cx="8601647" cy="4839907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40EF1A-1AB9-4C78-B072-D42BF6CC66A0}" type="slidenum">
              <a:rPr lang="en-US"/>
              <a:pPr>
                <a:defRPr/>
              </a:pPr>
              <a:t>‹#›</a:t>
            </a:fld>
            <a:endParaRPr lang="he-IL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7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49" y="2339342"/>
            <a:ext cx="6396991" cy="527684"/>
          </a:xfrm>
        </p:spPr>
        <p:txBody>
          <a:bodyPr>
            <a:normAutofit/>
          </a:bodyPr>
          <a:lstStyle>
            <a:lvl1pPr marL="3175" indent="0" algn="l">
              <a:defRPr sz="20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9" y="1443355"/>
            <a:ext cx="6820852" cy="62674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numCol="1" anchor="b" anchorCtr="0" compatLnSpc="1">
            <a:prstTxWarp prst="textNoShape">
              <a:avLst/>
            </a:prstTxWarp>
          </a:bodyPr>
          <a:lstStyle>
            <a:lvl1pPr marL="403225" indent="-403225">
              <a:buFont typeface="+mj-lt"/>
              <a:buAutoNum type="arabicPeriod"/>
              <a:defRPr lang="en-US" sz="2400" b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28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840" y="0"/>
            <a:ext cx="4718304" cy="685800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0" tIns="457200" rIns="457200" bIns="45720" rtlCol="0" anchor="t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lang="en-US" sz="3200" kern="1200" cap="all">
                <a:solidFill>
                  <a:schemeClr val="accent4"/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7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 bwMode="black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685800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5840" tIns="914400" rIns="457200" bIns="45720" rtlCol="0" anchor="t"/>
          <a:lstStyle>
            <a:lvl1pPr>
              <a:lnSpc>
                <a:spcPct val="100000"/>
              </a:lnSpc>
              <a:spcBef>
                <a:spcPts val="1200"/>
              </a:spcBef>
              <a:defRPr lang="en-US" sz="3200" kern="1200" cap="all">
                <a:solidFill>
                  <a:schemeClr val="accent4"/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685800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5840" tIns="914400" rIns="457200" bIns="45720" rtlCol="0" anchor="t"/>
          <a:lstStyle>
            <a:lvl1pPr>
              <a:lnSpc>
                <a:spcPct val="100000"/>
              </a:lnSpc>
              <a:spcBef>
                <a:spcPts val="1200"/>
              </a:spcBef>
              <a:defRPr lang="en-US" sz="3200" kern="1200" cap="all">
                <a:solidFill>
                  <a:schemeClr val="accent4"/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4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00163"/>
            <a:ext cx="4170363" cy="47291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 baseline="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buClrTx/>
              <a:defRPr sz="1800"/>
            </a:lvl2pPr>
            <a:lvl3pPr>
              <a:lnSpc>
                <a:spcPct val="100000"/>
              </a:lnSpc>
              <a:buClrTx/>
              <a:defRPr sz="1600"/>
            </a:lvl3pPr>
            <a:lvl4pPr>
              <a:lnSpc>
                <a:spcPct val="100000"/>
              </a:lnSpc>
              <a:buClrTx/>
              <a:defRPr sz="1600"/>
            </a:lvl4pPr>
            <a:lvl5pPr>
              <a:lnSpc>
                <a:spcPct val="100000"/>
              </a:lnSpc>
              <a:buClrTx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300163"/>
            <a:ext cx="4171950" cy="47291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 baseline="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buClrTx/>
              <a:defRPr sz="1600"/>
            </a:lvl3pPr>
            <a:lvl4pPr>
              <a:lnSpc>
                <a:spcPct val="100000"/>
              </a:lnSpc>
              <a:buClrTx/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l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8C83B6-1904-45A8-89FE-8C2C82948EE4}" type="slidenum">
              <a:rPr lang="en-US"/>
              <a:pPr>
                <a:defRPr/>
              </a:pPr>
              <a:t>‹#›</a:t>
            </a:fld>
            <a:endParaRPr lang="he-IL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5222875"/>
            <a:ext cx="328453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6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ny_rgb_po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325" y="288925"/>
            <a:ext cx="2185988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1013" y="6481769"/>
            <a:ext cx="31115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1" dirty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Information Security Identification: Confidential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38410" y="1363663"/>
            <a:ext cx="4612391" cy="1852612"/>
          </a:xfrm>
        </p:spPr>
        <p:txBody>
          <a:bodyPr>
            <a:normAutofit/>
          </a:bodyPr>
          <a:lstStyle>
            <a:lvl1pPr>
              <a:defRPr sz="2800" cap="all" baseline="0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0521" y="3413125"/>
            <a:ext cx="4617720" cy="39322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defRPr sz="1600" b="0" i="0" cap="none" baseline="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16497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357188" y="300038"/>
            <a:ext cx="850106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0988" y="1285875"/>
            <a:ext cx="8601075" cy="484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8" name="Picture 12" descr="Logotype_Grey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6613525"/>
            <a:ext cx="10668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9" name="Straight Connector 14"/>
          <p:cNvCxnSpPr>
            <a:cxnSpLocks noChangeShapeType="1"/>
          </p:cNvCxnSpPr>
          <p:nvPr/>
        </p:nvCxnSpPr>
        <p:spPr bwMode="auto">
          <a:xfrm>
            <a:off x="0" y="6494463"/>
            <a:ext cx="9144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1013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l" eaLnBrk="0" hangingPunct="0">
              <a:defRPr sz="1000" b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6FCEB5-1867-4CEB-BDCF-9D6557191BE6}" type="slidenum">
              <a:rPr lang="en-US"/>
              <a:pPr>
                <a:defRPr/>
              </a:pPr>
              <a:t>‹#›</a:t>
            </a:fld>
            <a:endParaRPr lang="he-IL" dirty="0">
              <a:cs typeface="Arial" charset="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914400" y="6580188"/>
            <a:ext cx="31115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1000" i="1" dirty="0" smtClean="0">
                <a:solidFill>
                  <a:srgbClr val="7F7F7F"/>
                </a:solidFill>
                <a:latin typeface="Arial" pitchFamily="34" charset="0"/>
              </a:rPr>
              <a:t>Information Security Identification: Confidential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defRPr cap="all">
          <a:solidFill>
            <a:srgbClr val="00B2EF"/>
          </a:solidFill>
          <a:latin typeface="+mn-lt"/>
          <a:ea typeface="+mn-ea"/>
          <a:cs typeface="+mn-cs"/>
        </a:defRPr>
      </a:lvl1pPr>
      <a:lvl2pPr marL="171450" indent="-17145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lang="en-US" sz="1600" dirty="0">
          <a:solidFill>
            <a:schemeClr val="bg2"/>
          </a:solidFill>
          <a:latin typeface="+mn-lt"/>
        </a:defRPr>
      </a:lvl2pPr>
      <a:lvl3pPr marL="401638" indent="-212725" algn="l" rtl="0" eaLnBrk="0" fontAlgn="base" hangingPunct="0">
        <a:spcBef>
          <a:spcPct val="0"/>
        </a:spcBef>
        <a:spcAft>
          <a:spcPts val="600"/>
        </a:spcAft>
        <a:buFont typeface="Symbol" pitchFamily="18" charset="2"/>
        <a:buChar char=""/>
        <a:defRPr sz="1600">
          <a:solidFill>
            <a:schemeClr val="bg2"/>
          </a:solidFill>
          <a:latin typeface="+mn-lt"/>
        </a:defRPr>
      </a:lvl3pPr>
      <a:lvl4pPr marL="688975" indent="-231775" algn="l" defTabSz="6858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&gt;"/>
        <a:defRPr sz="1400">
          <a:solidFill>
            <a:schemeClr val="bg2"/>
          </a:solidFill>
          <a:latin typeface="+mn-lt"/>
        </a:defRPr>
      </a:lvl4pPr>
      <a:lvl5pPr marL="914400" indent="-171450" algn="l" rtl="0" eaLnBrk="0" fontAlgn="base" hangingPunct="0">
        <a:spcBef>
          <a:spcPct val="0"/>
        </a:spcBef>
        <a:spcAft>
          <a:spcPts val="600"/>
        </a:spcAft>
        <a:buFont typeface="Times CE"/>
        <a:buChar char="-"/>
        <a:defRPr sz="1400">
          <a:solidFill>
            <a:schemeClr val="bg2"/>
          </a:solidFill>
          <a:latin typeface="+mn-lt"/>
        </a:defRPr>
      </a:lvl5pPr>
      <a:lvl6pPr marL="16589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6pPr>
      <a:lvl7pPr marL="21161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7pPr>
      <a:lvl8pPr marL="25733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8pPr>
      <a:lvl9pPr marL="30305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357188" y="300038"/>
            <a:ext cx="85010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0990" y="1285875"/>
            <a:ext cx="8601075" cy="4840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100" name="Picture 12" descr="Logotype_Grey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45400" y="6613531"/>
            <a:ext cx="106680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1" name="Straight Connector 14"/>
          <p:cNvCxnSpPr>
            <a:cxnSpLocks noChangeShapeType="1"/>
          </p:cNvCxnSpPr>
          <p:nvPr/>
        </p:nvCxnSpPr>
        <p:spPr bwMode="auto">
          <a:xfrm>
            <a:off x="0" y="6494463"/>
            <a:ext cx="91440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1014" y="6578600"/>
            <a:ext cx="407987" cy="158750"/>
          </a:xfrm>
          <a:prstGeom prst="rect">
            <a:avLst/>
          </a:prstGeom>
          <a:ln/>
        </p:spPr>
        <p:txBody>
          <a:bodyPr wrap="none" lIns="0" tIns="0" rIns="0" bIns="0" anchor="b" anchorCtr="0"/>
          <a:lstStyle>
            <a:lvl1pPr algn="l" eaLnBrk="0" hangingPunct="0">
              <a:defRPr sz="1000" b="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3A233F3-4F23-4F11-95E2-2CB6646500BB}" type="slidenum">
              <a:rPr lang="en-US">
                <a:solidFill>
                  <a:srgbClr val="FFFFFF">
                    <a:lumMod val="50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14400" y="6580194"/>
            <a:ext cx="31115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i="1" dirty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Information Security Identification: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1039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600"/>
        </a:spcAft>
        <a:defRPr cap="all">
          <a:solidFill>
            <a:srgbClr val="00B2EF"/>
          </a:solidFill>
          <a:latin typeface="+mn-lt"/>
          <a:ea typeface="+mn-ea"/>
          <a:cs typeface="+mn-cs"/>
        </a:defRPr>
      </a:lvl1pPr>
      <a:lvl2pPr marL="171450" indent="-171450" algn="l" rtl="0" eaLnBrk="1" fontAlgn="base" hangingPunct="1">
        <a:spcBef>
          <a:spcPct val="0"/>
        </a:spcBef>
        <a:spcAft>
          <a:spcPts val="600"/>
        </a:spcAft>
        <a:buFont typeface="Arial" pitchFamily="34" charset="0"/>
        <a:buChar char="•"/>
        <a:defRPr lang="en-US" sz="1600" dirty="0">
          <a:solidFill>
            <a:schemeClr val="bg2"/>
          </a:solidFill>
          <a:latin typeface="+mn-lt"/>
        </a:defRPr>
      </a:lvl2pPr>
      <a:lvl3pPr marL="401638" indent="-212725" algn="l" rtl="0" eaLnBrk="1" fontAlgn="base" hangingPunct="1">
        <a:spcBef>
          <a:spcPct val="0"/>
        </a:spcBef>
        <a:spcAft>
          <a:spcPts val="600"/>
        </a:spcAft>
        <a:buFont typeface="Symbol" pitchFamily="18" charset="2"/>
        <a:buChar char=""/>
        <a:defRPr sz="1600">
          <a:solidFill>
            <a:schemeClr val="bg2"/>
          </a:solidFill>
          <a:latin typeface="+mn-lt"/>
        </a:defRPr>
      </a:lvl3pPr>
      <a:lvl4pPr marL="688975" indent="-231775" algn="l" defTabSz="685800" rtl="0" eaLnBrk="1" fontAlgn="base" hangingPunct="1">
        <a:spcBef>
          <a:spcPct val="0"/>
        </a:spcBef>
        <a:spcAft>
          <a:spcPts val="600"/>
        </a:spcAft>
        <a:buFont typeface="Arial" pitchFamily="34" charset="0"/>
        <a:buChar char="&gt;"/>
        <a:defRPr sz="1400">
          <a:solidFill>
            <a:schemeClr val="bg2"/>
          </a:solidFill>
          <a:latin typeface="+mn-lt"/>
        </a:defRPr>
      </a:lvl4pPr>
      <a:lvl5pPr marL="914400" indent="-171450" algn="l" rtl="0" eaLnBrk="1" fontAlgn="base" hangingPunct="1">
        <a:spcBef>
          <a:spcPct val="0"/>
        </a:spcBef>
        <a:spcAft>
          <a:spcPts val="600"/>
        </a:spcAft>
        <a:buFont typeface="Times CE"/>
        <a:buChar char="-"/>
        <a:defRPr sz="1400">
          <a:solidFill>
            <a:schemeClr val="bg2"/>
          </a:solidFill>
          <a:latin typeface="+mn-lt"/>
        </a:defRPr>
      </a:lvl5pPr>
      <a:lvl6pPr marL="16589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6pPr>
      <a:lvl7pPr marL="21161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7pPr>
      <a:lvl8pPr marL="25733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8pPr>
      <a:lvl9pPr marL="3030538" indent="-176213" algn="l" rtl="0" eaLnBrk="1" fontAlgn="base" hangingPunct="1">
        <a:lnSpc>
          <a:spcPct val="95000"/>
        </a:lnSpc>
        <a:spcBef>
          <a:spcPct val="0"/>
        </a:spcBef>
        <a:spcAft>
          <a:spcPct val="50000"/>
        </a:spcAft>
        <a:buClr>
          <a:schemeClr val="tx2"/>
        </a:buClr>
        <a:buFont typeface="Times CE" pitchFamily="48" charset="-18"/>
        <a:buChar char="-"/>
        <a:defRPr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wnload" TargetMode="External"/><Relationship Id="rId2" Type="http://schemas.openxmlformats.org/officeDocument/2006/relationships/hyperlink" Target="http://en.wikipedia.org/wiki/Application_framewor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spect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pring/index.htm" TargetMode="External"/><Relationship Id="rId2" Type="http://schemas.openxmlformats.org/officeDocument/2006/relationships/hyperlink" Target="http://www.javatpoint.com/spring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ring_Framework" TargetMode="External"/><Relationship Id="rId5" Type="http://schemas.openxmlformats.org/officeDocument/2006/relationships/hyperlink" Target="http://spring.io/guides" TargetMode="External"/><Relationship Id="rId4" Type="http://schemas.openxmlformats.org/officeDocument/2006/relationships/hyperlink" Target="http://docs.spring.io/spring-framework/docs/current/spring-framework-reference/html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7650" y="1485900"/>
            <a:ext cx="5114923" cy="10779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FFC000"/>
                </a:solidFill>
                <a:cs typeface="Arial" pitchFamily="34" charset="0"/>
              </a:rPr>
              <a:t>SPRING</a:t>
            </a:r>
            <a:endParaRPr lang="en-US" dirty="0"/>
          </a:p>
        </p:txBody>
      </p:sp>
      <p:sp>
        <p:nvSpPr>
          <p:cNvPr id="4" name="Subtitle 18"/>
          <p:cNvSpPr txBox="1">
            <a:spLocks/>
          </p:cNvSpPr>
          <p:nvPr/>
        </p:nvSpPr>
        <p:spPr>
          <a:xfrm>
            <a:off x="273048" y="2911475"/>
            <a:ext cx="4451912" cy="544512"/>
          </a:xfrm>
          <a:prstGeom prst="rect">
            <a:avLst/>
          </a:prstGeom>
        </p:spPr>
        <p:txBody>
          <a:bodyPr lIns="0" tIns="0" rIns="0" bIns="0">
            <a:normAutofit fontScale="85000" lnSpcReduction="10000"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defRPr sz="1600" b="0" i="0" cap="none" baseline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145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itchFamily="34" charset="0"/>
              <a:buChar char="•"/>
              <a:tabLst/>
              <a:defRPr lang="en-US" sz="1600" cap="none" baseline="0" dirty="0" smtClean="0">
                <a:solidFill>
                  <a:schemeClr val="bg2"/>
                </a:solidFill>
                <a:latin typeface="+mn-lt"/>
              </a:defRPr>
            </a:lvl2pPr>
            <a:lvl3pPr marL="401638" indent="-21272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Symbol" pitchFamily="18" charset="2"/>
              <a:buChar char=""/>
              <a:defRPr sz="1600" cap="none" baseline="0">
                <a:solidFill>
                  <a:schemeClr val="bg2"/>
                </a:solidFill>
                <a:latin typeface="+mn-lt"/>
              </a:defRPr>
            </a:lvl3pPr>
            <a:lvl4pPr marL="688975" indent="-231775" algn="l" defTabSz="6858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&gt;"/>
              <a:defRPr sz="1400" cap="none" baseline="0">
                <a:solidFill>
                  <a:schemeClr val="bg2"/>
                </a:solidFill>
                <a:latin typeface="+mn-lt"/>
              </a:defRPr>
            </a:lvl4pPr>
            <a:lvl5pPr marL="91440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Times CE" pitchFamily="1" charset="-18"/>
              <a:buChar char="-"/>
              <a:tabLst/>
              <a:defRPr sz="1400" b="0" cap="none" baseline="0">
                <a:solidFill>
                  <a:schemeClr val="bg2"/>
                </a:solidFill>
                <a:latin typeface="+mn-lt"/>
              </a:defRPr>
            </a:lvl5pPr>
            <a:lvl6pPr marL="16589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6pPr>
            <a:lvl7pPr marL="21161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7pPr>
            <a:lvl8pPr marL="25733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8pPr>
            <a:lvl9pPr marL="30305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a-DK" sz="2600" b="1" dirty="0" smtClean="0">
                <a:cs typeface="Arial" pitchFamily="34" charset="0"/>
              </a:rPr>
              <a:t>iNautix Learning &amp; Development</a:t>
            </a:r>
          </a:p>
        </p:txBody>
      </p:sp>
      <p:sp>
        <p:nvSpPr>
          <p:cNvPr id="6" name="Subtitle 18"/>
          <p:cNvSpPr txBox="1">
            <a:spLocks/>
          </p:cNvSpPr>
          <p:nvPr/>
        </p:nvSpPr>
        <p:spPr>
          <a:xfrm>
            <a:off x="273048" y="3455987"/>
            <a:ext cx="2705100" cy="3079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defRPr sz="1600" b="0" i="0" cap="none" baseline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7145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itchFamily="34" charset="0"/>
              <a:buChar char="•"/>
              <a:tabLst/>
              <a:defRPr lang="en-US" sz="1600" cap="none" baseline="0" dirty="0" smtClean="0">
                <a:solidFill>
                  <a:schemeClr val="bg2"/>
                </a:solidFill>
                <a:latin typeface="+mn-lt"/>
              </a:defRPr>
            </a:lvl2pPr>
            <a:lvl3pPr marL="401638" indent="-21272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Symbol" pitchFamily="18" charset="2"/>
              <a:buChar char=""/>
              <a:defRPr sz="1600" cap="none" baseline="0">
                <a:solidFill>
                  <a:schemeClr val="bg2"/>
                </a:solidFill>
                <a:latin typeface="+mn-lt"/>
              </a:defRPr>
            </a:lvl3pPr>
            <a:lvl4pPr marL="688975" indent="-231775" algn="l" defTabSz="6858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&gt;"/>
              <a:defRPr sz="1400" cap="none" baseline="0">
                <a:solidFill>
                  <a:schemeClr val="bg2"/>
                </a:solidFill>
                <a:latin typeface="+mn-lt"/>
              </a:defRPr>
            </a:lvl4pPr>
            <a:lvl5pPr marL="914400" indent="-17145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Times CE" pitchFamily="1" charset="-18"/>
              <a:buChar char="-"/>
              <a:tabLst/>
              <a:defRPr sz="1400" b="0" cap="none" baseline="0">
                <a:solidFill>
                  <a:schemeClr val="bg2"/>
                </a:solidFill>
                <a:latin typeface="+mn-lt"/>
              </a:defRPr>
            </a:lvl5pPr>
            <a:lvl6pPr marL="16589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6pPr>
            <a:lvl7pPr marL="21161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7pPr>
            <a:lvl8pPr marL="25733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8pPr>
            <a:lvl9pPr marL="30305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200" dirty="0" smtClean="0"/>
              <a:t>01 Feb 2016</a:t>
            </a:r>
            <a:endParaRPr lang="da-DK" sz="3200" b="1" dirty="0">
              <a:cs typeface="Arial" pitchFamily="34" charset="0"/>
            </a:endParaRPr>
          </a:p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36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Spring solutions</a:t>
            </a:r>
            <a:endParaRPr lang="en-GB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cap="none" dirty="0" smtClean="0"/>
              <a:t>Solutions address major J2EE problem areas: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Web application development (MVC)</a:t>
            </a:r>
          </a:p>
          <a:p>
            <a:pPr lvl="3">
              <a:lnSpc>
                <a:spcPct val="90000"/>
              </a:lnSpc>
              <a:buSzTx/>
            </a:pPr>
            <a:r>
              <a:rPr lang="en-US" altLang="en-US" sz="2000" dirty="0"/>
              <a:t>Enterprise java beans (EJB, JNDI)</a:t>
            </a:r>
          </a:p>
          <a:p>
            <a:pPr lvl="3">
              <a:lnSpc>
                <a:spcPct val="90000"/>
              </a:lnSpc>
              <a:buSzTx/>
            </a:pPr>
            <a:r>
              <a:rPr lang="en-US" altLang="en-US" sz="2000" dirty="0"/>
              <a:t>Database access (JDBC, </a:t>
            </a:r>
            <a:r>
              <a:rPr lang="en-US" altLang="en-US" sz="2000" dirty="0" err="1"/>
              <a:t>ibatis</a:t>
            </a:r>
            <a:r>
              <a:rPr lang="en-US" altLang="en-US" sz="2000" dirty="0"/>
              <a:t>, ORM)</a:t>
            </a:r>
          </a:p>
          <a:p>
            <a:pPr lvl="3">
              <a:lnSpc>
                <a:spcPct val="90000"/>
              </a:lnSpc>
              <a:buSzTx/>
            </a:pPr>
            <a:r>
              <a:rPr lang="en-US" altLang="en-US" sz="2000" dirty="0"/>
              <a:t>Transaction management (JTA, hibernate, JDBC)</a:t>
            </a:r>
          </a:p>
          <a:p>
            <a:pPr lvl="3">
              <a:lnSpc>
                <a:spcPct val="90000"/>
              </a:lnSpc>
              <a:buSzTx/>
            </a:pPr>
            <a:r>
              <a:rPr lang="en-US" altLang="en-US" sz="2000" dirty="0"/>
              <a:t>Remote access (web services, RMI)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cap="none" dirty="0" smtClean="0"/>
              <a:t>Each solution builds on the core architecture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cap="none" dirty="0" smtClean="0"/>
              <a:t>Solutions foster integration, they </a:t>
            </a:r>
            <a:r>
              <a:rPr lang="en-US" altLang="en-US" sz="2800" u="sng" cap="none" dirty="0" smtClean="0"/>
              <a:t>do not</a:t>
            </a:r>
            <a:r>
              <a:rPr lang="en-US" altLang="en-US" sz="2800" cap="none" dirty="0" smtClean="0"/>
              <a:t> re-invent the wheel</a:t>
            </a:r>
            <a:endParaRPr lang="en-GB" altLang="en-US" sz="28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3323" y="165815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Spring Application</a:t>
            </a:r>
          </a:p>
        </p:txBody>
      </p:sp>
      <p:pic>
        <p:nvPicPr>
          <p:cNvPr id="51202" name="Picture 2" descr="https://mashupfactory.files.wordpress.com/2008/02/spr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318"/>
            <a:ext cx="9144000" cy="51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5889812"/>
            <a:ext cx="23532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4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505" y="152121"/>
            <a:ext cx="8501062" cy="660400"/>
          </a:xfrm>
        </p:spPr>
        <p:txBody>
          <a:bodyPr/>
          <a:lstStyle/>
          <a:p>
            <a:r>
              <a:rPr lang="en-US" altLang="en-US" sz="4000" dirty="0" smtClean="0"/>
              <a:t>Advantages of spring architecture</a:t>
            </a:r>
            <a:endParaRPr lang="en-GB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914400"/>
            <a:ext cx="8341659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cap="none" dirty="0" smtClean="0"/>
              <a:t>Enable</a:t>
            </a:r>
            <a:r>
              <a:rPr lang="en-GB" altLang="en-US" sz="2000" cap="none" dirty="0" smtClean="0"/>
              <a:t> you to write powerful, scalable applications using </a:t>
            </a:r>
            <a:r>
              <a:rPr lang="en-GB" altLang="en-US" sz="2000" cap="none" dirty="0" err="1" smtClean="0"/>
              <a:t>pojos</a:t>
            </a:r>
            <a:endParaRPr lang="en-US" altLang="en-US" sz="20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 cap="none" dirty="0" smtClean="0"/>
              <a:t>Lifecycle – responsible for managing all your app</a:t>
            </a:r>
            <a:r>
              <a:rPr lang="lv-LV" altLang="en-US" sz="2000" cap="none" dirty="0" smtClean="0"/>
              <a:t>lication</a:t>
            </a:r>
            <a:r>
              <a:rPr lang="en-US" altLang="en-US" sz="2000" cap="none" dirty="0" smtClean="0"/>
              <a:t> components, particularly those in the middle tier container sees components through well-defined lifecycle: </a:t>
            </a:r>
            <a:r>
              <a:rPr lang="en-US" altLang="en-US" sz="2000" cap="none" dirty="0" err="1" smtClean="0"/>
              <a:t>init</a:t>
            </a:r>
            <a:r>
              <a:rPr lang="en-US" altLang="en-US" sz="2000" cap="none" dirty="0" smtClean="0"/>
              <a:t>(), </a:t>
            </a:r>
            <a:r>
              <a:rPr lang="en-US" altLang="en-US" sz="2000" cap="none" dirty="0" err="1" smtClean="0"/>
              <a:t>destr</a:t>
            </a:r>
            <a:r>
              <a:rPr lang="lv-LV" altLang="en-US" sz="2000" cap="none" dirty="0" smtClean="0"/>
              <a:t>oy</a:t>
            </a:r>
            <a:r>
              <a:rPr lang="en-US" altLang="en-US" sz="2000" cap="none" dirty="0" smtClean="0"/>
              <a:t>()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 cap="none" dirty="0" smtClean="0"/>
              <a:t>Dependencies - spring handles injecting dependent components without a component knowing where they came from (</a:t>
            </a:r>
            <a:r>
              <a:rPr lang="en-US" altLang="en-US" sz="2000" cap="none" dirty="0" err="1" smtClean="0"/>
              <a:t>ioc</a:t>
            </a:r>
            <a:r>
              <a:rPr lang="en-US" altLang="en-US" sz="2000" cap="none" dirty="0" smtClean="0"/>
              <a:t>)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lv-LV" altLang="en-US" sz="2000" cap="none" dirty="0" smtClean="0"/>
              <a:t>Configuration</a:t>
            </a:r>
            <a:r>
              <a:rPr lang="en-US" altLang="en-US" sz="2000" cap="none" dirty="0" smtClean="0"/>
              <a:t> information - spring provides one consistent way of configuring everything, separate configuration from application logic, varying configuration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 cap="none" dirty="0" smtClean="0"/>
              <a:t>In J2EE (e.g. EJB) it is easy to become dependent on container and deployment environment, proliferation of pointless classes (locators/delegates); spring eliminates them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 cap="none" dirty="0" smtClean="0"/>
              <a:t>Cross-cutting behavior (resource management is cross-cutting concern, easy to copy-and-paste everywhere)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 cap="none" dirty="0" smtClean="0"/>
              <a:t>Portable (can use server-side in web/</a:t>
            </a:r>
            <a:r>
              <a:rPr lang="en-US" altLang="en-US" sz="2000" cap="none" dirty="0" err="1" smtClean="0"/>
              <a:t>ejb</a:t>
            </a:r>
            <a:r>
              <a:rPr lang="en-US" altLang="en-US" sz="2000" cap="none" dirty="0" smtClean="0"/>
              <a:t> app, client-side in swing app, business logic is completely portable)</a:t>
            </a:r>
            <a:endParaRPr lang="en-GB" alt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6718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Inversion of control (IOC)</a:t>
            </a:r>
            <a:endParaRPr lang="en-GB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GB" altLang="en-US" sz="2200" cap="none" dirty="0" smtClean="0"/>
              <a:t>Central in the spring is its </a:t>
            </a:r>
            <a:r>
              <a:rPr lang="en-GB" altLang="en-US" sz="2200" b="1" cap="none" dirty="0" smtClean="0"/>
              <a:t>inversion of control</a:t>
            </a:r>
            <a:r>
              <a:rPr lang="en-GB" altLang="en-US" sz="2200" cap="none" dirty="0" smtClean="0"/>
              <a:t> container </a:t>
            </a:r>
            <a:endParaRPr lang="en-US" altLang="en-US" sz="22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cap="none" dirty="0" smtClean="0"/>
              <a:t>Based on “</a:t>
            </a:r>
            <a:r>
              <a:rPr lang="en-GB" altLang="en-US" sz="2200" cap="none" dirty="0" smtClean="0"/>
              <a:t>inversion of control containers and the dependency injection pattern</a:t>
            </a:r>
            <a:r>
              <a:rPr lang="en-US" altLang="en-US" sz="2200" cap="none" dirty="0" smtClean="0"/>
              <a:t>” (martin fowler)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cap="none" dirty="0" smtClean="0"/>
              <a:t>Provides </a:t>
            </a:r>
            <a:r>
              <a:rPr lang="en-GB" altLang="en-US" sz="2200" cap="none" dirty="0" smtClean="0"/>
              <a:t>centralized, automated configuration</a:t>
            </a:r>
            <a:r>
              <a:rPr lang="en-US" altLang="en-US" sz="2200" cap="none" dirty="0" smtClean="0"/>
              <a:t>, managing</a:t>
            </a:r>
            <a:r>
              <a:rPr lang="en-GB" altLang="en-US" sz="2200" cap="none" dirty="0" smtClean="0"/>
              <a:t> and wiring of application </a:t>
            </a:r>
            <a:r>
              <a:rPr lang="en-US" altLang="en-US" sz="2200" cap="none" dirty="0" smtClean="0"/>
              <a:t>java </a:t>
            </a:r>
            <a:r>
              <a:rPr lang="en-GB" altLang="en-US" sz="2200" cap="none" dirty="0" smtClean="0"/>
              <a:t>objects</a:t>
            </a:r>
            <a:endParaRPr lang="en-US" altLang="en-US" sz="22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cap="none" dirty="0" smtClean="0"/>
              <a:t>Container responsibilities: </a:t>
            </a:r>
          </a:p>
          <a:p>
            <a:pPr lvl="3">
              <a:buSzTx/>
            </a:pPr>
            <a:r>
              <a:rPr lang="en-GB" altLang="en-US" sz="2000" dirty="0"/>
              <a:t>Creating objects, </a:t>
            </a:r>
            <a:endParaRPr lang="en-US" altLang="en-US" sz="2000" dirty="0"/>
          </a:p>
          <a:p>
            <a:pPr lvl="3">
              <a:buSzTx/>
            </a:pPr>
            <a:r>
              <a:rPr lang="en-GB" altLang="en-US" sz="2000" dirty="0"/>
              <a:t>Configuring objects, </a:t>
            </a:r>
            <a:endParaRPr lang="en-US" altLang="en-US" sz="2000" dirty="0"/>
          </a:p>
          <a:p>
            <a:pPr lvl="3">
              <a:buSzTx/>
            </a:pPr>
            <a:r>
              <a:rPr lang="en-GB" altLang="en-US" sz="2000" dirty="0"/>
              <a:t>Calling initialization methods</a:t>
            </a:r>
            <a:endParaRPr lang="en-US" altLang="en-US" sz="2000" dirty="0"/>
          </a:p>
          <a:p>
            <a:pPr lvl="3">
              <a:buSzTx/>
            </a:pPr>
            <a:r>
              <a:rPr lang="en-GB" altLang="en-US" sz="2000" dirty="0"/>
              <a:t>Passing objects to registered </a:t>
            </a:r>
            <a:r>
              <a:rPr lang="en-GB" altLang="en-US" sz="2000" dirty="0" err="1"/>
              <a:t>callback</a:t>
            </a:r>
            <a:r>
              <a:rPr lang="en-GB" altLang="en-US" sz="2000" dirty="0"/>
              <a:t> objects</a:t>
            </a:r>
            <a:endParaRPr lang="en-US" altLang="en-US" sz="2000" dirty="0"/>
          </a:p>
          <a:p>
            <a:pPr lvl="3">
              <a:buSzTx/>
            </a:pPr>
            <a:r>
              <a:rPr lang="en-US" altLang="en-US" sz="2000" dirty="0" err="1" smtClean="0"/>
              <a:t>etc</a:t>
            </a:r>
            <a:endParaRPr lang="en-GB" altLang="en-US" sz="2000" dirty="0"/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cap="none" dirty="0" smtClean="0"/>
              <a:t>All </a:t>
            </a:r>
            <a:r>
              <a:rPr lang="en-GB" altLang="en-US" sz="2200" cap="none" dirty="0" smtClean="0"/>
              <a:t>together form the object lifecycle which is one of the most important features</a:t>
            </a:r>
            <a:endParaRPr lang="en-US" altLang="en-US" sz="2200" b="1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Ioc</a:t>
            </a:r>
            <a:r>
              <a:rPr lang="en-US" altLang="en-US" dirty="0" smtClean="0"/>
              <a:t> basics</a:t>
            </a:r>
            <a:endParaRPr lang="en-GB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378" y="1241238"/>
            <a:ext cx="7772400" cy="45275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 cap="none" dirty="0" smtClean="0"/>
              <a:t>Basic </a:t>
            </a:r>
            <a:r>
              <a:rPr lang="en-US" altLang="en-US" sz="2000" cap="none" dirty="0" err="1" smtClean="0"/>
              <a:t>javabean</a:t>
            </a:r>
            <a:r>
              <a:rPr lang="en-US" altLang="en-US" sz="2000" cap="none" dirty="0" smtClean="0"/>
              <a:t> pattern:</a:t>
            </a:r>
          </a:p>
          <a:p>
            <a:pPr lvl="3">
              <a:lnSpc>
                <a:spcPct val="80000"/>
              </a:lnSpc>
            </a:pPr>
            <a:r>
              <a:rPr lang="en-US" altLang="en-US" sz="2000" dirty="0"/>
              <a:t>Include a “getter” and “setter” method for each field: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22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cap="none" dirty="0"/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 cap="none" dirty="0" smtClean="0"/>
              <a:t>Rather than locating needed resources, application components provide setters through which resources are passed in during initialization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cap="none" dirty="0" smtClean="0"/>
              <a:t>In spring framework, this pattern is used extensively, and initialization is usually done through configuration file rather than application code</a:t>
            </a:r>
            <a:endParaRPr lang="en-GB" altLang="en-US" sz="2000" cap="none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314357" y="2030506"/>
            <a:ext cx="4351337" cy="19827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Class </a:t>
            </a:r>
            <a:r>
              <a:rPr lang="en-US" altLang="en-US" sz="1400" b="1" dirty="0" err="1" smtClean="0">
                <a:latin typeface="Courier New" pitchFamily="49" charset="0"/>
              </a:rPr>
              <a:t>MyBean</a:t>
            </a:r>
            <a:r>
              <a:rPr lang="en-US" altLang="en-US" sz="1400" b="1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    private 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counter;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    public 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</a:t>
            </a:r>
            <a:r>
              <a:rPr lang="en-US" altLang="en-US" sz="1400" b="1" dirty="0" err="1" smtClean="0">
                <a:latin typeface="Courier New" pitchFamily="49" charset="0"/>
              </a:rPr>
              <a:t>getCounter</a:t>
            </a:r>
            <a:r>
              <a:rPr lang="en-US" altLang="en-US" sz="14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    { return counter;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    public void </a:t>
            </a:r>
            <a:r>
              <a:rPr lang="en-US" altLang="en-US" sz="1400" b="1" dirty="0" err="1" smtClean="0">
                <a:latin typeface="Courier New" pitchFamily="49" charset="0"/>
              </a:rPr>
              <a:t>setCounter</a:t>
            </a:r>
            <a:r>
              <a:rPr lang="en-US" altLang="en-US" sz="1400" b="1" dirty="0" smtClean="0">
                <a:latin typeface="Courier New" pitchFamily="49" charset="0"/>
              </a:rPr>
              <a:t>(</a:t>
            </a:r>
            <a:r>
              <a:rPr lang="en-US" altLang="en-US" sz="1400" b="1" dirty="0" err="1" smtClean="0">
                <a:latin typeface="Courier New" pitchFamily="49" charset="0"/>
              </a:rPr>
              <a:t>int</a:t>
            </a:r>
            <a:r>
              <a:rPr lang="en-US" altLang="en-US" sz="1400" b="1" dirty="0" smtClean="0">
                <a:latin typeface="Courier New" pitchFamily="49" charset="0"/>
              </a:rPr>
              <a:t> counter)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    { </a:t>
            </a:r>
            <a:r>
              <a:rPr lang="en-US" altLang="en-US" sz="1400" b="1" dirty="0" err="1">
                <a:latin typeface="Courier New" pitchFamily="49" charset="0"/>
              </a:rPr>
              <a:t>t</a:t>
            </a:r>
            <a:r>
              <a:rPr lang="en-US" altLang="en-US" sz="1400" b="1" dirty="0" err="1" smtClean="0">
                <a:latin typeface="Courier New" pitchFamily="49" charset="0"/>
              </a:rPr>
              <a:t>his.Counter</a:t>
            </a:r>
            <a:r>
              <a:rPr lang="en-US" altLang="en-US" sz="1400" b="1" dirty="0" smtClean="0">
                <a:latin typeface="Courier New" pitchFamily="49" charset="0"/>
              </a:rPr>
              <a:t> = counter; 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b="1" dirty="0" smtClean="0">
                <a:latin typeface="Courier New" pitchFamily="49" charset="0"/>
              </a:rPr>
              <a:t>}</a:t>
            </a:r>
            <a:endParaRPr lang="en-GB" alt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Dependency injection - </a:t>
            </a:r>
            <a:r>
              <a:rPr lang="en-US" altLang="en-US" dirty="0" err="1" smtClean="0"/>
              <a:t>ioc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071" y="1214344"/>
            <a:ext cx="7772400" cy="4603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cap="none" dirty="0" smtClean="0"/>
              <a:t>Beans define their dependencies through constructor arguments or properties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GB" altLang="en-US" sz="2000" cap="none" dirty="0" smtClean="0"/>
              <a:t>Container resolves </a:t>
            </a:r>
            <a:r>
              <a:rPr lang="en-US" altLang="en-US" sz="2000" cap="none" dirty="0" smtClean="0"/>
              <a:t>(injects) </a:t>
            </a:r>
            <a:r>
              <a:rPr lang="en-GB" altLang="en-US" sz="2000" cap="none" dirty="0" smtClean="0"/>
              <a:t>dependencies of components by setting implementation object</a:t>
            </a:r>
            <a:r>
              <a:rPr lang="en-US" altLang="en-US" sz="2000" cap="none" dirty="0" smtClean="0"/>
              <a:t> during runtime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b="1" cap="none" dirty="0" err="1" smtClean="0">
                <a:latin typeface="Courier New" pitchFamily="49" charset="0"/>
              </a:rPr>
              <a:t>BeanFactory</a:t>
            </a:r>
            <a:r>
              <a:rPr lang="en-US" altLang="en-US" sz="2000" cap="none" dirty="0" smtClean="0"/>
              <a:t> interface - the core that </a:t>
            </a:r>
          </a:p>
          <a:p>
            <a:pPr>
              <a:lnSpc>
                <a:spcPct val="90000"/>
              </a:lnSpc>
              <a:buSzTx/>
              <a:buFontTx/>
              <a:buNone/>
            </a:pPr>
            <a:r>
              <a:rPr lang="en-US" altLang="en-US" sz="2000" cap="none" dirty="0" smtClean="0"/>
              <a:t>	loads bean definitions and manages beans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cap="none" dirty="0" smtClean="0"/>
              <a:t>Most commonly used 	implementation </a:t>
            </a:r>
          </a:p>
          <a:p>
            <a:pPr>
              <a:lnSpc>
                <a:spcPct val="90000"/>
              </a:lnSpc>
              <a:buSzTx/>
              <a:buFontTx/>
              <a:buNone/>
            </a:pPr>
            <a:r>
              <a:rPr lang="en-US" altLang="en-US" sz="2000" cap="none" dirty="0" smtClean="0"/>
              <a:t>	is the </a:t>
            </a:r>
            <a:r>
              <a:rPr lang="en-US" altLang="en-US" sz="2000" b="1" cap="none" dirty="0" err="1" smtClean="0">
                <a:latin typeface="Courier New" pitchFamily="49" charset="0"/>
              </a:rPr>
              <a:t>XmlBeanFactory</a:t>
            </a:r>
            <a:r>
              <a:rPr lang="en-US" altLang="en-US" sz="2000" cap="none" dirty="0" smtClean="0"/>
              <a:t> class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cap="none" dirty="0" smtClean="0"/>
              <a:t>Allows to express the objects that compose </a:t>
            </a:r>
          </a:p>
          <a:p>
            <a:pPr>
              <a:lnSpc>
                <a:spcPct val="90000"/>
              </a:lnSpc>
              <a:buSzTx/>
              <a:buFontTx/>
              <a:buNone/>
            </a:pPr>
            <a:r>
              <a:rPr lang="en-US" altLang="en-US" sz="2000" cap="none" dirty="0" smtClean="0"/>
              <a:t>	application, and the interdependencies </a:t>
            </a:r>
          </a:p>
          <a:p>
            <a:pPr>
              <a:lnSpc>
                <a:spcPct val="90000"/>
              </a:lnSpc>
              <a:buSzTx/>
              <a:buFontTx/>
              <a:buNone/>
            </a:pPr>
            <a:r>
              <a:rPr lang="en-US" altLang="en-US" sz="2000" cap="none" dirty="0" smtClean="0"/>
              <a:t>	between such objects, in terms of xml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GB" altLang="en-US" sz="2000" cap="none" dirty="0" smtClean="0"/>
              <a:t>The </a:t>
            </a:r>
            <a:r>
              <a:rPr lang="en-GB" altLang="en-US" sz="2000" b="1" cap="none" dirty="0" err="1" smtClean="0">
                <a:latin typeface="Courier New" pitchFamily="49" charset="0"/>
              </a:rPr>
              <a:t>XmlBeanFactory</a:t>
            </a:r>
            <a:r>
              <a:rPr lang="en-GB" altLang="en-US" sz="2000" cap="none" dirty="0" smtClean="0"/>
              <a:t> takes this xml </a:t>
            </a:r>
            <a:endParaRPr lang="en-US" altLang="en-US" sz="2000" cap="none" dirty="0" smtClean="0"/>
          </a:p>
          <a:p>
            <a:pPr>
              <a:lnSpc>
                <a:spcPct val="90000"/>
              </a:lnSpc>
              <a:buSzTx/>
              <a:buFontTx/>
              <a:buNone/>
            </a:pPr>
            <a:r>
              <a:rPr lang="en-US" altLang="en-US" sz="2000" cap="none" dirty="0" smtClean="0"/>
              <a:t>	</a:t>
            </a:r>
            <a:r>
              <a:rPr lang="en-GB" altLang="en-US" sz="2000" cap="none" dirty="0" smtClean="0"/>
              <a:t>configuration metadata and uses it to create a fully configured system</a:t>
            </a:r>
            <a:endParaRPr lang="en-GB" altLang="en-US" sz="2000" cap="none" dirty="0"/>
          </a:p>
        </p:txBody>
      </p:sp>
      <p:pic>
        <p:nvPicPr>
          <p:cNvPr id="13318" name="Picture 6" descr="E:\Univer\LU\Lekcija01\container-ma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48" y="2513293"/>
            <a:ext cx="3048000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Non-IOC </a:t>
            </a:r>
            <a:r>
              <a:rPr lang="en-US" altLang="en-US" dirty="0"/>
              <a:t>versus </a:t>
            </a:r>
            <a:r>
              <a:rPr lang="en-US" altLang="en-US" dirty="0" smtClean="0"/>
              <a:t>IOC</a:t>
            </a:r>
            <a:endParaRPr lang="en-GB" altLang="en-US" dirty="0"/>
          </a:p>
        </p:txBody>
      </p:sp>
      <p:pic>
        <p:nvPicPr>
          <p:cNvPr id="11268" name="Picture 4" descr="io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6" y="1707780"/>
            <a:ext cx="3429000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noni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6" y="1707780"/>
            <a:ext cx="34290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54426" y="4908180"/>
            <a:ext cx="3505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Non Inversion of Control approach</a:t>
            </a:r>
            <a:endParaRPr lang="en-GB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226426" y="490818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Inversion of Control approach</a:t>
            </a:r>
            <a:endParaRPr lang="en-GB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616826" y="140298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configuration metadata</a:t>
            </a:r>
            <a:endParaRPr lang="en-GB" altLang="en-US" dirty="0"/>
          </a:p>
        </p:txBody>
      </p:sp>
      <p:sp>
        <p:nvSpPr>
          <p:cNvPr id="16389" name="Text Box 5"/>
          <p:cNvSpPr txBox="1">
            <a:spLocks noChangeArrowheads="1"/>
          </p:cNvSpPr>
          <p:nvPr>
            <p:ph type="body" idx="1"/>
          </p:nvPr>
        </p:nvSpPr>
        <p:spPr>
          <a:xfrm>
            <a:off x="582706" y="2514600"/>
            <a:ext cx="7772400" cy="3581400"/>
          </a:xfrm>
          <a:noFill/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&lt;?xml version="1.0" encoding="utf-8"?&gt;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&lt;beans </a:t>
            </a:r>
            <a:r>
              <a:rPr lang="en-US" altLang="en-US" sz="1400" cap="none" dirty="0" err="1" smtClean="0">
                <a:solidFill>
                  <a:schemeClr val="tx1"/>
                </a:solidFill>
                <a:latin typeface="Courier New" pitchFamily="49" charset="0"/>
              </a:rPr>
              <a:t>xmlns</a:t>
            </a: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="http://www.springframework.org/schema/beans"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  	</a:t>
            </a:r>
            <a:r>
              <a:rPr lang="en-US" altLang="en-US" sz="1400" cap="none" dirty="0" err="1" smtClean="0">
                <a:solidFill>
                  <a:schemeClr val="tx1"/>
                </a:solidFill>
                <a:latin typeface="Courier New" pitchFamily="49" charset="0"/>
              </a:rPr>
              <a:t>xmlns:xsi</a:t>
            </a: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="http://www.w3.org/2001/xmlschema-instance" </a:t>
            </a:r>
            <a:r>
              <a:rPr lang="en-US" altLang="en-US" sz="1400" cap="none" dirty="0" err="1" smtClean="0">
                <a:solidFill>
                  <a:schemeClr val="tx1"/>
                </a:solidFill>
                <a:latin typeface="Courier New" pitchFamily="49" charset="0"/>
              </a:rPr>
              <a:t>xsi:schemalocation</a:t>
            </a: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="http://www.springframework.org/schema/beans http://www.springframework.org/schema/beans/spring-beans-4.0.xsd"&gt;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" cap="none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&lt;bean id=“</a:t>
            </a:r>
            <a:r>
              <a:rPr lang="en-GB" altLang="en-US" sz="1400" b="1" cap="none" dirty="0" smtClean="0">
                <a:solidFill>
                  <a:schemeClr val="tx1"/>
                </a:solidFill>
                <a:latin typeface="Courier New" pitchFamily="49" charset="0"/>
              </a:rPr>
              <a:t>student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 </a:t>
            </a:r>
            <a:endParaRPr lang="en-US" altLang="en-US" sz="1400" cap="none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class="</a:t>
            </a:r>
            <a:r>
              <a:rPr lang="en-GB" altLang="en-US" sz="1400" b="1" cap="none" dirty="0" err="1" smtClean="0">
                <a:solidFill>
                  <a:schemeClr val="tx1"/>
                </a:solidFill>
                <a:latin typeface="Courier New" pitchFamily="49" charset="0"/>
              </a:rPr>
              <a:t>com.college.Student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" cap="none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&lt;bean id=“</a:t>
            </a:r>
            <a:r>
              <a:rPr lang="en-GB" altLang="en-US" sz="1400" b="1" cap="none" dirty="0" smtClean="0">
                <a:solidFill>
                  <a:schemeClr val="tx1"/>
                </a:solidFill>
                <a:latin typeface="Courier New" pitchFamily="49" charset="0"/>
              </a:rPr>
              <a:t>teacher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 class="</a:t>
            </a:r>
            <a:r>
              <a:rPr lang="en-GB" altLang="en-US" sz="1400" b="1" cap="none" dirty="0" err="1" smtClean="0">
                <a:solidFill>
                  <a:schemeClr val="tx1"/>
                </a:solidFill>
                <a:latin typeface="Courier New" pitchFamily="49" charset="0"/>
              </a:rPr>
              <a:t>com.college.Teacher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400" cap="none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&lt;bean id=“</a:t>
            </a:r>
            <a:r>
              <a:rPr lang="en-GB" altLang="en-US" sz="1400" b="1" cap="none" dirty="0" err="1" smtClean="0">
                <a:solidFill>
                  <a:schemeClr val="tx1"/>
                </a:solidFill>
                <a:latin typeface="Courier New" pitchFamily="49" charset="0"/>
              </a:rPr>
              <a:t>dept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 class="</a:t>
            </a:r>
            <a:r>
              <a:rPr lang="en-GB" altLang="en-US" sz="1400" cap="none" dirty="0" err="1" smtClean="0">
                <a:solidFill>
                  <a:schemeClr val="tx1"/>
                </a:solidFill>
                <a:latin typeface="Courier New" pitchFamily="49" charset="0"/>
              </a:rPr>
              <a:t>com.college.Dept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	      &lt;property name=“</a:t>
            </a:r>
            <a:r>
              <a:rPr lang="en-GB" altLang="en-US" sz="1400" b="1" cap="none" dirty="0" smtClean="0">
                <a:solidFill>
                  <a:schemeClr val="tx1"/>
                </a:solidFill>
                <a:latin typeface="Courier New" pitchFamily="49" charset="0"/>
              </a:rPr>
              <a:t>student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 ref=“student"/&gt;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	      &lt;property name=“</a:t>
            </a:r>
            <a:r>
              <a:rPr lang="en-GB" altLang="en-US" sz="1400" b="1" cap="none" dirty="0" smtClean="0">
                <a:solidFill>
                  <a:schemeClr val="tx1"/>
                </a:solidFill>
                <a:latin typeface="Courier New" pitchFamily="49" charset="0"/>
              </a:rPr>
              <a:t>teacher</a:t>
            </a: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" ref=“teacher"/&gt;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&lt;/bean&gt;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cap="none" dirty="0" smtClean="0">
                <a:solidFill>
                  <a:schemeClr val="tx1"/>
                </a:solidFill>
                <a:latin typeface="Courier New" pitchFamily="49" charset="0"/>
              </a:rPr>
              <a:t>&lt;/beans&gt;</a:t>
            </a:r>
            <a:endParaRPr lang="en-GB" altLang="en-US" sz="1400" cap="none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44071" y="12412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7113" indent="-455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0013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2913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A50021"/>
              </a:buClr>
              <a:buFontTx/>
              <a:buChar char="•"/>
            </a:pPr>
            <a:r>
              <a:rPr lang="en-US" altLang="en-US" sz="1900" dirty="0">
                <a:solidFill>
                  <a:schemeClr val="accent3"/>
                </a:solidFill>
                <a:latin typeface="+mn-lt"/>
              </a:rPr>
              <a:t>spring configuration xml consists of at least one bean definition that the container must manage, but typically there will be more than one bean definition</a:t>
            </a:r>
            <a:endParaRPr lang="en-GB" altLang="en-US" sz="1900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823" y="259697"/>
            <a:ext cx="8501062" cy="660400"/>
          </a:xfrm>
        </p:spPr>
        <p:txBody>
          <a:bodyPr/>
          <a:lstStyle/>
          <a:p>
            <a:r>
              <a:rPr lang="en-GB" altLang="en-US" dirty="0" smtClean="0"/>
              <a:t>Instantiating a </a:t>
            </a:r>
            <a:r>
              <a:rPr lang="en-US" altLang="en-US" dirty="0" smtClean="0"/>
              <a:t>container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GB" altLang="en-US" sz="2200" cap="none" dirty="0"/>
              <a:t>Instantiating a spring </a:t>
            </a:r>
            <a:r>
              <a:rPr lang="en-GB" altLang="en-US" sz="2200" cap="none" dirty="0" err="1"/>
              <a:t>ioc</a:t>
            </a:r>
            <a:r>
              <a:rPr lang="en-GB" altLang="en-US" sz="2200" cap="none" dirty="0"/>
              <a:t> container is easy</a:t>
            </a:r>
            <a:r>
              <a:rPr lang="en-US" altLang="en-US" sz="2200" cap="none" dirty="0"/>
              <a:t>. Place </a:t>
            </a:r>
            <a:r>
              <a:rPr lang="en-US" altLang="en-US" sz="2200" cap="none" dirty="0" err="1"/>
              <a:t>config</a:t>
            </a:r>
            <a:r>
              <a:rPr lang="en-US" altLang="en-US" sz="2200" cap="none" dirty="0"/>
              <a:t> xml in </a:t>
            </a:r>
            <a:r>
              <a:rPr lang="en-US" altLang="en-US" sz="2200" cap="none" dirty="0" err="1"/>
              <a:t>classpath</a:t>
            </a:r>
            <a:r>
              <a:rPr lang="en-US" altLang="en-US" sz="2200" cap="none" dirty="0"/>
              <a:t> and from your code call:</a:t>
            </a:r>
          </a:p>
          <a:p>
            <a:pPr marL="0" indent="0">
              <a:buSzTx/>
              <a:buFontTx/>
              <a:buChar char="•"/>
            </a:pPr>
            <a:endParaRPr lang="en-US" altLang="en-US" sz="1000" cap="none" dirty="0" smtClean="0"/>
          </a:p>
          <a:p>
            <a:pPr marL="0" indent="0">
              <a:buSzTx/>
              <a:buFontTx/>
              <a:buNone/>
            </a:pP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Resource </a:t>
            </a: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resource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 = new </a:t>
            </a: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FileSystemResource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("beans.xml");</a:t>
            </a:r>
          </a:p>
          <a:p>
            <a:pPr marL="0" indent="0">
              <a:buSzTx/>
              <a:buFontTx/>
              <a:buNone/>
            </a:pP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BeanFactory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 factory = new </a:t>
            </a: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XmlBeanFactory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(resource);</a:t>
            </a:r>
            <a:endParaRPr lang="en-US" altLang="en-US" sz="1500" b="1" cap="none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 algn="ctr">
              <a:buSzTx/>
              <a:buFontTx/>
              <a:buNone/>
            </a:pPr>
            <a:r>
              <a:rPr lang="en-US" altLang="en-US" sz="2000" b="1" cap="none" dirty="0" smtClean="0">
                <a:solidFill>
                  <a:schemeClr val="tx1"/>
                </a:solidFill>
              </a:rPr>
              <a:t>Or</a:t>
            </a:r>
            <a:endParaRPr lang="en-GB" altLang="en-US" sz="2000" b="1" cap="none" dirty="0" smtClean="0">
              <a:solidFill>
                <a:schemeClr val="tx1"/>
              </a:solidFill>
            </a:endParaRPr>
          </a:p>
          <a:p>
            <a:pPr marL="0" indent="0">
              <a:buSzTx/>
              <a:buFontTx/>
              <a:buNone/>
            </a:pP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ClassPathResource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 resource = new</a:t>
            </a:r>
            <a:r>
              <a:rPr lang="en-US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ClassPathResource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("beans.xml");</a:t>
            </a:r>
          </a:p>
          <a:p>
            <a:pPr marL="0" indent="0">
              <a:buSzTx/>
              <a:buFontTx/>
              <a:buNone/>
            </a:pP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BeanFactory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 factory = new </a:t>
            </a: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XmlBeanFactory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(resource);</a:t>
            </a:r>
          </a:p>
          <a:p>
            <a:pPr marL="0" indent="0" algn="ctr">
              <a:buSzTx/>
              <a:buFontTx/>
              <a:buNone/>
            </a:pPr>
            <a:r>
              <a:rPr lang="en-US" altLang="en-US" sz="2000" b="1" cap="none" dirty="0" smtClean="0">
                <a:solidFill>
                  <a:schemeClr val="tx1"/>
                </a:solidFill>
              </a:rPr>
              <a:t>Or</a:t>
            </a:r>
            <a:endParaRPr lang="en-GB" altLang="en-US" sz="2000" b="1" cap="none" dirty="0" smtClean="0">
              <a:solidFill>
                <a:schemeClr val="tx1"/>
              </a:solidFill>
            </a:endParaRPr>
          </a:p>
          <a:p>
            <a:pPr marL="0" indent="0">
              <a:buSzTx/>
              <a:buFontTx/>
              <a:buNone/>
            </a:pP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ApplicationContext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 context = </a:t>
            </a:r>
            <a:endParaRPr lang="en-US" altLang="en-US" sz="1500" b="1" cap="none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>
              <a:buSzTx/>
              <a:buFontTx/>
              <a:buNone/>
            </a:pPr>
            <a:r>
              <a:rPr lang="en-US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new </a:t>
            </a:r>
            <a:r>
              <a:rPr lang="en-GB" altLang="en-US" sz="1500" b="1" cap="none" dirty="0" err="1" smtClean="0">
                <a:solidFill>
                  <a:schemeClr val="tx1"/>
                </a:solidFill>
                <a:latin typeface="Courier New" pitchFamily="49" charset="0"/>
              </a:rPr>
              <a:t>ClassPathXmlApplicationContext</a:t>
            </a:r>
            <a:r>
              <a:rPr lang="en-GB" altLang="en-US" sz="1500" b="1" cap="none" dirty="0" smtClean="0">
                <a:solidFill>
                  <a:schemeClr val="tx1"/>
                </a:solidFill>
                <a:latin typeface="Courier New" pitchFamily="49" charset="0"/>
              </a:rPr>
              <a:t>("applicationcontext.xml");</a:t>
            </a:r>
            <a:r>
              <a:rPr lang="en-GB" altLang="en-US" sz="1600" cap="none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GB" altLang="en-US" sz="1600" cap="none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76518" y="5310187"/>
            <a:ext cx="77216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200" dirty="0" smtClean="0"/>
              <a:t>The </a:t>
            </a:r>
            <a:r>
              <a:rPr lang="en-GB" altLang="en-US" sz="2200" b="1" dirty="0" err="1" smtClean="0">
                <a:latin typeface="Courier New" pitchFamily="49" charset="0"/>
              </a:rPr>
              <a:t>applicationcontext</a:t>
            </a:r>
            <a:r>
              <a:rPr lang="en-GB" altLang="en-US" sz="2200" dirty="0" smtClean="0"/>
              <a:t> interface builds on top of the </a:t>
            </a:r>
            <a:endParaRPr lang="en-US" altLang="en-US" sz="2200" dirty="0" smtClean="0"/>
          </a:p>
          <a:p>
            <a:r>
              <a:rPr lang="en-GB" altLang="en-US" sz="2200" b="1" dirty="0" err="1" smtClean="0">
                <a:latin typeface="Courier New" pitchFamily="49" charset="0"/>
              </a:rPr>
              <a:t>Beanfactory</a:t>
            </a:r>
            <a:r>
              <a:rPr lang="en-GB" altLang="en-US" sz="2200" dirty="0" smtClean="0"/>
              <a:t> (it is a sub-interface) and adds other functionality </a:t>
            </a:r>
            <a:endParaRPr lang="en-GB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the</a:t>
            </a:r>
            <a:r>
              <a:rPr lang="en-GB" altLang="en-US" dirty="0" smtClean="0"/>
              <a:t> </a:t>
            </a:r>
            <a:r>
              <a:rPr lang="en-US" altLang="en-US" dirty="0" smtClean="0"/>
              <a:t>container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341" y="1093321"/>
            <a:ext cx="7772400" cy="4527550"/>
          </a:xfrm>
        </p:spPr>
        <p:txBody>
          <a:bodyPr>
            <a:normAutofit fontScale="92500" lnSpcReduction="10000"/>
          </a:bodyPr>
          <a:lstStyle/>
          <a:p>
            <a:pPr>
              <a:buSzTx/>
              <a:buFontTx/>
              <a:buChar char="•"/>
              <a:tabLst>
                <a:tab pos="482600" algn="l"/>
              </a:tabLst>
            </a:pPr>
            <a:r>
              <a:rPr lang="en-GB" altLang="en-US" sz="2400" cap="none" dirty="0"/>
              <a:t>The </a:t>
            </a:r>
            <a:r>
              <a:rPr lang="en-GB" altLang="en-US" sz="2400" cap="none" dirty="0" err="1"/>
              <a:t>beanfactory</a:t>
            </a:r>
            <a:r>
              <a:rPr lang="en-GB" altLang="en-US" sz="2400" cap="none" dirty="0"/>
              <a:t> interface has only six methods for client code to call:</a:t>
            </a:r>
            <a:endParaRPr lang="en-US" altLang="en-US" sz="2400" cap="none" dirty="0"/>
          </a:p>
          <a:p>
            <a:pPr marL="482600" lvl="1" indent="-287338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boolean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 </a:t>
            </a: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containsBean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(string)</a:t>
            </a:r>
            <a:r>
              <a:rPr lang="en-GB" altLang="en-US" sz="1800" dirty="0" smtClean="0"/>
              <a:t>: returns true if the </a:t>
            </a:r>
            <a:r>
              <a:rPr lang="en-GB" altLang="en-US" sz="1800" dirty="0" err="1" smtClean="0"/>
              <a:t>beanFactory</a:t>
            </a:r>
            <a:r>
              <a:rPr lang="en-GB" altLang="en-US" sz="1800" dirty="0" smtClean="0"/>
              <a:t> contains a bean definition or bean instance that matches the given name</a:t>
            </a:r>
            <a:r>
              <a:rPr lang="en-US" altLang="en-US" sz="1800" dirty="0" smtClean="0"/>
              <a:t>.</a:t>
            </a:r>
            <a:endParaRPr lang="en-GB" altLang="en-US" sz="1800" dirty="0" smtClean="0"/>
          </a:p>
          <a:p>
            <a:pPr marL="0" indent="0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endParaRPr lang="en-GB" altLang="en-US" sz="400" cap="none" dirty="0" smtClean="0"/>
          </a:p>
          <a:p>
            <a:pPr marL="482600" lvl="1" indent="-287338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Object </a:t>
            </a: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getBean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(string)</a:t>
            </a:r>
            <a:r>
              <a:rPr lang="en-GB" altLang="en-US" sz="1800" dirty="0" smtClean="0"/>
              <a:t>: returns an instance of the bean registered under the given name</a:t>
            </a:r>
            <a:r>
              <a:rPr lang="en-US" altLang="en-US" sz="1800" dirty="0" smtClean="0"/>
              <a:t>.</a:t>
            </a:r>
            <a:endParaRPr lang="en-GB" altLang="en-US" sz="1800" dirty="0" smtClean="0"/>
          </a:p>
          <a:p>
            <a:pPr marL="0" indent="0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endParaRPr lang="en-GB" altLang="en-US" sz="400" cap="none" dirty="0" smtClean="0"/>
          </a:p>
          <a:p>
            <a:pPr marL="482600" lvl="1" indent="-287338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Object </a:t>
            </a: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getBean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(string, class)</a:t>
            </a:r>
            <a:r>
              <a:rPr lang="en-GB" altLang="en-US" sz="1800" dirty="0" smtClean="0"/>
              <a:t>: returns a bean, registered under the given name. The bean returned will be cast to the given class</a:t>
            </a:r>
            <a:r>
              <a:rPr lang="en-US" altLang="en-US" sz="1800" dirty="0" smtClean="0"/>
              <a:t>.</a:t>
            </a:r>
            <a:endParaRPr lang="en-GB" altLang="en-US" sz="1800" dirty="0" smtClean="0"/>
          </a:p>
          <a:p>
            <a:pPr marL="0" indent="0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endParaRPr lang="en-GB" altLang="en-US" sz="400" cap="none" dirty="0" smtClean="0"/>
          </a:p>
          <a:p>
            <a:pPr marL="482600" lvl="1" indent="-287338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r>
              <a:rPr lang="en-GB" altLang="en-US" b="1" dirty="0" smtClean="0">
                <a:solidFill>
                  <a:srgbClr val="2D0B99"/>
                </a:solidFill>
                <a:latin typeface="Courier New" pitchFamily="49" charset="0"/>
              </a:rPr>
              <a:t>C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lass </a:t>
            </a: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getType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(string name)</a:t>
            </a:r>
            <a:r>
              <a:rPr lang="en-GB" altLang="en-US" sz="1800" dirty="0" smtClean="0"/>
              <a:t>: returns the class of the bean with the given name</a:t>
            </a:r>
            <a:r>
              <a:rPr lang="en-US" altLang="en-US" sz="1800" dirty="0" smtClean="0"/>
              <a:t>.</a:t>
            </a:r>
            <a:endParaRPr lang="en-GB" altLang="en-US" sz="1800" dirty="0" smtClean="0"/>
          </a:p>
          <a:p>
            <a:pPr marL="0" indent="0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endParaRPr lang="en-GB" altLang="en-US" sz="400" cap="none" dirty="0" smtClean="0"/>
          </a:p>
          <a:p>
            <a:pPr marL="482600" lvl="1" indent="-287338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r>
              <a:rPr lang="en-GB" altLang="en-US" b="1" dirty="0" err="1">
                <a:solidFill>
                  <a:srgbClr val="2D0B99"/>
                </a:solidFill>
                <a:latin typeface="Courier New" pitchFamily="49" charset="0"/>
              </a:rPr>
              <a:t>b</a:t>
            </a: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oolean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 </a:t>
            </a: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isSingleton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(string)</a:t>
            </a:r>
            <a:r>
              <a:rPr lang="en-GB" altLang="en-US" sz="1800" dirty="0" smtClean="0"/>
              <a:t>: determines </a:t>
            </a:r>
            <a:r>
              <a:rPr lang="en-US" altLang="en-US" sz="1800" dirty="0" smtClean="0"/>
              <a:t>if</a:t>
            </a:r>
            <a:r>
              <a:rPr lang="en-GB" altLang="en-US" sz="1800" dirty="0" smtClean="0"/>
              <a:t> the bean under the given name is a singleton</a:t>
            </a:r>
            <a:r>
              <a:rPr lang="en-US" altLang="en-US" sz="1800" dirty="0" smtClean="0"/>
              <a:t>.</a:t>
            </a:r>
          </a:p>
          <a:p>
            <a:pPr marL="0" indent="0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endParaRPr lang="en-GB" altLang="en-US" sz="400" cap="none" dirty="0" smtClean="0"/>
          </a:p>
          <a:p>
            <a:pPr marL="482600" lvl="1" indent="-287338">
              <a:lnSpc>
                <a:spcPct val="90000"/>
              </a:lnSpc>
              <a:buSzTx/>
              <a:buFontTx/>
              <a:buChar char="•"/>
              <a:tabLst>
                <a:tab pos="482600" algn="l"/>
              </a:tabLst>
            </a:pP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String[] </a:t>
            </a:r>
            <a:r>
              <a:rPr lang="en-GB" altLang="en-US" sz="1600" b="1" dirty="0" err="1" smtClean="0">
                <a:solidFill>
                  <a:srgbClr val="2D0B99"/>
                </a:solidFill>
                <a:latin typeface="Courier New" pitchFamily="49" charset="0"/>
              </a:rPr>
              <a:t>getAliases</a:t>
            </a:r>
            <a:r>
              <a:rPr lang="en-GB" altLang="en-US" sz="1600" b="1" dirty="0" smtClean="0">
                <a:solidFill>
                  <a:srgbClr val="2D0B99"/>
                </a:solidFill>
                <a:latin typeface="Courier New" pitchFamily="49" charset="0"/>
              </a:rPr>
              <a:t>(string)</a:t>
            </a:r>
            <a:r>
              <a:rPr lang="en-GB" altLang="en-US" sz="1800" dirty="0" smtClean="0"/>
              <a:t>: return the aliases for the given bean name, if any were defined in the bean definition</a:t>
            </a:r>
            <a:r>
              <a:rPr lang="en-US" altLang="en-US" sz="1800" dirty="0" smtClean="0"/>
              <a:t>.</a:t>
            </a:r>
            <a:endParaRPr lang="en-GB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99" y="111780"/>
            <a:ext cx="8501062" cy="660400"/>
          </a:xfrm>
        </p:spPr>
        <p:txBody>
          <a:bodyPr/>
          <a:lstStyle/>
          <a:p>
            <a:r>
              <a:rPr lang="en-US" altLang="en-US"/>
              <a:t>Spring Overview</a:t>
            </a: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283" y="1160556"/>
            <a:ext cx="7772400" cy="4451350"/>
          </a:xfrm>
        </p:spPr>
        <p:txBody>
          <a:bodyPr>
            <a:noAutofit/>
          </a:bodyPr>
          <a:lstStyle/>
          <a:p>
            <a:pPr fontAlgn="t">
              <a:lnSpc>
                <a:spcPct val="90000"/>
              </a:lnSpc>
              <a:buSzTx/>
              <a:buFontTx/>
              <a:buChar char="•"/>
            </a:pPr>
            <a:r>
              <a:rPr lang="en-GB" altLang="en-US" sz="2200" cap="none" dirty="0" smtClean="0"/>
              <a:t>Spring is a</a:t>
            </a:r>
            <a:r>
              <a:rPr lang="en-US" altLang="en-US" sz="2200" cap="none" dirty="0" smtClean="0"/>
              <a:t>n open source</a:t>
            </a:r>
            <a:r>
              <a:rPr lang="en-GB" altLang="en-US" sz="2200" cap="none" dirty="0" smtClean="0"/>
              <a:t> layered java/J2EE application framework</a:t>
            </a:r>
          </a:p>
          <a:p>
            <a:pPr fontAlgn="t"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cap="none" dirty="0" smtClean="0"/>
              <a:t>A </a:t>
            </a:r>
            <a:r>
              <a:rPr lang="en-US" altLang="en-US" sz="2200" cap="none" dirty="0"/>
              <a:t>popular and stable java </a:t>
            </a:r>
            <a:r>
              <a:rPr lang="en-US" altLang="en-US" sz="2200" cap="none" dirty="0">
                <a:hlinkClick r:id="rId2"/>
              </a:rPr>
              <a:t>application framework</a:t>
            </a:r>
            <a:r>
              <a:rPr lang="en-US" altLang="en-US" sz="2200" cap="none" dirty="0"/>
              <a:t> for enterprise development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/>
              <a:t>Ubiquitous for java development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/>
              <a:t>Well established in enterprise java apps</a:t>
            </a:r>
          </a:p>
          <a:p>
            <a:pPr marL="342900" lvl="1" indent="-342900" fontAlgn="t">
              <a:lnSpc>
                <a:spcPct val="90000"/>
              </a:lnSpc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Time tested and proven </a:t>
            </a: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reliable</a:t>
            </a:r>
            <a:endParaRPr lang="en-GB" alt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 fontAlgn="t">
              <a:buFontTx/>
              <a:buChar char="•"/>
            </a:pPr>
            <a:r>
              <a:rPr lang="en-US" altLang="en-US" sz="2200" cap="none" dirty="0"/>
              <a:t>“Lightweight container”</a:t>
            </a:r>
          </a:p>
          <a:p>
            <a:pPr lvl="3"/>
            <a:r>
              <a:rPr lang="en-US" altLang="en-US" sz="2200" dirty="0"/>
              <a:t>Very loosely coupled</a:t>
            </a:r>
          </a:p>
          <a:p>
            <a:pPr lvl="3"/>
            <a:r>
              <a:rPr lang="en-US" altLang="en-US" sz="2200" dirty="0"/>
              <a:t>Components widely reusable and separately </a:t>
            </a:r>
            <a:r>
              <a:rPr lang="en-US" altLang="en-US" sz="2200" dirty="0" smtClean="0"/>
              <a:t>packaged</a:t>
            </a:r>
            <a:endParaRPr lang="en-US" altLang="en-US" sz="2200" cap="none" dirty="0" smtClean="0"/>
          </a:p>
          <a:p>
            <a:pPr fontAlgn="t"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cap="none" dirty="0" smtClean="0"/>
              <a:t>The spring framework is licensed under the terms of the apache license, latest version can be downloaded at: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>
                <a:hlinkClick r:id="rId3"/>
              </a:rPr>
              <a:t>Http://www.Springframework.Org/download</a:t>
            </a:r>
            <a:r>
              <a:rPr lang="lv-LV" altLang="en-US" sz="2200" dirty="0"/>
              <a:t> </a:t>
            </a:r>
            <a:endParaRPr lang="en-US" altLang="en-US" sz="2200" dirty="0"/>
          </a:p>
          <a:p>
            <a:pPr fontAlgn="t">
              <a:lnSpc>
                <a:spcPct val="90000"/>
              </a:lnSpc>
              <a:buSzTx/>
              <a:buFontTx/>
              <a:buChar char="•"/>
            </a:pPr>
            <a:endParaRPr lang="en-US" altLang="en-US" sz="2200" cap="none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020235" y="3598210"/>
            <a:ext cx="3962400" cy="730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u="sng"/>
              <a:t>A software framework</a:t>
            </a:r>
            <a:r>
              <a:rPr lang="en-GB" altLang="en-US" sz="2000"/>
              <a:t> is a re-usable design for a software system</a:t>
            </a:r>
            <a:r>
              <a:rPr lang="en-US" altLang="en-US" sz="2000"/>
              <a:t>. </a:t>
            </a:r>
            <a:endParaRPr lang="en-GB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AA64-06C8-4B19-A25A-35FF8A583966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a bean?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FontTx/>
              <a:buChar char="•"/>
            </a:pPr>
            <a:r>
              <a:rPr lang="en-GB" altLang="en-US" sz="1900" cap="none" dirty="0"/>
              <a:t>Java objects that are managed by the spring </a:t>
            </a:r>
            <a:r>
              <a:rPr lang="en-GB" altLang="en-US" sz="1900" cap="none" dirty="0" err="1"/>
              <a:t>ioc</a:t>
            </a:r>
            <a:r>
              <a:rPr lang="en-GB" altLang="en-US" sz="1900" cap="none" dirty="0"/>
              <a:t> container</a:t>
            </a:r>
            <a:r>
              <a:rPr lang="en-US" altLang="en-US" sz="1900" cap="none" dirty="0"/>
              <a:t> </a:t>
            </a:r>
            <a:r>
              <a:rPr lang="en-GB" altLang="en-US" sz="1900" cap="none" dirty="0"/>
              <a:t>are referred to as beans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altLang="en-US" sz="1900" cap="none" dirty="0"/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altLang="en-US" sz="1900" cap="none" dirty="0"/>
              <a:t>Typical java bean with a unique id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altLang="en-US" sz="1900" cap="none" dirty="0"/>
              <a:t>In spring there are basically two types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Singleton</a:t>
            </a:r>
          </a:p>
          <a:p>
            <a:pPr lvl="4">
              <a:lnSpc>
                <a:spcPct val="90000"/>
              </a:lnSpc>
            </a:pPr>
            <a:r>
              <a:rPr lang="en-US" altLang="en-US" dirty="0" smtClean="0"/>
              <a:t>One instance of the bean created and referenced each time it is requested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Prototype (non-singleton)</a:t>
            </a:r>
          </a:p>
          <a:p>
            <a:pPr lvl="4">
              <a:lnSpc>
                <a:spcPct val="90000"/>
              </a:lnSpc>
            </a:pPr>
            <a:r>
              <a:rPr lang="en-US" altLang="en-US" dirty="0" smtClean="0"/>
              <a:t>New bean created each time</a:t>
            </a:r>
          </a:p>
          <a:p>
            <a:pPr lvl="4">
              <a:lnSpc>
                <a:spcPct val="90000"/>
              </a:lnSpc>
            </a:pPr>
            <a:r>
              <a:rPr lang="en-US" altLang="en-US" dirty="0" smtClean="0"/>
              <a:t>Same as </a:t>
            </a:r>
            <a:r>
              <a:rPr lang="en-US" altLang="en-US" b="1" dirty="0" smtClean="0"/>
              <a:t>new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classname</a:t>
            </a:r>
            <a:r>
              <a:rPr lang="en-US" altLang="en-US" dirty="0" smtClean="0"/>
              <a:t>()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altLang="en-US" sz="1900" cap="none" dirty="0"/>
              <a:t>Beans are normally created by spring as late as possible</a:t>
            </a:r>
            <a:endParaRPr lang="en-US" altLang="en-US" sz="1900" cap="none" dirty="0"/>
          </a:p>
        </p:txBody>
      </p:sp>
    </p:spTree>
    <p:extLst>
      <p:ext uri="{BB962C8B-B14F-4D97-AF65-F5344CB8AC3E}">
        <p14:creationId xmlns:p14="http://schemas.microsoft.com/office/powerpoint/2010/main" val="12029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6D76E-EFCD-4404-8851-C3E96C2C83B6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a bean definition?</a:t>
            </a:r>
            <a:endParaRPr lang="en-US" alt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7" y="1250576"/>
            <a:ext cx="8229600" cy="480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70000"/>
              </a:lnSpc>
              <a:buFontTx/>
              <a:buChar char="•"/>
            </a:pPr>
            <a:r>
              <a:rPr lang="en-US" altLang="en-US" sz="2200" cap="none" dirty="0"/>
              <a:t>Defines a bean for spring to manage</a:t>
            </a:r>
          </a:p>
          <a:p>
            <a:pPr lvl="1"/>
            <a:r>
              <a:rPr lang="en-US" altLang="en-US" sz="2200" dirty="0" smtClean="0"/>
              <a:t>Key attributes</a:t>
            </a:r>
          </a:p>
          <a:p>
            <a:pPr lvl="2"/>
            <a:r>
              <a:rPr lang="en-US" altLang="en-US" sz="2200" dirty="0" smtClean="0"/>
              <a:t>class (required): fully qualified java class name</a:t>
            </a:r>
          </a:p>
          <a:p>
            <a:pPr lvl="2"/>
            <a:r>
              <a:rPr lang="en-US" altLang="en-US" sz="2200" dirty="0"/>
              <a:t>i</a:t>
            </a:r>
            <a:r>
              <a:rPr lang="en-US" altLang="en-US" sz="2200" dirty="0" smtClean="0"/>
              <a:t>d: the unique identifier for this bean</a:t>
            </a:r>
          </a:p>
          <a:p>
            <a:pPr lvl="2"/>
            <a:r>
              <a:rPr lang="en-US" altLang="en-US" sz="2200" i="1" dirty="0" smtClean="0"/>
              <a:t>configuration</a:t>
            </a:r>
            <a:r>
              <a:rPr lang="en-US" altLang="en-US" sz="2200" dirty="0" smtClean="0"/>
              <a:t>: (singleton, </a:t>
            </a:r>
            <a:r>
              <a:rPr lang="en-US" altLang="en-US" sz="2200" dirty="0" err="1" smtClean="0"/>
              <a:t>init</a:t>
            </a:r>
            <a:r>
              <a:rPr lang="en-US" altLang="en-US" sz="2200" dirty="0" smtClean="0"/>
              <a:t>-method, etc.)</a:t>
            </a:r>
          </a:p>
          <a:p>
            <a:pPr lvl="2"/>
            <a:r>
              <a:rPr lang="en-US" altLang="en-US" sz="2200" dirty="0"/>
              <a:t>c</a:t>
            </a:r>
            <a:r>
              <a:rPr lang="en-US" altLang="en-US" sz="2200" dirty="0" smtClean="0"/>
              <a:t>onstructor-</a:t>
            </a:r>
            <a:r>
              <a:rPr lang="en-US" altLang="en-US" sz="2200" dirty="0" err="1" smtClean="0"/>
              <a:t>arg</a:t>
            </a:r>
            <a:r>
              <a:rPr lang="en-US" altLang="en-US" sz="2200" dirty="0" smtClean="0"/>
              <a:t>: arguments to pass to the constructor at creation time</a:t>
            </a:r>
          </a:p>
          <a:p>
            <a:pPr lvl="2"/>
            <a:r>
              <a:rPr lang="en-US" altLang="en-US" sz="2200" dirty="0"/>
              <a:t>p</a:t>
            </a:r>
            <a:r>
              <a:rPr lang="en-US" altLang="en-US" sz="2200" dirty="0" smtClean="0"/>
              <a:t>roperty: arguments to pass to the bean setters at creation time</a:t>
            </a:r>
          </a:p>
          <a:p>
            <a:pPr lvl="2"/>
            <a:r>
              <a:rPr lang="en-US" altLang="en-US" sz="2200" dirty="0"/>
              <a:t>c</a:t>
            </a:r>
            <a:r>
              <a:rPr lang="en-US" altLang="en-US" sz="2200" dirty="0" smtClean="0"/>
              <a:t>ollaborators: other beans needed in this bean (</a:t>
            </a:r>
            <a:r>
              <a:rPr lang="en-US" altLang="en-US" sz="2200" dirty="0" err="1" smtClean="0"/>
              <a:t>a.K.A</a:t>
            </a:r>
            <a:r>
              <a:rPr lang="en-US" altLang="en-US" sz="2200" dirty="0" smtClean="0"/>
              <a:t> dependencies), specified in property or constructor-</a:t>
            </a:r>
            <a:r>
              <a:rPr lang="en-US" altLang="en-US" sz="2200" dirty="0" err="1" smtClean="0"/>
              <a:t>arg</a:t>
            </a:r>
            <a:endParaRPr lang="en-US" altLang="en-US" sz="2200" dirty="0" smtClean="0"/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altLang="en-US" sz="2200" cap="none" dirty="0"/>
              <a:t>Typically defined in an XML file</a:t>
            </a:r>
            <a:endParaRPr lang="en-US" alt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15868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fld id="{E35F17D0-71DB-4986-9B67-E54BFD99059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76318" y="217394"/>
            <a:ext cx="7772400" cy="1143000"/>
          </a:xfrm>
          <a:solidFill>
            <a:schemeClr val="bg1"/>
          </a:solidFill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Sample bean definition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170329" y="770964"/>
            <a:ext cx="8248650" cy="146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/>
              <a:t>&lt;bean id="</a:t>
            </a:r>
            <a:r>
              <a:rPr lang="en-US" altLang="en-US" dirty="0" err="1"/>
              <a:t>exampleBean</a:t>
            </a:r>
            <a:r>
              <a:rPr lang="en-US" altLang="en-US" dirty="0"/>
              <a:t>" class=”</a:t>
            </a:r>
            <a:r>
              <a:rPr lang="en-US" altLang="en-US" dirty="0" err="1"/>
              <a:t>org.example.ExampleBean</a:t>
            </a:r>
            <a:r>
              <a:rPr lang="en-US" altLang="en-US" dirty="0"/>
              <a:t>"&gt; </a:t>
            </a:r>
          </a:p>
          <a:p>
            <a:r>
              <a:rPr lang="en-US" altLang="en-US" dirty="0"/>
              <a:t>   &lt;property name="</a:t>
            </a:r>
            <a:r>
              <a:rPr lang="en-US" altLang="en-US" dirty="0" err="1"/>
              <a:t>beanOne</a:t>
            </a:r>
            <a:r>
              <a:rPr lang="en-US" altLang="en-US" dirty="0"/>
              <a:t>"&gt;&lt;ref bean="</a:t>
            </a:r>
            <a:r>
              <a:rPr lang="en-US" altLang="en-US" dirty="0" err="1"/>
              <a:t>anotherExampleBean</a:t>
            </a:r>
            <a:r>
              <a:rPr lang="en-US" altLang="en-US" dirty="0"/>
              <a:t>"/&gt;&lt;/property&gt; </a:t>
            </a:r>
          </a:p>
          <a:p>
            <a:r>
              <a:rPr lang="en-US" altLang="en-US" dirty="0"/>
              <a:t>   &lt;property name="</a:t>
            </a:r>
            <a:r>
              <a:rPr lang="en-US" altLang="en-US" dirty="0" err="1"/>
              <a:t>beanTwo</a:t>
            </a:r>
            <a:r>
              <a:rPr lang="en-US" altLang="en-US" dirty="0"/>
              <a:t>"&gt;&lt;ref bean="</a:t>
            </a:r>
            <a:r>
              <a:rPr lang="en-US" altLang="en-US" dirty="0" err="1"/>
              <a:t>yetAnotherBean</a:t>
            </a:r>
            <a:r>
              <a:rPr lang="en-US" altLang="en-US" dirty="0"/>
              <a:t>"/&gt;&lt;/property&gt; </a:t>
            </a:r>
          </a:p>
          <a:p>
            <a:r>
              <a:rPr lang="en-US" altLang="en-US" dirty="0"/>
              <a:t>   &lt;property name="</a:t>
            </a:r>
            <a:r>
              <a:rPr lang="en-US" altLang="en-US" dirty="0" err="1"/>
              <a:t>integerProperty</a:t>
            </a:r>
            <a:r>
              <a:rPr lang="en-US" altLang="en-US" dirty="0"/>
              <a:t>"&gt;&lt;value&gt;1&lt;/value&gt;&lt;/property&gt; </a:t>
            </a:r>
          </a:p>
          <a:p>
            <a:r>
              <a:rPr lang="en-US" altLang="en-US" dirty="0"/>
              <a:t>&lt;/bean&gt;</a:t>
            </a:r>
          </a:p>
        </p:txBody>
      </p:sp>
      <p:sp>
        <p:nvSpPr>
          <p:cNvPr id="115719" name="Text Box 1031"/>
          <p:cNvSpPr txBox="1">
            <a:spLocks noChangeArrowheads="1"/>
          </p:cNvSpPr>
          <p:nvPr/>
        </p:nvSpPr>
        <p:spPr bwMode="auto">
          <a:xfrm>
            <a:off x="2874848" y="2750544"/>
            <a:ext cx="6269152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/>
              <a:t>public class </a:t>
            </a:r>
            <a:r>
              <a:rPr lang="en-US" altLang="en-US" sz="2000" dirty="0" err="1"/>
              <a:t>ExampleBean</a:t>
            </a:r>
            <a:r>
              <a:rPr lang="en-US" altLang="en-US" sz="2000" dirty="0"/>
              <a:t> { </a:t>
            </a:r>
          </a:p>
          <a:p>
            <a:pPr lvl="1"/>
            <a:r>
              <a:rPr lang="en-US" altLang="en-US" sz="2000" dirty="0"/>
              <a:t>private </a:t>
            </a:r>
            <a:r>
              <a:rPr lang="en-US" altLang="en-US" sz="2000" dirty="0" err="1" smtClean="0"/>
              <a:t>AnotherBean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beanOne</a:t>
            </a:r>
            <a:r>
              <a:rPr lang="en-US" altLang="en-US" sz="2000" dirty="0"/>
              <a:t>; </a:t>
            </a:r>
          </a:p>
          <a:p>
            <a:pPr lvl="1"/>
            <a:r>
              <a:rPr lang="en-US" altLang="en-US" sz="2000" dirty="0"/>
              <a:t>private </a:t>
            </a:r>
            <a:r>
              <a:rPr lang="en-US" altLang="en-US" sz="2000" dirty="0" err="1"/>
              <a:t>Y</a:t>
            </a:r>
            <a:r>
              <a:rPr lang="en-US" altLang="en-US" sz="2000" dirty="0" err="1" smtClean="0"/>
              <a:t>etAnotherBean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beanTwo</a:t>
            </a:r>
            <a:r>
              <a:rPr lang="en-US" altLang="en-US" sz="2000" dirty="0"/>
              <a:t>; </a:t>
            </a:r>
          </a:p>
          <a:p>
            <a:pPr lvl="1"/>
            <a:r>
              <a:rPr lang="en-US" altLang="en-US" sz="2000" dirty="0"/>
              <a:t>private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i; </a:t>
            </a:r>
          </a:p>
          <a:p>
            <a:pPr lvl="1"/>
            <a:r>
              <a:rPr lang="en-US" altLang="en-US" sz="2000" dirty="0"/>
              <a:t>public void </a:t>
            </a:r>
            <a:r>
              <a:rPr lang="en-US" altLang="en-US" sz="2000" dirty="0" err="1"/>
              <a:t>setBeanOne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AnotherBean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beanOne</a:t>
            </a:r>
            <a:r>
              <a:rPr lang="en-US" altLang="en-US" sz="2000" dirty="0"/>
              <a:t>) { </a:t>
            </a:r>
          </a:p>
          <a:p>
            <a:pPr lvl="1"/>
            <a:r>
              <a:rPr lang="en-US" altLang="en-US" sz="2000" dirty="0"/>
              <a:t>	</a:t>
            </a:r>
            <a:r>
              <a:rPr lang="en-US" altLang="en-US" sz="2000" dirty="0" err="1"/>
              <a:t>this.beanOne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beanOne</a:t>
            </a:r>
            <a:r>
              <a:rPr lang="en-US" altLang="en-US" sz="2000" dirty="0"/>
              <a:t>; } </a:t>
            </a:r>
          </a:p>
          <a:p>
            <a:pPr lvl="1"/>
            <a:r>
              <a:rPr lang="en-US" altLang="en-US" sz="2000" dirty="0"/>
              <a:t>public void </a:t>
            </a:r>
            <a:r>
              <a:rPr lang="en-US" altLang="en-US" sz="2000" dirty="0" err="1"/>
              <a:t>setBeanTwo</a:t>
            </a:r>
            <a:r>
              <a:rPr lang="en-US" altLang="en-US" sz="2000" dirty="0"/>
              <a:t>(</a:t>
            </a:r>
            <a:r>
              <a:rPr lang="en-US" altLang="en-US" sz="2000" dirty="0" err="1"/>
              <a:t>YetAnotherBean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beanTwo</a:t>
            </a:r>
            <a:r>
              <a:rPr lang="en-US" altLang="en-US" sz="2000" dirty="0"/>
              <a:t>) { </a:t>
            </a:r>
          </a:p>
          <a:p>
            <a:pPr lvl="1"/>
            <a:r>
              <a:rPr lang="en-US" altLang="en-US" sz="2000" dirty="0"/>
              <a:t>	</a:t>
            </a:r>
            <a:r>
              <a:rPr lang="en-US" altLang="en-US" sz="2000" dirty="0" err="1"/>
              <a:t>this.beanTwo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beanTwo</a:t>
            </a:r>
            <a:r>
              <a:rPr lang="en-US" altLang="en-US" sz="2000" dirty="0"/>
              <a:t>; } </a:t>
            </a:r>
          </a:p>
          <a:p>
            <a:pPr lvl="1"/>
            <a:r>
              <a:rPr lang="en-US" altLang="en-US" sz="2000" dirty="0"/>
              <a:t>public void </a:t>
            </a:r>
            <a:r>
              <a:rPr lang="en-US" altLang="en-US" sz="2000" dirty="0" err="1"/>
              <a:t>setIntegerProperty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i) { </a:t>
            </a:r>
          </a:p>
          <a:p>
            <a:pPr lvl="1"/>
            <a:r>
              <a:rPr lang="en-US" altLang="en-US" sz="2000" dirty="0"/>
              <a:t>	</a:t>
            </a:r>
            <a:r>
              <a:rPr lang="en-US" altLang="en-US" sz="2000" dirty="0" err="1"/>
              <a:t>this.i</a:t>
            </a:r>
            <a:r>
              <a:rPr lang="en-US" altLang="en-US" sz="2000" dirty="0"/>
              <a:t> = i; }</a:t>
            </a:r>
          </a:p>
          <a:p>
            <a:pPr lvl="1"/>
            <a:r>
              <a:rPr lang="en-US" altLang="en-US" sz="2000" dirty="0"/>
              <a:t>…</a:t>
            </a:r>
          </a:p>
          <a:p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9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Bean Lifecycle</a:t>
            </a:r>
            <a:endParaRPr lang="en-GB" altLang="en-US"/>
          </a:p>
        </p:txBody>
      </p:sp>
      <p:pic>
        <p:nvPicPr>
          <p:cNvPr id="203780" name="Picture 4" descr="https://vcfvct.files.wordpress.com/2012/12/springbean-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349189"/>
            <a:ext cx="8087472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8153400" cy="495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FontTx/>
              <a:buChar char="•"/>
            </a:pPr>
            <a:r>
              <a:rPr lang="en-US" altLang="en-US" sz="2200" cap="none" dirty="0"/>
              <a:t>Beans are created in order based on the dependency graph</a:t>
            </a:r>
          </a:p>
          <a:p>
            <a:pPr marL="914400" lvl="1" indent="-457200"/>
            <a:r>
              <a:rPr lang="en-US" altLang="en-US" sz="2000" dirty="0" smtClean="0"/>
              <a:t>Often they are created when the factory loads the definitions</a:t>
            </a:r>
          </a:p>
          <a:p>
            <a:pPr marL="914400" lvl="1" indent="-457200"/>
            <a:r>
              <a:rPr lang="en-US" altLang="en-US" sz="2000" dirty="0" smtClean="0"/>
              <a:t>Can override this behavior in bean</a:t>
            </a:r>
          </a:p>
          <a:p>
            <a:pPr marL="1295400" lvl="2" indent="-381000">
              <a:buFontTx/>
              <a:buNone/>
            </a:pPr>
            <a:r>
              <a:rPr lang="en-US" altLang="en-US" sz="1800" dirty="0" smtClean="0"/>
              <a:t>&lt;bean class=“</a:t>
            </a:r>
            <a:r>
              <a:rPr lang="en-US" altLang="en-US" sz="1800" dirty="0" err="1" smtClean="0"/>
              <a:t>classname</a:t>
            </a:r>
            <a:r>
              <a:rPr lang="en-US" altLang="en-US" sz="1800" dirty="0" smtClean="0"/>
              <a:t>” lazy-</a:t>
            </a:r>
            <a:r>
              <a:rPr lang="en-US" altLang="en-US" sz="1800" dirty="0" err="1" smtClean="0"/>
              <a:t>init</a:t>
            </a:r>
            <a:r>
              <a:rPr lang="en-US" altLang="en-US" sz="1800" dirty="0" smtClean="0"/>
              <a:t>=“true” /&gt;</a:t>
            </a:r>
          </a:p>
          <a:p>
            <a:pPr marL="914400" lvl="1" indent="-457200"/>
            <a:r>
              <a:rPr lang="en-US" altLang="en-US" sz="2000" dirty="0" smtClean="0"/>
              <a:t>You can also override this in the factory or context but this is not recommended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US" altLang="en-US" sz="2200" cap="none" dirty="0"/>
              <a:t>Spring will instantiate beans in the order required by their dependencies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  <a:latin typeface="Helvetica" pitchFamily="96" charset="0"/>
              </a:rPr>
              <a:t>App scope singleton - eagerly instantiated at container startup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  <a:latin typeface="Helvetica" pitchFamily="96" charset="0"/>
              </a:rPr>
              <a:t>Lazy dependency - created when dependent bean created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  <a:latin typeface="Helvetica" pitchFamily="96" charset="0"/>
              </a:rPr>
              <a:t>VERY lazy dependency - created when accessed in code</a:t>
            </a:r>
            <a:endParaRPr lang="en-US" altLang="en-US" sz="2000" dirty="0">
              <a:solidFill>
                <a:srgbClr val="000000"/>
              </a:solidFill>
              <a:latin typeface="Helvetica" pitchFamily="9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7D0CC-D9C9-4F88-A07F-35ADA58AB4E9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How are beans created?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52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D6315-FDF2-4235-A07D-EE1BFA897E36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a bean factory?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9965" y="1143000"/>
            <a:ext cx="8229600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en-US" altLang="en-US" sz="2200" cap="none" dirty="0"/>
              <a:t>Often seen as an </a:t>
            </a:r>
            <a:r>
              <a:rPr lang="en-US" altLang="en-US" sz="2200" cap="none" dirty="0" err="1"/>
              <a:t>applicationcontext</a:t>
            </a:r>
            <a:endParaRPr lang="en-US" altLang="en-US" sz="2200" cap="none" dirty="0"/>
          </a:p>
          <a:p>
            <a:pPr marL="342900" lvl="1" indent="-342900">
              <a:buFontTx/>
              <a:buChar char="•"/>
            </a:pPr>
            <a:r>
              <a:rPr lang="en-US" altLang="en-US" sz="2200" dirty="0" err="1">
                <a:solidFill>
                  <a:schemeClr val="accent3"/>
                </a:solidFill>
                <a:ea typeface="+mn-ea"/>
                <a:cs typeface="+mn-cs"/>
              </a:rPr>
              <a:t>Beanfactory</a:t>
            </a: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 is not used directly often</a:t>
            </a:r>
          </a:p>
          <a:p>
            <a:pPr marL="342900" lvl="1" indent="-342900">
              <a:buFontTx/>
              <a:buChar char="•"/>
            </a:pPr>
            <a:r>
              <a:rPr lang="en-US" altLang="en-US" sz="2200" dirty="0" err="1">
                <a:solidFill>
                  <a:schemeClr val="accent3"/>
                </a:solidFill>
                <a:ea typeface="+mn-ea"/>
                <a:cs typeface="+mn-cs"/>
              </a:rPr>
              <a:t>Applicationcontext</a:t>
            </a: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 is a complete superset of bean factory methods</a:t>
            </a:r>
          </a:p>
          <a:p>
            <a:pPr lvl="3"/>
            <a:r>
              <a:rPr lang="en-US" altLang="en-US" sz="2200" dirty="0"/>
              <a:t>Same interface implemented</a:t>
            </a:r>
          </a:p>
          <a:p>
            <a:pPr lvl="3"/>
            <a:r>
              <a:rPr lang="en-US" altLang="en-US" sz="2200" dirty="0"/>
              <a:t>Offers a richer set of features</a:t>
            </a:r>
          </a:p>
          <a:p>
            <a:pPr>
              <a:buFontTx/>
              <a:buChar char="•"/>
            </a:pPr>
            <a:r>
              <a:rPr lang="en-US" altLang="en-US" sz="2200" cap="none" dirty="0"/>
              <a:t>Spring uses a </a:t>
            </a:r>
            <a:r>
              <a:rPr lang="en-US" altLang="en-US" sz="2200" cap="none" dirty="0" err="1"/>
              <a:t>beanfactory</a:t>
            </a:r>
            <a:r>
              <a:rPr lang="en-US" altLang="en-US" sz="2200" cap="none" dirty="0"/>
              <a:t> to create, manage and locate “beans” which are basically instances of a class</a:t>
            </a:r>
          </a:p>
          <a:p>
            <a:pPr lvl="3"/>
            <a:r>
              <a:rPr lang="en-US" altLang="en-US" sz="2200" dirty="0" smtClean="0"/>
              <a:t>Typical usage is an XML bean factory which allows configuration via XML files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388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0EF1A-1AB9-4C78-B072-D42BF6CC66A0}" type="slidenum">
              <a:rPr lang="en-US" smtClean="0"/>
              <a:pPr>
                <a:defRPr/>
              </a:pPr>
              <a:t>26</a:t>
            </a:fld>
            <a:endParaRPr lang="he-IL" dirty="0">
              <a:cs typeface="Arial" charset="0"/>
            </a:endParaRPr>
          </a:p>
        </p:txBody>
      </p:sp>
      <p:pic>
        <p:nvPicPr>
          <p:cNvPr id="204802" name="Picture 2" descr="http://i.stack.imgur.com/gL8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5" y="295835"/>
            <a:ext cx="8572500" cy="599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F9516-14B4-4929-AF36-94525BAAF5D4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How are beans injected?</a:t>
            </a:r>
            <a:endParaRPr lang="en-US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en-US" altLang="en-US" sz="2200" cap="none" dirty="0"/>
              <a:t>A dependency graph is constructed based on the various bean definitions</a:t>
            </a:r>
          </a:p>
          <a:p>
            <a:pPr>
              <a:buFontTx/>
              <a:buChar char="•"/>
            </a:pPr>
            <a:r>
              <a:rPr lang="en-US" altLang="en-US" sz="2200" cap="none" dirty="0"/>
              <a:t>Beans are created using constructors (mostly no-</a:t>
            </a:r>
            <a:r>
              <a:rPr lang="en-US" altLang="en-US" sz="2200" cap="none" dirty="0" err="1"/>
              <a:t>arg</a:t>
            </a:r>
            <a:r>
              <a:rPr lang="en-US" altLang="en-US" sz="2200" cap="none" dirty="0"/>
              <a:t>) or factory methods</a:t>
            </a:r>
          </a:p>
          <a:p>
            <a:pPr>
              <a:buFontTx/>
              <a:buChar char="•"/>
            </a:pPr>
            <a:r>
              <a:rPr lang="en-US" altLang="en-US" sz="2200" cap="none" dirty="0"/>
              <a:t>Dependencies that were not injected via constructor are then injected using setters</a:t>
            </a:r>
          </a:p>
          <a:p>
            <a:pPr>
              <a:buFontTx/>
              <a:buChar char="•"/>
            </a:pPr>
            <a:r>
              <a:rPr lang="en-US" altLang="en-US" sz="2200" cap="none" dirty="0"/>
              <a:t>Any dependency that has not been created is created as needed</a:t>
            </a:r>
            <a:endParaRPr lang="en-US" alt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3154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47" y="98332"/>
            <a:ext cx="8501062" cy="660400"/>
          </a:xfrm>
        </p:spPr>
        <p:txBody>
          <a:bodyPr/>
          <a:lstStyle/>
          <a:p>
            <a:r>
              <a:rPr lang="en-US" altLang="en-US" dirty="0" smtClean="0"/>
              <a:t>Spring bean definition</a:t>
            </a:r>
            <a:endParaRPr lang="en-GB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471" y="941294"/>
            <a:ext cx="8229600" cy="475615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buSzTx/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The bean class is the actual implementation of the bean being described by the </a:t>
            </a:r>
            <a:r>
              <a:rPr lang="en-US" altLang="en-US" sz="2200" dirty="0" err="1">
                <a:solidFill>
                  <a:schemeClr val="accent3"/>
                </a:solidFill>
                <a:ea typeface="+mn-ea"/>
                <a:cs typeface="+mn-cs"/>
              </a:rPr>
              <a:t>beanfactory</a:t>
            </a:r>
            <a:endParaRPr lang="en-US" alt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 marL="342900" lvl="1" indent="-342900">
              <a:lnSpc>
                <a:spcPct val="120000"/>
              </a:lnSpc>
              <a:buSzTx/>
              <a:buFontTx/>
              <a:buChar char="•"/>
            </a:pPr>
            <a:r>
              <a:rPr lang="en-US" altLang="en-US" sz="2200" dirty="0" smtClean="0">
                <a:solidFill>
                  <a:schemeClr val="accent3"/>
                </a:solidFill>
                <a:ea typeface="+mn-ea"/>
                <a:cs typeface="+mn-cs"/>
              </a:rPr>
              <a:t>Spring </a:t>
            </a:r>
            <a:r>
              <a:rPr lang="en-US" altLang="en-US" sz="2200" dirty="0" err="1">
                <a:solidFill>
                  <a:schemeClr val="accent3"/>
                </a:solidFill>
                <a:ea typeface="+mn-ea"/>
                <a:cs typeface="+mn-cs"/>
              </a:rPr>
              <a:t>config</a:t>
            </a: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 contains implementation classes while your code should program to interfaces</a:t>
            </a:r>
          </a:p>
          <a:p>
            <a:pPr marL="342900" lvl="1" indent="-342900">
              <a:lnSpc>
                <a:spcPct val="120000"/>
              </a:lnSpc>
              <a:buSzTx/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Bean behaviors include:</a:t>
            </a:r>
          </a:p>
          <a:p>
            <a:pPr lvl="3">
              <a:lnSpc>
                <a:spcPct val="120000"/>
              </a:lnSpc>
            </a:pPr>
            <a:r>
              <a:rPr lang="en-US" altLang="en-US" sz="2200" dirty="0"/>
              <a:t>Singleton or prototype</a:t>
            </a:r>
          </a:p>
          <a:p>
            <a:pPr lvl="3">
              <a:lnSpc>
                <a:spcPct val="120000"/>
              </a:lnSpc>
            </a:pPr>
            <a:r>
              <a:rPr lang="en-US" altLang="en-US" sz="2200" dirty="0" err="1"/>
              <a:t>Autowiring</a:t>
            </a:r>
            <a:endParaRPr lang="en-US" altLang="en-US" sz="2200" dirty="0"/>
          </a:p>
          <a:p>
            <a:pPr lvl="3">
              <a:lnSpc>
                <a:spcPct val="120000"/>
              </a:lnSpc>
            </a:pPr>
            <a:r>
              <a:rPr lang="en-US" altLang="en-US" sz="2200" dirty="0"/>
              <a:t>Initialization and destruction methods </a:t>
            </a:r>
          </a:p>
          <a:p>
            <a:pPr marL="195263" indent="-195263">
              <a:lnSpc>
                <a:spcPct val="120000"/>
              </a:lnSpc>
              <a:buSzTx/>
              <a:buFontTx/>
              <a:buChar char="•"/>
            </a:pPr>
            <a:r>
              <a:rPr lang="en-US" altLang="en-US" sz="2200" cap="none" dirty="0" smtClean="0"/>
              <a:t>Beans can be configured to have property values set</a:t>
            </a:r>
          </a:p>
          <a:p>
            <a:pPr marL="574675" lvl="1" indent="-188913">
              <a:lnSpc>
                <a:spcPct val="120000"/>
              </a:lnSpc>
              <a:buSzTx/>
              <a:buFontTx/>
              <a:buChar char="•"/>
            </a:pPr>
            <a:r>
              <a:rPr lang="en-US" altLang="en-US" sz="2200" dirty="0" smtClean="0"/>
              <a:t>Can read simple values, collections, maps, references to other beans, </a:t>
            </a:r>
            <a:r>
              <a:rPr lang="en-US" altLang="en-US" sz="2200" dirty="0" err="1" smtClean="0"/>
              <a:t>etc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577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0EF1A-1AB9-4C78-B072-D42BF6CC66A0}" type="slidenum">
              <a:rPr lang="en-US" smtClean="0"/>
              <a:pPr>
                <a:defRPr/>
              </a:pPr>
              <a:t>29</a:t>
            </a:fld>
            <a:endParaRPr lang="he-IL" dirty="0">
              <a:cs typeface="Arial" charset="0"/>
            </a:endParaRPr>
          </a:p>
        </p:txBody>
      </p:sp>
      <p:pic>
        <p:nvPicPr>
          <p:cNvPr id="202754" name="Picture 2" descr="http://howtodoinjava.com/wp-content/uploads/Spring-bean-sco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422119"/>
            <a:ext cx="80200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D94C8-1323-4DB6-B199-4C00C7561A7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Spring </a:t>
            </a:r>
            <a:r>
              <a:rPr lang="en-US" altLang="en-US" dirty="0" smtClean="0"/>
              <a:t>Overview (Contd.)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071" y="833718"/>
            <a:ext cx="8323729" cy="52924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t">
              <a:lnSpc>
                <a:spcPct val="90000"/>
              </a:lnSpc>
              <a:buFontTx/>
              <a:buChar char="•"/>
            </a:pPr>
            <a:r>
              <a:rPr lang="en-US" altLang="en-US" sz="2200" cap="none" dirty="0"/>
              <a:t>A primary purpose is to reduce dependencies and even introduce negative dependencies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Different from almost every other framework out there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Part of the reason it has been adopted so quickly</a:t>
            </a:r>
          </a:p>
          <a:p>
            <a:pPr fontAlgn="t">
              <a:lnSpc>
                <a:spcPct val="90000"/>
              </a:lnSpc>
              <a:buFontTx/>
              <a:buChar char="•"/>
            </a:pPr>
            <a:r>
              <a:rPr lang="en-US" altLang="en-US" sz="2200" cap="none" dirty="0"/>
              <a:t>Considered an alternative / replacement for the enterprise </a:t>
            </a:r>
            <a:r>
              <a:rPr lang="en-US" altLang="en-US" sz="2200" cap="none" dirty="0" err="1"/>
              <a:t>javabean</a:t>
            </a:r>
            <a:r>
              <a:rPr lang="en-US" altLang="en-US" sz="2200" cap="none" dirty="0"/>
              <a:t> (EJB) model </a:t>
            </a:r>
          </a:p>
          <a:p>
            <a:pPr fontAlgn="t">
              <a:lnSpc>
                <a:spcPct val="90000"/>
              </a:lnSpc>
              <a:buFontTx/>
              <a:buChar char="•"/>
            </a:pPr>
            <a:r>
              <a:rPr lang="en-US" altLang="en-US" sz="2200" cap="none" dirty="0"/>
              <a:t>Flexible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Programmers decide how to program</a:t>
            </a:r>
          </a:p>
          <a:p>
            <a:pPr fontAlgn="t">
              <a:lnSpc>
                <a:spcPct val="90000"/>
              </a:lnSpc>
              <a:buFontTx/>
              <a:buChar char="•"/>
            </a:pPr>
            <a:r>
              <a:rPr lang="en-US" altLang="en-US" sz="2200" cap="none" dirty="0"/>
              <a:t>Not exclusive to java </a:t>
            </a:r>
            <a:r>
              <a:rPr lang="en-US" altLang="en-US" sz="2200" cap="none" dirty="0" smtClean="0"/>
              <a:t>solutions </a:t>
            </a:r>
            <a:r>
              <a:rPr lang="en-US" altLang="en-US" sz="2200" cap="none" dirty="0"/>
              <a:t>to typical coding busywork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err="1" smtClean="0"/>
              <a:t>Jdbc</a:t>
            </a:r>
            <a:endParaRPr lang="en-US" altLang="en-US" sz="2000" dirty="0" smtClean="0"/>
          </a:p>
          <a:p>
            <a:pPr lvl="3">
              <a:lnSpc>
                <a:spcPct val="90000"/>
              </a:lnSpc>
            </a:pPr>
            <a:r>
              <a:rPr lang="en-US" altLang="en-US" sz="2000" dirty="0" err="1" smtClean="0"/>
              <a:t>Ldap</a:t>
            </a:r>
            <a:endParaRPr lang="en-US" altLang="en-US" sz="2000" dirty="0" smtClean="0"/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Web services</a:t>
            </a:r>
          </a:p>
          <a:p>
            <a:pPr marL="0" lvl="1" indent="0">
              <a:lnSpc>
                <a:spcPct val="90000"/>
              </a:lnSpc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84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Setter/constructor injection</a:t>
            </a:r>
            <a:endParaRPr lang="en-GB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GB" altLang="en-US" sz="2800" cap="none" dirty="0" smtClean="0"/>
              <a:t>Dependency injection exists in two major variant</a:t>
            </a:r>
            <a:r>
              <a:rPr lang="en-US" altLang="en-US" sz="2800" cap="none" dirty="0" smtClean="0"/>
              <a:t>s:</a:t>
            </a:r>
            <a:endParaRPr lang="en-GB" altLang="en-US" sz="2800" cap="none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58153" y="2053198"/>
            <a:ext cx="6642100" cy="1747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b="1" dirty="0" smtClean="0">
                <a:latin typeface="Courier New" pitchFamily="49" charset="0"/>
              </a:rPr>
              <a:t>&lt;Bean id="</a:t>
            </a:r>
            <a:r>
              <a:rPr lang="en-GB" altLang="en-US" sz="1200" b="1" dirty="0" err="1" smtClean="0">
                <a:latin typeface="Courier New" pitchFamily="49" charset="0"/>
              </a:rPr>
              <a:t>examplebean</a:t>
            </a:r>
            <a:r>
              <a:rPr lang="en-GB" altLang="en-US" sz="1200" b="1" dirty="0" smtClean="0">
                <a:latin typeface="Courier New" pitchFamily="49" charset="0"/>
              </a:rPr>
              <a:t>" class="</a:t>
            </a:r>
            <a:r>
              <a:rPr lang="en-GB" altLang="en-US" sz="1200" b="1" dirty="0" err="1" smtClean="0">
                <a:latin typeface="Courier New" pitchFamily="49" charset="0"/>
              </a:rPr>
              <a:t>examples.Examplebean</a:t>
            </a:r>
            <a:r>
              <a:rPr lang="en-GB" altLang="en-US" sz="1200" b="1" dirty="0" smtClean="0">
                <a:latin typeface="Courier New" pitchFamily="49" charset="0"/>
              </a:rPr>
              <a:t>"&gt;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</a:t>
            </a:r>
            <a:r>
              <a:rPr lang="en-GB" altLang="en-US" sz="1200" dirty="0" smtClean="0">
                <a:latin typeface="Courier New" pitchFamily="49" charset="0"/>
              </a:rPr>
              <a:t>&lt;!-- Setter injection using the nested &lt;ref/&gt; element --&gt;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&lt;property name="</a:t>
            </a:r>
            <a:r>
              <a:rPr lang="en-GB" altLang="en-US" sz="1200" b="1" dirty="0" err="1" smtClean="0">
                <a:latin typeface="Courier New" pitchFamily="49" charset="0"/>
              </a:rPr>
              <a:t>beanone</a:t>
            </a:r>
            <a:r>
              <a:rPr lang="en-GB" altLang="en-US" sz="1200" b="1" dirty="0" smtClean="0">
                <a:latin typeface="Courier New" pitchFamily="49" charset="0"/>
              </a:rPr>
              <a:t>"&gt;&lt;ref bean="</a:t>
            </a:r>
            <a:r>
              <a:rPr lang="en-GB" altLang="en-US" sz="1200" b="1" dirty="0" err="1" smtClean="0">
                <a:latin typeface="Courier New" pitchFamily="49" charset="0"/>
              </a:rPr>
              <a:t>anotherexamplebean</a:t>
            </a:r>
            <a:r>
              <a:rPr lang="en-GB" altLang="en-US" sz="1200" b="1" dirty="0" smtClean="0">
                <a:latin typeface="Courier New" pitchFamily="49" charset="0"/>
              </a:rPr>
              <a:t>"/&gt;&lt;/property&gt;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</a:t>
            </a:r>
            <a:r>
              <a:rPr lang="en-GB" altLang="en-US" sz="1200" dirty="0" smtClean="0">
                <a:latin typeface="Courier New" pitchFamily="49" charset="0"/>
              </a:rPr>
              <a:t>&lt;!-- Setter injection using the neater 'ref' attribute --&gt;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&lt;property name="</a:t>
            </a:r>
            <a:r>
              <a:rPr lang="en-GB" altLang="en-US" sz="1200" b="1" dirty="0" err="1" smtClean="0">
                <a:latin typeface="Courier New" pitchFamily="49" charset="0"/>
              </a:rPr>
              <a:t>beantwo</a:t>
            </a:r>
            <a:r>
              <a:rPr lang="en-GB" altLang="en-US" sz="1200" b="1" dirty="0" smtClean="0">
                <a:latin typeface="Courier New" pitchFamily="49" charset="0"/>
              </a:rPr>
              <a:t>" ref="</a:t>
            </a:r>
            <a:r>
              <a:rPr lang="en-GB" altLang="en-US" sz="1200" b="1" dirty="0" err="1" smtClean="0">
                <a:latin typeface="Courier New" pitchFamily="49" charset="0"/>
              </a:rPr>
              <a:t>yetanotherbean</a:t>
            </a:r>
            <a:r>
              <a:rPr lang="en-GB" altLang="en-US" sz="1200" b="1" dirty="0" smtClean="0">
                <a:latin typeface="Courier New" pitchFamily="49" charset="0"/>
              </a:rPr>
              <a:t>"/&gt;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&lt;property name="</a:t>
            </a:r>
            <a:r>
              <a:rPr lang="en-GB" altLang="en-US" sz="1200" b="1" dirty="0" err="1" smtClean="0">
                <a:latin typeface="Courier New" pitchFamily="49" charset="0"/>
              </a:rPr>
              <a:t>integerproperty</a:t>
            </a:r>
            <a:r>
              <a:rPr lang="en-GB" altLang="en-US" sz="1200" b="1" dirty="0" smtClean="0">
                <a:latin typeface="Courier New" pitchFamily="49" charset="0"/>
              </a:rPr>
              <a:t>" value="1"/&gt;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&lt;/bean&gt;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&lt;Bean id="</a:t>
            </a:r>
            <a:r>
              <a:rPr lang="en-GB" altLang="en-US" sz="1200" b="1" dirty="0" err="1" smtClean="0">
                <a:latin typeface="Courier New" pitchFamily="49" charset="0"/>
              </a:rPr>
              <a:t>anotherexamplebean</a:t>
            </a:r>
            <a:r>
              <a:rPr lang="en-GB" altLang="en-US" sz="1200" b="1" dirty="0" smtClean="0">
                <a:latin typeface="Courier New" pitchFamily="49" charset="0"/>
              </a:rPr>
              <a:t>" class="</a:t>
            </a:r>
            <a:r>
              <a:rPr lang="en-GB" altLang="en-US" sz="1200" b="1" dirty="0" err="1" smtClean="0">
                <a:latin typeface="Courier New" pitchFamily="49" charset="0"/>
              </a:rPr>
              <a:t>examples.Anotherbean</a:t>
            </a:r>
            <a:r>
              <a:rPr lang="en-GB" altLang="en-US" sz="1200" b="1" dirty="0" smtClean="0">
                <a:latin typeface="Courier New" pitchFamily="49" charset="0"/>
              </a:rPr>
              <a:t>"/&gt;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&lt;bean id="</a:t>
            </a:r>
            <a:r>
              <a:rPr lang="en-GB" altLang="en-US" sz="1200" b="1" dirty="0" err="1" smtClean="0">
                <a:latin typeface="Courier New" pitchFamily="49" charset="0"/>
              </a:rPr>
              <a:t>yetanotherbean</a:t>
            </a:r>
            <a:r>
              <a:rPr lang="en-GB" altLang="en-US" sz="1200" b="1" dirty="0" smtClean="0">
                <a:latin typeface="Courier New" pitchFamily="49" charset="0"/>
              </a:rPr>
              <a:t>" class="</a:t>
            </a:r>
            <a:r>
              <a:rPr lang="en-GB" altLang="en-US" sz="1200" b="1" dirty="0" err="1" smtClean="0">
                <a:latin typeface="Courier New" pitchFamily="49" charset="0"/>
              </a:rPr>
              <a:t>examples.Yetanotherbean</a:t>
            </a:r>
            <a:r>
              <a:rPr lang="en-GB" altLang="en-US" sz="1200" b="1" dirty="0" smtClean="0">
                <a:latin typeface="Courier New" pitchFamily="49" charset="0"/>
              </a:rPr>
              <a:t>"/&gt;</a:t>
            </a:r>
            <a:endParaRPr lang="en-GB" altLang="en-US" sz="1200" b="1" dirty="0">
              <a:latin typeface="Courier New" pitchFamily="49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634723" y="4137913"/>
            <a:ext cx="6734175" cy="1747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b="1" dirty="0" smtClean="0">
                <a:latin typeface="Courier New" pitchFamily="49" charset="0"/>
              </a:rPr>
              <a:t>&lt;Bean id="</a:t>
            </a:r>
            <a:r>
              <a:rPr lang="en-GB" altLang="en-US" sz="1200" b="1" dirty="0" err="1" smtClean="0">
                <a:latin typeface="Courier New" pitchFamily="49" charset="0"/>
              </a:rPr>
              <a:t>examplebean</a:t>
            </a:r>
            <a:r>
              <a:rPr lang="en-GB" altLang="en-US" sz="1200" b="1" dirty="0" smtClean="0">
                <a:latin typeface="Courier New" pitchFamily="49" charset="0"/>
              </a:rPr>
              <a:t>" class="</a:t>
            </a:r>
            <a:r>
              <a:rPr lang="en-GB" altLang="en-US" sz="1200" b="1" dirty="0" err="1" smtClean="0">
                <a:latin typeface="Courier New" pitchFamily="49" charset="0"/>
              </a:rPr>
              <a:t>examples.Examplebean</a:t>
            </a:r>
            <a:r>
              <a:rPr lang="en-GB" altLang="en-US" sz="1200" b="1" dirty="0" smtClean="0">
                <a:latin typeface="Courier New" pitchFamily="49" charset="0"/>
              </a:rPr>
              <a:t>"&gt;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</a:t>
            </a:r>
            <a:r>
              <a:rPr lang="en-GB" altLang="en-US" sz="1200" dirty="0" smtClean="0">
                <a:latin typeface="Courier New" pitchFamily="49" charset="0"/>
              </a:rPr>
              <a:t>&lt;!-- Constructor injection using the nested &lt;ref/&gt; element --&gt;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&lt;constructor-</a:t>
            </a:r>
            <a:r>
              <a:rPr lang="en-GB" altLang="en-US" sz="1200" b="1" dirty="0" err="1" smtClean="0">
                <a:latin typeface="Courier New" pitchFamily="49" charset="0"/>
              </a:rPr>
              <a:t>arg</a:t>
            </a:r>
            <a:r>
              <a:rPr lang="en-GB" altLang="en-US" sz="1200" b="1" dirty="0" smtClean="0">
                <a:latin typeface="Courier New" pitchFamily="49" charset="0"/>
              </a:rPr>
              <a:t>&gt;&lt;ref bean="</a:t>
            </a:r>
            <a:r>
              <a:rPr lang="en-GB" altLang="en-US" sz="1200" b="1" dirty="0" err="1" smtClean="0">
                <a:latin typeface="Courier New" pitchFamily="49" charset="0"/>
              </a:rPr>
              <a:t>anotherexamplebean</a:t>
            </a:r>
            <a:r>
              <a:rPr lang="en-GB" altLang="en-US" sz="1200" b="1" dirty="0" smtClean="0">
                <a:latin typeface="Courier New" pitchFamily="49" charset="0"/>
              </a:rPr>
              <a:t>"/&gt;&lt;/constructor-</a:t>
            </a:r>
            <a:r>
              <a:rPr lang="en-GB" altLang="en-US" sz="1200" b="1" dirty="0" err="1" smtClean="0">
                <a:latin typeface="Courier New" pitchFamily="49" charset="0"/>
              </a:rPr>
              <a:t>arg</a:t>
            </a:r>
            <a:r>
              <a:rPr lang="en-GB" altLang="en-US" sz="1200" b="1" dirty="0" smtClean="0">
                <a:latin typeface="Courier New" pitchFamily="49" charset="0"/>
              </a:rPr>
              <a:t>&gt;  </a:t>
            </a:r>
          </a:p>
          <a:p>
            <a:r>
              <a:rPr lang="en-GB" altLang="en-US" sz="1200" dirty="0" smtClean="0">
                <a:latin typeface="Courier New" pitchFamily="49" charset="0"/>
              </a:rPr>
              <a:t>  &lt;!-- constructor injection using the neater 'ref' attribute --&gt;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&lt;constructor-</a:t>
            </a:r>
            <a:r>
              <a:rPr lang="en-GB" altLang="en-US" sz="1200" b="1" dirty="0" err="1" smtClean="0">
                <a:latin typeface="Courier New" pitchFamily="49" charset="0"/>
              </a:rPr>
              <a:t>arg</a:t>
            </a:r>
            <a:r>
              <a:rPr lang="en-GB" altLang="en-US" sz="1200" b="1" dirty="0" smtClean="0">
                <a:latin typeface="Courier New" pitchFamily="49" charset="0"/>
              </a:rPr>
              <a:t> ref="</a:t>
            </a:r>
            <a:r>
              <a:rPr lang="en-GB" altLang="en-US" sz="1200" b="1" dirty="0" err="1" smtClean="0">
                <a:latin typeface="Courier New" pitchFamily="49" charset="0"/>
              </a:rPr>
              <a:t>yetanotherbean</a:t>
            </a:r>
            <a:r>
              <a:rPr lang="en-GB" altLang="en-US" sz="1200" b="1" dirty="0" smtClean="0">
                <a:latin typeface="Courier New" pitchFamily="49" charset="0"/>
              </a:rPr>
              <a:t>"/&gt;  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  &lt;constructor-</a:t>
            </a:r>
            <a:r>
              <a:rPr lang="en-GB" altLang="en-US" sz="1200" b="1" dirty="0" err="1" smtClean="0">
                <a:latin typeface="Courier New" pitchFamily="49" charset="0"/>
              </a:rPr>
              <a:t>arg</a:t>
            </a:r>
            <a:r>
              <a:rPr lang="en-GB" altLang="en-US" sz="1200" b="1" dirty="0" smtClean="0">
                <a:latin typeface="Courier New" pitchFamily="49" charset="0"/>
              </a:rPr>
              <a:t> type="</a:t>
            </a:r>
            <a:r>
              <a:rPr lang="en-GB" altLang="en-US" sz="1200" b="1" dirty="0" err="1" smtClean="0">
                <a:latin typeface="Courier New" pitchFamily="49" charset="0"/>
              </a:rPr>
              <a:t>int</a:t>
            </a:r>
            <a:r>
              <a:rPr lang="en-GB" altLang="en-US" sz="1200" b="1" dirty="0" smtClean="0">
                <a:latin typeface="Courier New" pitchFamily="49" charset="0"/>
              </a:rPr>
              <a:t>" value="1"/&gt;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&lt;/bean&gt;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&lt;Bean id="</a:t>
            </a:r>
            <a:r>
              <a:rPr lang="en-GB" altLang="en-US" sz="1200" b="1" dirty="0" err="1" smtClean="0">
                <a:latin typeface="Courier New" pitchFamily="49" charset="0"/>
              </a:rPr>
              <a:t>anotherexamplebean</a:t>
            </a:r>
            <a:r>
              <a:rPr lang="en-GB" altLang="en-US" sz="1200" b="1" dirty="0" smtClean="0">
                <a:latin typeface="Courier New" pitchFamily="49" charset="0"/>
              </a:rPr>
              <a:t>" class="</a:t>
            </a:r>
            <a:r>
              <a:rPr lang="en-GB" altLang="en-US" sz="1200" b="1" dirty="0" err="1" smtClean="0">
                <a:latin typeface="Courier New" pitchFamily="49" charset="0"/>
              </a:rPr>
              <a:t>examples.Anotherbean</a:t>
            </a:r>
            <a:r>
              <a:rPr lang="en-GB" altLang="en-US" sz="1200" b="1" dirty="0" smtClean="0">
                <a:latin typeface="Courier New" pitchFamily="49" charset="0"/>
              </a:rPr>
              <a:t>"/&gt;</a:t>
            </a:r>
          </a:p>
          <a:p>
            <a:r>
              <a:rPr lang="en-GB" altLang="en-US" sz="1200" b="1" dirty="0" smtClean="0">
                <a:latin typeface="Courier New" pitchFamily="49" charset="0"/>
              </a:rPr>
              <a:t>&lt;bean id="</a:t>
            </a:r>
            <a:r>
              <a:rPr lang="en-GB" altLang="en-US" sz="1200" b="1" dirty="0" err="1" smtClean="0">
                <a:latin typeface="Courier New" pitchFamily="49" charset="0"/>
              </a:rPr>
              <a:t>yetanotherbean</a:t>
            </a:r>
            <a:r>
              <a:rPr lang="en-GB" altLang="en-US" sz="1200" b="1" dirty="0" smtClean="0">
                <a:latin typeface="Courier New" pitchFamily="49" charset="0"/>
              </a:rPr>
              <a:t>" class="</a:t>
            </a:r>
            <a:r>
              <a:rPr lang="en-GB" altLang="en-US" sz="1200" b="1" dirty="0" err="1" smtClean="0">
                <a:latin typeface="Courier New" pitchFamily="49" charset="0"/>
              </a:rPr>
              <a:t>examples.Yetanotherbean</a:t>
            </a:r>
            <a:r>
              <a:rPr lang="en-GB" altLang="en-US" sz="1200" b="1" dirty="0" smtClean="0">
                <a:latin typeface="Courier New" pitchFamily="49" charset="0"/>
              </a:rPr>
              <a:t>"/&gt;</a:t>
            </a:r>
            <a:endParaRPr lang="en-GB" altLang="en-US" sz="1200" b="1" dirty="0">
              <a:latin typeface="Courier New" pitchFamily="49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2509" y="2511617"/>
            <a:ext cx="13612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Setter </a:t>
            </a:r>
          </a:p>
          <a:p>
            <a:r>
              <a:rPr lang="en-US" altLang="en-US" dirty="0" smtClean="0"/>
              <a:t>Injection:</a:t>
            </a:r>
            <a:endParaRPr lang="en-GB" altLang="en-US" dirty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-71035" y="4444439"/>
            <a:ext cx="17283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Constructor </a:t>
            </a:r>
          </a:p>
          <a:p>
            <a:r>
              <a:rPr lang="en-US" altLang="en-US" dirty="0" smtClean="0"/>
              <a:t>     injection: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227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762000" y="4724400"/>
            <a:ext cx="78441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&lt;Bean id="</a:t>
            </a:r>
            <a:r>
              <a:rPr lang="en-US" altLang="en-US" dirty="0" err="1" smtClean="0"/>
              <a:t>examplebean</a:t>
            </a:r>
            <a:r>
              <a:rPr lang="en-US" altLang="en-US" dirty="0" smtClean="0"/>
              <a:t>" class="</a:t>
            </a:r>
            <a:r>
              <a:rPr lang="en-US" altLang="en-US" dirty="0" err="1" smtClean="0"/>
              <a:t>org.example.Examplebean</a:t>
            </a:r>
            <a:r>
              <a:rPr lang="en-US" altLang="en-US" dirty="0" smtClean="0"/>
              <a:t>"&gt; </a:t>
            </a:r>
          </a:p>
          <a:p>
            <a:r>
              <a:rPr lang="en-US" altLang="en-US" dirty="0" smtClean="0"/>
              <a:t>       &lt;property name="</a:t>
            </a:r>
            <a:r>
              <a:rPr lang="en-US" altLang="en-US" dirty="0" err="1" smtClean="0"/>
              <a:t>anotherbean</a:t>
            </a:r>
            <a:r>
              <a:rPr lang="en-US" altLang="en-US" dirty="0" smtClean="0"/>
              <a:t>" ref="</a:t>
            </a:r>
            <a:r>
              <a:rPr lang="en-US" altLang="en-US" dirty="0" err="1" smtClean="0"/>
              <a:t>someotherbean</a:t>
            </a:r>
            <a:r>
              <a:rPr lang="en-US" altLang="en-US" dirty="0" smtClean="0"/>
              <a:t>" /&gt;</a:t>
            </a:r>
          </a:p>
          <a:p>
            <a:r>
              <a:rPr lang="en-US" altLang="en-US" dirty="0" smtClean="0"/>
              <a:t>&lt;/bean&gt;</a:t>
            </a:r>
            <a:endParaRPr lang="en-US" altLang="en-US" dirty="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62000" y="1833370"/>
            <a:ext cx="7239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smtClean="0"/>
              <a:t>&lt;Bean id="</a:t>
            </a:r>
            <a:r>
              <a:rPr lang="en-US" altLang="en-US" dirty="0" err="1" smtClean="0"/>
              <a:t>examplebean</a:t>
            </a:r>
            <a:r>
              <a:rPr lang="en-US" altLang="en-US" dirty="0" smtClean="0"/>
              <a:t>" class="</a:t>
            </a:r>
            <a:r>
              <a:rPr lang="en-US" altLang="en-US" dirty="0" err="1" smtClean="0"/>
              <a:t>org.example.Examplebean</a:t>
            </a:r>
            <a:r>
              <a:rPr lang="en-US" altLang="en-US" dirty="0" smtClean="0"/>
              <a:t>"&gt; </a:t>
            </a:r>
          </a:p>
          <a:p>
            <a:r>
              <a:rPr lang="en-US" altLang="en-US" dirty="0" smtClean="0"/>
              <a:t>       &lt;property name="</a:t>
            </a:r>
            <a:r>
              <a:rPr lang="en-US" altLang="en-US" dirty="0" err="1" smtClean="0"/>
              <a:t>anotherbean</a:t>
            </a:r>
            <a:r>
              <a:rPr lang="en-US" altLang="en-US" dirty="0" smtClean="0"/>
              <a:t>"&gt;</a:t>
            </a:r>
          </a:p>
          <a:p>
            <a:r>
              <a:rPr lang="en-US" altLang="en-US" dirty="0" smtClean="0"/>
              <a:t>	&lt;Ref bean="</a:t>
            </a:r>
            <a:r>
              <a:rPr lang="en-US" altLang="en-US" dirty="0" err="1" smtClean="0"/>
              <a:t>someotherbean</a:t>
            </a:r>
            <a:r>
              <a:rPr lang="en-US" altLang="en-US" dirty="0" smtClean="0"/>
              <a:t>" /&gt;</a:t>
            </a:r>
          </a:p>
          <a:p>
            <a:r>
              <a:rPr lang="en-US" altLang="en-US" dirty="0" smtClean="0"/>
              <a:t>       &lt;/property&gt; </a:t>
            </a:r>
          </a:p>
          <a:p>
            <a:r>
              <a:rPr lang="en-US" altLang="en-US" dirty="0" smtClean="0"/>
              <a:t>&lt;/bean&gt;</a:t>
            </a:r>
            <a:endParaRPr lang="en-US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DAD7C-D6B3-4377-A15E-F5B9DE7F59C0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92741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Bean properties?</a:t>
            </a:r>
            <a:endParaRPr lang="en-US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00953"/>
            <a:ext cx="777240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en-US" altLang="en-US" sz="2200" cap="none" dirty="0"/>
              <a:t>The primary method of dependency injection</a:t>
            </a:r>
          </a:p>
          <a:p>
            <a:pPr>
              <a:buFontTx/>
              <a:buChar char="•"/>
            </a:pPr>
            <a:r>
              <a:rPr lang="en-US" altLang="en-US" sz="2200" cap="none" dirty="0"/>
              <a:t>Can be another bean, value, collection, etc.</a:t>
            </a:r>
            <a:endParaRPr lang="en-US" altLang="en-US" sz="2200" cap="none" dirty="0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85800" y="411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/>
              <a:t>This can be written in shorthand as follows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00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838199" y="5029200"/>
            <a:ext cx="8117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&lt;bean class="</a:t>
            </a:r>
            <a:r>
              <a:rPr lang="en-US" altLang="en-US" dirty="0" err="1" smtClean="0"/>
              <a:t>org.example.Examplebean</a:t>
            </a:r>
            <a:r>
              <a:rPr lang="en-US" altLang="en-US" dirty="0" smtClean="0"/>
              <a:t>"&gt; </a:t>
            </a:r>
          </a:p>
          <a:p>
            <a:r>
              <a:rPr lang="en-US" altLang="en-US" dirty="0" smtClean="0"/>
              <a:t>       &lt;property name="</a:t>
            </a:r>
            <a:r>
              <a:rPr lang="en-US" altLang="en-US" dirty="0" err="1" smtClean="0"/>
              <a:t>anotherbean</a:t>
            </a:r>
            <a:r>
              <a:rPr lang="en-US" altLang="en-US" dirty="0" smtClean="0"/>
              <a:t>" ref="</a:t>
            </a:r>
            <a:r>
              <a:rPr lang="en-US" altLang="en-US" dirty="0" err="1" smtClean="0"/>
              <a:t>someotherbean</a:t>
            </a:r>
            <a:r>
              <a:rPr lang="en-US" altLang="en-US" dirty="0" smtClean="0"/>
              <a:t>" /&gt;</a:t>
            </a:r>
          </a:p>
          <a:p>
            <a:r>
              <a:rPr lang="en-US" altLang="en-US" dirty="0" smtClean="0"/>
              <a:t>&lt;/bean&gt;</a:t>
            </a:r>
            <a:endParaRPr lang="en-US" altLang="en-US" dirty="0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685800" y="2823508"/>
            <a:ext cx="78799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&lt;bean id="</a:t>
            </a:r>
            <a:r>
              <a:rPr lang="en-US" altLang="en-US" dirty="0" err="1" smtClean="0"/>
              <a:t>examplebean</a:t>
            </a:r>
            <a:r>
              <a:rPr lang="en-US" altLang="en-US" dirty="0" smtClean="0"/>
              <a:t>" class="</a:t>
            </a:r>
            <a:r>
              <a:rPr lang="en-US" altLang="en-US" dirty="0" err="1" smtClean="0"/>
              <a:t>org.example.Examplebean</a:t>
            </a:r>
            <a:r>
              <a:rPr lang="en-US" altLang="en-US" dirty="0" smtClean="0"/>
              <a:t>"&gt; </a:t>
            </a:r>
          </a:p>
          <a:p>
            <a:r>
              <a:rPr lang="en-US" altLang="en-US" dirty="0" smtClean="0"/>
              <a:t>       &lt;property name="</a:t>
            </a:r>
            <a:r>
              <a:rPr lang="en-US" altLang="en-US" dirty="0" err="1" smtClean="0"/>
              <a:t>anotherbean</a:t>
            </a:r>
            <a:r>
              <a:rPr lang="en-US" altLang="en-US" dirty="0" smtClean="0"/>
              <a:t>" ref="</a:t>
            </a:r>
            <a:r>
              <a:rPr lang="en-US" altLang="en-US" dirty="0" err="1" smtClean="0"/>
              <a:t>someotherbean</a:t>
            </a:r>
            <a:r>
              <a:rPr lang="en-US" altLang="en-US" dirty="0" smtClean="0"/>
              <a:t>" /&gt;</a:t>
            </a:r>
          </a:p>
          <a:p>
            <a:r>
              <a:rPr lang="en-US" altLang="en-US" dirty="0" smtClean="0"/>
              <a:t>&lt;/bean&gt;</a:t>
            </a:r>
            <a:endParaRPr lang="en-US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F890D-C7F0-4E64-A458-31768B617646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Anonymous </a:t>
            </a:r>
            <a:r>
              <a:rPr lang="en-US" altLang="en-US" dirty="0" err="1" smtClean="0"/>
              <a:t>vs</a:t>
            </a:r>
            <a:r>
              <a:rPr lang="en-US" altLang="en-US" dirty="0" smtClean="0"/>
              <a:t> ID</a:t>
            </a:r>
            <a:endParaRPr lang="en-US" altLang="en-US" dirty="0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772400" cy="182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200" cap="none" dirty="0"/>
              <a:t>Beans that do not need to be referenced elsewhere can be defined anonymously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200" cap="none" dirty="0"/>
              <a:t>This bean is identified (has an id) and can be accessed to </a:t>
            </a:r>
            <a:r>
              <a:rPr lang="en-US" altLang="en-US" sz="2200" cap="none" dirty="0" smtClean="0"/>
              <a:t>inject </a:t>
            </a:r>
            <a:r>
              <a:rPr lang="en-US" altLang="en-US" sz="2200" cap="none" dirty="0"/>
              <a:t>it into another bean</a:t>
            </a:r>
            <a:endParaRPr lang="en-US" altLang="en-US" sz="2200" cap="none" dirty="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685800" y="441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dirty="0" smtClean="0"/>
              <a:t>This bean is anonymous (no id)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8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7224" y="1187824"/>
            <a:ext cx="90797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&lt;bean id="outer" class="</a:t>
            </a:r>
            <a:r>
              <a:rPr lang="en-US" altLang="en-US" dirty="0" err="1" smtClean="0"/>
              <a:t>org.example.Somebean</a:t>
            </a:r>
            <a:r>
              <a:rPr lang="en-US" altLang="en-US" dirty="0" smtClean="0"/>
              <a:t>"&gt; </a:t>
            </a:r>
          </a:p>
          <a:p>
            <a:pPr lvl="1"/>
            <a:r>
              <a:rPr lang="en-US" altLang="en-US" dirty="0" smtClean="0"/>
              <a:t>&lt;property name="person"&gt; </a:t>
            </a:r>
          </a:p>
          <a:p>
            <a:pPr lvl="2"/>
            <a:r>
              <a:rPr lang="en-US" altLang="en-US" dirty="0" smtClean="0"/>
              <a:t>&lt;bean class="</a:t>
            </a:r>
            <a:r>
              <a:rPr lang="en-US" altLang="en-US" dirty="0" err="1" smtClean="0"/>
              <a:t>org.example.Personimpl</a:t>
            </a:r>
            <a:r>
              <a:rPr lang="en-US" altLang="en-US" dirty="0" smtClean="0"/>
              <a:t>"&gt; </a:t>
            </a:r>
          </a:p>
          <a:p>
            <a:pPr lvl="3"/>
            <a:r>
              <a:rPr lang="en-US" altLang="en-US" dirty="0" smtClean="0"/>
              <a:t>&lt;property name="name"&gt;&lt;value&gt;Arun&lt;/value&gt;&lt;/property&gt; </a:t>
            </a:r>
          </a:p>
          <a:p>
            <a:pPr lvl="3"/>
            <a:r>
              <a:rPr lang="en-US" altLang="en-US" dirty="0" smtClean="0"/>
              <a:t>&lt;property name="age"&gt;&lt;value&gt;21&lt;/value&gt;&lt;/property&gt; </a:t>
            </a:r>
          </a:p>
          <a:p>
            <a:pPr lvl="2"/>
            <a:r>
              <a:rPr lang="en-US" altLang="en-US" dirty="0" smtClean="0"/>
              <a:t>&lt;/bean&gt; </a:t>
            </a:r>
          </a:p>
          <a:p>
            <a:pPr lvl="1"/>
            <a:r>
              <a:rPr lang="en-US" altLang="en-US" dirty="0" smtClean="0"/>
              <a:t>&lt;/property&gt; </a:t>
            </a:r>
          </a:p>
          <a:p>
            <a:r>
              <a:rPr lang="en-US" altLang="en-US" dirty="0" smtClean="0"/>
              <a:t>&lt;/bean&gt; 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C495-FA37-4835-A3DF-410298AB0A40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094" y="3048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is an inner bean?</a:t>
            </a:r>
            <a:endParaRPr lang="en-US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435" y="4648200"/>
            <a:ext cx="7772400" cy="2209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200" cap="none" dirty="0" smtClean="0"/>
              <a:t>It is a way to define a bean needed by another bean in a shorthand way</a:t>
            </a:r>
          </a:p>
          <a:p>
            <a:pPr lvl="1"/>
            <a:r>
              <a:rPr lang="en-US" altLang="en-US" sz="2200" dirty="0" smtClean="0"/>
              <a:t>Always anonymous (id is ignored)</a:t>
            </a:r>
          </a:p>
          <a:p>
            <a:pPr lvl="1"/>
            <a:r>
              <a:rPr lang="en-US" altLang="en-US" sz="2200" dirty="0" smtClean="0"/>
              <a:t>Always prototype (non-singleton)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250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62000" y="4285130"/>
            <a:ext cx="6172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</a:t>
            </a:r>
            <a:r>
              <a:rPr lang="en-US" altLang="en-US" dirty="0" smtClean="0"/>
              <a:t>ublic class </a:t>
            </a:r>
            <a:r>
              <a:rPr lang="en-US" altLang="en-US" dirty="0" err="1"/>
              <a:t>E</a:t>
            </a:r>
            <a:r>
              <a:rPr lang="en-US" altLang="en-US" dirty="0" err="1" smtClean="0"/>
              <a:t>xamplebean</a:t>
            </a:r>
            <a:r>
              <a:rPr lang="en-US" altLang="en-US" dirty="0" smtClean="0"/>
              <a:t> { </a:t>
            </a:r>
          </a:p>
          <a:p>
            <a:pPr lvl="1"/>
            <a:r>
              <a:rPr lang="en-US" altLang="en-US" dirty="0" smtClean="0"/>
              <a:t>public void 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() {</a:t>
            </a:r>
          </a:p>
          <a:p>
            <a:pPr lvl="1"/>
            <a:r>
              <a:rPr lang="en-US" altLang="en-US" dirty="0" smtClean="0"/>
              <a:t>	// do something</a:t>
            </a:r>
          </a:p>
          <a:p>
            <a:pPr lvl="1"/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} </a:t>
            </a:r>
            <a:endParaRPr lang="en-US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26F40-4635-419C-9779-CD0D4D912D1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Bean 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-method</a:t>
            </a:r>
            <a:endParaRPr lang="en-US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371600"/>
            <a:ext cx="77724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200" cap="none" dirty="0"/>
              <a:t>The </a:t>
            </a:r>
            <a:r>
              <a:rPr lang="en-US" altLang="en-US" sz="2200" cap="none" dirty="0" err="1"/>
              <a:t>init</a:t>
            </a:r>
            <a:r>
              <a:rPr lang="en-US" altLang="en-US" sz="2200" cap="none" dirty="0"/>
              <a:t> method runs AFTER all bean dependencies are loaded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Constructor loads when the bean is first instantiated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Allows the programmer to execute code once all dependencies are present</a:t>
            </a:r>
            <a:endParaRPr lang="en-US" altLang="en-US" sz="2200" dirty="0">
              <a:solidFill>
                <a:schemeClr val="accent3"/>
              </a:solidFill>
              <a:ea typeface="+mn-ea"/>
              <a:cs typeface="+mn-cs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62000" y="3237201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/>
              <a:t>&lt;bean id="</a:t>
            </a:r>
            <a:r>
              <a:rPr lang="en-US" altLang="en-US" dirty="0" err="1" smtClean="0"/>
              <a:t>examplebean</a:t>
            </a:r>
            <a:r>
              <a:rPr lang="en-US" altLang="en-US" dirty="0" smtClean="0"/>
              <a:t>“ class=”</a:t>
            </a:r>
            <a:r>
              <a:rPr lang="en-US" altLang="en-US" dirty="0" err="1" smtClean="0"/>
              <a:t>org.example.Examplebean</a:t>
            </a:r>
            <a:r>
              <a:rPr lang="en-US" altLang="en-US" dirty="0" smtClean="0"/>
              <a:t>" </a:t>
            </a:r>
          </a:p>
          <a:p>
            <a:r>
              <a:rPr lang="en-US" altLang="en-US" dirty="0" smtClean="0"/>
              <a:t>	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-method=”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” /&gt;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35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397301" y="4326395"/>
            <a:ext cx="57530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&lt;bean class="</a:t>
            </a:r>
            <a:r>
              <a:rPr lang="en-US" altLang="en-US" dirty="0" err="1" smtClean="0"/>
              <a:t>org.example.Examplebean</a:t>
            </a:r>
            <a:r>
              <a:rPr lang="en-US" altLang="en-US" dirty="0" smtClean="0"/>
              <a:t>"&gt; </a:t>
            </a:r>
          </a:p>
          <a:p>
            <a:r>
              <a:rPr lang="en-US" altLang="en-US" dirty="0" smtClean="0"/>
              <a:t>    &lt;property name="email"&gt;</a:t>
            </a:r>
          </a:p>
          <a:p>
            <a:r>
              <a:rPr lang="en-US" altLang="en-US" dirty="0" smtClean="0"/>
              <a:t>	&lt;Value&gt;aarun@inautix.co.in&lt;/value&gt;</a:t>
            </a:r>
          </a:p>
          <a:p>
            <a:r>
              <a:rPr lang="en-US" altLang="en-US" dirty="0" smtClean="0"/>
              <a:t>    &lt;/property&gt; </a:t>
            </a:r>
          </a:p>
          <a:p>
            <a:r>
              <a:rPr lang="en-US" altLang="en-US" dirty="0" smtClean="0"/>
              <a:t>&lt;/bean&gt;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B1FC5-1A6D-4CD1-827B-6E3E4AC978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170" y="246529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Bean values</a:t>
            </a: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170" y="1030941"/>
            <a:ext cx="7772400" cy="297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Spring can inject more than just other beans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Values on beans can be of a few types</a:t>
            </a:r>
          </a:p>
          <a:p>
            <a:pPr lvl="3"/>
            <a:r>
              <a:rPr lang="en-US" altLang="en-US" sz="2200" dirty="0" smtClean="0"/>
              <a:t>Direct value (string, </a:t>
            </a:r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, etc.)</a:t>
            </a:r>
          </a:p>
          <a:p>
            <a:pPr lvl="3"/>
            <a:r>
              <a:rPr lang="en-US" altLang="en-US" sz="2200" dirty="0" smtClean="0"/>
              <a:t>Collection (list, set, map, props)</a:t>
            </a:r>
          </a:p>
          <a:p>
            <a:pPr lvl="3"/>
            <a:r>
              <a:rPr lang="en-US" altLang="en-US" sz="2200" dirty="0" smtClean="0"/>
              <a:t>Bean</a:t>
            </a:r>
          </a:p>
          <a:p>
            <a:pPr lvl="3"/>
            <a:r>
              <a:rPr lang="en-US" altLang="en-US" sz="2200" dirty="0" smtClean="0"/>
              <a:t>Compound property</a:t>
            </a:r>
            <a:endParaRPr lang="en-US" altLang="en-US" sz="2200" dirty="0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877235" y="3585883"/>
            <a:ext cx="4495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 smtClean="0"/>
              <a:t>Example of injecting a string value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9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79611" y="1438138"/>
            <a:ext cx="5334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smtClean="0"/>
              <a:t>&lt;bean id="</a:t>
            </a:r>
            <a:r>
              <a:rPr lang="en-US" altLang="en-US" dirty="0" err="1" smtClean="0"/>
              <a:t>abstractbean</a:t>
            </a:r>
            <a:r>
              <a:rPr lang="en-US" altLang="en-US" dirty="0" smtClean="0"/>
              <a:t>" abstract="true" </a:t>
            </a:r>
          </a:p>
          <a:p>
            <a:r>
              <a:rPr lang="en-US" altLang="en-US" dirty="0" smtClean="0"/>
              <a:t>	class="</a:t>
            </a:r>
            <a:r>
              <a:rPr lang="en-US" altLang="en-US" dirty="0" err="1" smtClean="0"/>
              <a:t>org.example.Parentbean</a:t>
            </a:r>
            <a:r>
              <a:rPr lang="en-US" altLang="en-US" dirty="0" smtClean="0"/>
              <a:t>"&gt; </a:t>
            </a:r>
          </a:p>
          <a:p>
            <a:r>
              <a:rPr lang="en-US" altLang="en-US" dirty="0" smtClean="0"/>
              <a:t>     &lt;property name="name" value="parent-</a:t>
            </a:r>
            <a:r>
              <a:rPr lang="en-US" altLang="en-US" dirty="0" err="1" smtClean="0"/>
              <a:t>az</a:t>
            </a:r>
            <a:r>
              <a:rPr lang="en-US" altLang="en-US" dirty="0" smtClean="0"/>
              <a:t>"/&gt; </a:t>
            </a:r>
          </a:p>
          <a:p>
            <a:r>
              <a:rPr lang="en-US" altLang="en-US" dirty="0" smtClean="0"/>
              <a:t>     &lt;property name="age" value="31"/&gt; </a:t>
            </a:r>
          </a:p>
          <a:p>
            <a:r>
              <a:rPr lang="en-US" altLang="en-US" dirty="0" smtClean="0"/>
              <a:t>&lt;/bean&gt;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&lt;bean id="</a:t>
            </a:r>
            <a:r>
              <a:rPr lang="en-US" altLang="en-US" dirty="0" err="1" smtClean="0"/>
              <a:t>childbean</a:t>
            </a:r>
            <a:r>
              <a:rPr lang="en-US" altLang="en-US" dirty="0" smtClean="0"/>
              <a:t>" </a:t>
            </a:r>
          </a:p>
          <a:p>
            <a:r>
              <a:rPr lang="en-US" altLang="en-US" dirty="0" smtClean="0"/>
              <a:t>	class="</a:t>
            </a:r>
            <a:r>
              <a:rPr lang="en-US" altLang="en-US" dirty="0" err="1" smtClean="0"/>
              <a:t>org.example.Childbean</a:t>
            </a:r>
            <a:r>
              <a:rPr lang="en-US" altLang="en-US" dirty="0" smtClean="0"/>
              <a:t>" </a:t>
            </a:r>
          </a:p>
          <a:p>
            <a:r>
              <a:rPr lang="en-US" altLang="en-US" dirty="0" smtClean="0"/>
              <a:t>	parent="</a:t>
            </a:r>
            <a:r>
              <a:rPr lang="en-US" altLang="en-US" dirty="0" err="1" smtClean="0"/>
              <a:t>abstractbean</a:t>
            </a:r>
            <a:r>
              <a:rPr lang="en-US" altLang="en-US" dirty="0" smtClean="0"/>
              <a:t>" 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-method="</a:t>
            </a:r>
            <a:r>
              <a:rPr lang="en-US" altLang="en-US" dirty="0" err="1" smtClean="0"/>
              <a:t>init</a:t>
            </a:r>
            <a:r>
              <a:rPr lang="en-US" altLang="en-US" dirty="0" smtClean="0"/>
              <a:t>"&gt; </a:t>
            </a:r>
          </a:p>
          <a:p>
            <a:r>
              <a:rPr lang="en-US" altLang="en-US" dirty="0" smtClean="0"/>
              <a:t>     &lt;property name="name" value="child-</a:t>
            </a:r>
            <a:r>
              <a:rPr lang="en-US" altLang="en-US" dirty="0" err="1" smtClean="0"/>
              <a:t>az</a:t>
            </a:r>
            <a:r>
              <a:rPr lang="en-US" altLang="en-US" dirty="0" smtClean="0"/>
              <a:t>"/&gt;</a:t>
            </a:r>
          </a:p>
          <a:p>
            <a:r>
              <a:rPr lang="en-US" altLang="en-US" dirty="0" smtClean="0"/>
              <a:t>&lt;/bean&gt; 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90DB2-0DB9-4099-9007-65644D3D76B8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611" y="219636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Abstract (parent) beans</a:t>
            </a:r>
            <a:endParaRPr lang="en-US" alt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8223" y="645459"/>
            <a:ext cx="7772400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en-US" sz="2200" dirty="0">
                <a:solidFill>
                  <a:schemeClr val="accent3"/>
                </a:solidFill>
                <a:ea typeface="+mn-ea"/>
                <a:cs typeface="+mn-cs"/>
              </a:rPr>
              <a:t>Allows definition of part of a bean which can be reused many times in other bean definitions </a:t>
            </a:r>
            <a:endParaRPr lang="en-US" altLang="en-US" sz="2200" dirty="0">
              <a:solidFill>
                <a:schemeClr val="accent3"/>
              </a:solidFill>
              <a:ea typeface="+mn-ea"/>
              <a:cs typeface="+mn-cs"/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6172200" y="1285042"/>
            <a:ext cx="2743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96" charset="2"/>
              <a:buChar char="§"/>
            </a:pPr>
            <a:r>
              <a:rPr lang="en-US" altLang="en-US" i="1" dirty="0" smtClean="0">
                <a:solidFill>
                  <a:schemeClr val="accent2"/>
                </a:solidFill>
              </a:rPr>
              <a:t>The parent bean defines 2 values (name, age)</a:t>
            </a:r>
          </a:p>
          <a:p>
            <a:pPr>
              <a:buFont typeface="Wingdings" pitchFamily="96" charset="2"/>
              <a:buChar char="§"/>
            </a:pPr>
            <a:r>
              <a:rPr lang="en-US" altLang="en-US" i="1" dirty="0" smtClean="0">
                <a:solidFill>
                  <a:schemeClr val="accent2"/>
                </a:solidFill>
              </a:rPr>
              <a:t>The child bean uses the parent age value (31)</a:t>
            </a:r>
          </a:p>
          <a:p>
            <a:pPr>
              <a:buFont typeface="Wingdings" pitchFamily="96" charset="2"/>
              <a:buChar char="§"/>
            </a:pPr>
            <a:r>
              <a:rPr lang="en-US" altLang="en-US" i="1" dirty="0" smtClean="0">
                <a:solidFill>
                  <a:schemeClr val="accent2"/>
                </a:solidFill>
              </a:rPr>
              <a:t>The child bean overrides the parent name value (from parent-</a:t>
            </a:r>
            <a:r>
              <a:rPr lang="en-US" altLang="en-US" i="1" dirty="0" err="1" smtClean="0">
                <a:solidFill>
                  <a:schemeClr val="accent2"/>
                </a:solidFill>
              </a:rPr>
              <a:t>az</a:t>
            </a:r>
            <a:r>
              <a:rPr lang="en-US" altLang="en-US" i="1" dirty="0" smtClean="0">
                <a:solidFill>
                  <a:schemeClr val="accent2"/>
                </a:solidFill>
              </a:rPr>
              <a:t> to child-</a:t>
            </a:r>
            <a:r>
              <a:rPr lang="en-US" altLang="en-US" i="1" dirty="0" err="1" smtClean="0">
                <a:solidFill>
                  <a:schemeClr val="accent2"/>
                </a:solidFill>
              </a:rPr>
              <a:t>az</a:t>
            </a:r>
            <a:r>
              <a:rPr lang="en-US" altLang="en-US" i="1" dirty="0" smtClean="0">
                <a:solidFill>
                  <a:schemeClr val="accent2"/>
                </a:solidFill>
              </a:rPr>
              <a:t>)</a:t>
            </a:r>
          </a:p>
          <a:p>
            <a:pPr>
              <a:buFont typeface="Wingdings" pitchFamily="96" charset="2"/>
              <a:buChar char="§"/>
            </a:pPr>
            <a:r>
              <a:rPr lang="en-US" altLang="en-US" i="1" dirty="0" smtClean="0">
                <a:solidFill>
                  <a:schemeClr val="accent2"/>
                </a:solidFill>
              </a:rPr>
              <a:t>Parent bean could not be injected, child could</a:t>
            </a: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47" y="165568"/>
            <a:ext cx="8501062" cy="660400"/>
          </a:xfrm>
        </p:spPr>
        <p:txBody>
          <a:bodyPr/>
          <a:lstStyle/>
          <a:p>
            <a:r>
              <a:rPr lang="en-US" altLang="en-US" dirty="0" err="1" smtClean="0"/>
              <a:t>Autowiring</a:t>
            </a:r>
            <a:r>
              <a:rPr lang="en-US" altLang="en-US" dirty="0" smtClean="0"/>
              <a:t> mode</a:t>
            </a:r>
            <a:endParaRPr lang="en-GB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871" y="864721"/>
            <a:ext cx="8458200" cy="5651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It </a:t>
            </a:r>
            <a:r>
              <a:rPr lang="en-GB" altLang="en-US" sz="2200" cap="none" dirty="0" smtClean="0"/>
              <a:t>is possible to automatically let spring resolve collaborators (other beans) for your bean by inspecting the contents of the </a:t>
            </a:r>
            <a:r>
              <a:rPr lang="en-GB" altLang="en-US" sz="2200" cap="none" dirty="0" err="1" smtClean="0"/>
              <a:t>beanfactory</a:t>
            </a:r>
            <a:r>
              <a:rPr lang="en-GB" altLang="en-US" sz="2200" cap="none" dirty="0" smtClean="0"/>
              <a:t>.</a:t>
            </a:r>
            <a:endParaRPr lang="en-GB" altLang="en-US" sz="2200" cap="none" dirty="0"/>
          </a:p>
        </p:txBody>
      </p:sp>
      <p:graphicFrame>
        <p:nvGraphicFramePr>
          <p:cNvPr id="28796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09841"/>
              </p:ext>
            </p:extLst>
          </p:nvPr>
        </p:nvGraphicFramePr>
        <p:xfrm>
          <a:off x="654423" y="2065805"/>
          <a:ext cx="8229600" cy="3901440"/>
        </p:xfrm>
        <a:graphic>
          <a:graphicData uri="http://schemas.openxmlformats.org/drawingml/2006/table">
            <a:tbl>
              <a:tblPr/>
              <a:tblGrid>
                <a:gridCol w="1331913"/>
                <a:gridCol w="6897687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</a:t>
                      </a:r>
                      <a:endParaRPr kumimoji="0" lang="en-GB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Explanation</a:t>
                      </a:r>
                      <a:endParaRPr kumimoji="0" lang="en-GB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autowiring at all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byName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Autowiring by property name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W</a:t>
                      </a: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ill inspect the container and look for a bean named exactly the same as the property which needs to be autowired.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byType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Allows a property to be autowired if there is exactly one bean of the property type in the container.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constructor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This is analogous to byType, but applies to constructor arguments.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autodetect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Chooses constructor or byType through introspection of the bean class.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93" y="138674"/>
            <a:ext cx="8501062" cy="660400"/>
          </a:xfrm>
        </p:spPr>
        <p:txBody>
          <a:bodyPr/>
          <a:lstStyle/>
          <a:p>
            <a:r>
              <a:rPr lang="en-US" altLang="en-US" dirty="0" smtClean="0"/>
              <a:t>Dependency checking mode</a:t>
            </a:r>
            <a:endParaRPr lang="en-GB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415" y="936632"/>
            <a:ext cx="8601647" cy="483990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200" cap="none" dirty="0" smtClean="0"/>
              <a:t>	</a:t>
            </a:r>
            <a:r>
              <a:rPr lang="en-GB" altLang="en-US" sz="2200" cap="none" dirty="0" smtClean="0"/>
              <a:t>This feature is sometimes useful when you want to ensure that all properties are set on a bean.</a:t>
            </a:r>
            <a:r>
              <a:rPr lang="en-GB" altLang="en-US" cap="none" dirty="0" smtClean="0"/>
              <a:t> </a:t>
            </a:r>
            <a:endParaRPr lang="en-GB" altLang="en-US" cap="none" dirty="0"/>
          </a:p>
        </p:txBody>
      </p:sp>
      <p:graphicFrame>
        <p:nvGraphicFramePr>
          <p:cNvPr id="2976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49828"/>
              </p:ext>
            </p:extLst>
          </p:nvPr>
        </p:nvGraphicFramePr>
        <p:xfrm>
          <a:off x="927847" y="1833283"/>
          <a:ext cx="7315200" cy="3342640"/>
        </p:xfrm>
        <a:graphic>
          <a:graphicData uri="http://schemas.openxmlformats.org/drawingml/2006/table">
            <a:tbl>
              <a:tblPr/>
              <a:tblGrid>
                <a:gridCol w="1014413"/>
                <a:gridCol w="6300787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</a:t>
                      </a:r>
                      <a:endParaRPr kumimoji="0" lang="en-GB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Explanation</a:t>
                      </a:r>
                      <a:endParaRPr kumimoji="0" lang="en-GB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none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dependency checking. Properties of the bean which have no value specified for them are simply not set.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simple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Dependency checking is performed for primitive types and collections (everything except collaborators).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object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Dependency checking is performed for collaborators only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Dependency checking is done for collaborators, primitive types and collections.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400" y="0"/>
            <a:ext cx="8501062" cy="660400"/>
          </a:xfrm>
        </p:spPr>
        <p:txBody>
          <a:bodyPr/>
          <a:lstStyle/>
          <a:p>
            <a:r>
              <a:rPr lang="en-US" altLang="en-US" dirty="0" smtClean="0"/>
              <a:t>Lazy-initialization mode</a:t>
            </a:r>
            <a:endParaRPr lang="en-GB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722" y="826061"/>
            <a:ext cx="7772400" cy="47561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Tx/>
              <a:buFontTx/>
              <a:buChar char="•"/>
            </a:pPr>
            <a:r>
              <a:rPr lang="en-GB" altLang="en-US" sz="2000" cap="none" dirty="0" smtClean="0"/>
              <a:t>The default </a:t>
            </a:r>
            <a:r>
              <a:rPr lang="en-US" altLang="en-US" sz="2000" cap="none" dirty="0" smtClean="0"/>
              <a:t>behavior</a:t>
            </a:r>
            <a:r>
              <a:rPr lang="en-GB" altLang="en-US" sz="2000" cap="none" dirty="0" smtClean="0"/>
              <a:t> for </a:t>
            </a:r>
            <a:r>
              <a:rPr lang="en-GB" altLang="en-US" sz="2000" cap="none" dirty="0" err="1" smtClean="0"/>
              <a:t>applicationcontext</a:t>
            </a:r>
            <a:r>
              <a:rPr lang="en-GB" altLang="en-US" sz="2000" cap="none" dirty="0" smtClean="0"/>
              <a:t> implementations is to eagerly pre-instantiate all singleton beans at </a:t>
            </a:r>
            <a:r>
              <a:rPr lang="en-GB" altLang="en-US" sz="2000" cap="none" dirty="0" err="1" smtClean="0"/>
              <a:t>startup</a:t>
            </a:r>
            <a:endParaRPr lang="en-US" altLang="en-US" sz="2000" cap="none" dirty="0" smtClean="0"/>
          </a:p>
          <a:p>
            <a:pPr>
              <a:lnSpc>
                <a:spcPct val="120000"/>
              </a:lnSpc>
              <a:buSzTx/>
              <a:buFontTx/>
              <a:buChar char="•"/>
            </a:pPr>
            <a:r>
              <a:rPr lang="en-GB" altLang="en-US" sz="2000" cap="none" dirty="0" smtClean="0"/>
              <a:t>If you do not want </a:t>
            </a:r>
            <a:r>
              <a:rPr lang="en-US" altLang="en-US" sz="2000" cap="none" dirty="0" smtClean="0"/>
              <a:t>such a behavior</a:t>
            </a:r>
            <a:r>
              <a:rPr lang="en-GB" altLang="en-US" sz="2000" cap="none" dirty="0" smtClean="0"/>
              <a:t>, you can selectively control this by marking a bean definition as </a:t>
            </a:r>
            <a:r>
              <a:rPr lang="en-GB" altLang="en-US" sz="2000" b="1" cap="none" dirty="0" smtClean="0"/>
              <a:t>lazy-initialized</a:t>
            </a:r>
            <a:endParaRPr lang="en-US" altLang="en-US" sz="2000" b="1" cap="none" dirty="0" smtClean="0"/>
          </a:p>
          <a:p>
            <a:pPr>
              <a:lnSpc>
                <a:spcPct val="120000"/>
              </a:lnSpc>
              <a:buSzTx/>
              <a:buFontTx/>
              <a:buChar char="•"/>
            </a:pPr>
            <a:endParaRPr lang="en-US" altLang="en-US" sz="2000" b="1" cap="none" dirty="0" smtClean="0"/>
          </a:p>
          <a:p>
            <a:pPr>
              <a:lnSpc>
                <a:spcPct val="120000"/>
              </a:lnSpc>
              <a:buSzTx/>
              <a:buFontTx/>
              <a:buChar char="•"/>
            </a:pPr>
            <a:endParaRPr lang="en-US" altLang="en-US" sz="2000" b="1" cap="none" dirty="0" smtClean="0"/>
          </a:p>
          <a:p>
            <a:pPr>
              <a:lnSpc>
                <a:spcPct val="120000"/>
              </a:lnSpc>
              <a:buSzTx/>
              <a:buFontTx/>
              <a:buChar char="•"/>
            </a:pPr>
            <a:r>
              <a:rPr lang="en-GB" altLang="en-US" sz="2000" cap="none" dirty="0" smtClean="0"/>
              <a:t>It is also possible to control lazy-initialization at the container level by using the 'default-lazy-</a:t>
            </a:r>
            <a:r>
              <a:rPr lang="en-GB" altLang="en-US" sz="2000" cap="none" dirty="0" err="1" smtClean="0"/>
              <a:t>init</a:t>
            </a:r>
            <a:r>
              <a:rPr lang="en-GB" altLang="en-US" sz="2000" cap="none" dirty="0" smtClean="0"/>
              <a:t>' attribute on the &lt;beans/&gt; element</a:t>
            </a:r>
            <a:r>
              <a:rPr lang="en-US" altLang="en-US" sz="2000" cap="none" dirty="0" smtClean="0"/>
              <a:t>:</a:t>
            </a:r>
          </a:p>
          <a:p>
            <a:pPr>
              <a:lnSpc>
                <a:spcPct val="120000"/>
              </a:lnSpc>
              <a:buSzTx/>
              <a:buFontTx/>
              <a:buChar char="•"/>
            </a:pPr>
            <a:endParaRPr lang="en-US" altLang="en-US" sz="2000" cap="none" dirty="0" smtClean="0"/>
          </a:p>
          <a:p>
            <a:pPr>
              <a:lnSpc>
                <a:spcPct val="120000"/>
              </a:lnSpc>
              <a:buSzTx/>
              <a:buFontTx/>
              <a:buChar char="•"/>
            </a:pPr>
            <a:endParaRPr lang="en-US" altLang="en-US" sz="2000" cap="none" dirty="0" smtClean="0"/>
          </a:p>
          <a:p>
            <a:pPr>
              <a:lnSpc>
                <a:spcPct val="120000"/>
              </a:lnSpc>
              <a:buSzTx/>
              <a:buFontTx/>
              <a:buChar char="•"/>
            </a:pPr>
            <a:r>
              <a:rPr lang="en-US" altLang="en-US" sz="2000" cap="none" dirty="0" smtClean="0"/>
              <a:t>If lazy bean is </a:t>
            </a:r>
            <a:r>
              <a:rPr lang="en-GB" altLang="en-US" sz="2000" cap="none" dirty="0" smtClean="0"/>
              <a:t>the dependency of a </a:t>
            </a:r>
            <a:r>
              <a:rPr lang="en-US" altLang="en-US" sz="2000" cap="none" dirty="0" smtClean="0"/>
              <a:t>not lazy </a:t>
            </a:r>
            <a:r>
              <a:rPr lang="en-GB" altLang="en-US" sz="2000" cap="none" dirty="0" smtClean="0"/>
              <a:t>singleton bean</a:t>
            </a:r>
            <a:r>
              <a:rPr lang="en-US" altLang="en-US" sz="2000" cap="none" dirty="0" smtClean="0"/>
              <a:t> – </a:t>
            </a:r>
            <a:r>
              <a:rPr lang="en-GB" altLang="en-US" sz="2000" cap="none" dirty="0" smtClean="0"/>
              <a:t>don't be confused if the </a:t>
            </a:r>
            <a:r>
              <a:rPr lang="en-GB" altLang="en-US" sz="2000" cap="none" dirty="0" err="1" smtClean="0"/>
              <a:t>ioc</a:t>
            </a:r>
            <a:r>
              <a:rPr lang="en-GB" altLang="en-US" sz="2000" cap="none" dirty="0" smtClean="0"/>
              <a:t> container creates </a:t>
            </a:r>
            <a:r>
              <a:rPr lang="en-US" altLang="en-US" sz="2000" cap="none" dirty="0" smtClean="0"/>
              <a:t>it!</a:t>
            </a:r>
            <a:endParaRPr lang="en-GB" altLang="en-US" sz="2000" cap="none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89212" y="2644402"/>
            <a:ext cx="7861300" cy="536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 b="1" dirty="0" smtClean="0">
                <a:latin typeface="Courier New" pitchFamily="49" charset="0"/>
              </a:rPr>
              <a:t>&lt;Bean id="lazy" class="</a:t>
            </a:r>
            <a:r>
              <a:rPr lang="en-GB" altLang="en-US" sz="1400" b="1" dirty="0" err="1" smtClean="0">
                <a:latin typeface="Courier New" pitchFamily="49" charset="0"/>
              </a:rPr>
              <a:t>com.Foo.Expensivetocreatebean</a:t>
            </a:r>
            <a:r>
              <a:rPr lang="en-GB" altLang="en-US" sz="1400" b="1" dirty="0" smtClean="0">
                <a:latin typeface="Courier New" pitchFamily="49" charset="0"/>
              </a:rPr>
              <a:t>" lazy-</a:t>
            </a:r>
            <a:r>
              <a:rPr lang="en-GB" altLang="en-US" sz="1400" b="1" dirty="0" err="1" smtClean="0">
                <a:latin typeface="Courier New" pitchFamily="49" charset="0"/>
              </a:rPr>
              <a:t>init</a:t>
            </a:r>
            <a:r>
              <a:rPr lang="en-GB" altLang="en-US" sz="1400" b="1" dirty="0" smtClean="0">
                <a:latin typeface="Courier New" pitchFamily="49" charset="0"/>
              </a:rPr>
              <a:t>="true"/&gt;</a:t>
            </a:r>
          </a:p>
          <a:p>
            <a:r>
              <a:rPr lang="en-GB" altLang="en-US" sz="1400" b="1" dirty="0" smtClean="0">
                <a:latin typeface="Courier New" pitchFamily="49" charset="0"/>
              </a:rPr>
              <a:t>&lt;bean name="</a:t>
            </a:r>
            <a:r>
              <a:rPr lang="en-GB" altLang="en-US" sz="1400" b="1" dirty="0" err="1" smtClean="0">
                <a:latin typeface="Courier New" pitchFamily="49" charset="0"/>
              </a:rPr>
              <a:t>not.Lazy</a:t>
            </a:r>
            <a:r>
              <a:rPr lang="en-GB" altLang="en-US" sz="1400" b="1" dirty="0" smtClean="0">
                <a:latin typeface="Courier New" pitchFamily="49" charset="0"/>
              </a:rPr>
              <a:t>" class="</a:t>
            </a:r>
            <a:r>
              <a:rPr lang="en-GB" altLang="en-US" sz="1400" b="1" dirty="0" err="1" smtClean="0">
                <a:latin typeface="Courier New" pitchFamily="49" charset="0"/>
              </a:rPr>
              <a:t>com.Foo.Anotherbean</a:t>
            </a:r>
            <a:r>
              <a:rPr lang="en-GB" altLang="en-US" sz="1400" b="1" dirty="0" smtClean="0">
                <a:latin typeface="Courier New" pitchFamily="49" charset="0"/>
              </a:rPr>
              <a:t>"/&gt;</a:t>
            </a:r>
            <a:endParaRPr lang="en-GB" altLang="en-US" sz="1400" b="1" dirty="0">
              <a:latin typeface="Courier New" pitchFamily="49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255806" y="4639609"/>
            <a:ext cx="5414963" cy="749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 b="1" dirty="0" smtClean="0">
                <a:latin typeface="Courier New" pitchFamily="49" charset="0"/>
              </a:rPr>
              <a:t>&lt;Beans default-lazy-</a:t>
            </a:r>
            <a:r>
              <a:rPr lang="en-GB" altLang="en-US" sz="1400" b="1" dirty="0" err="1" smtClean="0">
                <a:latin typeface="Courier New" pitchFamily="49" charset="0"/>
              </a:rPr>
              <a:t>init</a:t>
            </a:r>
            <a:r>
              <a:rPr lang="en-GB" altLang="en-US" sz="1400" b="1" dirty="0" smtClean="0">
                <a:latin typeface="Courier New" pitchFamily="49" charset="0"/>
              </a:rPr>
              <a:t>="true"&gt;</a:t>
            </a:r>
          </a:p>
          <a:p>
            <a:r>
              <a:rPr lang="en-GB" altLang="en-US" sz="1400" b="1" dirty="0" smtClean="0">
                <a:latin typeface="Courier New" pitchFamily="49" charset="0"/>
              </a:rPr>
              <a:t>    &lt;!-- No beans will be pre-instantiated... --&gt;</a:t>
            </a:r>
          </a:p>
          <a:p>
            <a:r>
              <a:rPr lang="en-GB" altLang="en-US" sz="1400" b="1" dirty="0" smtClean="0">
                <a:latin typeface="Courier New" pitchFamily="49" charset="0"/>
              </a:rPr>
              <a:t>&lt;/Beans&gt;</a:t>
            </a:r>
            <a:endParaRPr lang="en-GB" alt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Spring</a:t>
            </a:r>
            <a:r>
              <a:rPr lang="lv-LV" altLang="en-US" sz="4000"/>
              <a:t> </a:t>
            </a:r>
            <a:r>
              <a:rPr lang="en-GB" altLang="en-US" sz="4000"/>
              <a:t>Mission Statement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2388" y="1116106"/>
            <a:ext cx="8556812" cy="55132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J2EE should be easier to use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It's best to program to interfaces, rather than classes. Spring reduces the complexity cost of using interfaces to zero.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JavaBeans offer a great way of configuring applications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OO design is more important than any implementation technology, such as j2ee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Checked exceptions are overused in java. A framework shouldn't force you to catch exceptions you're unlikely to be able to recover from.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Testability is essential, and a framework such as spring should help make your code easier to test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Spring should be a pleasure to use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Your application code should not depend on spring APIs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Spring should not compete with good existing solutions, but should foster integration. (For example, JDO and hibernate are great O/R mapping solutions. Don't need to develop another one).</a:t>
            </a:r>
            <a:endParaRPr lang="en-GB" altLang="en-US" sz="22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Init</a:t>
            </a:r>
            <a:r>
              <a:rPr lang="en-US" altLang="en-US" dirty="0" smtClean="0"/>
              <a:t>/destroy methods</a:t>
            </a:r>
            <a:endParaRPr lang="en-GB" altLang="en-US" dirty="0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200" cap="none" dirty="0" smtClean="0"/>
              <a:t>Two ways to implement initialization/destruction callbacks:</a:t>
            </a:r>
          </a:p>
          <a:p>
            <a:pPr>
              <a:buSzTx/>
              <a:buFontTx/>
              <a:buChar char="•"/>
            </a:pPr>
            <a:endParaRPr lang="en-US" altLang="en-US" sz="400" cap="none" dirty="0" smtClean="0"/>
          </a:p>
          <a:p>
            <a:pPr lvl="2">
              <a:buFontTx/>
              <a:buChar char="•"/>
            </a:pPr>
            <a:r>
              <a:rPr lang="en-US" altLang="en-US" sz="1800" dirty="0" smtClean="0"/>
              <a:t>Implementing </a:t>
            </a:r>
            <a:r>
              <a:rPr lang="en-GB" altLang="en-US" sz="1800" b="1" dirty="0" err="1" smtClean="0">
                <a:latin typeface="Courier New" pitchFamily="49" charset="0"/>
              </a:rPr>
              <a:t>initializingbean</a:t>
            </a:r>
            <a:r>
              <a:rPr lang="en-US" altLang="en-US" sz="1800" dirty="0" smtClean="0"/>
              <a:t> interface</a:t>
            </a:r>
          </a:p>
          <a:p>
            <a:pPr lvl="1">
              <a:buSzTx/>
              <a:buFontTx/>
              <a:buChar char="•"/>
            </a:pPr>
            <a:endParaRPr lang="en-US" altLang="en-US" sz="1800" dirty="0" smtClean="0"/>
          </a:p>
          <a:p>
            <a:pPr lvl="1">
              <a:buSzTx/>
              <a:buFontTx/>
              <a:buChar char="•"/>
            </a:pPr>
            <a:endParaRPr lang="en-US" altLang="en-US" sz="1800" dirty="0" smtClean="0"/>
          </a:p>
          <a:p>
            <a:pPr lvl="1">
              <a:buSzTx/>
              <a:buFontTx/>
              <a:buChar char="•"/>
            </a:pPr>
            <a:endParaRPr lang="en-US" altLang="en-US" sz="1800" dirty="0" smtClean="0"/>
          </a:p>
          <a:p>
            <a:pPr lvl="1">
              <a:buSzTx/>
              <a:buFontTx/>
              <a:buChar char="•"/>
            </a:pPr>
            <a:endParaRPr lang="en-US" altLang="en-US" sz="1800" dirty="0" smtClean="0"/>
          </a:p>
          <a:p>
            <a:pPr lvl="1">
              <a:buSzTx/>
              <a:buFontTx/>
              <a:buChar char="•"/>
            </a:pPr>
            <a:endParaRPr lang="en-US" altLang="en-US" sz="1800" dirty="0" smtClean="0"/>
          </a:p>
          <a:p>
            <a:pPr lvl="1">
              <a:buSzTx/>
              <a:buFontTx/>
              <a:buChar char="•"/>
            </a:pPr>
            <a:endParaRPr lang="en-US" altLang="en-US" sz="1000" dirty="0" smtClean="0"/>
          </a:p>
          <a:p>
            <a:pPr lvl="2">
              <a:buFontTx/>
              <a:buChar char="•"/>
            </a:pPr>
            <a:r>
              <a:rPr lang="en-GB" altLang="en-US" sz="1800" dirty="0" smtClean="0"/>
              <a:t>Using the </a:t>
            </a:r>
            <a:r>
              <a:rPr lang="en-GB" altLang="en-US" sz="1800" b="1" dirty="0" smtClean="0">
                <a:latin typeface="Courier New" pitchFamily="49" charset="0"/>
              </a:rPr>
              <a:t>'</a:t>
            </a:r>
            <a:r>
              <a:rPr lang="en-GB" altLang="en-US" sz="1800" b="1" dirty="0" err="1" smtClean="0">
                <a:latin typeface="Courier New" pitchFamily="49" charset="0"/>
              </a:rPr>
              <a:t>init</a:t>
            </a:r>
            <a:r>
              <a:rPr lang="en-GB" altLang="en-US" sz="1800" b="1" dirty="0" smtClean="0">
                <a:latin typeface="Courier New" pitchFamily="49" charset="0"/>
              </a:rPr>
              <a:t>-method'</a:t>
            </a:r>
            <a:r>
              <a:rPr lang="en-GB" altLang="en-US" sz="1800" dirty="0" smtClean="0"/>
              <a:t> attribute</a:t>
            </a:r>
            <a:endParaRPr lang="en-GB" altLang="en-US" sz="1800" dirty="0"/>
          </a:p>
        </p:txBody>
      </p:sp>
      <p:sp>
        <p:nvSpPr>
          <p:cNvPr id="32772" name="Text Box 1028"/>
          <p:cNvSpPr txBox="1">
            <a:spLocks noChangeArrowheads="1"/>
          </p:cNvSpPr>
          <p:nvPr/>
        </p:nvSpPr>
        <p:spPr bwMode="auto">
          <a:xfrm>
            <a:off x="1102658" y="2353235"/>
            <a:ext cx="6496050" cy="1692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300" b="1" dirty="0" smtClean="0">
                <a:latin typeface="Courier New" pitchFamily="49" charset="0"/>
              </a:rPr>
              <a:t>&lt;Bean id="</a:t>
            </a:r>
            <a:r>
              <a:rPr lang="en-GB" altLang="en-US" sz="1300" b="1" dirty="0" err="1" smtClean="0">
                <a:latin typeface="Courier New" pitchFamily="49" charset="0"/>
              </a:rPr>
              <a:t>exampleinitbean</a:t>
            </a:r>
            <a:r>
              <a:rPr lang="en-GB" altLang="en-US" sz="1300" b="1" dirty="0" smtClean="0">
                <a:latin typeface="Courier New" pitchFamily="49" charset="0"/>
              </a:rPr>
              <a:t>" class="</a:t>
            </a:r>
            <a:r>
              <a:rPr lang="en-GB" altLang="en-US" sz="1300" b="1" dirty="0" err="1" smtClean="0">
                <a:latin typeface="Courier New" pitchFamily="49" charset="0"/>
              </a:rPr>
              <a:t>examples.Anotherexamplebean</a:t>
            </a:r>
            <a:r>
              <a:rPr lang="en-GB" altLang="en-US" sz="1300" b="1" dirty="0" smtClean="0">
                <a:latin typeface="Courier New" pitchFamily="49" charset="0"/>
              </a:rPr>
              <a:t>"/&gt;</a:t>
            </a:r>
          </a:p>
          <a:p>
            <a:endParaRPr lang="en-GB" altLang="en-US" sz="1300" b="1" dirty="0" smtClean="0">
              <a:latin typeface="Courier New" pitchFamily="49" charset="0"/>
            </a:endParaRPr>
          </a:p>
          <a:p>
            <a:r>
              <a:rPr lang="en-GB" altLang="en-US" sz="1300" b="1" dirty="0" smtClean="0">
                <a:latin typeface="Courier New" pitchFamily="49" charset="0"/>
              </a:rPr>
              <a:t>Public class </a:t>
            </a:r>
            <a:r>
              <a:rPr lang="en-GB" altLang="en-US" sz="1300" b="1" dirty="0" err="1" smtClean="0">
                <a:latin typeface="Courier New" pitchFamily="49" charset="0"/>
              </a:rPr>
              <a:t>anotherexamplebean</a:t>
            </a:r>
            <a:r>
              <a:rPr lang="en-GB" altLang="en-US" sz="1300" b="1" dirty="0" smtClean="0">
                <a:latin typeface="Courier New" pitchFamily="49" charset="0"/>
              </a:rPr>
              <a:t> implements </a:t>
            </a:r>
            <a:r>
              <a:rPr lang="en-GB" altLang="en-US" sz="1300" b="1" dirty="0" err="1" smtClean="0">
                <a:latin typeface="Courier New" pitchFamily="49" charset="0"/>
              </a:rPr>
              <a:t>initializingbean</a:t>
            </a:r>
            <a:r>
              <a:rPr lang="en-GB" altLang="en-US" sz="1300" b="1" dirty="0" smtClean="0">
                <a:latin typeface="Courier New" pitchFamily="49" charset="0"/>
              </a:rPr>
              <a:t> {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public void </a:t>
            </a:r>
            <a:r>
              <a:rPr lang="en-GB" altLang="en-US" sz="1300" b="1" dirty="0" err="1" smtClean="0">
                <a:latin typeface="Courier New" pitchFamily="49" charset="0"/>
              </a:rPr>
              <a:t>afterpropertiesset</a:t>
            </a:r>
            <a:r>
              <a:rPr lang="en-GB" altLang="en-US" sz="1300" b="1" dirty="0" smtClean="0">
                <a:latin typeface="Courier New" pitchFamily="49" charset="0"/>
              </a:rPr>
              <a:t>() {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    // do some initialization work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}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}</a:t>
            </a:r>
            <a:endParaRPr lang="en-GB" altLang="en-US" sz="1300" b="1" dirty="0">
              <a:latin typeface="Courier New" pitchFamily="49" charset="0"/>
            </a:endParaRPr>
          </a:p>
        </p:txBody>
      </p:sp>
      <p:sp>
        <p:nvSpPr>
          <p:cNvPr id="32773" name="Text Box 1029"/>
          <p:cNvSpPr txBox="1">
            <a:spLocks noChangeArrowheads="1"/>
          </p:cNvSpPr>
          <p:nvPr/>
        </p:nvSpPr>
        <p:spPr bwMode="auto">
          <a:xfrm>
            <a:off x="1102658" y="4753349"/>
            <a:ext cx="7677150" cy="1692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300" b="1" dirty="0" smtClean="0">
                <a:latin typeface="Courier New" pitchFamily="49" charset="0"/>
              </a:rPr>
              <a:t>&lt;Bean id="</a:t>
            </a:r>
            <a:r>
              <a:rPr lang="en-GB" altLang="en-US" sz="1300" b="1" dirty="0" err="1" smtClean="0">
                <a:latin typeface="Courier New" pitchFamily="49" charset="0"/>
              </a:rPr>
              <a:t>exampleinitbean</a:t>
            </a:r>
            <a:r>
              <a:rPr lang="en-GB" altLang="en-US" sz="1300" b="1" dirty="0" smtClean="0">
                <a:latin typeface="Courier New" pitchFamily="49" charset="0"/>
              </a:rPr>
              <a:t>" class="</a:t>
            </a:r>
            <a:r>
              <a:rPr lang="en-GB" altLang="en-US" sz="1300" b="1" dirty="0" err="1" smtClean="0">
                <a:latin typeface="Courier New" pitchFamily="49" charset="0"/>
              </a:rPr>
              <a:t>examples.Examplebean</a:t>
            </a:r>
            <a:r>
              <a:rPr lang="en-GB" altLang="en-US" sz="1300" b="1" dirty="0" smtClean="0">
                <a:latin typeface="Courier New" pitchFamily="49" charset="0"/>
              </a:rPr>
              <a:t>" </a:t>
            </a:r>
            <a:r>
              <a:rPr lang="en-GB" altLang="en-US" sz="1300" b="1" dirty="0" err="1" smtClean="0">
                <a:latin typeface="Courier New" pitchFamily="49" charset="0"/>
              </a:rPr>
              <a:t>init</a:t>
            </a:r>
            <a:r>
              <a:rPr lang="en-GB" altLang="en-US" sz="1300" b="1" dirty="0" smtClean="0">
                <a:latin typeface="Courier New" pitchFamily="49" charset="0"/>
              </a:rPr>
              <a:t>-method="</a:t>
            </a:r>
            <a:r>
              <a:rPr lang="en-GB" altLang="en-US" sz="1300" b="1" dirty="0" err="1" smtClean="0">
                <a:latin typeface="Courier New" pitchFamily="49" charset="0"/>
              </a:rPr>
              <a:t>init</a:t>
            </a:r>
            <a:r>
              <a:rPr lang="en-GB" altLang="en-US" sz="1300" b="1" dirty="0" smtClean="0">
                <a:latin typeface="Courier New" pitchFamily="49" charset="0"/>
              </a:rPr>
              <a:t>"/&gt;</a:t>
            </a:r>
          </a:p>
          <a:p>
            <a:endParaRPr lang="en-GB" altLang="en-US" sz="1300" b="1" dirty="0" smtClean="0">
              <a:latin typeface="Courier New" pitchFamily="49" charset="0"/>
            </a:endParaRPr>
          </a:p>
          <a:p>
            <a:r>
              <a:rPr lang="en-GB" altLang="en-US" sz="1300" b="1" dirty="0" smtClean="0">
                <a:latin typeface="Courier New" pitchFamily="49" charset="0"/>
              </a:rPr>
              <a:t>Public class </a:t>
            </a:r>
            <a:r>
              <a:rPr lang="en-GB" altLang="en-US" sz="1300" b="1" dirty="0" err="1" smtClean="0">
                <a:latin typeface="Courier New" pitchFamily="49" charset="0"/>
              </a:rPr>
              <a:t>examplebean</a:t>
            </a:r>
            <a:r>
              <a:rPr lang="en-GB" altLang="en-US" sz="1300" b="1" dirty="0" smtClean="0">
                <a:latin typeface="Courier New" pitchFamily="49" charset="0"/>
              </a:rPr>
              <a:t> {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public void </a:t>
            </a:r>
            <a:r>
              <a:rPr lang="en-GB" altLang="en-US" sz="1300" b="1" dirty="0" err="1" smtClean="0">
                <a:latin typeface="Courier New" pitchFamily="49" charset="0"/>
              </a:rPr>
              <a:t>init</a:t>
            </a:r>
            <a:r>
              <a:rPr lang="en-GB" altLang="en-US" sz="1300" b="1" dirty="0" smtClean="0">
                <a:latin typeface="Courier New" pitchFamily="49" charset="0"/>
              </a:rPr>
              <a:t>() {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    // do some initialization work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    }</a:t>
            </a:r>
          </a:p>
          <a:p>
            <a:r>
              <a:rPr lang="en-GB" altLang="en-US" sz="1300" b="1" dirty="0" smtClean="0">
                <a:latin typeface="Courier New" pitchFamily="49" charset="0"/>
              </a:rPr>
              <a:t>}</a:t>
            </a:r>
            <a:endParaRPr lang="en-GB" alt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5029" y="259944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 smtClean="0"/>
              <a:t>XmlBeanFactory</a:t>
            </a:r>
            <a:r>
              <a:rPr lang="en-GB" altLang="en-US" dirty="0" smtClean="0"/>
              <a:t> example</a:t>
            </a:r>
            <a:endParaRPr lang="en-GB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5370" y="1361594"/>
            <a:ext cx="7773120" cy="45652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cap="none" dirty="0" smtClean="0"/>
              <a:t>Property and Constructor based IOC</a:t>
            </a:r>
            <a:endParaRPr lang="en-GB" altLang="en-US" cap="none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58360" y="1956374"/>
            <a:ext cx="642816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&lt;bean id="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 class="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examples.Examplebean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    &lt;property name="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beanone</a:t>
            </a:r>
            <a:r>
              <a:rPr lang="en-GB" altLang="en-US" sz="1500" dirty="0" smtClean="0">
                <a:solidFill>
                  <a:srgbClr val="000000"/>
                </a:solidFill>
              </a:rPr>
              <a:t>"&gt;&lt;ref bean="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anotherexamplebean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"/&gt;&lt;/property&gt;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    &lt;property name="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beantwo</a:t>
            </a:r>
            <a:r>
              <a:rPr lang="en-GB" altLang="en-US" sz="1500" dirty="0" smtClean="0">
                <a:solidFill>
                  <a:srgbClr val="000000"/>
                </a:solidFill>
              </a:rPr>
              <a:t>"&gt;&lt;ref bean="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yetanotherbean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"/&gt;&lt;/property&gt;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    &lt;property name="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integerproperty</a:t>
            </a:r>
            <a:r>
              <a:rPr lang="en-GB" altLang="en-US" sz="1500" dirty="0" smtClean="0">
                <a:solidFill>
                  <a:srgbClr val="000000"/>
                </a:solidFill>
              </a:rPr>
              <a:t>"&gt;1&lt;/property&gt;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&lt;/bean&gt;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500" dirty="0" smtClean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&lt;bean id="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anotherexamplebean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 class="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examples.Anotherbean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&lt;bean id="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yetanotherbean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 class="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examples.Yetanotherbean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</a:t>
            </a:r>
            <a:endParaRPr lang="en-GB" altLang="en-US" sz="1500" dirty="0">
              <a:solidFill>
                <a:srgbClr val="000000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58360" y="4066750"/>
            <a:ext cx="642816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&lt;bean id="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 class="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examples.Examplebean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    &lt;constructor-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arg</a:t>
            </a:r>
            <a:r>
              <a:rPr lang="en-GB" altLang="en-US" sz="1500" dirty="0" smtClean="0">
                <a:solidFill>
                  <a:srgbClr val="000000"/>
                </a:solidFill>
              </a:rPr>
              <a:t>&gt;&lt;ref bean="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anotherexamplebean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"/&gt;&lt;/constructor-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arg</a:t>
            </a:r>
            <a:r>
              <a:rPr lang="en-GB" altLang="en-US" sz="1500" dirty="0" smtClean="0">
                <a:solidFill>
                  <a:srgbClr val="000000"/>
                </a:solidFill>
              </a:rPr>
              <a:t>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    &lt;constructor-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arg</a:t>
            </a:r>
            <a:r>
              <a:rPr lang="en-GB" altLang="en-US" sz="1500" dirty="0" smtClean="0">
                <a:solidFill>
                  <a:srgbClr val="000000"/>
                </a:solidFill>
              </a:rPr>
              <a:t>&gt;&lt;ref bean="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yetanotherbean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"/&gt;&lt;/constructor-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arg</a:t>
            </a:r>
            <a:r>
              <a:rPr lang="en-GB" altLang="en-US" sz="1500" dirty="0" smtClean="0">
                <a:solidFill>
                  <a:srgbClr val="000000"/>
                </a:solidFill>
              </a:rPr>
              <a:t>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    &lt;constructor-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arg</a:t>
            </a:r>
            <a:r>
              <a:rPr lang="en-GB" altLang="en-US" sz="1500" dirty="0" smtClean="0">
                <a:solidFill>
                  <a:srgbClr val="000000"/>
                </a:solidFill>
              </a:rPr>
              <a:t>&gt;&lt;value&gt;1&lt;/value&gt;&lt;/constructor-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arg</a:t>
            </a:r>
            <a:r>
              <a:rPr lang="en-GB" altLang="en-US" sz="1500" dirty="0" smtClean="0">
                <a:solidFill>
                  <a:srgbClr val="000000"/>
                </a:solidFill>
              </a:rPr>
              <a:t>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&lt;/bean&gt;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500" dirty="0" smtClean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&lt;bean id="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anotherexamplebean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 class="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examples.Anotherbean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500" dirty="0" smtClean="0">
                <a:solidFill>
                  <a:srgbClr val="000000"/>
                </a:solidFill>
              </a:rPr>
              <a:t>&lt;bean id="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yetanotherbean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 class="</a:t>
            </a:r>
            <a:r>
              <a:rPr lang="en-GB" altLang="en-US" sz="1500" dirty="0" err="1" smtClean="0">
                <a:solidFill>
                  <a:srgbClr val="000000"/>
                </a:solidFill>
              </a:rPr>
              <a:t>examples.Yetanotherbean</a:t>
            </a:r>
            <a:r>
              <a:rPr lang="en-GB" altLang="en-US" sz="1500" dirty="0" smtClean="0">
                <a:solidFill>
                  <a:srgbClr val="000000"/>
                </a:solidFill>
              </a:rPr>
              <a:t>"/&gt;</a:t>
            </a:r>
            <a:endParaRPr lang="en-GB" altLang="en-US"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21582" y="0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 smtClean="0"/>
              <a:t>Autowiring</a:t>
            </a:r>
            <a:r>
              <a:rPr lang="en-GB" altLang="en-US" dirty="0" smtClean="0"/>
              <a:t> properties</a:t>
            </a:r>
            <a:endParaRPr lang="en-GB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4562" y="1368877"/>
            <a:ext cx="7809120" cy="463152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Beans may be auto-wired (rather than using </a:t>
            </a:r>
            <a:r>
              <a:rPr lang="en-GB" altLang="en-US" sz="2000" cap="none" dirty="0"/>
              <a:t>&lt;ref&gt;)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Per-bean attribute </a:t>
            </a:r>
            <a:r>
              <a:rPr lang="en-GB" altLang="en-US" sz="2000" i="1" dirty="0" err="1" smtClean="0"/>
              <a:t>autowire</a:t>
            </a:r>
            <a:endParaRPr lang="en-GB" altLang="en-US" sz="2000" i="1" dirty="0" smtClean="0"/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i="1" dirty="0" smtClean="0"/>
              <a:t>Explicit settings override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/>
              <a:t>Autowire</a:t>
            </a:r>
            <a:r>
              <a:rPr lang="en-GB" altLang="en-US" sz="2200" cap="none" dirty="0"/>
              <a:t>=“name”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Bean identifier matches property name 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/>
              <a:t>Autowire</a:t>
            </a:r>
            <a:r>
              <a:rPr lang="en-GB" altLang="en-US" sz="2200" cap="none" dirty="0"/>
              <a:t>=“type”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Type matches other defined bean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/>
              <a:t>Autowire</a:t>
            </a:r>
            <a:r>
              <a:rPr lang="en-GB" altLang="en-US" sz="2200" cap="none" dirty="0"/>
              <a:t>=”constructor”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Match constructor argument types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/>
              <a:t>Autowire</a:t>
            </a:r>
            <a:r>
              <a:rPr lang="en-GB" altLang="en-US" sz="2200" cap="none" dirty="0"/>
              <a:t>=”</a:t>
            </a:r>
            <a:r>
              <a:rPr lang="en-GB" altLang="en-US" sz="2200" cap="none" dirty="0" err="1"/>
              <a:t>autodetect</a:t>
            </a:r>
            <a:r>
              <a:rPr lang="en-GB" altLang="en-US" sz="2200" cap="none" dirty="0"/>
              <a:t>”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Attempt by constructor, otherwise “type”</a:t>
            </a: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75371" y="461650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Dependency checking</a:t>
            </a:r>
            <a:endParaRPr lang="en-GB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1115" y="1436114"/>
            <a:ext cx="7809120" cy="454799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Ensures properties are defined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Per-bean attribute </a:t>
            </a:r>
            <a:r>
              <a:rPr lang="en-GB" altLang="en-US" sz="2000" i="1" dirty="0" smtClean="0"/>
              <a:t>dependency-check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None required by default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Verifies </a:t>
            </a:r>
            <a:r>
              <a:rPr lang="en-GB" altLang="en-US" sz="2000" dirty="0" err="1" smtClean="0"/>
              <a:t>autowiring</a:t>
            </a:r>
            <a:r>
              <a:rPr lang="en-GB" altLang="en-US" sz="2000" dirty="0" smtClean="0"/>
              <a:t> succeeded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“</a:t>
            </a:r>
            <a:r>
              <a:rPr lang="en-GB" altLang="en-US" sz="2200" cap="none" dirty="0"/>
              <a:t>Simple”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All but collaborators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“Object”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Collaborators only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“All”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Collaborators, primitive types, and collections</a:t>
            </a: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94688" y="165815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Lifecycle customization</a:t>
            </a:r>
            <a:endParaRPr lang="en-GB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2264" y="1536405"/>
            <a:ext cx="7773120" cy="41173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Can define </a:t>
            </a:r>
            <a:r>
              <a:rPr lang="en-GB" altLang="en-US" sz="2200" cap="none" dirty="0" err="1"/>
              <a:t>init</a:t>
            </a:r>
            <a:r>
              <a:rPr lang="en-GB" altLang="en-US" sz="2200" cap="none" dirty="0"/>
              <a:t> method called after properties set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err="1" smtClean="0"/>
              <a:t>Init</a:t>
            </a:r>
            <a:r>
              <a:rPr lang="en-GB" altLang="en-US" sz="2000" dirty="0" smtClean="0"/>
              <a:t>-method=”&lt;method-name&gt;”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Can define destroy method as shutdown hook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Destroy-method=”&lt;method-name&gt;”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May alternatively implement </a:t>
            </a:r>
            <a:r>
              <a:rPr lang="en-GB" altLang="en-US" sz="2200" cap="none" dirty="0" err="1"/>
              <a:t>initializingbean</a:t>
            </a:r>
            <a:r>
              <a:rPr lang="en-GB" altLang="en-US" sz="2200" cap="none" dirty="0"/>
              <a:t> and/or </a:t>
            </a:r>
            <a:r>
              <a:rPr lang="en-GB" altLang="en-US" sz="2200" cap="none" dirty="0" err="1"/>
              <a:t>disposablebean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At cost of spring dependency</a:t>
            </a: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75370" y="259944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 smtClean="0"/>
              <a:t>BeanFactory</a:t>
            </a:r>
            <a:r>
              <a:rPr lang="en-GB" altLang="en-US" dirty="0" smtClean="0"/>
              <a:t> miscellany</a:t>
            </a:r>
            <a:endParaRPr lang="en-GB" alt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076" y="1509511"/>
            <a:ext cx="7773120" cy="41173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BeanFactoryAware</a:t>
            </a:r>
            <a:r>
              <a:rPr lang="en-GB" altLang="en-US" sz="2200" cap="none" dirty="0" smtClean="0"/>
              <a:t> </a:t>
            </a:r>
            <a:r>
              <a:rPr lang="en-GB" altLang="en-US" sz="2200" cap="none" dirty="0"/>
              <a:t>interface provides </a:t>
            </a:r>
            <a:r>
              <a:rPr lang="en-GB" altLang="en-US" sz="2200" cap="none" dirty="0" err="1"/>
              <a:t>B</a:t>
            </a:r>
            <a:r>
              <a:rPr lang="en-GB" altLang="en-US" sz="2200" cap="none" dirty="0" err="1" smtClean="0"/>
              <a:t>eanFactory</a:t>
            </a:r>
            <a:r>
              <a:rPr lang="en-GB" altLang="en-US" sz="2200" cap="none" dirty="0" smtClean="0"/>
              <a:t> </a:t>
            </a:r>
            <a:r>
              <a:rPr lang="en-GB" altLang="en-US" sz="2200" cap="none" dirty="0"/>
              <a:t>for bean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err="1" smtClean="0"/>
              <a:t>setBeanFactory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beanfactory</a:t>
            </a:r>
            <a:r>
              <a:rPr lang="en-GB" altLang="en-US" sz="2000" dirty="0" smtClean="0"/>
              <a:t>)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BeanNameAware</a:t>
            </a:r>
            <a:r>
              <a:rPr lang="en-GB" altLang="en-US" sz="2200" cap="none" dirty="0" smtClean="0"/>
              <a:t> </a:t>
            </a:r>
            <a:r>
              <a:rPr lang="en-GB" altLang="en-US" sz="2200" cap="none" dirty="0"/>
              <a:t>interface provides bean name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err="1" smtClean="0"/>
              <a:t>setBeanName</a:t>
            </a:r>
            <a:r>
              <a:rPr lang="en-GB" altLang="en-US" sz="2000" dirty="0" smtClean="0"/>
              <a:t>(string)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/>
              <a:t>Factorybean</a:t>
            </a:r>
            <a:r>
              <a:rPr lang="en-GB" altLang="en-US" sz="2200" cap="none" dirty="0"/>
              <a:t> for beans which are themselves factories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Object </a:t>
            </a:r>
            <a:r>
              <a:rPr lang="en-GB" altLang="en-US" sz="2000" dirty="0" err="1" smtClean="0"/>
              <a:t>getObject</a:t>
            </a:r>
            <a:r>
              <a:rPr lang="en-GB" altLang="en-US" sz="2000" dirty="0" smtClean="0"/>
              <a:t>()	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err="1" smtClean="0"/>
              <a:t>boolean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isSingleton</a:t>
            </a:r>
            <a:r>
              <a:rPr lang="en-GB" altLang="en-US" sz="2000" dirty="0" smtClean="0"/>
              <a:t>()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Class </a:t>
            </a:r>
            <a:r>
              <a:rPr lang="en-GB" altLang="en-US" sz="2000" dirty="0" err="1" smtClean="0"/>
              <a:t>getObjectType</a:t>
            </a:r>
            <a:r>
              <a:rPr lang="en-GB" altLang="en-US" sz="2000" dirty="0" smtClean="0"/>
              <a:t>()</a:t>
            </a: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73760" y="407862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/>
              <a:t>BeanFactory</a:t>
            </a:r>
            <a:r>
              <a:rPr lang="en-GB" altLang="en-US" dirty="0"/>
              <a:t> Usage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50400" y="1590961"/>
            <a:ext cx="7263360" cy="794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 err="1">
                <a:solidFill>
                  <a:srgbClr val="000000"/>
                </a:solidFill>
              </a:rPr>
              <a:t>InputStream</a:t>
            </a:r>
            <a:r>
              <a:rPr lang="en-GB" altLang="en-US" sz="1800" dirty="0">
                <a:solidFill>
                  <a:srgbClr val="000000"/>
                </a:solidFill>
              </a:rPr>
              <a:t> is = new </a:t>
            </a:r>
            <a:r>
              <a:rPr lang="en-GB" altLang="en-US" sz="1800" dirty="0" err="1">
                <a:solidFill>
                  <a:srgbClr val="000000"/>
                </a:solidFill>
              </a:rPr>
              <a:t>FileInputStream</a:t>
            </a:r>
            <a:r>
              <a:rPr lang="en-GB" altLang="en-US" sz="1800" dirty="0">
                <a:solidFill>
                  <a:srgbClr val="000000"/>
                </a:solidFill>
              </a:rPr>
              <a:t>("beans.xml");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 err="1">
                <a:solidFill>
                  <a:srgbClr val="000000"/>
                </a:solidFill>
              </a:rPr>
              <a:t>XmlBeanFactory</a:t>
            </a:r>
            <a:r>
              <a:rPr lang="en-GB" altLang="en-US" sz="1800" dirty="0">
                <a:solidFill>
                  <a:srgbClr val="000000"/>
                </a:solidFill>
              </a:rPr>
              <a:t> factory = new </a:t>
            </a:r>
            <a:r>
              <a:rPr lang="en-GB" altLang="en-US" sz="1800" dirty="0" err="1">
                <a:solidFill>
                  <a:srgbClr val="000000"/>
                </a:solidFill>
              </a:rPr>
              <a:t>XmlBeanFactory</a:t>
            </a:r>
            <a:r>
              <a:rPr lang="en-GB" altLang="en-US" sz="1800" dirty="0">
                <a:solidFill>
                  <a:srgbClr val="000000"/>
                </a:solidFill>
              </a:rPr>
              <a:t>(is);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 err="1">
                <a:solidFill>
                  <a:srgbClr val="000000"/>
                </a:solidFill>
              </a:rPr>
              <a:t>MyBeanClass</a:t>
            </a:r>
            <a:r>
              <a:rPr lang="en-GB" altLang="en-US" sz="1800" dirty="0">
                <a:solidFill>
                  <a:srgbClr val="000000"/>
                </a:solidFill>
              </a:rPr>
              <a:t> bean = (</a:t>
            </a:r>
            <a:r>
              <a:rPr lang="en-GB" altLang="en-US" sz="1800" dirty="0" err="1">
                <a:solidFill>
                  <a:srgbClr val="000000"/>
                </a:solidFill>
              </a:rPr>
              <a:t>MyBeanClass</a:t>
            </a:r>
            <a:r>
              <a:rPr lang="en-GB" altLang="en-US" sz="1800" dirty="0">
                <a:solidFill>
                  <a:srgbClr val="000000"/>
                </a:solidFill>
              </a:rPr>
              <a:t>)</a:t>
            </a:r>
            <a:r>
              <a:rPr lang="en-GB" altLang="en-US" sz="1800" dirty="0" err="1">
                <a:solidFill>
                  <a:srgbClr val="000000"/>
                </a:solidFill>
              </a:rPr>
              <a:t>factory.getBean</a:t>
            </a:r>
            <a:r>
              <a:rPr lang="en-GB" altLang="en-US" sz="1800" dirty="0">
                <a:solidFill>
                  <a:srgbClr val="000000"/>
                </a:solidFill>
              </a:rPr>
              <a:t>(“</a:t>
            </a:r>
            <a:r>
              <a:rPr lang="en-GB" altLang="en-US" sz="1800" dirty="0" err="1">
                <a:solidFill>
                  <a:srgbClr val="000000"/>
                </a:solidFill>
              </a:rPr>
              <a:t>myBean</a:t>
            </a:r>
            <a:r>
              <a:rPr lang="en-GB" altLang="en-US" sz="1800" dirty="0">
                <a:solidFill>
                  <a:srgbClr val="000000"/>
                </a:solidFill>
              </a:rPr>
              <a:t>”);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50400" y="5393367"/>
            <a:ext cx="1440" cy="31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98628" y="3594211"/>
            <a:ext cx="7263360" cy="794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ApplicationContext ctx = new ClassPathXmlApplicationContext("beans.xml");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>
                <a:solidFill>
                  <a:srgbClr val="000000"/>
                </a:solidFill>
              </a:rPr>
              <a:t>MyBeanClass bean = (MyBeanClass)ctx.getBean(“myBean”);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526645" y="2986501"/>
            <a:ext cx="517770" cy="4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900" dirty="0">
                <a:solidFill>
                  <a:srgbClr val="000000"/>
                </a:solidFill>
              </a:rPr>
              <a:t>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54347" y="259944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 smtClean="0"/>
              <a:t>ApplicationContext</a:t>
            </a:r>
            <a:r>
              <a:rPr lang="en-GB" altLang="en-US" sz="3400" dirty="0" smtClean="0"/>
              <a:t> </a:t>
            </a:r>
            <a:endParaRPr lang="en-GB" altLang="en-US" sz="3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3196" y="1355432"/>
            <a:ext cx="8780804" cy="468625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Extends functionality of </a:t>
            </a:r>
            <a:r>
              <a:rPr lang="en-GB" altLang="en-US" sz="2200" cap="none" dirty="0" err="1" smtClean="0"/>
              <a:t>BeanFactory</a:t>
            </a:r>
            <a:endParaRPr lang="en-GB" altLang="en-US" sz="2200" cap="none" dirty="0"/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Pre-instantiates singleton beans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Detects and registers </a:t>
            </a:r>
            <a:r>
              <a:rPr lang="en-GB" altLang="en-US" sz="2200" cap="none" dirty="0" err="1" smtClean="0"/>
              <a:t>BeanPostProcessors</a:t>
            </a:r>
            <a:r>
              <a:rPr lang="en-GB" altLang="en-US" sz="2200" cap="none" dirty="0" smtClean="0"/>
              <a:t> </a:t>
            </a:r>
            <a:r>
              <a:rPr lang="en-GB" altLang="en-US" sz="2200" cap="none" dirty="0"/>
              <a:t>and </a:t>
            </a:r>
            <a:r>
              <a:rPr lang="en-GB" altLang="en-US" sz="2200" cap="none" dirty="0" err="1" smtClean="0"/>
              <a:t>BeanFactoryPostProcessors</a:t>
            </a:r>
            <a:endParaRPr lang="en-GB" altLang="en-US" sz="2200" cap="none" dirty="0"/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Supports nesting of contexts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ApplicationListener</a:t>
            </a:r>
            <a:r>
              <a:rPr lang="en-GB" altLang="en-US" sz="2200" cap="none" dirty="0" smtClean="0"/>
              <a:t> </a:t>
            </a:r>
            <a:r>
              <a:rPr lang="en-GB" altLang="en-US" sz="2500" cap="none" dirty="0" smtClean="0"/>
              <a:t>and </a:t>
            </a:r>
            <a:r>
              <a:rPr lang="en-GB" altLang="en-US" sz="2500" i="1" cap="none" dirty="0" err="1" smtClean="0"/>
              <a:t>ApplicationEvents</a:t>
            </a:r>
            <a:endParaRPr lang="en-GB" altLang="en-US" sz="2500" i="1" cap="none" dirty="0" smtClean="0"/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Initialized and closed predefined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Custom may be created</a:t>
            </a:r>
          </a:p>
          <a:p>
            <a:pPr>
              <a:lnSpc>
                <a:spcPct val="13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MessageSource</a:t>
            </a:r>
            <a:r>
              <a:rPr lang="en-GB" altLang="en-US" sz="2200" cap="none" dirty="0" smtClean="0"/>
              <a:t> </a:t>
            </a:r>
            <a:r>
              <a:rPr lang="en-GB" altLang="en-US" sz="2200" cap="none" dirty="0"/>
              <a:t>provides i18n messaging</a:t>
            </a:r>
          </a:p>
          <a:p>
            <a:pPr marL="457200" lvl="3" indent="0">
              <a:lnSpc>
                <a:spcPct val="90000"/>
              </a:lnSpc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&lt;bean id=”</a:t>
            </a:r>
            <a:r>
              <a:rPr lang="en-GB" altLang="en-US" sz="2000" dirty="0" err="1" smtClean="0"/>
              <a:t>messagesource</a:t>
            </a:r>
            <a:r>
              <a:rPr lang="en-GB" altLang="en-US" sz="2000" dirty="0" smtClean="0"/>
              <a:t>” class=”...</a:t>
            </a:r>
            <a:r>
              <a:rPr lang="en-GB" altLang="en-US" sz="2000" dirty="0" err="1" smtClean="0"/>
              <a:t>Resourcebundlemessagesource</a:t>
            </a:r>
            <a:r>
              <a:rPr lang="en-GB" altLang="en-US" sz="2000" dirty="0" smtClean="0"/>
              <a:t>”/&gt;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Contains list of bundle base names</a:t>
            </a: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ApplicationContext Example</a:t>
            </a:r>
          </a:p>
        </p:txBody>
      </p:sp>
      <p:sp>
        <p:nvSpPr>
          <p:cNvPr id="110596" name="Text Box 1028"/>
          <p:cNvSpPr txBox="1">
            <a:spLocks noChangeArrowheads="1"/>
          </p:cNvSpPr>
          <p:nvPr/>
        </p:nvSpPr>
        <p:spPr bwMode="auto">
          <a:xfrm>
            <a:off x="527950" y="1391801"/>
            <a:ext cx="8246709" cy="405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r>
              <a:rPr lang="en-US" altLang="en-US" dirty="0"/>
              <a:t> </a:t>
            </a:r>
            <a:r>
              <a:rPr lang="en-US" altLang="en-US" sz="1800" dirty="0"/>
              <a:t>&lt;bean id="</a:t>
            </a:r>
            <a:r>
              <a:rPr lang="en-US" altLang="en-US" sz="1800" dirty="0" err="1"/>
              <a:t>propertyConfigurer</a:t>
            </a:r>
            <a:r>
              <a:rPr lang="en-US" altLang="en-US" sz="1800" dirty="0"/>
              <a:t>" </a:t>
            </a:r>
          </a:p>
          <a:p>
            <a:r>
              <a:rPr lang="en-US" altLang="en-US" sz="1800" dirty="0"/>
              <a:t>      class="org.springframework.beans.factory.config.PropertyPlaceholderConfigurer"&gt;</a:t>
            </a:r>
          </a:p>
          <a:p>
            <a:r>
              <a:rPr lang="en-US" altLang="en-US" sz="1800" dirty="0"/>
              <a:t>        &lt;property name="location"&gt;&lt;value&gt;</a:t>
            </a:r>
            <a:r>
              <a:rPr lang="en-US" altLang="en-US" sz="1800" dirty="0" err="1"/>
              <a:t>database.properties</a:t>
            </a:r>
            <a:r>
              <a:rPr lang="en-US" altLang="en-US" sz="1800" dirty="0"/>
              <a:t>&lt;/value&gt;&lt;/property&gt;</a:t>
            </a:r>
          </a:p>
          <a:p>
            <a:r>
              <a:rPr lang="en-US" altLang="en-US" sz="1800" dirty="0"/>
              <a:t>    &lt;/bean&gt;</a:t>
            </a:r>
          </a:p>
          <a:p>
            <a:endParaRPr lang="en-US" altLang="en-US" sz="1800" dirty="0"/>
          </a:p>
          <a:p>
            <a:r>
              <a:rPr lang="en-US" altLang="en-US" sz="1800" dirty="0"/>
              <a:t>    &lt;bean id="</a:t>
            </a:r>
            <a:r>
              <a:rPr lang="en-US" altLang="en-US" sz="1800" dirty="0" err="1"/>
              <a:t>dataSource</a:t>
            </a:r>
            <a:r>
              <a:rPr lang="en-US" altLang="en-US" sz="1800" dirty="0"/>
              <a:t>" </a:t>
            </a:r>
          </a:p>
          <a:p>
            <a:r>
              <a:rPr lang="en-US" altLang="en-US" sz="1800" dirty="0"/>
              <a:t>       class="</a:t>
            </a:r>
            <a:r>
              <a:rPr lang="en-US" altLang="en-US" sz="1800" dirty="0" err="1"/>
              <a:t>org.springframework.jdbc.datasource.DriverManagerDataSource</a:t>
            </a:r>
            <a:r>
              <a:rPr lang="en-US" altLang="en-US" sz="1800" dirty="0"/>
              <a:t>"&gt;</a:t>
            </a:r>
          </a:p>
          <a:p>
            <a:r>
              <a:rPr lang="en-US" altLang="en-US" sz="1800" dirty="0"/>
              <a:t>        &lt;property name="</a:t>
            </a:r>
            <a:r>
              <a:rPr lang="en-US" altLang="en-US" sz="1800" dirty="0" err="1"/>
              <a:t>driverClassName</a:t>
            </a:r>
            <a:r>
              <a:rPr lang="en-US" altLang="en-US" sz="1800" dirty="0"/>
              <a:t>"&gt;</a:t>
            </a:r>
          </a:p>
          <a:p>
            <a:r>
              <a:rPr lang="en-US" altLang="en-US" sz="1800" dirty="0"/>
              <a:t>            &lt;value&gt;${</a:t>
            </a:r>
            <a:r>
              <a:rPr lang="en-US" altLang="en-US" sz="1800" dirty="0" err="1"/>
              <a:t>database.connection.driver_class</a:t>
            </a:r>
            <a:r>
              <a:rPr lang="en-US" altLang="en-US" sz="1800" dirty="0"/>
              <a:t>}&lt;/value&gt;</a:t>
            </a:r>
          </a:p>
          <a:p>
            <a:r>
              <a:rPr lang="en-US" altLang="en-US" sz="1800" dirty="0"/>
              <a:t>        &lt;/property&gt;</a:t>
            </a:r>
          </a:p>
          <a:p>
            <a:r>
              <a:rPr lang="en-US" altLang="en-US" sz="1800" dirty="0"/>
              <a:t>        &lt;property name="</a:t>
            </a:r>
            <a:r>
              <a:rPr lang="en-US" altLang="en-US" sz="1800" dirty="0" err="1"/>
              <a:t>url</a:t>
            </a:r>
            <a:r>
              <a:rPr lang="en-US" altLang="en-US" sz="1800" dirty="0"/>
              <a:t>"&gt;</a:t>
            </a:r>
          </a:p>
          <a:p>
            <a:r>
              <a:rPr lang="en-US" altLang="en-US" sz="1800" dirty="0"/>
              <a:t>            &lt;value&gt;${database.connection.url}&lt;/value&gt;</a:t>
            </a:r>
          </a:p>
          <a:p>
            <a:r>
              <a:rPr lang="en-US" altLang="en-US" sz="1800" dirty="0"/>
              <a:t>        &lt;/property&gt;</a:t>
            </a:r>
          </a:p>
          <a:p>
            <a:r>
              <a:rPr lang="en-US" altLang="en-US" sz="1800" dirty="0"/>
              <a:t>&lt;/bean&gt;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794881" y="2010661"/>
            <a:ext cx="7809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Web Framework</a:t>
            </a:r>
          </a:p>
        </p:txBody>
      </p:sp>
    </p:spTree>
    <p:extLst>
      <p:ext uri="{BB962C8B-B14F-4D97-AF65-F5344CB8AC3E}">
        <p14:creationId xmlns:p14="http://schemas.microsoft.com/office/powerpoint/2010/main" val="3969686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9270" y="0"/>
            <a:ext cx="8501062" cy="660400"/>
          </a:xfrm>
        </p:spPr>
        <p:txBody>
          <a:bodyPr/>
          <a:lstStyle/>
          <a:p>
            <a:r>
              <a:rPr lang="en-US" altLang="en-US" dirty="0"/>
              <a:t>Why Use Spring?</a:t>
            </a:r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6968" y="896291"/>
            <a:ext cx="8601647" cy="4839907"/>
          </a:xfrm>
        </p:spPr>
        <p:txBody>
          <a:bodyPr>
            <a:noAutofit/>
          </a:bodyPr>
          <a:lstStyle/>
          <a:p>
            <a:pPr fontAlgn="t">
              <a:lnSpc>
                <a:spcPct val="110000"/>
              </a:lnSpc>
              <a:buFontTx/>
              <a:buChar char="•"/>
            </a:pPr>
            <a:r>
              <a:rPr lang="en-US" altLang="en-US" sz="2000" cap="none" dirty="0"/>
              <a:t>Wiring of components (dependency injection)</a:t>
            </a:r>
          </a:p>
          <a:p>
            <a:pPr lvl="3"/>
            <a:r>
              <a:rPr lang="en-US" altLang="en-US" sz="2000" dirty="0" smtClean="0"/>
              <a:t>Promotes/simplifies decoupling, design to interfaces, TDD</a:t>
            </a:r>
          </a:p>
          <a:p>
            <a:pPr fontAlgn="t">
              <a:lnSpc>
                <a:spcPct val="110000"/>
              </a:lnSpc>
              <a:buFontTx/>
              <a:buChar char="•"/>
            </a:pPr>
            <a:r>
              <a:rPr lang="en-US" altLang="en-US" sz="2000" cap="none" dirty="0"/>
              <a:t>Declarative programming without J2EE</a:t>
            </a:r>
          </a:p>
          <a:p>
            <a:pPr lvl="3"/>
            <a:r>
              <a:rPr lang="en-US" altLang="en-US" sz="1800" dirty="0" smtClean="0"/>
              <a:t>Easily configured aspects, esp. Transaction support</a:t>
            </a:r>
          </a:p>
          <a:p>
            <a:pPr fontAlgn="t">
              <a:lnSpc>
                <a:spcPct val="110000"/>
              </a:lnSpc>
              <a:buFontTx/>
              <a:buChar char="•"/>
            </a:pPr>
            <a:r>
              <a:rPr lang="en-US" altLang="en-US" sz="2000" cap="none" dirty="0"/>
              <a:t>Simplify use of popular technologies</a:t>
            </a:r>
          </a:p>
          <a:p>
            <a:pPr lvl="3"/>
            <a:r>
              <a:rPr lang="en-US" altLang="en-US" sz="1800" dirty="0" smtClean="0"/>
              <a:t>Abstractions insulate application from specifics, eliminate redundant code, and handle common error conditions</a:t>
            </a:r>
          </a:p>
          <a:p>
            <a:pPr lvl="3"/>
            <a:r>
              <a:rPr lang="en-US" altLang="en-US" sz="1800" dirty="0" smtClean="0"/>
              <a:t>Underlying technology specifics still accessible (closures)</a:t>
            </a:r>
            <a:endParaRPr lang="en-US" altLang="en-US" sz="1800" dirty="0"/>
          </a:p>
          <a:p>
            <a:pPr fontAlgn="t">
              <a:lnSpc>
                <a:spcPct val="110000"/>
              </a:lnSpc>
              <a:buFontTx/>
              <a:buChar char="•"/>
            </a:pPr>
            <a:r>
              <a:rPr lang="en-US" altLang="en-US" sz="2000" cap="none" dirty="0"/>
              <a:t>Conversion of checked exceptions to unchecked</a:t>
            </a:r>
          </a:p>
          <a:p>
            <a:pPr lvl="3"/>
            <a:r>
              <a:rPr lang="en-US" altLang="en-US" sz="1800" dirty="0"/>
              <a:t>(Or is this a reason not to use it?)</a:t>
            </a:r>
          </a:p>
          <a:p>
            <a:pPr fontAlgn="t">
              <a:lnSpc>
                <a:spcPct val="110000"/>
              </a:lnSpc>
              <a:buFontTx/>
              <a:buChar char="•"/>
            </a:pPr>
            <a:r>
              <a:rPr lang="en-US" altLang="en-US" sz="2000" cap="none" dirty="0"/>
              <a:t>Not an all-or-nothing solution</a:t>
            </a:r>
          </a:p>
          <a:p>
            <a:pPr lvl="3"/>
            <a:r>
              <a:rPr lang="en-US" altLang="en-US" sz="1800" dirty="0"/>
              <a:t>Extremely modular and flexible</a:t>
            </a:r>
          </a:p>
          <a:p>
            <a:pPr fontAlgn="t">
              <a:lnSpc>
                <a:spcPct val="110000"/>
              </a:lnSpc>
              <a:buFontTx/>
              <a:buChar char="•"/>
            </a:pPr>
            <a:r>
              <a:rPr lang="en-US" altLang="en-US" sz="2000" cap="none" dirty="0"/>
              <a:t>Well designed</a:t>
            </a:r>
          </a:p>
          <a:p>
            <a:pPr lvl="3"/>
            <a:r>
              <a:rPr lang="en-US" altLang="en-US" sz="1800" dirty="0"/>
              <a:t>Easy to extend</a:t>
            </a:r>
          </a:p>
          <a:p>
            <a:pPr lvl="3"/>
            <a:r>
              <a:rPr lang="en-US" altLang="en-US" sz="1800" dirty="0"/>
              <a:t>Many reusable classes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6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0EF1A-1AB9-4C78-B072-D42BF6CC66A0}" type="slidenum">
              <a:rPr lang="en-US" smtClean="0"/>
              <a:pPr>
                <a:defRPr/>
              </a:pPr>
              <a:t>50</a:t>
            </a:fld>
            <a:endParaRPr lang="he-IL" dirty="0">
              <a:cs typeface="Arial" charset="0"/>
            </a:endParaRPr>
          </a:p>
        </p:txBody>
      </p:sp>
      <p:pic>
        <p:nvPicPr>
          <p:cNvPr id="205826" name="Picture 2" descr="https://i2.wp.com/java9s.com/wp-content/uploads/2011/05/Spring-3-MVC-Basic-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4" y="188259"/>
            <a:ext cx="8195049" cy="61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08729" y="699247"/>
            <a:ext cx="2958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518" y="5905491"/>
            <a:ext cx="27700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56053" y="340627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W</a:t>
            </a:r>
            <a:r>
              <a:rPr lang="en-GB" altLang="en-US" dirty="0" smtClean="0"/>
              <a:t>eb initialization</a:t>
            </a:r>
            <a:endParaRPr lang="en-GB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5835" y="1684322"/>
            <a:ext cx="8364325" cy="41173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Web </a:t>
            </a:r>
            <a:r>
              <a:rPr lang="en-GB" altLang="en-US" sz="2200" cap="none" dirty="0"/>
              <a:t>applications may use </a:t>
            </a:r>
            <a:r>
              <a:rPr lang="en-GB" altLang="en-US" sz="2200" cap="none" dirty="0" err="1"/>
              <a:t>contextloaderlistener</a:t>
            </a:r>
            <a:r>
              <a:rPr lang="en-GB" altLang="en-US" sz="2200" cap="none" dirty="0"/>
              <a:t> to initialize spring</a:t>
            </a:r>
            <a:endParaRPr lang="en-GB" altLang="en-US" sz="2200" cap="none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45280" y="2710658"/>
            <a:ext cx="7490127" cy="9356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600" dirty="0" smtClean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dirty="0" smtClean="0">
                <a:solidFill>
                  <a:srgbClr val="000000"/>
                </a:solidFill>
              </a:rPr>
              <a:t> &lt;listener&gt;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dirty="0" smtClean="0">
                <a:solidFill>
                  <a:srgbClr val="000000"/>
                </a:solidFill>
              </a:rPr>
              <a:t>    &lt;listener-class&gt;</a:t>
            </a:r>
            <a:r>
              <a:rPr lang="en-GB" altLang="en-US" sz="1600" dirty="0" err="1" smtClean="0">
                <a:solidFill>
                  <a:srgbClr val="000000"/>
                </a:solidFill>
              </a:rPr>
              <a:t>org.springframework.web.context.contextloaderlistener</a:t>
            </a:r>
            <a:r>
              <a:rPr lang="en-GB" altLang="en-US" sz="1600" dirty="0" smtClean="0">
                <a:solidFill>
                  <a:srgbClr val="000000"/>
                </a:solidFill>
              </a:rPr>
              <a:t>&lt;/listener-class&gt;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00" dirty="0" smtClean="0">
                <a:solidFill>
                  <a:srgbClr val="000000"/>
                </a:solidFill>
              </a:rPr>
              <a:t>&lt;/listener&gt; </a:t>
            </a:r>
            <a:endParaRPr lang="en-GB" altLang="en-US" sz="1600" dirty="0">
              <a:solidFill>
                <a:srgbClr val="000000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056544" y="2128204"/>
            <a:ext cx="10676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web.xml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03783" y="4799304"/>
            <a:ext cx="7773120" cy="411739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600"/>
              </a:spcAft>
              <a:defRPr b="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71450" indent="-171450" algn="l" rtl="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+mn-lt"/>
              </a:defRPr>
            </a:lvl2pPr>
            <a:lvl3pPr marL="401638" indent="-212725" algn="l" rtl="0" eaLnBrk="0" fontAlgn="base" hangingPunct="0">
              <a:spcBef>
                <a:spcPct val="0"/>
              </a:spcBef>
              <a:spcAft>
                <a:spcPts val="600"/>
              </a:spcAft>
              <a:buFont typeface="Symbol" pitchFamily="18" charset="2"/>
              <a:buChar char=""/>
              <a:defRPr sz="1600">
                <a:solidFill>
                  <a:schemeClr val="bg2"/>
                </a:solidFill>
                <a:latin typeface="+mn-lt"/>
              </a:defRPr>
            </a:lvl3pPr>
            <a:lvl4pPr marL="688975" indent="-231775" algn="l" defTabSz="685800" rtl="0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&gt;"/>
              <a:defRPr sz="1400">
                <a:solidFill>
                  <a:schemeClr val="bg2"/>
                </a:solidFill>
                <a:latin typeface="+mn-lt"/>
              </a:defRPr>
            </a:lvl4pPr>
            <a:lvl5pPr marL="914400" indent="-171450" algn="l" rtl="0" eaLnBrk="0" fontAlgn="base" hangingPunct="0">
              <a:spcBef>
                <a:spcPct val="0"/>
              </a:spcBef>
              <a:spcAft>
                <a:spcPts val="600"/>
              </a:spcAft>
              <a:buFont typeface="Times CE"/>
              <a:buChar char="-"/>
              <a:defRPr sz="1400">
                <a:solidFill>
                  <a:schemeClr val="bg2"/>
                </a:solidFill>
                <a:latin typeface="+mn-lt"/>
              </a:defRPr>
            </a:lvl5pPr>
            <a:lvl6pPr marL="16589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6pPr>
            <a:lvl7pPr marL="21161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7pPr>
            <a:lvl8pPr marL="25733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8pPr>
            <a:lvl9pPr marL="3030538" indent="-176213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Font typeface="Times CE" pitchFamily="48" charset="-18"/>
              <a:buChar char="-"/>
              <a:defRPr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The </a:t>
            </a:r>
            <a:r>
              <a:rPr lang="en-GB" altLang="en-US" sz="2200" cap="none" dirty="0" err="1"/>
              <a:t>dispatcherservlet</a:t>
            </a:r>
            <a:r>
              <a:rPr lang="en-GB" altLang="en-US" sz="2200" cap="none" dirty="0"/>
              <a:t> is the spring front controller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Initializes </a:t>
            </a:r>
            <a:r>
              <a:rPr lang="en-GB" altLang="en-US" sz="2200" cap="none" dirty="0" err="1"/>
              <a:t>webapplicationcontext</a:t>
            </a:r>
            <a:endParaRPr lang="en-GB" altLang="en-US" sz="2200" cap="none" dirty="0"/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Uses /WEB-INF/[servlet-name]-</a:t>
            </a:r>
            <a:r>
              <a:rPr lang="en-GB" altLang="en-US" sz="2200" cap="none" dirty="0" err="1"/>
              <a:t>servlet.Xml</a:t>
            </a:r>
            <a:r>
              <a:rPr lang="en-GB" altLang="en-US" sz="2200" cap="none" dirty="0"/>
              <a:t> by default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/>
              <a:t>Webapplicationcontext</a:t>
            </a:r>
            <a:r>
              <a:rPr lang="en-GB" altLang="en-US" sz="2200" cap="none" dirty="0"/>
              <a:t> is bound into </a:t>
            </a:r>
            <a:r>
              <a:rPr lang="en-GB" altLang="en-US" sz="2200" cap="none" dirty="0" err="1"/>
              <a:t>servletcontext</a:t>
            </a:r>
            <a:endParaRPr lang="en-GB" altLang="en-US" sz="2200" cap="none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1800" kern="0" cap="none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03782" y="4203529"/>
            <a:ext cx="3352761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Dispatcher Servlet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73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7577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 smtClean="0"/>
              <a:t>DispatcherServlet</a:t>
            </a:r>
            <a:r>
              <a:rPr lang="en-GB" altLang="en-US" dirty="0" smtClean="0"/>
              <a:t> configuration</a:t>
            </a:r>
            <a:endParaRPr lang="en-GB" alt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8818" y="1146440"/>
            <a:ext cx="7773120" cy="41173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HandlerMapping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Routing of requests to handlers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HandlerAdapter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Adapts to handler interface.  Default utilizes </a:t>
            </a:r>
            <a:r>
              <a:rPr lang="en-GB" altLang="en-US" sz="2000" i="1" dirty="0" smtClean="0"/>
              <a:t>controller</a:t>
            </a:r>
            <a:r>
              <a:rPr lang="en-GB" altLang="en-US" sz="2000" dirty="0" smtClean="0"/>
              <a:t>s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HandlerExceptionResolver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Maps exceptions to error pages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Similar to standard servlet, but more flexible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ViewResolver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Maps symbolic name to view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MultipartResolver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/>
              <a:t>Handling of file upload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LocaleResolver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/>
              <a:t>Default uses HTTP accept header, cookie, or session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43517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40271" y="2470526"/>
            <a:ext cx="7809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/>
              <a:t>Spring AOP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067041" y="838168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Spring AOP</a:t>
            </a:r>
            <a:endParaRPr lang="en-GB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1"/>
            <a:ext cx="7809120" cy="467473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Generally, applies aspects to beans using </a:t>
            </a:r>
            <a:r>
              <a:rPr lang="en-GB" altLang="en-US" sz="2200" cap="none" dirty="0" err="1"/>
              <a:t>B</a:t>
            </a:r>
            <a:r>
              <a:rPr lang="en-GB" altLang="en-US" sz="2200" cap="none" dirty="0" err="1" smtClean="0"/>
              <a:t>eanFactory</a:t>
            </a:r>
            <a:endParaRPr lang="en-GB" altLang="en-US" sz="2200" cap="none" dirty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Uses dynamic proxies if interface available otherwise CGLIB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CGLIB creates derived class which proxies requests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Bean class may not be final</a:t>
            </a:r>
          </a:p>
          <a:p>
            <a:pPr>
              <a:lnSpc>
                <a:spcPct val="120000"/>
              </a:lnSpc>
              <a:buFontTx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Less capable than </a:t>
            </a:r>
            <a:r>
              <a:rPr lang="en-GB" altLang="en-US" sz="2200" cap="none" dirty="0" err="1" smtClean="0"/>
              <a:t>AspectJ</a:t>
            </a:r>
            <a:endParaRPr lang="en-GB" altLang="en-US" sz="2200" cap="none" dirty="0"/>
          </a:p>
          <a:p>
            <a:pPr lvl="3">
              <a:spcBef>
                <a:spcPts val="624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>
                <a:ea typeface="細明體" pitchFamily="49" charset="-120"/>
              </a:rPr>
              <a:t>Does not have field interception</a:t>
            </a:r>
          </a:p>
          <a:p>
            <a:pPr lvl="3">
              <a:spcBef>
                <a:spcPts val="624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>
                <a:ea typeface="細明體" pitchFamily="49" charset="-120"/>
              </a:rPr>
              <a:t>Only runtime weaving solution is available</a:t>
            </a:r>
          </a:p>
          <a:p>
            <a:pPr lvl="3">
              <a:spcBef>
                <a:spcPts val="624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>
                <a:ea typeface="細明體" pitchFamily="49" charset="-120"/>
              </a:rPr>
              <a:t>Closer integration with </a:t>
            </a:r>
            <a:r>
              <a:rPr lang="en-GB" altLang="en-US" sz="2000" dirty="0" err="1" smtClean="0">
                <a:ea typeface="細明體" pitchFamily="49" charset="-120"/>
              </a:rPr>
              <a:t>AspectJ</a:t>
            </a:r>
            <a:r>
              <a:rPr lang="en-GB" altLang="en-US" sz="2000" dirty="0" smtClean="0">
                <a:ea typeface="細明體" pitchFamily="49" charset="-120"/>
              </a:rPr>
              <a:t> anticipated</a:t>
            </a:r>
            <a:endParaRPr lang="en-GB" altLang="en-US" sz="2000" dirty="0">
              <a:ea typeface="細明體" pitchFamily="49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82947" y="273392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AOP fundamentals</a:t>
            </a:r>
            <a:endParaRPr lang="en-GB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5245" y="1530242"/>
            <a:ext cx="7809120" cy="457536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Aspect-oriented programming (AOP) provides for simplified application of cross-cutting concerns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Transaction management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Security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Logging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Auditing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Locking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AOP sometimes (partially) achieved via decorators or proxies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CORBA portable interceptors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Servlet filters</a:t>
            </a:r>
            <a:endParaRPr lang="en-GB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067041" y="838168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AOP fundamentals</a:t>
            </a:r>
            <a:endParaRPr lang="en-GB" alt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42414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44"/>
              </a:spcBef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/>
              <a:t>Aspect - implementation of a cross-cutting concern</a:t>
            </a:r>
            <a:r>
              <a:rPr lang="en-GB" altLang="en-US" sz="2200" cap="none" dirty="0" smtClean="0"/>
              <a:t>. </a:t>
            </a:r>
          </a:p>
          <a:p>
            <a:pPr lvl="3">
              <a:spcBef>
                <a:spcPts val="544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dirty="0" smtClean="0"/>
              <a:t>Spring advisors or interceptors</a:t>
            </a:r>
          </a:p>
          <a:p>
            <a:pPr>
              <a:spcBef>
                <a:spcPts val="544"/>
              </a:spcBef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/>
              <a:t>Joinpoint</a:t>
            </a:r>
            <a:r>
              <a:rPr lang="en-GB" altLang="en-US" sz="2200" cap="none" dirty="0"/>
              <a:t> - execution point to target</a:t>
            </a:r>
          </a:p>
          <a:p>
            <a:pPr lvl="3">
              <a:spcBef>
                <a:spcPts val="544"/>
              </a:spcBef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Typically, methods</a:t>
            </a:r>
          </a:p>
          <a:p>
            <a:pPr>
              <a:spcBef>
                <a:spcPts val="544"/>
              </a:spcBef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Advice - action taken at a particular </a:t>
            </a:r>
            <a:r>
              <a:rPr lang="en-GB" altLang="en-US" sz="2200" cap="none" dirty="0" err="1" smtClean="0"/>
              <a:t>joinpoint</a:t>
            </a:r>
            <a:r>
              <a:rPr lang="en-GB" altLang="en-US" sz="2200" cap="none" dirty="0" smtClean="0"/>
              <a:t>.</a:t>
            </a:r>
          </a:p>
          <a:p>
            <a:pPr>
              <a:spcBef>
                <a:spcPts val="544"/>
              </a:spcBef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Pointcut</a:t>
            </a:r>
            <a:r>
              <a:rPr lang="en-GB" altLang="en-US" sz="2200" cap="none" dirty="0" smtClean="0"/>
              <a:t> - a set of </a:t>
            </a:r>
            <a:r>
              <a:rPr lang="en-GB" altLang="en-US" sz="2200" cap="none" dirty="0" err="1" smtClean="0"/>
              <a:t>joinpoints</a:t>
            </a:r>
            <a:r>
              <a:rPr lang="en-GB" altLang="en-US" sz="2200" cap="none" dirty="0" smtClean="0"/>
              <a:t> specifying where advice should be applied (</a:t>
            </a:r>
            <a:r>
              <a:rPr lang="en-GB" altLang="en-US" sz="2200" cap="none" dirty="0" err="1" smtClean="0"/>
              <a:t>e.G.</a:t>
            </a:r>
            <a:r>
              <a:rPr lang="en-GB" altLang="en-US" sz="2200" cap="none" dirty="0" smtClean="0"/>
              <a:t> Regular expression)</a:t>
            </a:r>
          </a:p>
          <a:p>
            <a:pPr>
              <a:spcBef>
                <a:spcPts val="544"/>
              </a:spcBef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Introduction/</a:t>
            </a:r>
            <a:r>
              <a:rPr lang="en-GB" altLang="en-US" sz="2200" cap="none" dirty="0" err="1" smtClean="0"/>
              <a:t>mixin</a:t>
            </a:r>
            <a:r>
              <a:rPr lang="en-GB" altLang="en-US" sz="2200" cap="none" dirty="0" smtClean="0"/>
              <a:t> - adding methods or fields to an advised class.</a:t>
            </a:r>
          </a:p>
          <a:p>
            <a:pPr>
              <a:spcBef>
                <a:spcPts val="544"/>
              </a:spcBef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Weaving - assembling aspects into advised objects.</a:t>
            </a:r>
            <a:endParaRPr lang="en-GB" alt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212301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C3DD6-B9EE-4312-94DF-D874748213EA}" type="slidenum">
              <a:rPr lang="en-US" altLang="en-US" smtClean="0"/>
              <a:pPr/>
              <a:t>57</a:t>
            </a:fld>
            <a:endParaRPr lang="en-US" altLang="en-US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 smtClean="0"/>
              <a:t>Aspect oriented programming defined</a:t>
            </a:r>
            <a:endParaRPr lang="en-US" altLang="en-US" sz="40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cap="none" dirty="0" smtClean="0"/>
              <a:t>Attempts to separate concerns, increase modularity, and decrease redundancy</a:t>
            </a:r>
          </a:p>
          <a:p>
            <a:pPr lvl="3"/>
            <a:r>
              <a:rPr lang="en-US" altLang="en-US" sz="2200" dirty="0" smtClean="0"/>
              <a:t>Separation of concerns (</a:t>
            </a:r>
            <a:r>
              <a:rPr lang="en-US" altLang="en-US" sz="2200" dirty="0" err="1" smtClean="0"/>
              <a:t>soc</a:t>
            </a:r>
            <a:r>
              <a:rPr lang="en-US" altLang="en-US" sz="2200" dirty="0" smtClean="0"/>
              <a:t>)</a:t>
            </a:r>
          </a:p>
          <a:p>
            <a:pPr lvl="4"/>
            <a:r>
              <a:rPr lang="en-US" altLang="en-US" sz="1800" dirty="0" smtClean="0"/>
              <a:t>Break up features to minimize overlap</a:t>
            </a:r>
          </a:p>
          <a:p>
            <a:pPr lvl="3"/>
            <a:r>
              <a:rPr lang="en-US" altLang="en-US" sz="2200" dirty="0" smtClean="0"/>
              <a:t>Don’t repeat yourself (DRY)</a:t>
            </a:r>
          </a:p>
          <a:p>
            <a:pPr lvl="4"/>
            <a:r>
              <a:rPr lang="en-US" altLang="en-US" sz="1800" dirty="0" smtClean="0"/>
              <a:t>Minimize code duplication </a:t>
            </a:r>
          </a:p>
          <a:p>
            <a:pPr lvl="3"/>
            <a:r>
              <a:rPr lang="en-US" altLang="en-US" sz="2200" dirty="0" smtClean="0"/>
              <a:t>Cross-cutting concerns</a:t>
            </a:r>
          </a:p>
          <a:p>
            <a:pPr lvl="4"/>
            <a:r>
              <a:rPr lang="en-US" altLang="en-US" sz="1800" dirty="0" smtClean="0"/>
              <a:t>Program aspects that affect many others (</a:t>
            </a:r>
            <a:r>
              <a:rPr lang="en-US" altLang="en-US" sz="1800" dirty="0" err="1" smtClean="0"/>
              <a:t>e.G.</a:t>
            </a:r>
            <a:r>
              <a:rPr lang="en-US" altLang="en-US" sz="1800" dirty="0" smtClean="0"/>
              <a:t> Logging)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cap="none" dirty="0" err="1" smtClean="0">
                <a:hlinkClick r:id="rId3"/>
              </a:rPr>
              <a:t>Aspect</a:t>
            </a:r>
            <a:r>
              <a:rPr lang="en-US" altLang="en-US" sz="2800" cap="none" dirty="0" err="1" smtClean="0"/>
              <a:t>J</a:t>
            </a:r>
            <a:r>
              <a:rPr lang="en-US" altLang="en-US" sz="2800" cap="none" dirty="0" smtClean="0"/>
              <a:t> is the top AOP package</a:t>
            </a:r>
          </a:p>
          <a:p>
            <a:pPr lvl="3"/>
            <a:r>
              <a:rPr lang="en-US" altLang="en-US" sz="2200" dirty="0" smtClean="0"/>
              <a:t>Java like syntax, IDE integration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28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F42EE-E083-4AD8-8880-D7B0EDA72E1F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AOP in Spring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Provides way to create declarative services and custom aspects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Transaction management is the most common aspect (or concern)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Spring handles AOP via advisors or interceptors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Interception point is a </a:t>
            </a:r>
            <a:r>
              <a:rPr lang="en-US" altLang="en-US" sz="2000" i="1" dirty="0" err="1" smtClean="0"/>
              <a:t>joinpoint</a:t>
            </a:r>
            <a:endParaRPr lang="en-US" altLang="en-US" sz="2000" i="1" dirty="0" smtClean="0"/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A set of </a:t>
            </a:r>
            <a:r>
              <a:rPr lang="en-US" altLang="en-US" sz="2000" dirty="0" err="1" smtClean="0"/>
              <a:t>joinpoints</a:t>
            </a:r>
            <a:r>
              <a:rPr lang="en-US" altLang="en-US" sz="2000" dirty="0" smtClean="0"/>
              <a:t> are called a </a:t>
            </a:r>
            <a:r>
              <a:rPr lang="en-US" altLang="en-US" sz="2000" i="1" dirty="0" err="1" smtClean="0"/>
              <a:t>pointcut</a:t>
            </a:r>
            <a:endParaRPr lang="en-US" altLang="en-US" sz="2000" i="1" dirty="0" smtClean="0"/>
          </a:p>
          <a:p>
            <a:pPr lvl="4">
              <a:lnSpc>
                <a:spcPct val="90000"/>
              </a:lnSpc>
            </a:pPr>
            <a:r>
              <a:rPr lang="en-US" altLang="en-US" sz="2000" dirty="0" err="1" smtClean="0"/>
              <a:t>Pointcuts</a:t>
            </a:r>
            <a:r>
              <a:rPr lang="en-US" altLang="en-US" sz="2000" dirty="0" smtClean="0"/>
              <a:t> are key to spring AOP, they allow intercepts without explicit knowledge of the OO hierarchy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Action taken by an interceptor is called </a:t>
            </a:r>
            <a:r>
              <a:rPr lang="en-US" altLang="en-US" sz="2000" i="1" dirty="0" smtClean="0"/>
              <a:t>advice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04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E49CA-1B29-44E4-A88A-CFC525AB6C3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AOP </a:t>
            </a:r>
            <a:r>
              <a:rPr lang="en-US" altLang="en-US" dirty="0" smtClean="0"/>
              <a:t>Advice </a:t>
            </a:r>
            <a:r>
              <a:rPr lang="en-US" altLang="en-US" dirty="0"/>
              <a:t>types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9930" y="1483658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Around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/>
              <a:t>Most common and powerful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/>
              <a:t>Execute code before and after </a:t>
            </a:r>
            <a:r>
              <a:rPr lang="en-US" altLang="en-US" sz="2200" dirty="0" err="1"/>
              <a:t>joinpoint</a:t>
            </a:r>
            <a:endParaRPr lang="en-US" altLang="en-US" sz="2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Before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/>
              <a:t>Executes before </a:t>
            </a:r>
            <a:r>
              <a:rPr lang="en-US" altLang="en-US" sz="2200" dirty="0" err="1"/>
              <a:t>joinpoint</a:t>
            </a:r>
            <a:r>
              <a:rPr lang="en-US" altLang="en-US" sz="2200" dirty="0"/>
              <a:t>, cannot stop execution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Throws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/>
              <a:t>Executes code if exception is thrown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After return</a:t>
            </a:r>
          </a:p>
          <a:p>
            <a:pPr lvl="3">
              <a:lnSpc>
                <a:spcPct val="90000"/>
              </a:lnSpc>
            </a:pPr>
            <a:r>
              <a:rPr lang="en-US" altLang="en-US" sz="2200" dirty="0"/>
              <a:t>Executes code after normal </a:t>
            </a:r>
            <a:r>
              <a:rPr lang="en-US" altLang="en-US" sz="2200" dirty="0" err="1"/>
              <a:t>joinpoint</a:t>
            </a:r>
            <a:r>
              <a:rPr lang="en-US" altLang="en-US" sz="2200" dirty="0"/>
              <a:t> execution</a:t>
            </a:r>
          </a:p>
        </p:txBody>
      </p:sp>
    </p:spTree>
    <p:extLst>
      <p:ext uri="{BB962C8B-B14F-4D97-AF65-F5344CB8AC3E}">
        <p14:creationId xmlns:p14="http://schemas.microsoft.com/office/powerpoint/2010/main" val="22878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059" y="0"/>
            <a:ext cx="8501062" cy="660400"/>
          </a:xfrm>
        </p:spPr>
        <p:txBody>
          <a:bodyPr/>
          <a:lstStyle/>
          <a:p>
            <a:r>
              <a:rPr lang="en-US" altLang="en-US" dirty="0" smtClean="0"/>
              <a:t>Spring De</a:t>
            </a:r>
            <a:r>
              <a:rPr lang="lv-LV" altLang="en-US" dirty="0" smtClean="0"/>
              <a:t>tails</a:t>
            </a:r>
            <a:endParaRPr lang="en-GB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494" y="1089212"/>
            <a:ext cx="8583706" cy="56163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1800" cap="none" dirty="0" smtClean="0"/>
              <a:t>Spring allows to decouple software layers by injecting a component’s dependencies at runtime rather than having them declared at compile time via importing and instantiating classes.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1800" cap="none" dirty="0" smtClean="0"/>
              <a:t>Spring provides integration for j2ee services such as </a:t>
            </a:r>
            <a:r>
              <a:rPr lang="en-US" altLang="en-US" sz="1800" cap="none" dirty="0" err="1" smtClean="0"/>
              <a:t>ejb</a:t>
            </a:r>
            <a:r>
              <a:rPr lang="en-US" altLang="en-US" sz="1800" cap="none" dirty="0" smtClean="0"/>
              <a:t>, </a:t>
            </a:r>
            <a:r>
              <a:rPr lang="en-US" altLang="en-US" sz="1800" cap="none" dirty="0" err="1" smtClean="0"/>
              <a:t>jdbc</a:t>
            </a:r>
            <a:r>
              <a:rPr lang="en-US" altLang="en-US" sz="1800" cap="none" dirty="0" smtClean="0"/>
              <a:t>, </a:t>
            </a:r>
            <a:r>
              <a:rPr lang="en-US" altLang="en-US" sz="1800" cap="none" dirty="0" err="1" smtClean="0"/>
              <a:t>jndi</a:t>
            </a:r>
            <a:r>
              <a:rPr lang="en-US" altLang="en-US" sz="1800" cap="none" dirty="0" smtClean="0"/>
              <a:t>, </a:t>
            </a:r>
            <a:r>
              <a:rPr lang="en-US" altLang="en-US" sz="1800" cap="none" dirty="0" err="1" smtClean="0"/>
              <a:t>jms</a:t>
            </a:r>
            <a:r>
              <a:rPr lang="en-US" altLang="en-US" sz="1800" cap="none" dirty="0" smtClean="0"/>
              <a:t>, </a:t>
            </a:r>
            <a:r>
              <a:rPr lang="en-US" altLang="en-US" sz="1800" cap="none" dirty="0" err="1" smtClean="0"/>
              <a:t>jta</a:t>
            </a:r>
            <a:r>
              <a:rPr lang="en-US" altLang="en-US" sz="1800" cap="none" dirty="0" smtClean="0"/>
              <a:t>. It also integrates several popular ORM toolkits such as hibernate and JDO and assorted other services as well.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1800" cap="none" dirty="0" smtClean="0"/>
              <a:t>One of the highly touted features is declarative transactions, which allows the developer to write transaction-unaware code and configure transactions in spring </a:t>
            </a:r>
            <a:r>
              <a:rPr lang="en-US" altLang="en-US" sz="1800" cap="none" dirty="0" err="1" smtClean="0"/>
              <a:t>config</a:t>
            </a:r>
            <a:r>
              <a:rPr lang="en-US" altLang="en-US" sz="1800" cap="none" dirty="0" smtClean="0"/>
              <a:t> files.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1800" cap="none" dirty="0" smtClean="0"/>
              <a:t>Spring is built on the principle of unchecked exception handling. This also reduces code dependencies between layers. Spring provides a granular exception hierarchy for data access operations and maps JDBC, EJB, and ORM exceptions to spring exceptions so that applications can get better information about the error condition.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400" cap="none" dirty="0" smtClean="0"/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1800" cap="none" dirty="0" smtClean="0"/>
              <a:t>With highly decoupled software layers and programming to interfaces, each layer is easier to test. Mock objects is a testing pattern that is very useful in this regard.</a:t>
            </a:r>
            <a:endParaRPr lang="en-GB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15393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0EF1A-1AB9-4C78-B072-D42BF6CC66A0}" type="slidenum">
              <a:rPr lang="en-US" smtClean="0"/>
              <a:pPr>
                <a:defRPr/>
              </a:pPr>
              <a:t>60</a:t>
            </a:fld>
            <a:endParaRPr lang="he-IL" dirty="0">
              <a:cs typeface="Arial" charset="0"/>
            </a:endParaRPr>
          </a:p>
        </p:txBody>
      </p:sp>
      <p:pic>
        <p:nvPicPr>
          <p:cNvPr id="206850" name="Picture 2" descr="http://i.stack.imgur.com/bglk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7" y="645459"/>
            <a:ext cx="8743983" cy="556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42606" y="340626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Spring </a:t>
            </a:r>
            <a:r>
              <a:rPr lang="en-GB" altLang="en-US" dirty="0" err="1" smtClean="0"/>
              <a:t>pointcuts</a:t>
            </a:r>
            <a:endParaRPr lang="en-GB" altLang="en-US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928960" y="3780398"/>
            <a:ext cx="40320" cy="31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/>
          <a:p>
            <a:endParaRPr lang="en-US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9440" y="2004691"/>
            <a:ext cx="7773120" cy="411739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Pointcut</a:t>
            </a:r>
            <a:r>
              <a:rPr lang="en-GB" altLang="en-US" sz="2200" cap="none" dirty="0" smtClean="0"/>
              <a:t> applicability to a class may be evaluated statically or dynamically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Spring only creates proxies where necessary</a:t>
            </a:r>
            <a:endParaRPr lang="en-GB" altLang="en-US" sz="2200" cap="none" dirty="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7121" y="3663745"/>
            <a:ext cx="4977325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p</a:t>
            </a:r>
            <a:r>
              <a:rPr lang="en-GB" altLang="en-US" dirty="0" smtClean="0">
                <a:solidFill>
                  <a:srgbClr val="000000"/>
                </a:solidFill>
              </a:rPr>
              <a:t>ublic interface </a:t>
            </a:r>
            <a:r>
              <a:rPr lang="en-GB" altLang="en-US" dirty="0" err="1">
                <a:solidFill>
                  <a:srgbClr val="000000"/>
                </a:solidFill>
              </a:rPr>
              <a:t>P</a:t>
            </a:r>
            <a:r>
              <a:rPr lang="en-GB" altLang="en-US" dirty="0" err="1" smtClean="0">
                <a:solidFill>
                  <a:srgbClr val="000000"/>
                </a:solidFill>
              </a:rPr>
              <a:t>ointcut</a:t>
            </a:r>
            <a:r>
              <a:rPr lang="en-GB" altLang="en-US" dirty="0" smtClean="0">
                <a:solidFill>
                  <a:srgbClr val="000000"/>
                </a:solidFill>
              </a:rPr>
              <a:t>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    </a:t>
            </a:r>
            <a:r>
              <a:rPr lang="en-GB" altLang="en-US" dirty="0" err="1" smtClean="0">
                <a:solidFill>
                  <a:srgbClr val="000000"/>
                </a:solidFill>
              </a:rPr>
              <a:t>classfilter</a:t>
            </a:r>
            <a:r>
              <a:rPr lang="en-GB" altLang="en-US" dirty="0" smtClean="0">
                <a:solidFill>
                  <a:srgbClr val="000000"/>
                </a:solidFill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</a:rPr>
              <a:t>getClassFilter</a:t>
            </a:r>
            <a:r>
              <a:rPr lang="en-GB" altLang="en-US" dirty="0" smtClean="0">
                <a:solidFill>
                  <a:srgbClr val="000000"/>
                </a:solidFill>
              </a:rPr>
              <a:t>();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    </a:t>
            </a:r>
            <a:r>
              <a:rPr lang="en-GB" altLang="en-US" dirty="0" err="1" smtClean="0">
                <a:solidFill>
                  <a:srgbClr val="000000"/>
                </a:solidFill>
              </a:rPr>
              <a:t>Methodmatcher</a:t>
            </a:r>
            <a:r>
              <a:rPr lang="en-GB" altLang="en-US" dirty="0" smtClean="0">
                <a:solidFill>
                  <a:srgbClr val="000000"/>
                </a:solidFill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</a:rPr>
              <a:t>getMethodMatcher</a:t>
            </a:r>
            <a:r>
              <a:rPr lang="en-GB" altLang="en-US" dirty="0" smtClean="0">
                <a:solidFill>
                  <a:srgbClr val="000000"/>
                </a:solidFill>
              </a:rPr>
              <a:t>();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}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97120" y="5046290"/>
            <a:ext cx="402834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p</a:t>
            </a:r>
            <a:r>
              <a:rPr lang="en-GB" altLang="en-US" dirty="0" smtClean="0">
                <a:solidFill>
                  <a:srgbClr val="000000"/>
                </a:solidFill>
              </a:rPr>
              <a:t>ublic interface </a:t>
            </a:r>
            <a:r>
              <a:rPr lang="en-GB" altLang="en-US" dirty="0" err="1" smtClean="0">
                <a:solidFill>
                  <a:srgbClr val="000000"/>
                </a:solidFill>
              </a:rPr>
              <a:t>ClassFilter</a:t>
            </a:r>
            <a:r>
              <a:rPr lang="en-GB" altLang="en-US" dirty="0" smtClean="0">
                <a:solidFill>
                  <a:srgbClr val="000000"/>
                </a:solidFill>
              </a:rPr>
              <a:t>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    </a:t>
            </a:r>
            <a:r>
              <a:rPr lang="en-GB" altLang="en-US" dirty="0" err="1" smtClean="0">
                <a:solidFill>
                  <a:srgbClr val="000000"/>
                </a:solidFill>
              </a:rPr>
              <a:t>boolean</a:t>
            </a:r>
            <a:r>
              <a:rPr lang="en-GB" altLang="en-US" dirty="0" smtClean="0">
                <a:solidFill>
                  <a:srgbClr val="000000"/>
                </a:solidFill>
              </a:rPr>
              <a:t> matches(class </a:t>
            </a:r>
            <a:r>
              <a:rPr lang="en-GB" altLang="en-US" dirty="0" err="1" smtClean="0">
                <a:solidFill>
                  <a:srgbClr val="000000"/>
                </a:solidFill>
              </a:rPr>
              <a:t>clazz</a:t>
            </a:r>
            <a:r>
              <a:rPr lang="en-GB" altLang="en-US" dirty="0" smtClean="0">
                <a:solidFill>
                  <a:srgbClr val="000000"/>
                </a:solidFill>
              </a:rPr>
              <a:t>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}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56053" y="313732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 smtClean="0"/>
              <a:t>Pointcuts</a:t>
            </a:r>
            <a:r>
              <a:rPr lang="en-GB" altLang="en-US" dirty="0" smtClean="0"/>
              <a:t> (cont'd)</a:t>
            </a:r>
            <a:endParaRPr lang="en-GB" altLang="en-US" dirty="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62914" y="3820500"/>
            <a:ext cx="794775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public interface </a:t>
            </a:r>
            <a:r>
              <a:rPr lang="en-GB" altLang="en-US" dirty="0" err="1">
                <a:solidFill>
                  <a:srgbClr val="000000"/>
                </a:solidFill>
              </a:rPr>
              <a:t>MethodMatcher</a:t>
            </a:r>
            <a:r>
              <a:rPr lang="en-GB" altLang="en-US" dirty="0">
                <a:solidFill>
                  <a:srgbClr val="000000"/>
                </a:solidFill>
              </a:rPr>
              <a:t>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</a:t>
            </a:r>
            <a:r>
              <a:rPr lang="en-GB" altLang="en-US" dirty="0" err="1">
                <a:solidFill>
                  <a:srgbClr val="000000"/>
                </a:solidFill>
              </a:rPr>
              <a:t>boolean</a:t>
            </a:r>
            <a:r>
              <a:rPr lang="en-GB" altLang="en-US" dirty="0">
                <a:solidFill>
                  <a:srgbClr val="000000"/>
                </a:solidFill>
              </a:rPr>
              <a:t> matches(Method m, Class </a:t>
            </a:r>
            <a:r>
              <a:rPr lang="en-GB" altLang="en-US" dirty="0" err="1">
                <a:solidFill>
                  <a:srgbClr val="000000"/>
                </a:solidFill>
              </a:rPr>
              <a:t>targetClass</a:t>
            </a:r>
            <a:r>
              <a:rPr lang="en-GB" altLang="en-US" dirty="0">
                <a:solidFill>
                  <a:srgbClr val="000000"/>
                </a:solidFill>
              </a:rPr>
              <a:t>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</a:t>
            </a:r>
            <a:r>
              <a:rPr lang="en-GB" altLang="en-US" dirty="0" err="1">
                <a:solidFill>
                  <a:srgbClr val="000000"/>
                </a:solidFill>
              </a:rPr>
              <a:t>boolean</a:t>
            </a:r>
            <a:r>
              <a:rPr lang="en-GB" altLang="en-US" dirty="0">
                <a:solidFill>
                  <a:srgbClr val="000000"/>
                </a:solidFill>
              </a:rPr>
              <a:t> </a:t>
            </a:r>
            <a:r>
              <a:rPr lang="en-GB" altLang="en-US" dirty="0" err="1">
                <a:solidFill>
                  <a:srgbClr val="000000"/>
                </a:solidFill>
              </a:rPr>
              <a:t>isRuntime</a:t>
            </a:r>
            <a:r>
              <a:rPr lang="en-GB" altLang="en-US" dirty="0">
                <a:solidFill>
                  <a:srgbClr val="000000"/>
                </a:solidFill>
              </a:rPr>
              <a:t>();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</a:t>
            </a:r>
            <a:r>
              <a:rPr lang="en-GB" altLang="en-US" dirty="0" err="1">
                <a:solidFill>
                  <a:srgbClr val="000000"/>
                </a:solidFill>
              </a:rPr>
              <a:t>boolean</a:t>
            </a:r>
            <a:r>
              <a:rPr lang="en-GB" altLang="en-US" dirty="0">
                <a:solidFill>
                  <a:srgbClr val="000000"/>
                </a:solidFill>
              </a:rPr>
              <a:t> matches(Method m, Class </a:t>
            </a:r>
            <a:r>
              <a:rPr lang="en-GB" altLang="en-US" dirty="0" err="1">
                <a:solidFill>
                  <a:srgbClr val="000000"/>
                </a:solidFill>
              </a:rPr>
              <a:t>targetClass</a:t>
            </a:r>
            <a:r>
              <a:rPr lang="en-GB" altLang="en-US" dirty="0">
                <a:solidFill>
                  <a:srgbClr val="000000"/>
                </a:solidFill>
              </a:rPr>
              <a:t>, Object[] </a:t>
            </a:r>
            <a:r>
              <a:rPr lang="en-GB" altLang="en-US" dirty="0" err="1">
                <a:solidFill>
                  <a:srgbClr val="000000"/>
                </a:solidFill>
              </a:rPr>
              <a:t>args</a:t>
            </a:r>
            <a:r>
              <a:rPr lang="en-GB" altLang="en-US" dirty="0">
                <a:solidFill>
                  <a:srgbClr val="000000"/>
                </a:solidFill>
              </a:rPr>
              <a:t>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385" y="1632866"/>
            <a:ext cx="7773120" cy="41173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Pointcut</a:t>
            </a:r>
            <a:r>
              <a:rPr lang="en-GB" altLang="en-US" sz="2200" cap="none" dirty="0" smtClean="0"/>
              <a:t> may be statically or dynamically evaluated based on </a:t>
            </a:r>
            <a:r>
              <a:rPr lang="en-GB" altLang="en-US" sz="2200" cap="none" dirty="0" err="1" smtClean="0"/>
              <a:t>isruntime</a:t>
            </a:r>
            <a:r>
              <a:rPr lang="en-GB" altLang="en-US" sz="2200" cap="none" dirty="0" smtClean="0"/>
              <a:t>()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Abstract class </a:t>
            </a:r>
            <a:r>
              <a:rPr lang="en-GB" altLang="en-US" sz="2200" cap="none" dirty="0" err="1" smtClean="0"/>
              <a:t>staticmethodmatcherpointcut</a:t>
            </a:r>
            <a:r>
              <a:rPr lang="en-GB" altLang="en-US" sz="2200" cap="none" dirty="0" smtClean="0"/>
              <a:t> requires override of 1</a:t>
            </a:r>
            <a:r>
              <a:rPr lang="en-GB" altLang="en-US" sz="2200" cap="none" baseline="33000" dirty="0" smtClean="0"/>
              <a:t>st</a:t>
            </a:r>
            <a:r>
              <a:rPr lang="en-GB" altLang="en-US" sz="2200" cap="none" dirty="0" smtClean="0"/>
              <a:t> method only</a:t>
            </a:r>
            <a:endParaRPr lang="en-GB" altLang="en-US" sz="2200" cap="none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69120" y="5574826"/>
            <a:ext cx="4212692" cy="3508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Only called if </a:t>
            </a:r>
            <a:r>
              <a:rPr lang="en-GB" altLang="en-US" dirty="0" err="1" smtClean="0">
                <a:solidFill>
                  <a:srgbClr val="000000"/>
                </a:solidFill>
              </a:rPr>
              <a:t>isruntime</a:t>
            </a:r>
            <a:r>
              <a:rPr lang="en-GB" altLang="en-US" dirty="0" smtClean="0">
                <a:solidFill>
                  <a:srgbClr val="000000"/>
                </a:solidFill>
              </a:rPr>
              <a:t>() == true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3456000" y="5322799"/>
            <a:ext cx="558720" cy="1886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42606" y="273391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err="1" smtClean="0"/>
              <a:t>Pointcuts</a:t>
            </a:r>
            <a:r>
              <a:rPr lang="en-GB" altLang="en-US" dirty="0" smtClean="0"/>
              <a:t> (cont'd)</a:t>
            </a:r>
            <a:endParaRPr lang="en-GB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394" y="1617087"/>
            <a:ext cx="7773120" cy="41173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Spring predefined </a:t>
            </a:r>
            <a:r>
              <a:rPr lang="en-GB" altLang="en-US" sz="2200" cap="none" dirty="0" err="1" smtClean="0"/>
              <a:t>pointcuts</a:t>
            </a:r>
            <a:endParaRPr lang="en-GB" altLang="en-US" sz="2200" cap="none" dirty="0" smtClean="0"/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In </a:t>
            </a:r>
            <a:r>
              <a:rPr lang="en-GB" altLang="en-US" sz="2000" dirty="0" err="1" smtClean="0"/>
              <a:t>org.Springframework.Aop.Support</a:t>
            </a:r>
            <a:r>
              <a:rPr lang="en-GB" altLang="en-US" sz="2000" dirty="0" smtClean="0"/>
              <a:t> package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Regexpmethodpointcut</a:t>
            </a:r>
            <a:endParaRPr lang="en-GB" altLang="en-US" sz="2200" cap="none" dirty="0" smtClean="0"/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Union of multiple regular expressions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Uses </a:t>
            </a:r>
            <a:r>
              <a:rPr lang="en-GB" altLang="en-US" sz="2000" dirty="0" err="1" smtClean="0"/>
              <a:t>jakarta</a:t>
            </a:r>
            <a:r>
              <a:rPr lang="en-GB" altLang="en-US" sz="2000" dirty="0" smtClean="0"/>
              <a:t> ORO package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Controlflowpointcut</a:t>
            </a:r>
            <a:endParaRPr lang="en-GB" altLang="en-US" sz="2200" cap="none" dirty="0" smtClean="0"/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Similar to </a:t>
            </a:r>
            <a:r>
              <a:rPr lang="en-GB" altLang="en-US" sz="2000" dirty="0" err="1" smtClean="0"/>
              <a:t>aspectj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cflow</a:t>
            </a:r>
            <a:endParaRPr lang="en-GB" altLang="en-US" sz="2000" dirty="0" smtClean="0"/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Applied if call stack includes specific class and, optionally, method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Unionpointcut</a:t>
            </a:r>
            <a:endParaRPr lang="en-GB" altLang="en-US" sz="2200" cap="none" dirty="0" smtClean="0"/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Merges </a:t>
            </a:r>
            <a:r>
              <a:rPr lang="en-GB" altLang="en-US" sz="2000" dirty="0" err="1" smtClean="0"/>
              <a:t>pointcuts</a:t>
            </a: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730864" y="179262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Spring advice</a:t>
            </a:r>
            <a:endParaRPr lang="en-GB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9464" y="1280911"/>
            <a:ext cx="7773120" cy="189235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Can have per-class or per-instance advice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Spring provides several advice types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smtClean="0"/>
              <a:t>Around advice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AOP alliance compliant</a:t>
            </a:r>
          </a:p>
          <a:p>
            <a:pPr lvl="3">
              <a:lnSpc>
                <a:spcPct val="90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Must call </a:t>
            </a:r>
            <a:r>
              <a:rPr lang="en-GB" altLang="en-US" sz="2000" dirty="0" err="1" smtClean="0"/>
              <a:t>invocation.Proceed</a:t>
            </a:r>
            <a:r>
              <a:rPr lang="en-GB" altLang="en-US" sz="2000" dirty="0" smtClean="0"/>
              <a:t>() to call target</a:t>
            </a:r>
            <a:endParaRPr lang="en-GB" altLang="en-US" sz="2000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170127" y="3556401"/>
            <a:ext cx="6716525" cy="2523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3309" tIns="33309" rIns="33309" bIns="33309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public class </a:t>
            </a:r>
            <a:r>
              <a:rPr lang="en-GB" altLang="en-US" dirty="0" err="1">
                <a:solidFill>
                  <a:srgbClr val="000000"/>
                </a:solidFill>
              </a:rPr>
              <a:t>MyAdvice</a:t>
            </a:r>
            <a:r>
              <a:rPr lang="en-GB" altLang="en-US" dirty="0">
                <a:solidFill>
                  <a:srgbClr val="000000"/>
                </a:solidFill>
              </a:rPr>
              <a:t> implements </a:t>
            </a:r>
            <a:r>
              <a:rPr lang="en-GB" altLang="en-US" dirty="0" err="1">
                <a:solidFill>
                  <a:srgbClr val="000000"/>
                </a:solidFill>
              </a:rPr>
              <a:t>AroundAdvice</a:t>
            </a:r>
            <a:r>
              <a:rPr lang="en-GB" altLang="en-US" dirty="0">
                <a:solidFill>
                  <a:srgbClr val="000000"/>
                </a:solidFill>
              </a:rPr>
              <a:t>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Object invoke(</a:t>
            </a:r>
            <a:r>
              <a:rPr lang="en-GB" altLang="en-US" dirty="0" err="1">
                <a:solidFill>
                  <a:srgbClr val="000000"/>
                </a:solidFill>
              </a:rPr>
              <a:t>MethodInvocation</a:t>
            </a:r>
            <a:r>
              <a:rPr lang="en-GB" altLang="en-US" dirty="0">
                <a:solidFill>
                  <a:srgbClr val="000000"/>
                </a:solidFill>
              </a:rPr>
              <a:t> invocation)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// change arguments, start transaction, lock, etc.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</a:t>
            </a:r>
            <a:r>
              <a:rPr lang="en-GB" altLang="en-US" dirty="0" err="1">
                <a:solidFill>
                  <a:srgbClr val="000000"/>
                </a:solidFill>
              </a:rPr>
              <a:t>invocation.proceed</a:t>
            </a:r>
            <a:r>
              <a:rPr lang="en-GB" altLang="en-US" dirty="0">
                <a:solidFill>
                  <a:srgbClr val="000000"/>
                </a:solidFill>
              </a:rPr>
              <a:t>();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// change return value, stop transaction, </a:t>
            </a:r>
            <a:r>
              <a:rPr lang="en-GB" altLang="en-US" dirty="0" err="1">
                <a:solidFill>
                  <a:srgbClr val="000000"/>
                </a:solidFill>
              </a:rPr>
              <a:t>unlock,etc</a:t>
            </a:r>
            <a:r>
              <a:rPr lang="en-GB" altLang="en-US" dirty="0">
                <a:solidFill>
                  <a:srgbClr val="000000"/>
                </a:solidFill>
              </a:rPr>
              <a:t>.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}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00559" y="206157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Spring advice</a:t>
            </a:r>
            <a:endParaRPr lang="en-GB" alt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4904" y="1463007"/>
            <a:ext cx="7809120" cy="472369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Methodbeforeadvice</a:t>
            </a:r>
            <a:endParaRPr lang="en-GB" altLang="en-US" sz="2200" cap="none" dirty="0" smtClean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/>
              <a:t>v</a:t>
            </a:r>
            <a:r>
              <a:rPr lang="en-GB" altLang="en-US" sz="2000" dirty="0" smtClean="0"/>
              <a:t>oid before(method m, object[] </a:t>
            </a:r>
            <a:r>
              <a:rPr lang="en-GB" altLang="en-US" sz="2000" dirty="0" err="1" smtClean="0"/>
              <a:t>args</a:t>
            </a:r>
            <a:r>
              <a:rPr lang="en-GB" altLang="en-US" sz="2000" dirty="0" smtClean="0"/>
              <a:t>, object target)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Cannot alter return type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Throwsadvice</a:t>
            </a:r>
            <a:endParaRPr lang="en-GB" altLang="en-US" sz="2200" cap="none" dirty="0" smtClean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Marker interface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err="1" smtClean="0"/>
              <a:t>Implementors</a:t>
            </a:r>
            <a:r>
              <a:rPr lang="en-GB" altLang="en-US" sz="2000" dirty="0" smtClean="0"/>
              <a:t> define methods of form:</a:t>
            </a:r>
          </a:p>
          <a:p>
            <a:pPr lvl="4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err="1" smtClean="0"/>
              <a:t>afterThrowing</a:t>
            </a:r>
            <a:r>
              <a:rPr lang="en-GB" altLang="en-US" sz="2000" dirty="0" smtClean="0"/>
              <a:t>([method], [</a:t>
            </a:r>
            <a:r>
              <a:rPr lang="en-GB" altLang="en-US" sz="2000" dirty="0" err="1" smtClean="0"/>
              <a:t>args</a:t>
            </a:r>
            <a:r>
              <a:rPr lang="en-GB" altLang="en-US" sz="2000" dirty="0" smtClean="0"/>
              <a:t>], [target], </a:t>
            </a:r>
            <a:r>
              <a:rPr lang="en-GB" altLang="en-US" sz="2000" dirty="0" err="1" smtClean="0"/>
              <a:t>subclassofthrowable</a:t>
            </a:r>
            <a:r>
              <a:rPr lang="en-GB" altLang="en-US" sz="2000" dirty="0" smtClean="0"/>
              <a:t>)</a:t>
            </a:r>
          </a:p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Afterreturningadvice</a:t>
            </a:r>
            <a:endParaRPr lang="en-GB" altLang="en-US" sz="2200" cap="none" dirty="0" smtClean="0"/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/>
              <a:t>v</a:t>
            </a:r>
            <a:r>
              <a:rPr lang="en-GB" altLang="en-US" sz="2000" dirty="0" smtClean="0"/>
              <a:t>oid </a:t>
            </a:r>
            <a:r>
              <a:rPr lang="en-GB" altLang="en-US" sz="2000" dirty="0" err="1" smtClean="0"/>
              <a:t>afterReturning</a:t>
            </a:r>
            <a:r>
              <a:rPr lang="en-GB" altLang="en-US" sz="2000" dirty="0" smtClean="0"/>
              <a:t>(object </a:t>
            </a:r>
            <a:r>
              <a:rPr lang="en-GB" altLang="en-US" sz="2000" dirty="0" err="1" smtClean="0"/>
              <a:t>returnvalue</a:t>
            </a:r>
            <a:r>
              <a:rPr lang="en-GB" altLang="en-US" sz="2000" dirty="0" smtClean="0"/>
              <a:t>, method, m, object[] </a:t>
            </a:r>
            <a:r>
              <a:rPr lang="en-GB" altLang="en-US" sz="2000" dirty="0" err="1" smtClean="0"/>
              <a:t>args</a:t>
            </a:r>
            <a:r>
              <a:rPr lang="en-GB" altLang="en-US" sz="2000" dirty="0" smtClean="0"/>
              <a:t>, object target)</a:t>
            </a:r>
          </a:p>
          <a:p>
            <a:pPr lvl="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000" dirty="0" smtClean="0"/>
              <a:t>Cannot modify return value</a:t>
            </a:r>
            <a:endParaRPr lang="en-GB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27840" y="394415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dirty="0" smtClean="0"/>
              <a:t>Spring advice</a:t>
            </a:r>
            <a:endParaRPr lang="en-GB" alt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840" y="1442275"/>
            <a:ext cx="7773120" cy="411739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200" cap="none" dirty="0" err="1" smtClean="0"/>
              <a:t>Introductioninterceptor</a:t>
            </a:r>
            <a:r>
              <a:rPr lang="en-GB" altLang="en-US" sz="2200" cap="none" dirty="0" smtClean="0"/>
              <a:t> provides ability to define </a:t>
            </a:r>
            <a:r>
              <a:rPr lang="en-GB" altLang="en-US" sz="2200" i="1" cap="none" dirty="0" err="1" smtClean="0"/>
              <a:t>mixins</a:t>
            </a:r>
            <a:endParaRPr lang="en-GB" altLang="en-US" sz="2200" i="1" cap="none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06098" y="2438374"/>
            <a:ext cx="6678720" cy="32201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3309" tIns="33309" rIns="33309" bIns="33309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public class </a:t>
            </a:r>
            <a:r>
              <a:rPr lang="en-GB" altLang="en-US" sz="1800" dirty="0" err="1">
                <a:solidFill>
                  <a:srgbClr val="000000"/>
                </a:solidFill>
              </a:rPr>
              <a:t>RollbackAdvice</a:t>
            </a:r>
            <a:r>
              <a:rPr lang="en-GB" altLang="en-US" sz="1800" dirty="0">
                <a:solidFill>
                  <a:srgbClr val="000000"/>
                </a:solidFill>
              </a:rPr>
              <a:t> extends </a:t>
            </a:r>
            <a:r>
              <a:rPr lang="en-GB" altLang="en-US" sz="1800" dirty="0" err="1">
                <a:solidFill>
                  <a:srgbClr val="000000"/>
                </a:solidFill>
              </a:rPr>
              <a:t>DelegatingIntroductionInterceptor</a:t>
            </a:r>
            <a:endParaRPr lang="en-GB" altLang="en-US" sz="1800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                                         implements </a:t>
            </a:r>
            <a:r>
              <a:rPr lang="en-GB" altLang="en-US" sz="1800" dirty="0" err="1">
                <a:solidFill>
                  <a:srgbClr val="000000"/>
                </a:solidFill>
              </a:rPr>
              <a:t>RollbackSupport</a:t>
            </a:r>
            <a:r>
              <a:rPr lang="en-GB" altLang="en-US" sz="1800" dirty="0">
                <a:solidFill>
                  <a:srgbClr val="000000"/>
                </a:solidFill>
              </a:rPr>
              <a:t>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    Map </a:t>
            </a:r>
            <a:r>
              <a:rPr lang="en-GB" altLang="en-US" sz="1800" dirty="0" err="1">
                <a:solidFill>
                  <a:srgbClr val="000000"/>
                </a:solidFill>
              </a:rPr>
              <a:t>map</a:t>
            </a:r>
            <a:r>
              <a:rPr lang="en-GB" altLang="en-US" sz="1800" dirty="0">
                <a:solidFill>
                  <a:srgbClr val="000000"/>
                </a:solidFill>
              </a:rPr>
              <a:t> = new </a:t>
            </a:r>
            <a:r>
              <a:rPr lang="en-GB" altLang="en-US" sz="1800" dirty="0" err="1">
                <a:solidFill>
                  <a:srgbClr val="000000"/>
                </a:solidFill>
              </a:rPr>
              <a:t>HashMap</a:t>
            </a:r>
            <a:r>
              <a:rPr lang="en-GB" altLang="en-US" sz="1800" dirty="0">
                <a:solidFill>
                  <a:srgbClr val="000000"/>
                </a:solidFill>
              </a:rPr>
              <a:t>();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   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    void rollback(Date date)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       // rollback to state at given time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    }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1800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public Object invoke(</a:t>
            </a:r>
            <a:r>
              <a:rPr lang="en-US" altLang="en-US" sz="1800" dirty="0" err="1">
                <a:solidFill>
                  <a:srgbClr val="000000"/>
                </a:solidFill>
              </a:rPr>
              <a:t>MethodInvocation</a:t>
            </a:r>
            <a:r>
              <a:rPr lang="en-US" altLang="en-US" sz="1800" dirty="0">
                <a:solidFill>
                  <a:srgbClr val="000000"/>
                </a:solidFill>
              </a:rPr>
              <a:t> invocation) {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// record change and time of change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}</a:t>
            </a:r>
            <a:endParaRPr lang="en-GB" altLang="en-US" sz="1800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42606" y="246497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i="1" dirty="0"/>
              <a:t>Injecting Advice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48505" y="1361124"/>
            <a:ext cx="8183202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&lt;bean id=“</a:t>
            </a:r>
            <a:r>
              <a:rPr lang="en-GB" altLang="en-US" dirty="0" err="1">
                <a:solidFill>
                  <a:srgbClr val="000000"/>
                </a:solidFill>
              </a:rPr>
              <a:t>meetingTarget</a:t>
            </a:r>
            <a:r>
              <a:rPr lang="en-GB" altLang="en-US" dirty="0">
                <a:solidFill>
                  <a:srgbClr val="000000"/>
                </a:solidFill>
              </a:rPr>
              <a:t>" class=“</a:t>
            </a:r>
            <a:r>
              <a:rPr lang="en-GB" altLang="en-US" dirty="0" err="1">
                <a:solidFill>
                  <a:srgbClr val="000000"/>
                </a:solidFill>
              </a:rPr>
              <a:t>ex.DefaultMeeting</a:t>
            </a:r>
            <a:r>
              <a:rPr lang="en-GB" altLang="en-US" dirty="0">
                <a:solidFill>
                  <a:srgbClr val="000000"/>
                </a:solidFill>
              </a:rPr>
              <a:t>“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  singleton=“false”&gt;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&lt;property name=“topic"&gt;Spring&lt;/property&gt;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&lt;/bean&gt;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&lt;bean id="</a:t>
            </a:r>
            <a:r>
              <a:rPr lang="en-GB" altLang="en-US" dirty="0" err="1">
                <a:solidFill>
                  <a:srgbClr val="000000"/>
                </a:solidFill>
              </a:rPr>
              <a:t>myAdvisor</a:t>
            </a:r>
            <a:r>
              <a:rPr lang="en-GB" altLang="en-US" dirty="0">
                <a:solidFill>
                  <a:srgbClr val="000000"/>
                </a:solidFill>
              </a:rPr>
              <a:t>" class=“</a:t>
            </a:r>
            <a:r>
              <a:rPr lang="en-GB" altLang="en-US" dirty="0" err="1">
                <a:solidFill>
                  <a:srgbClr val="000000"/>
                </a:solidFill>
              </a:rPr>
              <a:t>ex.RollbackAdvice</a:t>
            </a:r>
            <a:r>
              <a:rPr lang="en-GB" altLang="en-US" dirty="0">
                <a:solidFill>
                  <a:srgbClr val="000000"/>
                </a:solidFill>
              </a:rPr>
              <a:t>"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  singleton=”false”&gt;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&lt;/bean&gt;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&lt;bean id="</a:t>
            </a:r>
            <a:r>
              <a:rPr lang="en-GB" altLang="en-US" dirty="0" err="1">
                <a:solidFill>
                  <a:srgbClr val="000000"/>
                </a:solidFill>
              </a:rPr>
              <a:t>debugInterceptor</a:t>
            </a:r>
            <a:r>
              <a:rPr lang="en-GB" altLang="en-US" dirty="0">
                <a:solidFill>
                  <a:srgbClr val="000000"/>
                </a:solidFill>
              </a:rPr>
              <a:t>"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class="</a:t>
            </a:r>
            <a:r>
              <a:rPr lang="en-GB" altLang="en-US" dirty="0" err="1">
                <a:solidFill>
                  <a:srgbClr val="000000"/>
                </a:solidFill>
              </a:rPr>
              <a:t>org.springframework.aop.interceptor.DebugInterceptor</a:t>
            </a:r>
            <a:r>
              <a:rPr lang="en-GB" altLang="en-US" dirty="0">
                <a:solidFill>
                  <a:srgbClr val="000000"/>
                </a:solidFill>
              </a:rPr>
              <a:t>"&gt;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&lt;/bean&gt;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92533" y="76509"/>
            <a:ext cx="7773120" cy="114636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i="1" dirty="0"/>
              <a:t>Injecting Advice (cont'd)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92533" y="1117069"/>
            <a:ext cx="867166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8013" algn="l"/>
                <a:tab pos="1217613" algn="l"/>
                <a:tab pos="1825625" algn="l"/>
                <a:tab pos="2435225" algn="l"/>
                <a:tab pos="3044825" algn="l"/>
                <a:tab pos="3652838" algn="l"/>
                <a:tab pos="4262438" algn="l"/>
                <a:tab pos="4870450" algn="l"/>
                <a:tab pos="548005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&lt;bean id=“meeting"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class="</a:t>
            </a:r>
            <a:r>
              <a:rPr lang="en-GB" altLang="en-US" dirty="0" err="1">
                <a:solidFill>
                  <a:srgbClr val="000000"/>
                </a:solidFill>
              </a:rPr>
              <a:t>org.springframework.aop.framework.ProxyFactoryBean</a:t>
            </a:r>
            <a:r>
              <a:rPr lang="en-GB" altLang="en-US" dirty="0">
                <a:solidFill>
                  <a:srgbClr val="000000"/>
                </a:solidFill>
              </a:rPr>
              <a:t>"&gt;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&lt;property name="</a:t>
            </a:r>
            <a:r>
              <a:rPr lang="en-GB" altLang="en-US" dirty="0" err="1">
                <a:solidFill>
                  <a:srgbClr val="000000"/>
                </a:solidFill>
              </a:rPr>
              <a:t>proxyInterfaces</a:t>
            </a:r>
            <a:r>
              <a:rPr lang="en-GB" altLang="en-US" dirty="0">
                <a:solidFill>
                  <a:srgbClr val="000000"/>
                </a:solidFill>
              </a:rPr>
              <a:t>"&gt;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   &lt;value&gt;</a:t>
            </a:r>
            <a:r>
              <a:rPr lang="en-GB" altLang="en-US" dirty="0" err="1">
                <a:solidFill>
                  <a:srgbClr val="000000"/>
                </a:solidFill>
              </a:rPr>
              <a:t>ex.Meeting</a:t>
            </a:r>
            <a:r>
              <a:rPr lang="en-GB" altLang="en-US" dirty="0">
                <a:solidFill>
                  <a:srgbClr val="000000"/>
                </a:solidFill>
              </a:rPr>
              <a:t>&lt;/value&gt;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&lt;/property&gt;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&lt;property name="target"&gt;&lt;ref local=“</a:t>
            </a:r>
            <a:r>
              <a:rPr lang="en-GB" altLang="en-US" dirty="0" err="1">
                <a:solidFill>
                  <a:srgbClr val="000000"/>
                </a:solidFill>
              </a:rPr>
              <a:t>meetingTarget</a:t>
            </a:r>
            <a:r>
              <a:rPr lang="en-GB" altLang="en-US" dirty="0">
                <a:solidFill>
                  <a:srgbClr val="000000"/>
                </a:solidFill>
              </a:rPr>
              <a:t>"/&gt;&lt;/property&gt;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&lt;property name="</a:t>
            </a:r>
            <a:r>
              <a:rPr lang="en-GB" altLang="en-US" dirty="0" err="1">
                <a:solidFill>
                  <a:srgbClr val="000000"/>
                </a:solidFill>
              </a:rPr>
              <a:t>interceptorNames</a:t>
            </a:r>
            <a:r>
              <a:rPr lang="en-GB" altLang="en-US" dirty="0">
                <a:solidFill>
                  <a:srgbClr val="000000"/>
                </a:solidFill>
              </a:rPr>
              <a:t>"&gt;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   &lt;list&gt;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       &lt;value&gt;</a:t>
            </a:r>
            <a:r>
              <a:rPr lang="en-GB" altLang="en-US" dirty="0" err="1">
                <a:solidFill>
                  <a:srgbClr val="000000"/>
                </a:solidFill>
              </a:rPr>
              <a:t>myAdvisor</a:t>
            </a:r>
            <a:r>
              <a:rPr lang="en-GB" altLang="en-US" dirty="0">
                <a:solidFill>
                  <a:srgbClr val="000000"/>
                </a:solidFill>
              </a:rPr>
              <a:t>&lt;/value&gt;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       &lt;value&gt;</a:t>
            </a:r>
            <a:r>
              <a:rPr lang="en-GB" altLang="en-US" dirty="0" err="1">
                <a:solidFill>
                  <a:srgbClr val="000000"/>
                </a:solidFill>
              </a:rPr>
              <a:t>debugInterceptor</a:t>
            </a:r>
            <a:r>
              <a:rPr lang="en-GB" altLang="en-US" dirty="0">
                <a:solidFill>
                  <a:srgbClr val="000000"/>
                </a:solidFill>
              </a:rPr>
              <a:t>&lt;/value&gt;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    &lt;/list&gt;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    &lt;/property&gt;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dirty="0">
                <a:solidFill>
                  <a:srgbClr val="000000"/>
                </a:solidFill>
              </a:rPr>
              <a:t>&lt;/bean&gt;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 flipV="1">
            <a:off x="5253120" y="2133081"/>
            <a:ext cx="1797120" cy="2765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761218" y="4165010"/>
            <a:ext cx="3302984" cy="51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82945" rIns="82945" bIns="82945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000000"/>
                </a:solidFill>
              </a:rPr>
              <a:t>Advisors applied in order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119360" y="2063954"/>
            <a:ext cx="1944842" cy="10525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000000"/>
                </a:solidFill>
              </a:rPr>
              <a:t>All methods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000000"/>
                </a:solidFill>
              </a:rPr>
              <a:t>using CGLib </a:t>
            </a:r>
          </a:p>
          <a:p>
            <a:pPr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>
                <a:solidFill>
                  <a:srgbClr val="000000"/>
                </a:solidFill>
              </a:rPr>
              <a:t>if none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AFA25-9846-48ED-899D-A721800BC991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Portable Service Abstractions defined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991" y="1918267"/>
            <a:ext cx="8601647" cy="48399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Services that easily move between systems without heavy reworking</a:t>
            </a:r>
          </a:p>
          <a:p>
            <a:pPr lvl="3"/>
            <a:r>
              <a:rPr lang="en-US" altLang="en-US" sz="2000" dirty="0" smtClean="0"/>
              <a:t>Ideally easy to run on any system</a:t>
            </a:r>
          </a:p>
          <a:p>
            <a:pPr lvl="3"/>
            <a:r>
              <a:rPr lang="en-US" altLang="en-US" sz="2000" dirty="0" smtClean="0"/>
              <a:t>Abstraction without exposing service dependencies</a:t>
            </a:r>
          </a:p>
          <a:p>
            <a:pPr lvl="4"/>
            <a:r>
              <a:rPr lang="en-US" altLang="en-US" sz="2000" dirty="0" smtClean="0"/>
              <a:t>LDAP access without knowing what LDAP is</a:t>
            </a:r>
          </a:p>
          <a:p>
            <a:pPr lvl="4"/>
            <a:r>
              <a:rPr lang="en-US" altLang="en-US" sz="2000" dirty="0" smtClean="0"/>
              <a:t>Database access without typical JDBC hoops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Basically everything in spring that is not IOC or AOP</a:t>
            </a:r>
            <a:endParaRPr lang="en-US" altLang="en-US" sz="22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 smtClean="0"/>
              <a:t>What are lightweight frameworks?</a:t>
            </a:r>
            <a:endParaRPr lang="en-GB" altLang="en-US" sz="40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412" y="1089212"/>
            <a:ext cx="8435788" cy="53877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Non-intrusive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No container requirements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Simplify application development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Remove re-occurring pattern code</a:t>
            </a:r>
          </a:p>
          <a:p>
            <a:pPr lvl="3">
              <a:lnSpc>
                <a:spcPct val="90000"/>
              </a:lnSpc>
              <a:buSzTx/>
            </a:pPr>
            <a:r>
              <a:rPr lang="en-US" altLang="en-US" sz="2000" dirty="0"/>
              <a:t>Productivity friendly</a:t>
            </a:r>
          </a:p>
          <a:p>
            <a:pPr lvl="3">
              <a:lnSpc>
                <a:spcPct val="90000"/>
              </a:lnSpc>
              <a:buSzTx/>
            </a:pPr>
            <a:r>
              <a:rPr lang="en-US" altLang="en-US" sz="2000" dirty="0"/>
              <a:t>Unit test friendly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Very pluggable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Usually open source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200" cap="none" dirty="0" smtClean="0"/>
              <a:t>Examples: 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Spring, </a:t>
            </a:r>
            <a:r>
              <a:rPr lang="en-US" altLang="en-US" sz="2000" dirty="0" err="1"/>
              <a:t>pico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hivemind</a:t>
            </a:r>
            <a:endParaRPr lang="en-US" altLang="en-US" sz="2000" dirty="0"/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Hibernate, </a:t>
            </a:r>
            <a:r>
              <a:rPr lang="en-US" altLang="en-US" sz="2000" dirty="0" err="1"/>
              <a:t>ibatis</a:t>
            </a:r>
            <a:r>
              <a:rPr lang="en-US" altLang="en-US" sz="2000" dirty="0"/>
              <a:t>, castor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err="1"/>
              <a:t>Webwork</a:t>
            </a:r>
            <a:endParaRPr lang="en-US" altLang="en-US" sz="2000" dirty="0"/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Quartz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err="1"/>
              <a:t>Sitemesh</a:t>
            </a:r>
            <a:endParaRPr lang="en-GB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ED613-0412-4C9E-9820-5A0B23C734FC}" type="slidenum">
              <a:rPr lang="en-US" altLang="en-US" smtClean="0"/>
              <a:pPr/>
              <a:t>70</a:t>
            </a:fld>
            <a:endParaRPr lang="en-US" altLang="en-US" dirty="0"/>
          </a:p>
        </p:txBody>
      </p:sp>
      <p:sp>
        <p:nvSpPr>
          <p:cNvPr id="1525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en-US" altLang="en-US" dirty="0">
                <a:latin typeface="+mj-lt"/>
                <a:ea typeface="+mj-ea"/>
                <a:cs typeface="+mj-cs"/>
              </a:rPr>
              <a:t>Spring AOP key points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Pure java implementation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Allows method interception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No field or property intercepts yet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AOP advice is specified using typical bean definitions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Closely integrates with spring </a:t>
            </a:r>
            <a:r>
              <a:rPr lang="en-US" altLang="en-US" sz="2000" dirty="0" err="1" smtClean="0"/>
              <a:t>ioc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Proxy based AOP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 smtClean="0"/>
              <a:t>J2SE dynamic proxies or CGLIB proxies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cap="none" dirty="0" smtClean="0"/>
              <a:t>Not a replacement for </a:t>
            </a:r>
            <a:r>
              <a:rPr lang="en-US" altLang="en-US" sz="2200" cap="none" dirty="0" err="1" smtClean="0"/>
              <a:t>AspectJ</a:t>
            </a:r>
            <a:endParaRPr lang="en-US" altLang="en-US" sz="22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40EF1A-1AB9-4C78-B072-D42BF6CC66A0}" type="slidenum">
              <a:rPr lang="en-US" smtClean="0"/>
              <a:pPr>
                <a:defRPr/>
              </a:pPr>
              <a:t>71</a:t>
            </a:fld>
            <a:endParaRPr lang="he-IL" dirty="0">
              <a:cs typeface="Arial" charset="0"/>
            </a:endParaRPr>
          </a:p>
        </p:txBody>
      </p:sp>
      <p:sp>
        <p:nvSpPr>
          <p:cNvPr id="5" name="Title 5"/>
          <p:cNvSpPr txBox="1">
            <a:spLocks noGrp="1"/>
          </p:cNvSpPr>
          <p:nvPr>
            <p:ph type="title"/>
          </p:nvPr>
        </p:nvSpPr>
        <p:spPr bwMode="auto">
          <a:xfrm>
            <a:off x="238119" y="190499"/>
            <a:ext cx="8558212" cy="447676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Recommended URLs	</a:t>
            </a:r>
            <a:endParaRPr lang="en-US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850" y="803910"/>
            <a:ext cx="829626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  <a:latin typeface="+mn-lt"/>
                <a:hlinkClick r:id="rId2"/>
              </a:rPr>
              <a:t>Spring overview , Modules &amp;  Injection and AOP</a:t>
            </a:r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hlinkClick r:id="rId3"/>
              </a:rPr>
              <a:t>Spring Core basics</a:t>
            </a:r>
            <a:endParaRPr lang="en-US" sz="1800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  <a:latin typeface="+mn-lt"/>
                <a:hlinkClick r:id="rId4"/>
              </a:rPr>
              <a:t>Spring Core 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  <a:hlinkClick r:id="rId4"/>
              </a:rPr>
              <a:t>Tchnologies</a:t>
            </a:r>
            <a:r>
              <a:rPr lang="en-US" sz="1800" smtClean="0">
                <a:solidFill>
                  <a:schemeClr val="bg2"/>
                </a:solidFill>
                <a:latin typeface="+mn-lt"/>
                <a:hlinkClick r:id="rId4"/>
              </a:rPr>
              <a:t> in Depth ,  Data Access , MVC Framework</a:t>
            </a:r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bg2"/>
                </a:solidFill>
                <a:latin typeface="+mn-lt"/>
              </a:rPr>
              <a:t>Other References: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sz="1800" dirty="0" smtClean="0">
                <a:solidFill>
                  <a:schemeClr val="bg2"/>
                </a:solidFill>
                <a:latin typeface="+mn-lt"/>
                <a:hlinkClick r:id="rId5"/>
              </a:rPr>
              <a:t>Reference 1: Quick Start guide</a:t>
            </a:r>
            <a:endParaRPr lang="en-US" sz="1800" dirty="0" smtClean="0">
              <a:solidFill>
                <a:schemeClr val="bg2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  <a:latin typeface="+mn-lt"/>
              </a:rPr>
              <a:t>	</a:t>
            </a:r>
            <a:r>
              <a:rPr lang="en-US" sz="1800" dirty="0" err="1" smtClean="0">
                <a:solidFill>
                  <a:schemeClr val="bg2"/>
                </a:solidFill>
                <a:latin typeface="+mn-lt"/>
                <a:hlinkClick r:id="rId6"/>
              </a:rPr>
              <a:t>WikiPedia</a:t>
            </a:r>
            <a:r>
              <a:rPr lang="en-US" sz="1800" dirty="0" smtClean="0">
                <a:solidFill>
                  <a:schemeClr val="bg2"/>
                </a:solidFill>
                <a:latin typeface="+mn-lt"/>
                <a:hlinkClick r:id="rId6"/>
              </a:rPr>
              <a:t> Overview - Spring</a:t>
            </a:r>
            <a:endParaRPr lang="en-US" sz="1800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2CED-E693-4F3D-B57B-A5B066293133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What does spring offer?</a:t>
            </a:r>
            <a:endParaRPr lang="en-US" alt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741" y="1546412"/>
            <a:ext cx="8229600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200" cap="none" dirty="0" smtClean="0"/>
              <a:t>Dependency injection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Also known </a:t>
            </a:r>
            <a:r>
              <a:rPr lang="en-US" altLang="en-US" sz="2000" dirty="0" smtClean="0"/>
              <a:t>as IOC</a:t>
            </a:r>
          </a:p>
          <a:p>
            <a:pPr marL="457200" lvl="3" indent="0">
              <a:lnSpc>
                <a:spcPct val="90000"/>
              </a:lnSpc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/>
              <a:t>inversion </a:t>
            </a:r>
            <a:r>
              <a:rPr lang="en-US" altLang="en-US" sz="2000" dirty="0" smtClean="0"/>
              <a:t>of control</a:t>
            </a:r>
            <a:r>
              <a:rPr lang="en-US" altLang="en-US" sz="2000" dirty="0"/>
              <a:t>)</a:t>
            </a:r>
          </a:p>
          <a:p>
            <a:pPr marL="0" lvl="1" indent="0">
              <a:buNone/>
            </a:pPr>
            <a:endParaRPr lang="en-US" altLang="en-US" sz="2200" dirty="0" smtClean="0"/>
          </a:p>
          <a:p>
            <a:r>
              <a:rPr lang="en-US" altLang="en-US" sz="2200" cap="none" dirty="0" smtClean="0"/>
              <a:t>Aspect oriented programming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Runtime injection-based</a:t>
            </a:r>
          </a:p>
          <a:p>
            <a:pPr lvl="1"/>
            <a:endParaRPr lang="en-US" altLang="en-US" sz="2200" dirty="0" smtClean="0"/>
          </a:p>
          <a:p>
            <a:r>
              <a:rPr lang="en-US" altLang="en-US" sz="2200" cap="none" dirty="0" smtClean="0"/>
              <a:t>Portable service abstractions</a:t>
            </a:r>
          </a:p>
          <a:p>
            <a:pPr lvl="1"/>
            <a:r>
              <a:rPr lang="en-US" altLang="en-US" sz="2200" dirty="0" smtClean="0"/>
              <a:t>The rest of spring</a:t>
            </a:r>
          </a:p>
          <a:p>
            <a:pPr marL="0" lvl="1" indent="0">
              <a:buNone/>
            </a:pPr>
            <a:endParaRPr lang="en-US" altLang="en-US" sz="2200" dirty="0" smtClean="0"/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ORM, DAO, web MVC, web, etc.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Allows access to these without knowing how they actually work</a:t>
            </a:r>
            <a:endParaRPr lang="en-US" altLang="en-US" sz="2000" dirty="0"/>
          </a:p>
        </p:txBody>
      </p:sp>
      <p:pic>
        <p:nvPicPr>
          <p:cNvPr id="5" name="Picture 2" descr="Spring Framework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670" y="1290076"/>
            <a:ext cx="4603964" cy="39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Modules of the spring framework</a:t>
            </a:r>
            <a:endParaRPr lang="en-GB" alt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4344"/>
            <a:ext cx="7772400" cy="4527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cap="none" dirty="0" smtClean="0"/>
              <a:t>	The spring framework can be considered as a collection of </a:t>
            </a:r>
            <a:r>
              <a:rPr lang="en-GB" altLang="en-US" sz="2200" cap="none" dirty="0" smtClean="0"/>
              <a:t>frameworks-in-the-framework</a:t>
            </a:r>
            <a:r>
              <a:rPr lang="en-US" altLang="en-US" sz="2200" cap="none" dirty="0" smtClean="0"/>
              <a:t>: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b="1" u="sng" cap="none" dirty="0" smtClean="0">
                <a:solidFill>
                  <a:schemeClr val="tx1"/>
                </a:solidFill>
              </a:rPr>
              <a:t>Core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 - i</a:t>
            </a:r>
            <a:r>
              <a:rPr lang="en-GB" altLang="en-US" sz="2200" cap="none" dirty="0" err="1" smtClean="0">
                <a:solidFill>
                  <a:schemeClr val="tx1"/>
                </a:solidFill>
              </a:rPr>
              <a:t>nversion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 of control 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(</a:t>
            </a:r>
            <a:r>
              <a:rPr lang="en-US" altLang="en-US" sz="2200" cap="none" dirty="0" err="1" smtClean="0">
                <a:solidFill>
                  <a:schemeClr val="tx1"/>
                </a:solidFill>
              </a:rPr>
              <a:t>ioc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) and dependency injection</a:t>
            </a:r>
            <a:endParaRPr lang="en-GB" altLang="en-US" sz="2200" cap="none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b="1" u="sng" cap="none" dirty="0" smtClean="0">
                <a:solidFill>
                  <a:schemeClr val="tx1"/>
                </a:solidFill>
              </a:rPr>
              <a:t>AOP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 - 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aspect-oriented programming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b="1" u="sng" cap="none" dirty="0" smtClean="0">
                <a:solidFill>
                  <a:schemeClr val="tx1"/>
                </a:solidFill>
              </a:rPr>
              <a:t>DAO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 - 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data access object support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, transaction management, </a:t>
            </a:r>
            <a:r>
              <a:rPr lang="en-US" altLang="en-US" sz="2200" cap="none" dirty="0" err="1" smtClean="0">
                <a:solidFill>
                  <a:schemeClr val="tx1"/>
                </a:solidFill>
              </a:rPr>
              <a:t>jdbc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-abstraction</a:t>
            </a:r>
            <a:endParaRPr lang="en-GB" altLang="en-US" sz="2200" cap="none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b="1" u="sng" cap="none" dirty="0" smtClean="0">
                <a:solidFill>
                  <a:schemeClr val="tx1"/>
                </a:solidFill>
              </a:rPr>
              <a:t>ORM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 - object relational mapping data access, integration layers for JPA, JDO, hibernate, and </a:t>
            </a:r>
            <a:r>
              <a:rPr lang="en-US" altLang="en-US" sz="2200" cap="none" dirty="0" err="1" smtClean="0">
                <a:solidFill>
                  <a:schemeClr val="tx1"/>
                </a:solidFill>
              </a:rPr>
              <a:t>ibatis</a:t>
            </a:r>
            <a:endParaRPr lang="en-US" altLang="en-US" sz="2200" cap="none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200" b="1" u="sng" cap="none" dirty="0" smtClean="0">
                <a:solidFill>
                  <a:schemeClr val="tx1"/>
                </a:solidFill>
              </a:rPr>
              <a:t>MVC</a:t>
            </a:r>
            <a:r>
              <a:rPr lang="en-US" altLang="en-US" sz="2200" b="1" cap="none" dirty="0" smtClean="0">
                <a:solidFill>
                  <a:schemeClr val="tx1"/>
                </a:solidFill>
              </a:rPr>
              <a:t> - 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model-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v</a:t>
            </a:r>
            <a:r>
              <a:rPr lang="en-GB" altLang="en-US" sz="2200" cap="none" dirty="0" err="1" smtClean="0">
                <a:solidFill>
                  <a:schemeClr val="tx1"/>
                </a:solidFill>
              </a:rPr>
              <a:t>iew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-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c</a:t>
            </a:r>
            <a:r>
              <a:rPr lang="en-GB" altLang="en-US" sz="2200" cap="none" dirty="0" err="1" smtClean="0">
                <a:solidFill>
                  <a:schemeClr val="tx1"/>
                </a:solidFill>
              </a:rPr>
              <a:t>ontroller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 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implementation for web-applications</a:t>
            </a:r>
            <a:endParaRPr lang="en-GB" altLang="en-US" sz="2200" cap="none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GB" altLang="en-US" sz="2200" cap="none" dirty="0" smtClean="0">
                <a:solidFill>
                  <a:schemeClr val="tx1"/>
                </a:solidFill>
              </a:rPr>
              <a:t>Remote 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a</a:t>
            </a:r>
            <a:r>
              <a:rPr lang="en-GB" altLang="en-US" sz="2200" cap="none" dirty="0" err="1" smtClean="0">
                <a:solidFill>
                  <a:schemeClr val="tx1"/>
                </a:solidFill>
              </a:rPr>
              <a:t>ccess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, 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authentication and 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a</a:t>
            </a:r>
            <a:r>
              <a:rPr lang="en-GB" altLang="en-US" sz="2200" cap="none" dirty="0" err="1" smtClean="0">
                <a:solidFill>
                  <a:schemeClr val="tx1"/>
                </a:solidFill>
              </a:rPr>
              <a:t>uthorization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, 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remote 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m</a:t>
            </a:r>
            <a:r>
              <a:rPr lang="en-GB" altLang="en-US" sz="2200" cap="none" dirty="0" err="1" smtClean="0">
                <a:solidFill>
                  <a:schemeClr val="tx1"/>
                </a:solidFill>
              </a:rPr>
              <a:t>anagement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, 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messaging 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f</a:t>
            </a:r>
            <a:r>
              <a:rPr lang="en-GB" altLang="en-US" sz="2200" cap="none" dirty="0" err="1" smtClean="0">
                <a:solidFill>
                  <a:schemeClr val="tx1"/>
                </a:solidFill>
              </a:rPr>
              <a:t>ramework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, web services, email, </a:t>
            </a:r>
            <a:r>
              <a:rPr lang="en-GB" altLang="en-US" sz="2200" cap="none" dirty="0" smtClean="0">
                <a:solidFill>
                  <a:schemeClr val="tx1"/>
                </a:solidFill>
              </a:rPr>
              <a:t>testing</a:t>
            </a:r>
            <a:r>
              <a:rPr lang="en-US" altLang="en-US" sz="2200" cap="none" dirty="0" smtClean="0">
                <a:solidFill>
                  <a:schemeClr val="tx1"/>
                </a:solidFill>
              </a:rPr>
              <a:t>, …</a:t>
            </a:r>
            <a:endParaRPr lang="en-GB" altLang="en-US" sz="22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MASTER">
  <a:themeElements>
    <a:clrScheme name="BNY Colors">
      <a:dk1>
        <a:srgbClr val="616265"/>
      </a:dk1>
      <a:lt1>
        <a:srgbClr val="FFFFFF"/>
      </a:lt1>
      <a:dk2>
        <a:srgbClr val="616265"/>
      </a:dk2>
      <a:lt2>
        <a:srgbClr val="000000"/>
      </a:lt2>
      <a:accent1>
        <a:srgbClr val="FFD700"/>
      </a:accent1>
      <a:accent2>
        <a:srgbClr val="FFA100"/>
      </a:accent2>
      <a:accent3>
        <a:srgbClr val="00B2EF"/>
      </a:accent3>
      <a:accent4>
        <a:srgbClr val="4B4B4B"/>
      </a:accent4>
      <a:accent5>
        <a:srgbClr val="1EBFB3"/>
      </a:accent5>
      <a:accent6>
        <a:srgbClr val="E65032"/>
      </a:accent6>
      <a:hlink>
        <a:srgbClr val="00B2EF"/>
      </a:hlink>
      <a:folHlink>
        <a:srgbClr val="00B2EF"/>
      </a:folHlink>
    </a:clrScheme>
    <a:fontScheme name="PIS BNY MELL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48" charset="0"/>
          </a:defRPr>
        </a:defPPr>
      </a:lstStyle>
    </a:lnDef>
  </a:objectDefaults>
  <a:extraClrSchemeLst>
    <a:extraClrScheme>
      <a:clrScheme name="2_TBNYM PPT v2 1">
        <a:dk1>
          <a:srgbClr val="616265"/>
        </a:dk1>
        <a:lt1>
          <a:srgbClr val="FFFFFF"/>
        </a:lt1>
        <a:dk2>
          <a:srgbClr val="AB8433"/>
        </a:dk2>
        <a:lt2>
          <a:srgbClr val="000000"/>
        </a:lt2>
        <a:accent1>
          <a:srgbClr val="AB8433"/>
        </a:accent1>
        <a:accent2>
          <a:srgbClr val="8D9091"/>
        </a:accent2>
        <a:accent3>
          <a:srgbClr val="FFFFFF"/>
        </a:accent3>
        <a:accent4>
          <a:srgbClr val="525355"/>
        </a:accent4>
        <a:accent5>
          <a:srgbClr val="D2C2AD"/>
        </a:accent5>
        <a:accent6>
          <a:srgbClr val="7F8283"/>
        </a:accent6>
        <a:hlink>
          <a:srgbClr val="9E8F6C"/>
        </a:hlink>
        <a:folHlink>
          <a:srgbClr val="6162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E MASTER">
  <a:themeElements>
    <a:clrScheme name="BNY Colors">
      <a:dk1>
        <a:srgbClr val="616265"/>
      </a:dk1>
      <a:lt1>
        <a:srgbClr val="FFFFFF"/>
      </a:lt1>
      <a:dk2>
        <a:srgbClr val="616265"/>
      </a:dk2>
      <a:lt2>
        <a:srgbClr val="000000"/>
      </a:lt2>
      <a:accent1>
        <a:srgbClr val="FFD700"/>
      </a:accent1>
      <a:accent2>
        <a:srgbClr val="FFA100"/>
      </a:accent2>
      <a:accent3>
        <a:srgbClr val="00B2EF"/>
      </a:accent3>
      <a:accent4>
        <a:srgbClr val="4B4B4B"/>
      </a:accent4>
      <a:accent5>
        <a:srgbClr val="1EBFB3"/>
      </a:accent5>
      <a:accent6>
        <a:srgbClr val="E65032"/>
      </a:accent6>
      <a:hlink>
        <a:srgbClr val="00B2EF"/>
      </a:hlink>
      <a:folHlink>
        <a:srgbClr val="00B2EF"/>
      </a:folHlink>
    </a:clrScheme>
    <a:fontScheme name="PIS BNY MELL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48" charset="0"/>
          </a:defRPr>
        </a:defPPr>
      </a:lstStyle>
    </a:lnDef>
  </a:objectDefaults>
  <a:extraClrSchemeLst>
    <a:extraClrScheme>
      <a:clrScheme name="2_TBNYM PPT v2 1">
        <a:dk1>
          <a:srgbClr val="616265"/>
        </a:dk1>
        <a:lt1>
          <a:srgbClr val="FFFFFF"/>
        </a:lt1>
        <a:dk2>
          <a:srgbClr val="AB8433"/>
        </a:dk2>
        <a:lt2>
          <a:srgbClr val="000000"/>
        </a:lt2>
        <a:accent1>
          <a:srgbClr val="AB8433"/>
        </a:accent1>
        <a:accent2>
          <a:srgbClr val="8D9091"/>
        </a:accent2>
        <a:accent3>
          <a:srgbClr val="FFFFFF"/>
        </a:accent3>
        <a:accent4>
          <a:srgbClr val="525355"/>
        </a:accent4>
        <a:accent5>
          <a:srgbClr val="D2C2AD"/>
        </a:accent5>
        <a:accent6>
          <a:srgbClr val="7F8283"/>
        </a:accent6>
        <a:hlink>
          <a:srgbClr val="9E8F6C"/>
        </a:hlink>
        <a:folHlink>
          <a:srgbClr val="6162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87E7034BC95445BB8AC16CA662F3A6" ma:contentTypeVersion="0" ma:contentTypeDescription="Create a new document." ma:contentTypeScope="" ma:versionID="34c06dd64f6eec679827564aec5e39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F4614B-C7C8-41B3-B143-67BE0B45E8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6976F9-E0B6-4479-87DB-5D36E9C257A3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B6C2F8-4020-4A7E-B278-B15346E556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15509</TotalTime>
  <Words>4431</Words>
  <Application>Microsoft Office PowerPoint</Application>
  <PresentationFormat>Letter Paper (8.5x11 in)</PresentationFormat>
  <Paragraphs>802</Paragraphs>
  <Slides>71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THE MASTER</vt:lpstr>
      <vt:lpstr>1_THE MASTER</vt:lpstr>
      <vt:lpstr>SPRING</vt:lpstr>
      <vt:lpstr>Spring Overview</vt:lpstr>
      <vt:lpstr>Spring Overview (Contd.)</vt:lpstr>
      <vt:lpstr>Spring Mission Statement</vt:lpstr>
      <vt:lpstr>Why Use Spring?</vt:lpstr>
      <vt:lpstr>Spring Details</vt:lpstr>
      <vt:lpstr>What are lightweight frameworks?</vt:lpstr>
      <vt:lpstr>What does spring offer?</vt:lpstr>
      <vt:lpstr>Modules of the spring framework</vt:lpstr>
      <vt:lpstr>Spring solutions</vt:lpstr>
      <vt:lpstr>Spring Application</vt:lpstr>
      <vt:lpstr>Advantages of spring architecture</vt:lpstr>
      <vt:lpstr>Inversion of control (IOC)</vt:lpstr>
      <vt:lpstr>Ioc basics</vt:lpstr>
      <vt:lpstr>Dependency injection - ioc</vt:lpstr>
      <vt:lpstr>Non-IOC versus IOC</vt:lpstr>
      <vt:lpstr>configuration metadata</vt:lpstr>
      <vt:lpstr>Instantiating a container</vt:lpstr>
      <vt:lpstr>Using the container</vt:lpstr>
      <vt:lpstr>What is a bean?</vt:lpstr>
      <vt:lpstr>What is a bean definition?</vt:lpstr>
      <vt:lpstr>Sample bean definition</vt:lpstr>
      <vt:lpstr>Bean Lifecycle</vt:lpstr>
      <vt:lpstr>How are beans created?</vt:lpstr>
      <vt:lpstr>What is a bean factory?</vt:lpstr>
      <vt:lpstr>PowerPoint Presentation</vt:lpstr>
      <vt:lpstr>How are beans injected?</vt:lpstr>
      <vt:lpstr>Spring bean definition</vt:lpstr>
      <vt:lpstr>PowerPoint Presentation</vt:lpstr>
      <vt:lpstr>Setter/constructor injection</vt:lpstr>
      <vt:lpstr>Bean properties?</vt:lpstr>
      <vt:lpstr>Anonymous vs ID</vt:lpstr>
      <vt:lpstr>What is an inner bean?</vt:lpstr>
      <vt:lpstr>Bean init-method</vt:lpstr>
      <vt:lpstr>Bean values</vt:lpstr>
      <vt:lpstr>Abstract (parent) beans</vt:lpstr>
      <vt:lpstr>Autowiring mode</vt:lpstr>
      <vt:lpstr>Dependency checking mode</vt:lpstr>
      <vt:lpstr>Lazy-initialization mode</vt:lpstr>
      <vt:lpstr>Init/destroy methods</vt:lpstr>
      <vt:lpstr>XmlBeanFactory example</vt:lpstr>
      <vt:lpstr>Autowiring properties</vt:lpstr>
      <vt:lpstr>Dependency checking</vt:lpstr>
      <vt:lpstr>Lifecycle customization</vt:lpstr>
      <vt:lpstr>BeanFactory miscellany</vt:lpstr>
      <vt:lpstr>BeanFactory Usage</vt:lpstr>
      <vt:lpstr>ApplicationContext </vt:lpstr>
      <vt:lpstr>ApplicationContext Example</vt:lpstr>
      <vt:lpstr>Web Framework</vt:lpstr>
      <vt:lpstr>PowerPoint Presentation</vt:lpstr>
      <vt:lpstr>Web initialization</vt:lpstr>
      <vt:lpstr>DispatcherServlet configuration</vt:lpstr>
      <vt:lpstr>Spring AOP</vt:lpstr>
      <vt:lpstr>Spring AOP</vt:lpstr>
      <vt:lpstr>AOP fundamentals</vt:lpstr>
      <vt:lpstr>AOP fundamentals</vt:lpstr>
      <vt:lpstr>Aspect oriented programming defined</vt:lpstr>
      <vt:lpstr>AOP in Spring</vt:lpstr>
      <vt:lpstr>AOP Advice types</vt:lpstr>
      <vt:lpstr>PowerPoint Presentation</vt:lpstr>
      <vt:lpstr>Spring pointcuts</vt:lpstr>
      <vt:lpstr>Pointcuts (cont'd)</vt:lpstr>
      <vt:lpstr>Pointcuts (cont'd)</vt:lpstr>
      <vt:lpstr>Spring advice</vt:lpstr>
      <vt:lpstr>Spring advice</vt:lpstr>
      <vt:lpstr>Spring advice</vt:lpstr>
      <vt:lpstr>Injecting Advice</vt:lpstr>
      <vt:lpstr>Injecting Advice (cont'd)</vt:lpstr>
      <vt:lpstr>Portable Service Abstractions defined</vt:lpstr>
      <vt:lpstr>Spring AOP key points</vt:lpstr>
      <vt:lpstr>Recommended URLs </vt:lpstr>
    </vt:vector>
  </TitlesOfParts>
  <Company>The Bank of New York Mellon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External Presentation</dc:title>
  <dc:creator>xedd47r</dc:creator>
  <cp:lastModifiedBy>Balakrishnan, Kumarashanmugam</cp:lastModifiedBy>
  <cp:revision>940</cp:revision>
  <cp:lastPrinted>2014-03-20T13:54:20Z</cp:lastPrinted>
  <dcterms:created xsi:type="dcterms:W3CDTF">2012-04-23T18:14:04Z</dcterms:created>
  <dcterms:modified xsi:type="dcterms:W3CDTF">2016-02-15T03:23:44Z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0x0101008687E7034BC95445BB8AC16CA662F3A6</vt:lpwstr>
  </property>
</Properties>
</file>