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57" r:id="rId5"/>
    <p:sldId id="260" r:id="rId6"/>
    <p:sldId id="268" r:id="rId7"/>
    <p:sldId id="262" r:id="rId8"/>
    <p:sldId id="263" r:id="rId9"/>
    <p:sldId id="261" r:id="rId10"/>
    <p:sldId id="271" r:id="rId11"/>
    <p:sldId id="272" r:id="rId12"/>
    <p:sldId id="269" r:id="rId13"/>
    <p:sldId id="273" r:id="rId14"/>
    <p:sldId id="274" r:id="rId15"/>
    <p:sldId id="275" r:id="rId16"/>
    <p:sldId id="270"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12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2/22/2022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2/22/2022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madhab/jobpos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HDSC  WINTER ‘22</a:t>
            </a:r>
          </a:p>
        </p:txBody>
      </p:sp>
      <p:sp>
        <p:nvSpPr>
          <p:cNvPr id="3" name="Subtitle 2"/>
          <p:cNvSpPr>
            <a:spLocks noGrp="1"/>
          </p:cNvSpPr>
          <p:nvPr>
            <p:ph type="subTitle"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Topic: Online Job Posting</a:t>
            </a:r>
          </a:p>
          <a:p>
            <a:r>
              <a:rPr lang="en-US" dirty="0">
                <a:latin typeface="Times New Roman" panose="02020603050405020304" pitchFamily="18" charset="0"/>
                <a:cs typeface="Times New Roman" panose="02020603050405020304" pitchFamily="18" charset="0"/>
              </a:rPr>
              <a:t>	  Jobs and career</a:t>
            </a:r>
          </a:p>
          <a:p>
            <a:r>
              <a:rPr lang="en-US" dirty="0">
                <a:latin typeface="Times New Roman" panose="02020603050405020304" pitchFamily="18" charset="0"/>
                <a:cs typeface="Times New Roman" panose="02020603050405020304" pitchFamily="18" charset="0"/>
              </a:rPr>
              <a:t>Project code: PP22/J609</a:t>
            </a:r>
          </a:p>
        </p:txBody>
      </p:sp>
    </p:spTree>
    <p:extLst>
      <p:ext uri="{BB962C8B-B14F-4D97-AF65-F5344CB8AC3E}">
        <p14:creationId xmlns:p14="http://schemas.microsoft.com/office/powerpoint/2010/main" val="120571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E80CF-1A07-4660-A88B-C868BC0412DC}"/>
              </a:ext>
            </a:extLst>
          </p:cNvPr>
          <p:cNvSpPr>
            <a:spLocks noGrp="1"/>
          </p:cNvSpPr>
          <p:nvPr>
            <p:ph type="title"/>
          </p:nvPr>
        </p:nvSpPr>
        <p:spPr>
          <a:xfrm>
            <a:off x="1097280" y="286604"/>
            <a:ext cx="10058400" cy="829678"/>
          </a:xfrm>
        </p:spPr>
        <p:txBody>
          <a:bodyPr>
            <a:normAutofit/>
          </a:bodyPr>
          <a:lstStyle/>
          <a:p>
            <a:r>
              <a:rPr lang="en-US" dirty="0">
                <a:latin typeface="Times New Roman" panose="02020603050405020304" pitchFamily="18" charset="0"/>
                <a:cs typeface="Times New Roman" panose="02020603050405020304" pitchFamily="18" charset="0"/>
              </a:rPr>
              <a:t>Data Analysis</a:t>
            </a:r>
            <a:endParaRPr lang="en-US" dirty="0"/>
          </a:p>
        </p:txBody>
      </p:sp>
      <p:pic>
        <p:nvPicPr>
          <p:cNvPr id="1026" name="Picture 2">
            <a:extLst>
              <a:ext uri="{FF2B5EF4-FFF2-40B4-BE49-F238E27FC236}">
                <a16:creationId xmlns:a16="http://schemas.microsoft.com/office/drawing/2014/main" id="{7DFC95F7-6B29-47ED-9CD8-388FA87F4A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16282"/>
            <a:ext cx="9547762" cy="545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145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624C-DE0F-4C0A-AE1B-AD31F6FAAC45}"/>
              </a:ext>
            </a:extLst>
          </p:cNvPr>
          <p:cNvSpPr>
            <a:spLocks noGrp="1"/>
          </p:cNvSpPr>
          <p:nvPr>
            <p:ph type="title"/>
          </p:nvPr>
        </p:nvSpPr>
        <p:spPr>
          <a:xfrm>
            <a:off x="1097280" y="286603"/>
            <a:ext cx="10058400" cy="948069"/>
          </a:xfrm>
        </p:spPr>
        <p:txBody>
          <a:bodyPr/>
          <a:lstStyle/>
          <a:p>
            <a:r>
              <a:rPr lang="en-US" dirty="0">
                <a:latin typeface="Times New Roman" panose="02020603050405020304" pitchFamily="18" charset="0"/>
                <a:cs typeface="Times New Roman" panose="02020603050405020304" pitchFamily="18" charset="0"/>
              </a:rPr>
              <a:t>Data Analysis</a:t>
            </a:r>
            <a:endParaRPr lang="en-US" dirty="0"/>
          </a:p>
        </p:txBody>
      </p:sp>
      <p:pic>
        <p:nvPicPr>
          <p:cNvPr id="2050" name="Picture 2">
            <a:extLst>
              <a:ext uri="{FF2B5EF4-FFF2-40B4-BE49-F238E27FC236}">
                <a16:creationId xmlns:a16="http://schemas.microsoft.com/office/drawing/2014/main" id="{B55B764C-4CD3-4252-B568-7DA7D1DF71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128" y="1234672"/>
            <a:ext cx="9809017" cy="502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052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961" y="167850"/>
            <a:ext cx="10058400" cy="794052"/>
          </a:xfrm>
        </p:spPr>
        <p:txBody>
          <a:bodyPr/>
          <a:lstStyle/>
          <a:p>
            <a:r>
              <a:rPr lang="en-US" sz="5400" dirty="0">
                <a:latin typeface="Times New Roman" panose="02020603050405020304" pitchFamily="18" charset="0"/>
                <a:cs typeface="Times New Roman" panose="02020603050405020304" pitchFamily="18" charset="0"/>
              </a:rPr>
              <a:t>Data Analysis</a:t>
            </a:r>
            <a:endParaRPr lang="en-US" sz="5400" dirty="0"/>
          </a:p>
        </p:txBody>
      </p:sp>
      <p:pic>
        <p:nvPicPr>
          <p:cNvPr id="4" name="Picture 3">
            <a:extLst>
              <a:ext uri="{FF2B5EF4-FFF2-40B4-BE49-F238E27FC236}">
                <a16:creationId xmlns:a16="http://schemas.microsoft.com/office/drawing/2014/main" id="{AD135ECC-BD83-4BBB-AFEE-509D0BFD84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2890" y="1080657"/>
            <a:ext cx="10730543" cy="5023260"/>
          </a:xfrm>
          <a:prstGeom prst="rect">
            <a:avLst/>
          </a:prstGeom>
          <a:noFill/>
          <a:ln>
            <a:noFill/>
          </a:ln>
        </p:spPr>
      </p:pic>
    </p:spTree>
    <p:extLst>
      <p:ext uri="{BB962C8B-B14F-4D97-AF65-F5344CB8AC3E}">
        <p14:creationId xmlns:p14="http://schemas.microsoft.com/office/powerpoint/2010/main" val="373188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F8CC0-2829-47D4-B061-4DA5F3B95F05}"/>
              </a:ext>
            </a:extLst>
          </p:cNvPr>
          <p:cNvSpPr>
            <a:spLocks noGrp="1"/>
          </p:cNvSpPr>
          <p:nvPr>
            <p:ph type="title"/>
          </p:nvPr>
        </p:nvSpPr>
        <p:spPr>
          <a:xfrm>
            <a:off x="337259" y="179726"/>
            <a:ext cx="10058400" cy="811312"/>
          </a:xfrm>
        </p:spPr>
        <p:txBody>
          <a:bodyPr/>
          <a:lstStyle/>
          <a:p>
            <a:r>
              <a:rPr lang="en-US" dirty="0">
                <a:latin typeface="Times New Roman" panose="02020603050405020304" pitchFamily="18" charset="0"/>
                <a:cs typeface="Times New Roman" panose="02020603050405020304" pitchFamily="18" charset="0"/>
              </a:rPr>
              <a:t>Data Analysis</a:t>
            </a:r>
            <a:endParaRPr lang="en-US" dirty="0"/>
          </a:p>
        </p:txBody>
      </p:sp>
      <p:pic>
        <p:nvPicPr>
          <p:cNvPr id="4" name="Content Placeholder 3">
            <a:extLst>
              <a:ext uri="{FF2B5EF4-FFF2-40B4-BE49-F238E27FC236}">
                <a16:creationId xmlns:a16="http://schemas.microsoft.com/office/drawing/2014/main" id="{147FA14D-9782-4875-8C9A-97B9D64A2AD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259" y="1080652"/>
            <a:ext cx="10908673" cy="4976314"/>
          </a:xfrm>
          <a:prstGeom prst="rect">
            <a:avLst/>
          </a:prstGeom>
          <a:noFill/>
          <a:ln>
            <a:noFill/>
          </a:ln>
        </p:spPr>
      </p:pic>
    </p:spTree>
    <p:extLst>
      <p:ext uri="{BB962C8B-B14F-4D97-AF65-F5344CB8AC3E}">
        <p14:creationId xmlns:p14="http://schemas.microsoft.com/office/powerpoint/2010/main" val="314044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FABC-2AFA-4311-A307-4EC58CC5FF3A}"/>
              </a:ext>
            </a:extLst>
          </p:cNvPr>
          <p:cNvSpPr>
            <a:spLocks noGrp="1"/>
          </p:cNvSpPr>
          <p:nvPr>
            <p:ph type="title"/>
          </p:nvPr>
        </p:nvSpPr>
        <p:spPr>
          <a:xfrm>
            <a:off x="795648" y="191602"/>
            <a:ext cx="10058400" cy="604046"/>
          </a:xfrm>
        </p:spPr>
        <p:txBody>
          <a:bodyPr>
            <a:normAutofit fontScale="90000"/>
          </a:bodyPr>
          <a:lstStyle/>
          <a:p>
            <a:r>
              <a:rPr lang="en-US" dirty="0">
                <a:latin typeface="Times New Roman" panose="02020603050405020304" pitchFamily="18" charset="0"/>
                <a:cs typeface="Times New Roman" panose="02020603050405020304" pitchFamily="18" charset="0"/>
              </a:rPr>
              <a:t>Data Analysis</a:t>
            </a:r>
            <a:endParaRPr lang="en-US" dirty="0"/>
          </a:p>
        </p:txBody>
      </p:sp>
      <p:pic>
        <p:nvPicPr>
          <p:cNvPr id="4" name="Content Placeholder 3">
            <a:extLst>
              <a:ext uri="{FF2B5EF4-FFF2-40B4-BE49-F238E27FC236}">
                <a16:creationId xmlns:a16="http://schemas.microsoft.com/office/drawing/2014/main" id="{1B9F1070-88A7-4363-8EE0-21F73F03282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6272" y="795649"/>
            <a:ext cx="10759041" cy="5132716"/>
          </a:xfrm>
          <a:prstGeom prst="rect">
            <a:avLst/>
          </a:prstGeom>
          <a:noFill/>
          <a:ln>
            <a:noFill/>
          </a:ln>
        </p:spPr>
      </p:pic>
    </p:spTree>
    <p:extLst>
      <p:ext uri="{BB962C8B-B14F-4D97-AF65-F5344CB8AC3E}">
        <p14:creationId xmlns:p14="http://schemas.microsoft.com/office/powerpoint/2010/main" val="222217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B4D2-0F0F-4386-BEA0-9C41B4766C5C}"/>
              </a:ext>
            </a:extLst>
          </p:cNvPr>
          <p:cNvSpPr>
            <a:spLocks noGrp="1"/>
          </p:cNvSpPr>
          <p:nvPr>
            <p:ph type="title"/>
          </p:nvPr>
        </p:nvSpPr>
        <p:spPr>
          <a:xfrm>
            <a:off x="658991" y="322229"/>
            <a:ext cx="10058400" cy="900929"/>
          </a:xfrm>
        </p:spPr>
        <p:txBody>
          <a:bodyPr/>
          <a:lstStyle/>
          <a:p>
            <a:r>
              <a:rPr lang="en-US" dirty="0">
                <a:latin typeface="Times New Roman" panose="02020603050405020304" pitchFamily="18" charset="0"/>
                <a:cs typeface="Times New Roman" panose="02020603050405020304" pitchFamily="18" charset="0"/>
              </a:rPr>
              <a:t>Data Analysis</a:t>
            </a:r>
            <a:endParaRPr lang="en-US" dirty="0"/>
          </a:p>
        </p:txBody>
      </p:sp>
      <p:pic>
        <p:nvPicPr>
          <p:cNvPr id="4" name="Content Placeholder 3">
            <a:extLst>
              <a:ext uri="{FF2B5EF4-FFF2-40B4-BE49-F238E27FC236}">
                <a16:creationId xmlns:a16="http://schemas.microsoft.com/office/drawing/2014/main" id="{FAB499E3-E288-4EE9-9424-2C9025B494E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8991" y="1223158"/>
            <a:ext cx="10874018" cy="4738255"/>
          </a:xfrm>
          <a:prstGeom prst="rect">
            <a:avLst/>
          </a:prstGeom>
          <a:noFill/>
          <a:ln>
            <a:noFill/>
          </a:ln>
        </p:spPr>
      </p:pic>
    </p:spTree>
    <p:extLst>
      <p:ext uri="{BB962C8B-B14F-4D97-AF65-F5344CB8AC3E}">
        <p14:creationId xmlns:p14="http://schemas.microsoft.com/office/powerpoint/2010/main" val="160571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9344-1035-4C86-9B65-E9FD53FBA46D}"/>
              </a:ext>
            </a:extLst>
          </p:cNvPr>
          <p:cNvSpPr>
            <a:spLocks noGrp="1"/>
          </p:cNvSpPr>
          <p:nvPr>
            <p:ph type="title"/>
          </p:nvPr>
        </p:nvSpPr>
        <p:spPr>
          <a:xfrm>
            <a:off x="936172" y="95004"/>
            <a:ext cx="10058400" cy="953588"/>
          </a:xfrm>
        </p:spPr>
        <p:txBody>
          <a:bodyPr/>
          <a:lstStyle/>
          <a:p>
            <a:r>
              <a:rPr lang="en-US" dirty="0">
                <a:latin typeface="Times New Roman" panose="02020603050405020304" pitchFamily="18" charset="0"/>
                <a:cs typeface="Times New Roman" panose="02020603050405020304" pitchFamily="18" charset="0"/>
              </a:rPr>
              <a:t>Data Analysis</a:t>
            </a:r>
            <a:endParaRPr lang="en-US" dirty="0"/>
          </a:p>
        </p:txBody>
      </p:sp>
      <p:pic>
        <p:nvPicPr>
          <p:cNvPr id="5" name="Content Placeholder 4">
            <a:extLst>
              <a:ext uri="{FF2B5EF4-FFF2-40B4-BE49-F238E27FC236}">
                <a16:creationId xmlns:a16="http://schemas.microsoft.com/office/drawing/2014/main" id="{A8952BBE-D54F-44B7-9A9A-A8BE98A53585}"/>
              </a:ext>
            </a:extLst>
          </p:cNvPr>
          <p:cNvPicPr>
            <a:picLocks noGrp="1" noChangeAspect="1"/>
          </p:cNvPicPr>
          <p:nvPr>
            <p:ph idx="1"/>
          </p:nvPr>
        </p:nvPicPr>
        <p:blipFill>
          <a:blip r:embed="rId2"/>
          <a:stretch>
            <a:fillRect/>
          </a:stretch>
        </p:blipFill>
        <p:spPr>
          <a:xfrm>
            <a:off x="948046" y="1084217"/>
            <a:ext cx="10295907" cy="4976279"/>
          </a:xfrm>
        </p:spPr>
      </p:pic>
    </p:spTree>
    <p:extLst>
      <p:ext uri="{BB962C8B-B14F-4D97-AF65-F5344CB8AC3E}">
        <p14:creationId xmlns:p14="http://schemas.microsoft.com/office/powerpoint/2010/main" val="478427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Conclusion and Findings</a:t>
            </a:r>
          </a:p>
        </p:txBody>
      </p:sp>
      <p:sp>
        <p:nvSpPr>
          <p:cNvPr id="3" name="Content Placeholder 2"/>
          <p:cNvSpPr>
            <a:spLocks noGrp="1"/>
          </p:cNvSpPr>
          <p:nvPr>
            <p:ph idx="1"/>
          </p:nvPr>
        </p:nvSpPr>
        <p:spPr/>
        <p:txBody>
          <a:bodyPr>
            <a:normAutofit fontScale="92500" lnSpcReduction="20000"/>
          </a:bodyPr>
          <a:lstStyle/>
          <a:p>
            <a:pPr lvl="0">
              <a:lnSpc>
                <a:spcPct val="150000"/>
              </a:lnSpc>
            </a:pPr>
            <a:r>
              <a:rPr lang="en-US" dirty="0">
                <a:latin typeface="Times New Roman" panose="02020603050405020304" pitchFamily="18" charset="0"/>
                <a:cs typeface="Times New Roman" panose="02020603050405020304" pitchFamily="18" charset="0"/>
              </a:rPr>
              <a:t>From the analysis above, it was deduced that;</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Accountant positions were highly demanded in the years between 2004 and 2015.</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year 2012 had the highest demand for jobs.</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skills required by most companies between 2004 to 2015 were mostly language skills, with very few analytical or technical skills in demand.</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Just as well, there has been no sudden jump in IT skills which goes in line with the total number of IT job postings, being considerably lesser than that of NON-IT jobs.</a:t>
            </a:r>
          </a:p>
          <a:p>
            <a:pPr marL="201168" lvl="1" indent="0">
              <a:lnSpc>
                <a:spcPct val="150000"/>
              </a:lnSpc>
              <a:buNone/>
            </a:pPr>
            <a:endParaRPr lang="en-US" sz="2000" dirty="0">
              <a:latin typeface="Times New Roman" panose="02020603050405020304" pitchFamily="18" charset="0"/>
              <a:cs typeface="Times New Roman" panose="02020603050405020304" pitchFamily="18" charset="0"/>
            </a:endParaRPr>
          </a:p>
          <a:p>
            <a:pPr marL="201168" lvl="1" indent="0">
              <a:lnSpc>
                <a:spcPct val="150000"/>
              </a:lnSpc>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15015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Recommendations</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Based on the findings from our analysis, we can make the following recommendations:</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There are more or greater opportunities in IT related jobs as the current data shows more people are likely employed in NON-IT jobs. </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Job seekers looking to change careers should be more inclined towards the IT sector of the economy.</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The decrease in job postings during the ‘EMBER’ months should be taken into consideration for job seekers as </a:t>
            </a:r>
            <a:r>
              <a:rPr lang="en-US" dirty="0" err="1">
                <a:latin typeface="Times New Roman" panose="02020603050405020304" pitchFamily="18" charset="0"/>
                <a:cs typeface="Times New Roman" panose="02020603050405020304" pitchFamily="18" charset="0"/>
              </a:rPr>
              <a:t>stifler</a:t>
            </a:r>
            <a:r>
              <a:rPr lang="en-US" dirty="0">
                <a:latin typeface="Times New Roman" panose="02020603050405020304" pitchFamily="18" charset="0"/>
                <a:cs typeface="Times New Roman" panose="02020603050405020304" pitchFamily="18" charset="0"/>
              </a:rPr>
              <a:t>/tougher competition during this period could lead to difficulty in securing jobs.</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5431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latin typeface="Times New Roman" panose="02020603050405020304" pitchFamily="18" charset="0"/>
                <a:cs typeface="Times New Roman" panose="02020603050405020304" pitchFamily="18" charset="0"/>
              </a:rPr>
              <a:t>Team Members</a:t>
            </a:r>
          </a:p>
        </p:txBody>
      </p:sp>
      <p:sp>
        <p:nvSpPr>
          <p:cNvPr id="3" name="Content Placeholder 2"/>
          <p:cNvSpPr>
            <a:spLocks noGrp="1"/>
          </p:cNvSpPr>
          <p:nvPr>
            <p:ph idx="1"/>
          </p:nvPr>
        </p:nvSpPr>
        <p:spPr>
          <a:xfrm>
            <a:off x="1097280" y="1951115"/>
            <a:ext cx="3201588" cy="4023360"/>
          </a:xfrm>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Joseph </a:t>
            </a:r>
            <a:r>
              <a:rPr lang="en-US" dirty="0" err="1">
                <a:latin typeface="Times New Roman" panose="02020603050405020304" pitchFamily="18" charset="0"/>
                <a:cs typeface="Times New Roman" panose="02020603050405020304" pitchFamily="18" charset="0"/>
              </a:rPr>
              <a:t>Ologunja</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Evans </a:t>
            </a:r>
            <a:r>
              <a:rPr lang="en-US" dirty="0" err="1">
                <a:latin typeface="Times New Roman" panose="02020603050405020304" pitchFamily="18" charset="0"/>
                <a:cs typeface="Times New Roman" panose="02020603050405020304" pitchFamily="18" charset="0"/>
              </a:rPr>
              <a:t>Olonde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Omoh</a:t>
            </a:r>
            <a:r>
              <a:rPr lang="en-US" dirty="0">
                <a:latin typeface="Times New Roman" panose="02020603050405020304" pitchFamily="18" charset="0"/>
                <a:cs typeface="Times New Roman" panose="02020603050405020304" pitchFamily="18" charset="0"/>
              </a:rPr>
              <a:t> Joseph</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Elishama</a:t>
            </a:r>
            <a:r>
              <a:rPr lang="en-US" dirty="0">
                <a:latin typeface="Times New Roman" panose="02020603050405020304" pitchFamily="18" charset="0"/>
                <a:cs typeface="Times New Roman" panose="02020603050405020304" pitchFamily="18" charset="0"/>
              </a:rPr>
              <a:t> Yomi-</a:t>
            </a:r>
            <a:r>
              <a:rPr lang="en-US" dirty="0" err="1">
                <a:latin typeface="Times New Roman" panose="02020603050405020304" pitchFamily="18" charset="0"/>
                <a:cs typeface="Times New Roman" panose="02020603050405020304" pitchFamily="18" charset="0"/>
              </a:rPr>
              <a:t>Agbajor</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Pelumi Ogunlusi</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Nitika</a:t>
            </a:r>
            <a:r>
              <a:rPr lang="en-US" dirty="0">
                <a:latin typeface="Times New Roman" panose="02020603050405020304" pitchFamily="18" charset="0"/>
                <a:cs typeface="Times New Roman" panose="02020603050405020304" pitchFamily="18" charset="0"/>
              </a:rPr>
              <a:t> Yadav</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Daniel Olatunji</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Victor </a:t>
            </a:r>
            <a:r>
              <a:rPr lang="en-US" dirty="0" err="1">
                <a:latin typeface="Times New Roman" panose="02020603050405020304" pitchFamily="18" charset="0"/>
                <a:cs typeface="Times New Roman" panose="02020603050405020304" pitchFamily="18" charset="0"/>
              </a:rPr>
              <a:t>Anoke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EC2CD50-A7A5-48C1-BCC3-49F2B47D5315}"/>
              </a:ext>
            </a:extLst>
          </p:cNvPr>
          <p:cNvSpPr/>
          <p:nvPr/>
        </p:nvSpPr>
        <p:spPr>
          <a:xfrm>
            <a:off x="5233059" y="1951115"/>
            <a:ext cx="6096000" cy="3565079"/>
          </a:xfrm>
          <a:prstGeom prst="rect">
            <a:avLst/>
          </a:prstGeom>
        </p:spPr>
        <p:txBody>
          <a:bodyPr>
            <a:spAutoFit/>
          </a:bodyPr>
          <a:lstStyle/>
          <a:p>
            <a:pPr marL="91440" lvl="0" indent="-91440" defTabSz="914400">
              <a:lnSpc>
                <a:spcPct val="90000"/>
              </a:lnSpc>
              <a:spcBef>
                <a:spcPts val="1200"/>
              </a:spcBef>
              <a:spcAft>
                <a:spcPts val="200"/>
              </a:spcAft>
              <a:buClr>
                <a:srgbClr val="E48312"/>
              </a:buClr>
              <a:buSzPct val="100000"/>
              <a:buFont typeface="Wingdings" panose="05000000000000000000" pitchFamily="2" charset="2"/>
              <a:buChar char="§"/>
            </a:pPr>
            <a:r>
              <a:rPr lang="en-US" sz="2000" dirty="0">
                <a:solidFill>
                  <a:srgbClr val="000000">
                    <a:lumMod val="75000"/>
                    <a:lumOff val="25000"/>
                  </a:srgbClr>
                </a:solidFill>
                <a:latin typeface="Times New Roman" panose="02020603050405020304" pitchFamily="18" charset="0"/>
                <a:cs typeface="Times New Roman" panose="02020603050405020304" pitchFamily="18" charset="0"/>
              </a:rPr>
              <a:t>Ugochukwu </a:t>
            </a:r>
            <a:r>
              <a:rPr lang="en-US" sz="2000" dirty="0" err="1">
                <a:solidFill>
                  <a:srgbClr val="000000">
                    <a:lumMod val="75000"/>
                    <a:lumOff val="25000"/>
                  </a:srgbClr>
                </a:solidFill>
                <a:latin typeface="Times New Roman" panose="02020603050405020304" pitchFamily="18" charset="0"/>
                <a:cs typeface="Times New Roman" panose="02020603050405020304" pitchFamily="18" charset="0"/>
              </a:rPr>
              <a:t>Umeh</a:t>
            </a:r>
            <a:endParaRPr lang="en-US" sz="2000" dirty="0">
              <a:solidFill>
                <a:srgbClr val="000000">
                  <a:lumMod val="75000"/>
                  <a:lumOff val="25000"/>
                </a:srgbClr>
              </a:solidFill>
              <a:latin typeface="Times New Roman" panose="02020603050405020304" pitchFamily="18" charset="0"/>
              <a:cs typeface="Times New Roman" panose="02020603050405020304" pitchFamily="18" charset="0"/>
            </a:endParaRPr>
          </a:p>
          <a:p>
            <a:pPr marL="91440" lvl="0" indent="-91440" defTabSz="914400">
              <a:lnSpc>
                <a:spcPct val="90000"/>
              </a:lnSpc>
              <a:spcBef>
                <a:spcPts val="1200"/>
              </a:spcBef>
              <a:spcAft>
                <a:spcPts val="200"/>
              </a:spcAft>
              <a:buClr>
                <a:srgbClr val="E48312"/>
              </a:buClr>
              <a:buSzPct val="100000"/>
              <a:buFont typeface="Wingdings" panose="05000000000000000000" pitchFamily="2" charset="2"/>
              <a:buChar char="§"/>
            </a:pPr>
            <a:r>
              <a:rPr lang="en-US" sz="2000" dirty="0">
                <a:solidFill>
                  <a:srgbClr val="000000">
                    <a:lumMod val="75000"/>
                    <a:lumOff val="25000"/>
                  </a:srgbClr>
                </a:solidFill>
                <a:latin typeface="Times New Roman" panose="02020603050405020304" pitchFamily="18" charset="0"/>
                <a:cs typeface="Times New Roman" panose="02020603050405020304" pitchFamily="18" charset="0"/>
              </a:rPr>
              <a:t> </a:t>
            </a:r>
            <a:r>
              <a:rPr lang="en-US" sz="2000" dirty="0" err="1">
                <a:solidFill>
                  <a:srgbClr val="000000">
                    <a:lumMod val="75000"/>
                    <a:lumOff val="25000"/>
                  </a:srgbClr>
                </a:solidFill>
                <a:latin typeface="Times New Roman" panose="02020603050405020304" pitchFamily="18" charset="0"/>
                <a:cs typeface="Times New Roman" panose="02020603050405020304" pitchFamily="18" charset="0"/>
              </a:rPr>
              <a:t>Emoghena</a:t>
            </a:r>
            <a:r>
              <a:rPr lang="en-US" sz="2000" dirty="0">
                <a:solidFill>
                  <a:srgbClr val="000000">
                    <a:lumMod val="75000"/>
                    <a:lumOff val="25000"/>
                  </a:srgbClr>
                </a:solidFill>
                <a:latin typeface="Times New Roman" panose="02020603050405020304" pitchFamily="18" charset="0"/>
                <a:cs typeface="Times New Roman" panose="02020603050405020304" pitchFamily="18" charset="0"/>
              </a:rPr>
              <a:t> </a:t>
            </a:r>
            <a:r>
              <a:rPr lang="en-US" sz="2000" dirty="0" err="1">
                <a:solidFill>
                  <a:srgbClr val="000000">
                    <a:lumMod val="75000"/>
                    <a:lumOff val="25000"/>
                  </a:srgbClr>
                </a:solidFill>
                <a:latin typeface="Times New Roman" panose="02020603050405020304" pitchFamily="18" charset="0"/>
                <a:cs typeface="Times New Roman" panose="02020603050405020304" pitchFamily="18" charset="0"/>
              </a:rPr>
              <a:t>Itakepe</a:t>
            </a:r>
            <a:endParaRPr lang="en-US" sz="2000" dirty="0">
              <a:solidFill>
                <a:srgbClr val="000000">
                  <a:lumMod val="75000"/>
                  <a:lumOff val="25000"/>
                </a:srgbClr>
              </a:solidFill>
              <a:latin typeface="Times New Roman" panose="02020603050405020304" pitchFamily="18" charset="0"/>
              <a:cs typeface="Times New Roman" panose="02020603050405020304" pitchFamily="18" charset="0"/>
            </a:endParaRPr>
          </a:p>
          <a:p>
            <a:pPr marL="91440" lvl="0" indent="-91440" defTabSz="914400">
              <a:lnSpc>
                <a:spcPct val="90000"/>
              </a:lnSpc>
              <a:spcBef>
                <a:spcPts val="1200"/>
              </a:spcBef>
              <a:spcAft>
                <a:spcPts val="200"/>
              </a:spcAft>
              <a:buClr>
                <a:srgbClr val="E48312"/>
              </a:buClr>
              <a:buSzPct val="100000"/>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Ogwang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Tonny</a:t>
            </a:r>
            <a:endParaRPr lang="en-US" sz="2000" dirty="0">
              <a:latin typeface="Times New Roman" panose="02020603050405020304" pitchFamily="18" charset="0"/>
              <a:cs typeface="Times New Roman" panose="02020603050405020304" pitchFamily="18" charset="0"/>
            </a:endParaRPr>
          </a:p>
          <a:p>
            <a:pPr marL="91440" lvl="0" indent="-91440" defTabSz="914400">
              <a:lnSpc>
                <a:spcPct val="90000"/>
              </a:lnSpc>
              <a:spcBef>
                <a:spcPts val="1200"/>
              </a:spcBef>
              <a:spcAft>
                <a:spcPts val="200"/>
              </a:spcAft>
              <a:buClr>
                <a:srgbClr val="E48312"/>
              </a:buClr>
              <a:buSzPct val="100000"/>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Ayoyomide</a:t>
            </a:r>
            <a:r>
              <a:rPr lang="en-US" sz="2000" dirty="0">
                <a:latin typeface="Times New Roman" panose="02020603050405020304" pitchFamily="18" charset="0"/>
                <a:cs typeface="Times New Roman" panose="02020603050405020304" pitchFamily="18" charset="0"/>
              </a:rPr>
              <a:t> Akin-Ojo</a:t>
            </a:r>
          </a:p>
          <a:p>
            <a:pPr marL="91440" lvl="0" indent="-91440" defTabSz="914400">
              <a:lnSpc>
                <a:spcPct val="90000"/>
              </a:lnSpc>
              <a:spcBef>
                <a:spcPts val="1200"/>
              </a:spcBef>
              <a:spcAft>
                <a:spcPts val="200"/>
              </a:spcAft>
              <a:buClr>
                <a:srgbClr val="E48312"/>
              </a:buClr>
              <a:buSzPct val="10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Damilola </a:t>
            </a:r>
            <a:r>
              <a:rPr lang="en-US" sz="2000" dirty="0" err="1">
                <a:latin typeface="Times New Roman" panose="02020603050405020304" pitchFamily="18" charset="0"/>
                <a:cs typeface="Times New Roman" panose="02020603050405020304" pitchFamily="18" charset="0"/>
              </a:rPr>
              <a:t>Omolusi</a:t>
            </a:r>
            <a:endParaRPr lang="en-US" sz="2000" dirty="0">
              <a:latin typeface="Times New Roman" panose="02020603050405020304" pitchFamily="18" charset="0"/>
              <a:cs typeface="Times New Roman" panose="02020603050405020304" pitchFamily="18" charset="0"/>
            </a:endParaRPr>
          </a:p>
          <a:p>
            <a:pPr marL="91440" lvl="0" indent="-91440" defTabSz="914400">
              <a:lnSpc>
                <a:spcPct val="90000"/>
              </a:lnSpc>
              <a:spcBef>
                <a:spcPts val="1200"/>
              </a:spcBef>
              <a:spcAft>
                <a:spcPts val="200"/>
              </a:spcAft>
              <a:buClr>
                <a:srgbClr val="E48312"/>
              </a:buClr>
              <a:buSzPct val="10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Ibrahim </a:t>
            </a:r>
            <a:r>
              <a:rPr lang="en-US" sz="2000" dirty="0" err="1">
                <a:latin typeface="Times New Roman" panose="02020603050405020304" pitchFamily="18" charset="0"/>
                <a:cs typeface="Times New Roman" panose="02020603050405020304" pitchFamily="18" charset="0"/>
              </a:rPr>
              <a:t>Aderinto</a:t>
            </a:r>
            <a:endParaRPr lang="en-US" sz="2000" dirty="0">
              <a:latin typeface="Times New Roman" panose="02020603050405020304" pitchFamily="18" charset="0"/>
              <a:cs typeface="Times New Roman" panose="02020603050405020304" pitchFamily="18" charset="0"/>
            </a:endParaRPr>
          </a:p>
          <a:p>
            <a:pPr marL="91440" lvl="0" indent="-91440" defTabSz="914400">
              <a:lnSpc>
                <a:spcPct val="90000"/>
              </a:lnSpc>
              <a:spcBef>
                <a:spcPts val="1200"/>
              </a:spcBef>
              <a:spcAft>
                <a:spcPts val="200"/>
              </a:spcAft>
              <a:buClr>
                <a:srgbClr val="E48312"/>
              </a:buClr>
              <a:buSzPct val="100000"/>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Egbine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Oghenero</a:t>
            </a:r>
            <a:endParaRPr lang="en-US" sz="2000" dirty="0">
              <a:latin typeface="Times New Roman" panose="02020603050405020304" pitchFamily="18" charset="0"/>
              <a:cs typeface="Times New Roman" panose="02020603050405020304" pitchFamily="18" charset="0"/>
            </a:endParaRPr>
          </a:p>
          <a:p>
            <a:pPr marL="91440" lvl="0" indent="-91440" defTabSz="914400">
              <a:lnSpc>
                <a:spcPct val="90000"/>
              </a:lnSpc>
              <a:spcBef>
                <a:spcPts val="1200"/>
              </a:spcBef>
              <a:spcAft>
                <a:spcPts val="200"/>
              </a:spcAft>
              <a:buClr>
                <a:srgbClr val="E48312"/>
              </a:buClr>
              <a:buSzPct val="100000"/>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Ekhoegbe</a:t>
            </a:r>
            <a:r>
              <a:rPr lang="en-US" sz="2000" dirty="0">
                <a:latin typeface="Times New Roman" panose="02020603050405020304" pitchFamily="18" charset="0"/>
                <a:cs typeface="Times New Roman" panose="02020603050405020304" pitchFamily="18" charset="0"/>
              </a:rPr>
              <a:t> Christian</a:t>
            </a:r>
          </a:p>
        </p:txBody>
      </p:sp>
    </p:spTree>
    <p:extLst>
      <p:ext uri="{BB962C8B-B14F-4D97-AF65-F5344CB8AC3E}">
        <p14:creationId xmlns:p14="http://schemas.microsoft.com/office/powerpoint/2010/main" val="285489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Times New Roman" panose="02020603050405020304" pitchFamily="18" charset="0"/>
                <a:cs typeface="Times New Roman" panose="02020603050405020304" pitchFamily="18" charset="0"/>
              </a:rPr>
              <a:t>Presentation Flow</a:t>
            </a:r>
          </a:p>
        </p:txBody>
      </p:sp>
      <p:sp>
        <p:nvSpPr>
          <p:cNvPr id="3" name="Content Placeholder 2"/>
          <p:cNvSpPr>
            <a:spLocks noGrp="1"/>
          </p:cNvSpPr>
          <p:nvPr>
            <p:ph idx="1"/>
          </p:nvPr>
        </p:nvSpPr>
        <p:spPr/>
        <p:txBody>
          <a:bodyPr>
            <a:normAutofit fontScale="92500" lnSpcReduction="10000"/>
          </a:bodyPr>
          <a:lstStyle/>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Introduction</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Objectives</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Dataset</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Methodology</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Data Cleaning</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Exploratory Data Analysis</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Conclusion and findings</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Recommendations</a:t>
            </a:r>
          </a:p>
          <a:p>
            <a:pPr>
              <a:lnSpc>
                <a:spcPct val="150000"/>
              </a:lnSpc>
            </a:pPr>
            <a:endParaRPr lang="en-US" dirty="0"/>
          </a:p>
        </p:txBody>
      </p:sp>
    </p:spTree>
    <p:extLst>
      <p:ext uri="{BB962C8B-B14F-4D97-AF65-F5344CB8AC3E}">
        <p14:creationId xmlns:p14="http://schemas.microsoft.com/office/powerpoint/2010/main" val="150634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latin typeface="Times New Roman" panose="02020603050405020304" pitchFamily="18" charset="0"/>
                <a:cs typeface="Times New Roman" panose="02020603050405020304" pitchFamily="18" charset="0"/>
              </a:rPr>
              <a:t>Introduction</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dirty="0"/>
          </a:p>
          <a:p>
            <a:r>
              <a:rPr lang="en-US" dirty="0">
                <a:latin typeface="Times New Roman" panose="02020603050405020304" pitchFamily="18" charset="0"/>
                <a:cs typeface="Times New Roman" panose="02020603050405020304" pitchFamily="18" charset="0"/>
              </a:rPr>
              <a:t>The demand for jobs in the labor market is continuously evolving with the use of technology to advertise job openings, hence, the need to understand the demand for certain job titles and professions. There is also a need to identify skills that are most frequently required by employers, how the distribution of necessary skills changes over time and making recommendations to job seekers and employers.</a:t>
            </a:r>
          </a:p>
          <a:p>
            <a:r>
              <a:rPr lang="en-US" dirty="0">
                <a:latin typeface="Times New Roman" panose="02020603050405020304" pitchFamily="18" charset="0"/>
                <a:cs typeface="Times New Roman" panose="02020603050405020304" pitchFamily="18" charset="0"/>
              </a:rPr>
              <a:t>The online job market is a good indicator of overall demand for labor in the local economy. In addition, online job postings data are easier and quicker to collect and they can be richer source of information than more traditional job postings, such as those found in printed newspapers.</a:t>
            </a:r>
          </a:p>
          <a:p>
            <a:endParaRPr lang="en-US" dirty="0"/>
          </a:p>
          <a:p>
            <a:endParaRPr lang="en-US" dirty="0"/>
          </a:p>
        </p:txBody>
      </p:sp>
    </p:spTree>
    <p:extLst>
      <p:ext uri="{BB962C8B-B14F-4D97-AF65-F5344CB8AC3E}">
        <p14:creationId xmlns:p14="http://schemas.microsoft.com/office/powerpoint/2010/main" val="45274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The project’s main objectives are;</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demands for certain professions and job titles</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Identify skills that are most frequently required by employers</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Distribution of necessary skills changes over time</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Make recommendations to job seekers and employers</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09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Dataset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data used in this project was extracted from </a:t>
            </a:r>
            <a:r>
              <a:rPr lang="en-US" dirty="0">
                <a:latin typeface="Times New Roman" panose="02020603050405020304" pitchFamily="18" charset="0"/>
                <a:cs typeface="Times New Roman" panose="02020603050405020304" pitchFamily="18" charset="0"/>
                <a:hlinkClick r:id="rId2"/>
              </a:rPr>
              <a:t>https://www.kaggle.com/madhab/jobposts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dataset consists of 19,000 job postings that were posted through the Armenian Human Resource Portal Career Center. The dataset representation is tabular, but many of the columns are textual/unstructured in nature. There are 24 columns in the dataset to describe various job posts. The column </a:t>
            </a:r>
            <a:r>
              <a:rPr lang="en-US" dirty="0" err="1">
                <a:latin typeface="Times New Roman" panose="02020603050405020304" pitchFamily="18" charset="0"/>
                <a:cs typeface="Times New Roman" panose="02020603050405020304" pitchFamily="18" charset="0"/>
              </a:rPr>
              <a:t>jobpost</a:t>
            </a:r>
            <a:r>
              <a:rPr lang="en-US" dirty="0">
                <a:latin typeface="Times New Roman" panose="02020603050405020304" pitchFamily="18" charset="0"/>
                <a:cs typeface="Times New Roman" panose="02020603050405020304" pitchFamily="18" charset="0"/>
              </a:rPr>
              <a:t> is an amalgamation of these various textual columns. The data also consists of job posts from 2004-2015.</a:t>
            </a:r>
          </a:p>
        </p:txBody>
      </p:sp>
    </p:spTree>
    <p:extLst>
      <p:ext uri="{BB962C8B-B14F-4D97-AF65-F5344CB8AC3E}">
        <p14:creationId xmlns:p14="http://schemas.microsoft.com/office/powerpoint/2010/main" val="367743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The following steps were taken during the process  of analysis of the data:</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Data understanding</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Data cleaning</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Data exploration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Data analysis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Visualizations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Recommendation</a:t>
            </a:r>
          </a:p>
        </p:txBody>
      </p:sp>
    </p:spTree>
    <p:extLst>
      <p:ext uri="{BB962C8B-B14F-4D97-AF65-F5344CB8AC3E}">
        <p14:creationId xmlns:p14="http://schemas.microsoft.com/office/powerpoint/2010/main" val="412093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Data Cleaning</a:t>
            </a: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Columns in the dataset were renamed for easy identification.</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All duplicated rows in the </a:t>
            </a:r>
            <a:r>
              <a:rPr lang="en-US" dirty="0" err="1">
                <a:latin typeface="Times New Roman" panose="02020603050405020304" pitchFamily="18" charset="0"/>
                <a:cs typeface="Times New Roman" panose="02020603050405020304" pitchFamily="18" charset="0"/>
              </a:rPr>
              <a:t>jobpost</a:t>
            </a:r>
            <a:r>
              <a:rPr lang="en-US" dirty="0">
                <a:latin typeface="Times New Roman" panose="02020603050405020304" pitchFamily="18" charset="0"/>
                <a:cs typeface="Times New Roman" panose="02020603050405020304" pitchFamily="18" charset="0"/>
              </a:rPr>
              <a:t> column were removed using the drop_duplicates() function.</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Null values in Title column was dropped as it would have no significant effect on the data set. </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The next action carried out was the creation of a new dataframe (</a:t>
            </a:r>
            <a:r>
              <a:rPr lang="en-US" dirty="0" err="1">
                <a:latin typeface="Times New Roman" panose="02020603050405020304" pitchFamily="18" charset="0"/>
                <a:cs typeface="Times New Roman" panose="02020603050405020304" pitchFamily="18" charset="0"/>
              </a:rPr>
              <a:t>job_demand</a:t>
            </a:r>
            <a:r>
              <a:rPr lang="en-US" dirty="0">
                <a:latin typeface="Times New Roman" panose="02020603050405020304" pitchFamily="18" charset="0"/>
                <a:cs typeface="Times New Roman" panose="02020603050405020304" pitchFamily="18" charset="0"/>
              </a:rPr>
              <a:t>) containing a subset of the data with only the columns required to answer each of the objectives.</a:t>
            </a:r>
          </a:p>
          <a:p>
            <a:endParaRPr lang="en-US" dirty="0"/>
          </a:p>
        </p:txBody>
      </p:sp>
    </p:spTree>
    <p:extLst>
      <p:ext uri="{BB962C8B-B14F-4D97-AF65-F5344CB8AC3E}">
        <p14:creationId xmlns:p14="http://schemas.microsoft.com/office/powerpoint/2010/main" val="67919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142" y="0"/>
            <a:ext cx="10058400" cy="1007807"/>
          </a:xfrm>
        </p:spPr>
        <p:txBody>
          <a:bodyPr>
            <a:normAutofit/>
          </a:bodyPr>
          <a:lstStyle/>
          <a:p>
            <a:r>
              <a:rPr lang="en-US" sz="5400" dirty="0">
                <a:latin typeface="Times New Roman" panose="02020603050405020304" pitchFamily="18" charset="0"/>
                <a:cs typeface="Times New Roman" panose="02020603050405020304" pitchFamily="18" charset="0"/>
              </a:rPr>
              <a:t>Data Analysis</a:t>
            </a:r>
          </a:p>
        </p:txBody>
      </p:sp>
      <p:pic>
        <p:nvPicPr>
          <p:cNvPr id="5" name="Picture 4">
            <a:extLst>
              <a:ext uri="{FF2B5EF4-FFF2-40B4-BE49-F238E27FC236}">
                <a16:creationId xmlns:a16="http://schemas.microsoft.com/office/drawing/2014/main" id="{E97D4639-035A-4F00-AA70-9C36217BBA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0640" y="1007807"/>
            <a:ext cx="10818420" cy="5093319"/>
          </a:xfrm>
          <a:prstGeom prst="rect">
            <a:avLst/>
          </a:prstGeom>
          <a:noFill/>
          <a:ln>
            <a:noFill/>
          </a:ln>
        </p:spPr>
      </p:pic>
    </p:spTree>
    <p:extLst>
      <p:ext uri="{BB962C8B-B14F-4D97-AF65-F5344CB8AC3E}">
        <p14:creationId xmlns:p14="http://schemas.microsoft.com/office/powerpoint/2010/main" val="144545530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1176</TotalTime>
  <Words>661</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Retrospect</vt:lpstr>
      <vt:lpstr>HDSC  WINTER ‘22</vt:lpstr>
      <vt:lpstr>Team Members</vt:lpstr>
      <vt:lpstr>Presentation Flow</vt:lpstr>
      <vt:lpstr>Introduction</vt:lpstr>
      <vt:lpstr>Objectives</vt:lpstr>
      <vt:lpstr>Dataset</vt:lpstr>
      <vt:lpstr>Methodology</vt:lpstr>
      <vt:lpstr>Data Cleaning</vt:lpstr>
      <vt:lpstr>Data Analysis</vt:lpstr>
      <vt:lpstr>Data Analysis</vt:lpstr>
      <vt:lpstr>Data Analysis</vt:lpstr>
      <vt:lpstr>Data Analysis</vt:lpstr>
      <vt:lpstr>Data Analysis</vt:lpstr>
      <vt:lpstr>Data Analysis</vt:lpstr>
      <vt:lpstr>Data Analysis</vt:lpstr>
      <vt:lpstr>Data Analysis</vt:lpstr>
      <vt:lpstr>Conclusion and Findings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Oreoluwa</dc:creator>
  <cp:lastModifiedBy>Ogunlusi Pelumi</cp:lastModifiedBy>
  <cp:revision>24</cp:revision>
  <dcterms:created xsi:type="dcterms:W3CDTF">2022-02-22T07:27:58Z</dcterms:created>
  <dcterms:modified xsi:type="dcterms:W3CDTF">2022-02-23T10:45:11Z</dcterms:modified>
</cp:coreProperties>
</file>