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i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4" r:id="rId5"/>
    <p:sldId id="258" r:id="rId6"/>
    <p:sldId id="259" r:id="rId7"/>
    <p:sldId id="260" r:id="rId8"/>
    <p:sldId id="261" r:id="rId9"/>
    <p:sldId id="262" r:id="rId10"/>
    <p:sldId id="263" r:id="rId11"/>
    <p:sldId id="265" r:id="rId12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3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c:style val="2"/>
  <c:chart>
    <c:title>
      <c:tx>
        <c:rich>
          <a:bodyPr rot="0"/>
          <a:lstStyle/>
          <a:p>
            <a:pPr>
              <a:defRPr sz="1862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w Cen MT"/>
              </a:defRPr>
            </a:pPr>
            <a:r>
              <a:rPr lang="fr-FR" sz="1862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Taux de réussite en fonction des différentes régression</a:t>
            </a:r>
          </a:p>
        </c:rich>
      </c:tx>
      <c:layout>
        <c:manualLayout>
          <c:xMode val="edge"/>
          <c:yMode val="edge"/>
          <c:x val="0.27307465175252699"/>
          <c:y val="4.0790580319596301E-2"/>
        </c:manualLayout>
      </c:layout>
      <c:overlay val="0"/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tx>
          <c:spPr>
            <a:ln w="28440">
              <a:solidFill>
                <a:srgbClr val="2FA3EE"/>
              </a:solidFill>
              <a:round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Feuil1!$A$2:$A$8</c:f>
              <c:strCache>
                <c:ptCount val="7"/>
                <c:pt idx="0">
                  <c:v>Naivebayes or Gaussian classifier</c:v>
                </c:pt>
                <c:pt idx="1">
                  <c:v>Nearest Neighbors</c:v>
                </c:pt>
                <c:pt idx="2">
                  <c:v>Random Forest</c:v>
                </c:pt>
                <c:pt idx="3">
                  <c:v>Decision Tree</c:v>
                </c:pt>
                <c:pt idx="4">
                  <c:v>Linear regression or SVM</c:v>
                </c:pt>
                <c:pt idx="5">
                  <c:v>Decision Tree v2</c:v>
                </c:pt>
                <c:pt idx="6">
                  <c:v>GradientBoostingRegressor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0.2084484036</c:v>
                </c:pt>
                <c:pt idx="1">
                  <c:v>0.22493134679999999</c:v>
                </c:pt>
                <c:pt idx="2">
                  <c:v>0.47957326620000001</c:v>
                </c:pt>
                <c:pt idx="3">
                  <c:v>0.61280000000000001</c:v>
                </c:pt>
                <c:pt idx="4">
                  <c:v>0.68398948699999995</c:v>
                </c:pt>
                <c:pt idx="5">
                  <c:v>0.73619999999999997</c:v>
                </c:pt>
                <c:pt idx="6">
                  <c:v>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DA-4924-891B-3F5AC7197D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6872709"/>
        <c:axId val="30861556"/>
      </c:barChart>
      <c:catAx>
        <c:axId val="7687270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w Cen MT"/>
              </a:defRPr>
            </a:pPr>
            <a:endParaRPr lang="fr-FR"/>
          </a:p>
        </c:txPr>
        <c:crossAx val="30861556"/>
        <c:crosses val="autoZero"/>
        <c:auto val="1"/>
        <c:lblAlgn val="ctr"/>
        <c:lblOffset val="100"/>
        <c:noMultiLvlLbl val="1"/>
      </c:catAx>
      <c:valAx>
        <c:axId val="30861556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w Cen MT"/>
              </a:defRPr>
            </a:pPr>
            <a:endParaRPr lang="fr-FR"/>
          </a:p>
        </c:txPr>
        <c:crossAx val="76872709"/>
        <c:crosses val="autoZero"/>
        <c:crossBetween val="between"/>
      </c:valAx>
      <c:spPr>
        <a:solidFill>
          <a:srgbClr val="B7EADE"/>
        </a:solidFill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gap"/>
    <c:showDLblsOverMax val="1"/>
  </c:chart>
  <c:spPr>
    <a:noFill/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163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39" name="Image 38"/>
          <p:cNvPicPr/>
          <p:nvPr/>
        </p:nvPicPr>
        <p:blipFill>
          <a:blip r:embed="rId2"/>
          <a:stretch/>
        </p:blipFill>
        <p:spPr>
          <a:xfrm>
            <a:off x="3949560" y="2367000"/>
            <a:ext cx="4290840" cy="3423600"/>
          </a:xfrm>
          <a:prstGeom prst="rect">
            <a:avLst/>
          </a:prstGeom>
          <a:ln>
            <a:noFill/>
          </a:ln>
        </p:spPr>
      </p:pic>
      <p:pic>
        <p:nvPicPr>
          <p:cNvPr id="40" name="Image 39"/>
          <p:cNvPicPr/>
          <p:nvPr/>
        </p:nvPicPr>
        <p:blipFill>
          <a:blip r:embed="rId2"/>
          <a:stretch/>
        </p:blipFill>
        <p:spPr>
          <a:xfrm>
            <a:off x="3949560" y="2367000"/>
            <a:ext cx="4290840" cy="3423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040" cy="7398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163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80" name="Image 79"/>
          <p:cNvPicPr/>
          <p:nvPr/>
        </p:nvPicPr>
        <p:blipFill>
          <a:blip r:embed="rId2"/>
          <a:stretch/>
        </p:blipFill>
        <p:spPr>
          <a:xfrm>
            <a:off x="3949560" y="2367000"/>
            <a:ext cx="4290840" cy="3423600"/>
          </a:xfrm>
          <a:prstGeom prst="rect">
            <a:avLst/>
          </a:prstGeom>
          <a:ln>
            <a:noFill/>
          </a:ln>
        </p:spPr>
      </p:pic>
      <p:pic>
        <p:nvPicPr>
          <p:cNvPr id="81" name="Image 80"/>
          <p:cNvPicPr/>
          <p:nvPr/>
        </p:nvPicPr>
        <p:blipFill>
          <a:blip r:embed="rId2"/>
          <a:stretch/>
        </p:blipFill>
        <p:spPr>
          <a:xfrm>
            <a:off x="3949560" y="2367000"/>
            <a:ext cx="4290840" cy="3423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13680" y="618480"/>
            <a:ext cx="10364040" cy="7398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913680" y="4155480"/>
            <a:ext cx="5057280" cy="163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342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3423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4040" y="4155480"/>
            <a:ext cx="5057280" cy="163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057280" cy="163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4040" y="2367000"/>
            <a:ext cx="5057280" cy="163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913680" y="4155480"/>
            <a:ext cx="10363320" cy="163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8" name="Picture 6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751040" y="1300680"/>
            <a:ext cx="8689680" cy="25088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8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Cliquez et modifiez le titre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25/03/2019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4D77856-EB26-404B-9954-D2666B12AE4A}" type="slidenum">
              <a:rPr lang="fr-FR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42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4040" cy="15958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Cliquez et modifiez le titre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3320" cy="34236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Sixième niveau de plan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Septième niveau de planCliquez pour modifier les styles du texte du masque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Deuxième niveau</a:t>
            </a:r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Troisième niveau</a:t>
            </a:r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Quatrième niveau</a:t>
            </a:r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Cinquième niveau</a:t>
            </a:r>
            <a:endParaRPr lang="en-US" sz="2000" b="0" strike="noStrike" cap="all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7678800" y="58831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25/03/2019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913680" y="5883120"/>
            <a:ext cx="667260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10514160" y="5883120"/>
            <a:ext cx="763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1402C68-7DD8-4998-AC50-9C32B41AAAD4}" type="slidenum">
              <a:rPr lang="fr-FR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15960" y="535680"/>
            <a:ext cx="8689680" cy="1384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8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Challenge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83" name="Picture 4"/>
          <p:cNvPicPr/>
          <p:nvPr/>
        </p:nvPicPr>
        <p:blipFill>
          <a:blip r:embed="rId2"/>
          <a:stretch/>
        </p:blipFill>
        <p:spPr>
          <a:xfrm>
            <a:off x="1227960" y="1920240"/>
            <a:ext cx="9669960" cy="41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7246E8BB-8B41-41EC-9307-C328A80F9C7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873468" y="1309071"/>
            <a:ext cx="6445063" cy="4239857"/>
          </a:xfrm>
        </p:spPr>
        <p:txBody>
          <a:bodyPr/>
          <a:lstStyle/>
          <a:p>
            <a:pPr marL="0" indent="0" algn="ctr">
              <a:buNone/>
            </a:pPr>
            <a:r>
              <a:rPr lang="fr-FR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Merci pour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453342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913680" y="3808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54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Contexte</a:t>
            </a:r>
            <a:r>
              <a:rPr lang="en-US" sz="54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et </a:t>
            </a:r>
            <a:r>
              <a:rPr lang="en-US" sz="54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problème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913680" y="1977120"/>
            <a:ext cx="10363320" cy="4423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•  </a:t>
            </a:r>
            <a:r>
              <a:rPr lang="en-US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prédiction</a:t>
            </a: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de la </a:t>
            </a:r>
            <a:r>
              <a:rPr lang="en-US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survie</a:t>
            </a: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des patients grâce aux </a:t>
            </a:r>
            <a:r>
              <a:rPr lang="en-US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données</a:t>
            </a: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sur </a:t>
            </a:r>
            <a:r>
              <a:rPr lang="en-US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leurs</a:t>
            </a: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régime </a:t>
            </a:r>
            <a:r>
              <a:rPr lang="en-US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alimentaires</a:t>
            </a: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  </a:t>
            </a:r>
            <a:endParaRPr lang="en-US" sz="2400" b="0" strike="noStrike" cap="al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cap="al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cap="al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 •  Estimation du temps de </a:t>
            </a:r>
            <a:r>
              <a:rPr lang="en-US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survie</a:t>
            </a: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de 14.000 patients a </a:t>
            </a:r>
            <a:r>
              <a:rPr lang="en-US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partir</a:t>
            </a: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de </a:t>
            </a:r>
            <a:r>
              <a:rPr lang="en-US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l’ensemble</a:t>
            </a: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des </a:t>
            </a:r>
            <a:r>
              <a:rPr lang="en-US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données</a:t>
            </a: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b="0" u="sng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nhanes</a:t>
            </a: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</a:t>
            </a:r>
            <a:endParaRPr lang="en-US" sz="2400" b="0" strike="noStrike" cap="al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cap="al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cap="al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• des </a:t>
            </a:r>
            <a:r>
              <a:rPr lang="en-US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données</a:t>
            </a: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AVEc</a:t>
            </a: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681 </a:t>
            </a:r>
            <a:r>
              <a:rPr lang="en-US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paramètres</a:t>
            </a: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réalisé</a:t>
            </a: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sur </a:t>
            </a:r>
            <a:r>
              <a:rPr lang="en-US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une</a:t>
            </a: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période</a:t>
            </a: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de 9 </a:t>
            </a:r>
            <a:r>
              <a:rPr lang="en-US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ans</a:t>
            </a:r>
            <a:endParaRPr lang="en-US" sz="2400" b="0" strike="noStrike" cap="al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000" b="0" strike="noStrike" cap="al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endParaRPr lang="en-US" sz="2000" b="0" strike="noStrike" cap="al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DCEC4-14B3-4730-A6A5-37706589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322FA0-8124-487C-A511-65006DC4F54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381132" y="2214360"/>
            <a:ext cx="9429135" cy="3159209"/>
          </a:xfrm>
        </p:spPr>
        <p:txBody>
          <a:bodyPr/>
          <a:lstStyle/>
          <a:p>
            <a:pPr marL="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visualisation permet :</a:t>
            </a:r>
          </a:p>
          <a:p>
            <a:pPr marL="0" indent="0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De mieux se représenter les données avant et après le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De mieux interpréter les résultats du classifieur. </a:t>
            </a:r>
          </a:p>
          <a:p>
            <a:pPr marL="0" indent="0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De pouvoir commenter ces mêmes résultats.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0703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17035" y="722352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54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Preprocessing</a:t>
            </a:r>
            <a:r>
              <a:rPr lang="en-US" sz="5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013580" y="2650927"/>
            <a:ext cx="10363320" cy="188884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BUT : </a:t>
            </a:r>
            <a:r>
              <a:rPr lang="en-US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Préparation</a:t>
            </a: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des </a:t>
            </a:r>
            <a:r>
              <a:rPr lang="en-US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données</a:t>
            </a: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pour le </a:t>
            </a:r>
            <a:r>
              <a:rPr lang="en-US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classifieur</a:t>
            </a:r>
            <a:endParaRPr lang="en-US" sz="2400" b="0" strike="noStrike" cap="al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endParaRPr lang="en-US" sz="2400" b="0" strike="noStrike" cap="al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EFFET : </a:t>
            </a:r>
            <a:r>
              <a:rPr lang="en-US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TrieR</a:t>
            </a: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, </a:t>
            </a:r>
            <a:r>
              <a:rPr lang="en-US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sélectionneR</a:t>
            </a: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, et </a:t>
            </a:r>
            <a:r>
              <a:rPr lang="en-US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modifieR</a:t>
            </a: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les </a:t>
            </a:r>
            <a:r>
              <a:rPr lang="en-US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données</a:t>
            </a: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pour plus </a:t>
            </a:r>
            <a:r>
              <a:rPr lang="en-US" sz="24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d’efficacité</a:t>
            </a:r>
            <a:r>
              <a:rPr lang="en-US" sz="2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endParaRPr lang="en-US" sz="2400" b="0" strike="noStrike" cap="al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>
              <a:lnSpc>
                <a:spcPct val="120000"/>
              </a:lnSpc>
              <a:buClr>
                <a:srgbClr val="000000"/>
              </a:buClr>
            </a:pP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lang="en-US" sz="2000" b="0" strike="noStrike" cap="al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6014520" y="3316320"/>
            <a:ext cx="180720" cy="23256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TextShape 4"/>
          <p:cNvSpPr txBox="1"/>
          <p:nvPr/>
        </p:nvSpPr>
        <p:spPr>
          <a:xfrm>
            <a:off x="6014520" y="3316320"/>
            <a:ext cx="180720" cy="23256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TextShape 5"/>
          <p:cNvSpPr txBox="1"/>
          <p:nvPr/>
        </p:nvSpPr>
        <p:spPr>
          <a:xfrm>
            <a:off x="6014520" y="3316320"/>
            <a:ext cx="180720" cy="2325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224000" y="576000"/>
            <a:ext cx="10008000" cy="2890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Dans notre set de données nous avons des données censurées (on ne connaît pas la date de mort du patient) et des données non censurées.</a:t>
            </a:r>
            <a:endParaRPr lang="fr-FR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Nous allons donc d’abord travailler seulement avec les données non censurées pour cela nous allons séparer les données en 2 ArrayLists, une pour les données censurées et une autre pour celles non censurées</a:t>
            </a:r>
            <a:endParaRPr lang="fr-FR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endParaRPr lang="fr-FR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Image 3"/>
          <p:cNvPicPr/>
          <p:nvPr/>
        </p:nvPicPr>
        <p:blipFill>
          <a:blip r:embed="rId2"/>
          <a:stretch/>
        </p:blipFill>
        <p:spPr>
          <a:xfrm>
            <a:off x="2485440" y="2736360"/>
            <a:ext cx="6946560" cy="361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54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Classifieur</a:t>
            </a:r>
            <a:r>
              <a:rPr lang="en-US" sz="54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913680" y="2367000"/>
            <a:ext cx="10363320" cy="342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endParaRPr lang="en-US" sz="2000" b="0" strike="noStrike" cap="al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•   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Apres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traitement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des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données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dans le preprocessing, et avec la cross-validation, on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peut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déterminer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quel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algorithme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est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le plus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adapté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pour classer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nos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données</a:t>
            </a:r>
            <a:endParaRPr lang="en-US" sz="2000" b="0" strike="noStrike" cap="al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cap="al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cap="al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cap="al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• 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En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faisant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tourner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le code du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classifieur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, à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chaque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fois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que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celui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ci rencontre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une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donnée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mal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classée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il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va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la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corriger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lang="en-US" sz="2000" b="0" strike="noStrike" cap="al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cap="al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cap="al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96" name="Picture 72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8" name="Picture 2"/>
          <p:cNvPicPr/>
          <p:nvPr/>
        </p:nvPicPr>
        <p:blipFill>
          <a:blip r:embed="rId4"/>
          <a:stretch/>
        </p:blipFill>
        <p:spPr>
          <a:xfrm>
            <a:off x="2580120" y="3183120"/>
            <a:ext cx="7031520" cy="2337840"/>
          </a:xfrm>
          <a:prstGeom prst="rect">
            <a:avLst/>
          </a:prstGeom>
          <a:ln w="82440">
            <a:solidFill>
              <a:srgbClr val="EAEAEA"/>
            </a:solidFill>
            <a:miter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9" name="Picture 76"/>
          <p:cNvPicPr/>
          <p:nvPr/>
        </p:nvPicPr>
        <p:blipFill>
          <a:blip r:embed="rId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00" name="TextShape 2"/>
          <p:cNvSpPr txBox="1"/>
          <p:nvPr/>
        </p:nvSpPr>
        <p:spPr>
          <a:xfrm>
            <a:off x="1649065" y="1408320"/>
            <a:ext cx="8893629" cy="876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4800" b="0" u="sng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en-US" sz="4800" b="0" u="sng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4800" b="0" u="sng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classifieur</a:t>
            </a:r>
            <a:r>
              <a:rPr lang="en-US" sz="4800" b="0" u="sng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évolution</a:t>
            </a:r>
            <a:r>
              <a:rPr lang="en-US" sz="36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6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nos</a:t>
            </a:r>
            <a:r>
              <a:rPr lang="en-US" sz="36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résultats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2" name="Espace réservé du contenu 5"/>
          <p:cNvGraphicFramePr/>
          <p:nvPr>
            <p:extLst>
              <p:ext uri="{D42A27DB-BD31-4B8C-83A1-F6EECF244321}">
                <p14:modId xmlns:p14="http://schemas.microsoft.com/office/powerpoint/2010/main" val="3103362656"/>
              </p:ext>
            </p:extLst>
          </p:nvPr>
        </p:nvGraphicFramePr>
        <p:xfrm>
          <a:off x="712538" y="2064774"/>
          <a:ext cx="10766323" cy="3755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913680" y="618480"/>
            <a:ext cx="10364040" cy="1595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Choix de la regression :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787040" y="2811600"/>
            <a:ext cx="8617680" cy="1234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Nous </a:t>
            </a:r>
            <a:r>
              <a:rPr lang="fr-FR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avons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donc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choisit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notre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régression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linéaire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résultats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GradientBoostingRegressor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” nous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d’obtenir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0,7800 (Le but </a:t>
            </a:r>
            <a:r>
              <a:rPr lang="fr-FR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étant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d’obtenir</a:t>
            </a: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1)</a:t>
            </a:r>
          </a:p>
          <a:p>
            <a:pPr marL="228600" indent="-228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lang="en-US" sz="2000" b="0" strike="noStrike" cap="al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Grace a </a:t>
            </a:r>
            <a:r>
              <a:rPr lang="en-US" sz="2000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cette</a:t>
            </a:r>
            <a:r>
              <a:rPr lang="en-US" sz="2000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regression nous </a:t>
            </a:r>
            <a:r>
              <a:rPr lang="en-US" sz="2000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avons</a:t>
            </a:r>
            <a:r>
              <a:rPr lang="en-US" sz="2000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dépassé</a:t>
            </a:r>
            <a:r>
              <a:rPr lang="en-US" sz="2000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le  score de Réference0 et reference1 </a:t>
            </a:r>
            <a:r>
              <a:rPr lang="en-US" sz="2000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respectivement</a:t>
            </a:r>
            <a:r>
              <a:rPr lang="en-US" sz="2000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0.7672</a:t>
            </a:r>
            <a:r>
              <a:rPr lang="en-US" sz="2000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0.3153</a:t>
            </a:r>
            <a:endParaRPr lang="en-US" sz="2000" b="0" strike="noStrike" cap="al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heel spokes="1"/>
      </p:transition>
    </mc:Choice>
    <mc:Fallback>
      <p:transition spd="slow">
        <p:wheel spokes="1"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</TotalTime>
  <Words>264</Words>
  <Application>Microsoft Office PowerPoint</Application>
  <PresentationFormat>Grand écran</PresentationFormat>
  <Paragraphs>40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Symbol</vt:lpstr>
      <vt:lpstr>Times New Roman</vt:lpstr>
      <vt:lpstr>Tw Cen MT</vt:lpstr>
      <vt:lpstr>Wingdings</vt:lpstr>
      <vt:lpstr>Office Theme</vt:lpstr>
      <vt:lpstr>Office Theme</vt:lpstr>
      <vt:lpstr>Présentation PowerPoint</vt:lpstr>
      <vt:lpstr>Présentation PowerPoint</vt:lpstr>
      <vt:lpstr>VISUALISATION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</dc:title>
  <dc:subject/>
  <dc:creator>camille dupre</dc:creator>
  <dc:description/>
  <cp:lastModifiedBy>camille dupre</cp:lastModifiedBy>
  <cp:revision>22</cp:revision>
  <dcterms:created xsi:type="dcterms:W3CDTF">2019-03-25T07:17:03Z</dcterms:created>
  <dcterms:modified xsi:type="dcterms:W3CDTF">2019-03-26T12:57:21Z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