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9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3" r:id="rId6"/>
    <p:sldId id="266" r:id="rId7"/>
    <p:sldId id="264" r:id="rId8"/>
    <p:sldId id="278" r:id="rId9"/>
    <p:sldId id="269" r:id="rId10"/>
    <p:sldId id="265" r:id="rId11"/>
    <p:sldId id="272" r:id="rId12"/>
    <p:sldId id="287" r:id="rId13"/>
    <p:sldId id="279" r:id="rId14"/>
    <p:sldId id="282" r:id="rId15"/>
    <p:sldId id="281" r:id="rId16"/>
    <p:sldId id="280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171"/>
    <a:srgbClr val="F8F8F8"/>
    <a:srgbClr val="EEEEEE"/>
    <a:srgbClr val="F2D4AA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2018/9/9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notesSlide" Target="../notesSlides/notesSlide11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10040" y="3954584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软工第</a:t>
            </a:r>
            <a:r>
              <a:rPr lang="en-US" altLang="zh-CN">
                <a:solidFill>
                  <a:schemeClr val="bg1"/>
                </a:solidFill>
              </a:rPr>
              <a:t>22</a:t>
            </a:r>
            <a:r>
              <a:rPr lang="zh-CN" altLang="en-US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快借宝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 fontScale="95000" lnSpcReduction="10000"/>
          </a:bodyPr>
          <a:lstStyle/>
          <a:p>
            <a:r>
              <a:rPr lang="zh-CN" altLang="en-US">
                <a:sym typeface="+mn-ea"/>
              </a:rPr>
              <a:t>暑期软件工程大作业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技术与特色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856268" y="2552104"/>
            <a:ext cx="10314432" cy="0"/>
          </a:xfrm>
          <a:prstGeom prst="line">
            <a:avLst/>
          </a:prstGeom>
          <a:ln w="28575" cmpd="sng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1901176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3414476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4568950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7236724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9904498" y="2366345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6095192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8775908" y="2494624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3483821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>
            <a:off x="6159517" y="26222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>
            <a:off x="8835213" y="2609585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889086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提供了各种灵活的理财方案可供用户购买</a:t>
            </a: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6263329" y="3820542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实现了信用额度的查询，审核，与管理</a:t>
            </a: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3587750" y="3833495"/>
            <a:ext cx="2444750" cy="12058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MVC</a:t>
            </a:r>
            <a:r>
              <a:rPr lang="zh-CN" altLang="en-US" dirty="0"/>
              <a:t>设计思想</a:t>
            </a:r>
          </a:p>
          <a:p>
            <a:r>
              <a:rPr lang="en-US" altLang="zh-CN" dirty="0"/>
              <a:t>hibernate</a:t>
            </a:r>
            <a:r>
              <a:rPr lang="zh-CN" altLang="en-US" dirty="0"/>
              <a:t>框架</a:t>
            </a:r>
          </a:p>
          <a:p>
            <a:r>
              <a:rPr lang="en-US" altLang="zh-CN" dirty="0"/>
              <a:t>Servlet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855980" y="3824605"/>
            <a:ext cx="2444750" cy="15024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react</a:t>
            </a:r>
            <a:r>
              <a:rPr lang="zh-CN" altLang="en-US" dirty="0"/>
              <a:t>前端框架</a:t>
            </a:r>
          </a:p>
          <a:p>
            <a:r>
              <a:rPr lang="en-US" altLang="zh-CN" dirty="0"/>
              <a:t>ant-design</a:t>
            </a:r>
            <a:r>
              <a:rPr lang="zh-CN" altLang="en-US" dirty="0"/>
              <a:t>前端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  <a:p>
            <a:r>
              <a:rPr lang="en-US" altLang="zh-CN" dirty="0"/>
              <a:t>echarts</a:t>
            </a:r>
            <a:r>
              <a:rPr lang="zh-CN" altLang="en-US" dirty="0"/>
              <a:t>前端图表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  <a:p>
            <a:r>
              <a:rPr lang="zh-CN" altLang="en-US" dirty="0"/>
              <a:t>采用</a:t>
            </a:r>
            <a:r>
              <a:rPr lang="en-US" altLang="zh-CN" dirty="0"/>
              <a:t>ES6</a:t>
            </a:r>
            <a:r>
              <a:rPr lang="zh-CN" altLang="en-US" dirty="0"/>
              <a:t>语法设计</a:t>
            </a:r>
          </a:p>
          <a:p>
            <a:r>
              <a:rPr lang="en-US" altLang="zh-CN" dirty="0"/>
              <a:t>ajax</a:t>
            </a:r>
            <a:r>
              <a:rPr lang="zh-CN" altLang="en-US" dirty="0"/>
              <a:t>技术</a:t>
            </a:r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856270" y="3370514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75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前端</a:t>
            </a:r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3587635" y="33794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75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后端</a:t>
            </a: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626333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75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信用额度</a:t>
            </a:r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8890871" y="3366735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75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理财产品</a:t>
            </a:r>
          </a:p>
        </p:txBody>
      </p:sp>
      <p:sp>
        <p:nvSpPr>
          <p:cNvPr id="36" name="文本框 35"/>
          <p:cNvSpPr txBox="1"/>
          <p:nvPr>
            <p:custDataLst>
              <p:tags r:id="rId22"/>
            </p:custDataLst>
          </p:nvPr>
        </p:nvSpPr>
        <p:spPr>
          <a:xfrm>
            <a:off x="9861519" y="2816207"/>
            <a:ext cx="576375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5000"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P4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7193746" y="2816207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P3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4568950" y="2816207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P2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>
            <a:off x="1853692" y="2816207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>
                <a:latin typeface="+mn-lt"/>
                <a:ea typeface="+mn-ea"/>
                <a:cs typeface="+mn-cs"/>
              </a:rPr>
              <a:t>P1</a:t>
            </a: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>
            <p:custDataLst>
              <p:tags r:id="rId26"/>
            </p:custDataLst>
          </p:nvPr>
        </p:nvSpPr>
        <p:spPr>
          <a:xfrm>
            <a:off x="1878243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2"/>
                </a:solidFill>
              </a:rPr>
              <a:t>关键技术</a:t>
            </a:r>
          </a:p>
        </p:txBody>
      </p:sp>
      <p:sp>
        <p:nvSpPr>
          <p:cNvPr id="41" name="文本框 40"/>
          <p:cNvSpPr txBox="1"/>
          <p:nvPr>
            <p:custDataLst>
              <p:tags r:id="rId27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28"/>
            </p:custDataLst>
          </p:nvPr>
        </p:nvSpPr>
        <p:spPr>
          <a:xfrm>
            <a:off x="7228118" y="133138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2"/>
                </a:solidFill>
              </a:rPr>
              <a:t>业务特色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2261523" y="2562899"/>
            <a:ext cx="10314432" cy="0"/>
          </a:xfrm>
          <a:prstGeom prst="line">
            <a:avLst/>
          </a:prstGeom>
          <a:ln w="28575" cmpd="sng">
            <a:noFill/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3306431" y="2377140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4819731" y="2505419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6"/>
            </p:custDataLst>
          </p:nvPr>
        </p:nvSpPr>
        <p:spPr>
          <a:xfrm>
            <a:off x="5974205" y="2377140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8641979" y="2377140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7500447" y="2505419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4889076" y="2620380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7564772" y="2633080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7668584" y="3831337"/>
            <a:ext cx="2444864" cy="65248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提供了对个人信息的部分允许变动部分进行修改</a:t>
            </a: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4993005" y="3844290"/>
            <a:ext cx="2444750" cy="12058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dirty="0"/>
              <a:t>通过</a:t>
            </a:r>
            <a:r>
              <a:rPr lang="en-US" altLang="zh-CN" dirty="0"/>
              <a:t>echarts</a:t>
            </a:r>
            <a:r>
              <a:rPr lang="zh-CN" altLang="en-US" dirty="0"/>
              <a:t>提供的图表组件将统计的数据可视化方便管理员的管理</a:t>
            </a: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2261235" y="3835400"/>
            <a:ext cx="2444750" cy="15024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采用了</a:t>
            </a:r>
            <a:r>
              <a:rPr lang="en-US" altLang="zh-CN" dirty="0"/>
              <a:t>JS</a:t>
            </a:r>
            <a:r>
              <a:rPr lang="zh-CN" altLang="en-US" dirty="0"/>
              <a:t>提供的</a:t>
            </a:r>
            <a:r>
              <a:rPr lang="en-US" altLang="zh-CN" dirty="0"/>
              <a:t>onload</a:t>
            </a:r>
            <a:r>
              <a:rPr lang="zh-CN" altLang="en-US" dirty="0"/>
              <a:t>与</a:t>
            </a:r>
            <a:r>
              <a:rPr lang="en-US" altLang="zh-CN" dirty="0"/>
              <a:t>onbeforeunload</a:t>
            </a:r>
            <a:r>
              <a:rPr lang="zh-CN" altLang="en-US" dirty="0"/>
              <a:t>函数在页面关闭和刷新时清除缓存以保障安全性</a:t>
            </a: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2261525" y="3381309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5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安全性</a:t>
            </a: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4992890" y="3390230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5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数据可视化</a:t>
            </a: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7668586" y="3377530"/>
            <a:ext cx="24448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 fontScale="95000"/>
          </a:bodyPr>
          <a:lstStyle>
            <a:defPPr>
              <a:defRPr lang="zh-CN"/>
            </a:defPPr>
            <a:lvl1pPr indent="0" algn="ctr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zh-CN" altLang="en-US">
                <a:latin typeface="+mj-lt"/>
                <a:cs typeface="+mj-cs"/>
              </a:rPr>
              <a:t>个人信息修改</a:t>
            </a:r>
          </a:p>
        </p:txBody>
      </p:sp>
      <p:sp>
        <p:nvSpPr>
          <p:cNvPr id="37" name="文本框 36"/>
          <p:cNvSpPr txBox="1"/>
          <p:nvPr>
            <p:custDataLst>
              <p:tags r:id="rId17"/>
            </p:custDataLst>
          </p:nvPr>
        </p:nvSpPr>
        <p:spPr>
          <a:xfrm>
            <a:off x="8599001" y="2827002"/>
            <a:ext cx="457474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P7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5974205" y="2827002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P6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3258947" y="2827002"/>
            <a:ext cx="419002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P5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4547783" y="1450769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2"/>
                </a:solidFill>
              </a:rPr>
              <a:t>业务特色</a:t>
            </a:r>
          </a:p>
        </p:txBody>
      </p:sp>
      <p:sp>
        <p:nvSpPr>
          <p:cNvPr id="41" name="文本框 40"/>
          <p:cNvSpPr txBox="1"/>
          <p:nvPr>
            <p:custDataLst>
              <p:tags r:id="rId21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05.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经验和教训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06.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62746" y="2979753"/>
            <a:ext cx="1466507" cy="898493"/>
          </a:xfrm>
        </p:spPr>
        <p:txBody>
          <a:bodyPr/>
          <a:lstStyle/>
          <a:p>
            <a:pPr algn="l"/>
            <a:r>
              <a:rPr lang="zh-CN" altLang="en-US" dirty="0"/>
              <a:t>鸣谢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07.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599628" y="345842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04.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599628" y="2548361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599628" y="1638297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599628" y="728233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359074" y="741112"/>
            <a:ext cx="2954654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项目简介</a:t>
            </a: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359074" y="1651176"/>
            <a:ext cx="2954654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团队介绍</a:t>
            </a: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359074" y="2561240"/>
            <a:ext cx="2954655" cy="461665"/>
          </a:xfrm>
          <a:prstGeom prst="rect">
            <a:avLst/>
          </a:prstGeom>
        </p:spPr>
        <p:txBody>
          <a:bodyPr wrap="non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系统架构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359074" y="3471305"/>
            <a:ext cx="2954655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技术与特色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5620050" y="427070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05.</a:t>
            </a:r>
            <a:endParaRPr lang="zh-CN" altLang="en-US" dirty="0">
              <a:latin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6379496" y="4283584"/>
            <a:ext cx="2954655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项目演示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5621620" y="5064129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06.</a:t>
            </a:r>
            <a:endParaRPr lang="zh-CN" altLang="en-US" dirty="0">
              <a:latin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6381066" y="5077008"/>
            <a:ext cx="2954655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经验和教训</a:t>
            </a: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5616708" y="5806464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07.</a:t>
            </a:r>
            <a:endParaRPr lang="zh-CN" altLang="en-US" dirty="0">
              <a:latin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376154" y="5819343"/>
            <a:ext cx="2954655" cy="461665"/>
          </a:xfrm>
          <a:prstGeom prst="rect">
            <a:avLst/>
          </a:prstGeom>
        </p:spPr>
        <p:txBody>
          <a:bodyPr wrap="square">
            <a:normAutofit fontScale="975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4700232 w 6096000"/>
              <a:gd name="connsiteY1" fmla="*/ 0 h 6858000"/>
              <a:gd name="connsiteX2" fmla="*/ 4819488 w 6096000"/>
              <a:gd name="connsiteY2" fmla="*/ 125084 h 6858000"/>
              <a:gd name="connsiteX3" fmla="*/ 6096000 w 6096000"/>
              <a:gd name="connsiteY3" fmla="*/ 3429001 h 6858000"/>
              <a:gd name="connsiteX4" fmla="*/ 4819488 w 6096000"/>
              <a:gd name="connsiteY4" fmla="*/ 6732919 h 6858000"/>
              <a:gd name="connsiteX5" fmla="*/ 4700234 w 6096000"/>
              <a:gd name="connsiteY5" fmla="*/ 6858000 h 6858000"/>
              <a:gd name="connsiteX6" fmla="*/ 0 w 6096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700232" y="0"/>
                </a:lnTo>
                <a:lnTo>
                  <a:pt x="4819488" y="125084"/>
                </a:lnTo>
                <a:cubicBezTo>
                  <a:pt x="5612607" y="997709"/>
                  <a:pt x="6096000" y="2156904"/>
                  <a:pt x="6096000" y="3429001"/>
                </a:cubicBezTo>
                <a:cubicBezTo>
                  <a:pt x="6096000" y="4701099"/>
                  <a:pt x="5612607" y="5860294"/>
                  <a:pt x="4819488" y="6732919"/>
                </a:cubicBezTo>
                <a:lnTo>
                  <a:pt x="47002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1705963" y="2061890"/>
            <a:ext cx="2389162" cy="238916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4928791" y="865589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5347119" y="276357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4928791" y="4661568"/>
            <a:ext cx="1426809" cy="14268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549805" y="1055648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是一款在线</a:t>
            </a:r>
            <a:r>
              <a:rPr lang="en-US" altLang="zh-CN"/>
              <a:t>P2P</a:t>
            </a:r>
            <a:r>
              <a:rPr lang="zh-CN" altLang="en-US"/>
              <a:t>的提供小额借贷等服务的一个平台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975342" y="1378938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是什么？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429147" y="327692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为什么？</a:t>
            </a: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953077" y="2965831"/>
            <a:ext cx="3891915" cy="1073527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zh-CN" altLang="en-US"/>
              <a:t>互联网技术日新月异，互联网上的资金交流日益频繁，但安全的，透明的，诚信的互联网金融服务平台并不多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6550025" y="4827905"/>
            <a:ext cx="3891915" cy="1558925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/>
              <a:t>提供创新、安全、简单、快速的</a:t>
            </a:r>
            <a:r>
              <a:rPr lang="zh-CN" altLang="en-US"/>
              <a:t>小额</a:t>
            </a:r>
            <a:r>
              <a:rPr lang="en-US" altLang="zh-CN"/>
              <a:t>个人信用借款与理财咨询服务</a:t>
            </a:r>
          </a:p>
          <a:p>
            <a:r>
              <a:rPr lang="zh-CN" altLang="en-US">
                <a:sym typeface="+mn-ea"/>
              </a:rPr>
              <a:t>提供一个透明安全的互联网金融交易服务的平台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975342" y="5174917"/>
            <a:ext cx="1333706" cy="40011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zh-CN"/>
            </a:defPPr>
            <a:lvl1pPr algn="ctr">
              <a:defRPr sz="2000">
                <a:solidFill>
                  <a:schemeClr val="bg2"/>
                </a:solidFill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作用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1699651" y="2671655"/>
            <a:ext cx="2350270" cy="646331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zh-CN"/>
            </a:defPPr>
            <a:lvl1pPr algn="ctr">
              <a:defRPr sz="36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dirty="0">
                <a:latin typeface="+mn-lt"/>
              </a:rPr>
              <a:t>快借宝</a:t>
            </a: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1699651" y="3385677"/>
            <a:ext cx="2350271" cy="338554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altLang="zh-CN">
                <a:latin typeface="+mj-lt"/>
                <a:ea typeface="+mj-ea"/>
                <a:cs typeface="+mj-cs"/>
              </a:rPr>
              <a:t>kuaijiebao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团队介绍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7351485" y="1004915"/>
            <a:ext cx="0" cy="5069114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232401" y="1204686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5232401" y="2942962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5232401" y="4681238"/>
            <a:ext cx="1447534" cy="65933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76200" dir="2700000" sx="94000" sy="9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5232401" y="1241966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宋博仪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765674" y="1898760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项目框架搭建，</a:t>
            </a:r>
            <a:r>
              <a:rPr lang="zh-CN" altLang="en-US"/>
              <a:t>数据库建立，</a:t>
            </a:r>
            <a:r>
              <a:rPr lang="en-US" altLang="zh-CN"/>
              <a:t>完成后端代码，进行测试</a:t>
            </a: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5232401" y="2980242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>
                <a:latin typeface="+mn-lt"/>
              </a:rPr>
              <a:t>张啸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765674" y="3637036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前端界面设计，完成前端代码，完成前后端连接代码，进行测试。</a:t>
            </a: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5232401" y="4718518"/>
            <a:ext cx="1447534" cy="5847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32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>
                <a:latin typeface="+mn-lt"/>
              </a:rPr>
              <a:t>陈永桦</a:t>
            </a: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1765674" y="5375312"/>
            <a:ext cx="5014311" cy="698717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前端界面设计，完成前端代码，完成前后端连接代码，进行测试。</a:t>
            </a: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922986" y="2194971"/>
            <a:ext cx="3357001" cy="523220"/>
          </a:xfrm>
          <a:prstGeom prst="rect">
            <a:avLst/>
          </a:prstGeom>
        </p:spPr>
        <p:txBody>
          <a:bodyPr wrap="square" lIns="90000" tIns="46800" rIns="90000" bIns="46800">
            <a:normAutofit fontScale="975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组长：宋博仪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00365" y="29127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</a:t>
            </a:r>
            <a:r>
              <a:rPr lang="zh-CN" altLang="en-US" sz="1600"/>
              <a:t>组长负责组织团队内会议</a:t>
            </a:r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组长负责项目整合</a:t>
            </a:r>
          </a:p>
          <a:p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组长主持文档编写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系统架构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4"/>
          <p:cNvSpPr txBox="1"/>
          <p:nvPr/>
        </p:nvSpPr>
        <p:spPr>
          <a:xfrm>
            <a:off x="3547110" y="1560196"/>
            <a:ext cx="4191000" cy="4632960"/>
          </a:xfrm>
          <a:prstGeom prst="rect">
            <a:avLst/>
          </a:prstGeom>
          <a:noFill/>
          <a:ln w="9525" cap="flat" cmpd="sng">
            <a:solidFill>
              <a:schemeClr val="accent1">
                <a:lumMod val="40000"/>
                <a:lumOff val="60000"/>
              </a:schemeClr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168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7171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9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矩形 29"/>
          <p:cNvSpPr/>
          <p:nvPr/>
        </p:nvSpPr>
        <p:spPr>
          <a:xfrm>
            <a:off x="340423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3" name="标题 1"/>
          <p:cNvSpPr txBox="1">
            <a:spLocks noChangeArrowheads="1"/>
          </p:cNvSpPr>
          <p:nvPr/>
        </p:nvSpPr>
        <p:spPr bwMode="auto">
          <a:xfrm>
            <a:off x="304801" y="144781"/>
            <a:ext cx="250698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4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n-cs"/>
              </a:rPr>
              <a:t>系统架构</a:t>
            </a:r>
          </a:p>
        </p:txBody>
      </p:sp>
      <p:pic>
        <p:nvPicPr>
          <p:cNvPr id="7174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830" y="124396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矩形 29"/>
          <p:cNvSpPr/>
          <p:nvPr/>
        </p:nvSpPr>
        <p:spPr>
          <a:xfrm>
            <a:off x="7572376" y="132588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6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83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矩形 29"/>
          <p:cNvSpPr/>
          <p:nvPr/>
        </p:nvSpPr>
        <p:spPr>
          <a:xfrm>
            <a:off x="757237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pic>
        <p:nvPicPr>
          <p:cNvPr id="7178" name="组合 8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90" y="5831206"/>
            <a:ext cx="71628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矩形 29"/>
          <p:cNvSpPr/>
          <p:nvPr/>
        </p:nvSpPr>
        <p:spPr>
          <a:xfrm>
            <a:off x="3404236" y="5913120"/>
            <a:ext cx="283844" cy="4667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2880" b="1" dirty="0">
                <a:solidFill>
                  <a:srgbClr val="984807"/>
                </a:solidFill>
                <a:latin typeface="Broadway" pitchFamily="82" charset="0"/>
                <a:ea typeface="微软雅黑" panose="020B0503020204020204" charset="-122"/>
              </a:rPr>
              <a:t>1</a:t>
            </a:r>
            <a:endParaRPr lang="zh-CN" altLang="en-US" sz="2880" b="1" dirty="0">
              <a:solidFill>
                <a:srgbClr val="984807"/>
              </a:solidFill>
              <a:latin typeface="Broadway" pitchFamily="82" charset="0"/>
              <a:ea typeface="微软雅黑" panose="020B0503020204020204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5139690" y="5044440"/>
            <a:ext cx="1138562" cy="1017270"/>
          </a:xfrm>
          <a:prstGeom prst="can">
            <a:avLst/>
          </a:prstGeom>
          <a:solidFill>
            <a:srgbClr val="455171"/>
          </a:solidFill>
          <a:ln>
            <a:solidFill>
              <a:srgbClr val="BC6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7181" name="Rectangle 2"/>
          <p:cNvSpPr/>
          <p:nvPr/>
        </p:nvSpPr>
        <p:spPr>
          <a:xfrm>
            <a:off x="4495801" y="1779271"/>
            <a:ext cx="2293620" cy="499110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表示层</a:t>
            </a:r>
          </a:p>
        </p:txBody>
      </p:sp>
      <p:sp>
        <p:nvSpPr>
          <p:cNvPr id="7183" name="Text Box 7"/>
          <p:cNvSpPr txBox="1"/>
          <p:nvPr/>
        </p:nvSpPr>
        <p:spPr>
          <a:xfrm>
            <a:off x="5168266" y="236410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7184" name="Rectangle 4"/>
          <p:cNvSpPr/>
          <p:nvPr/>
        </p:nvSpPr>
        <p:spPr>
          <a:xfrm>
            <a:off x="4501516" y="2849880"/>
            <a:ext cx="2293620" cy="497206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业务逻辑层</a:t>
            </a:r>
          </a:p>
        </p:txBody>
      </p:sp>
      <p:sp>
        <p:nvSpPr>
          <p:cNvPr id="7187" name="Rectangle 6"/>
          <p:cNvSpPr/>
          <p:nvPr/>
        </p:nvSpPr>
        <p:spPr>
          <a:xfrm>
            <a:off x="4501516" y="3918586"/>
            <a:ext cx="2293620" cy="497204"/>
          </a:xfrm>
          <a:prstGeom prst="rect">
            <a:avLst/>
          </a:prstGeom>
          <a:solidFill>
            <a:srgbClr val="455171"/>
          </a:solidFill>
          <a:ln w="9525">
            <a:noFill/>
          </a:ln>
        </p:spPr>
        <p:txBody>
          <a:bodyPr lIns="54864" tIns="53340" rIns="54864" bIns="53340" anchor="ctr" anchorCtr="1"/>
          <a:lstStyle/>
          <a:p>
            <a:r>
              <a:rPr lang="zh-CN" altLang="en-US" sz="192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charset="-122"/>
              </a:rPr>
              <a:t>数据访问层</a:t>
            </a:r>
          </a:p>
        </p:txBody>
      </p:sp>
      <p:pic>
        <p:nvPicPr>
          <p:cNvPr id="7188" name="AutoShap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53940" y="4436746"/>
            <a:ext cx="1514476" cy="586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9" name="Text Box 15"/>
          <p:cNvSpPr txBox="1"/>
          <p:nvPr/>
        </p:nvSpPr>
        <p:spPr>
          <a:xfrm>
            <a:off x="5168266" y="4562476"/>
            <a:ext cx="883920" cy="340994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endParaRPr lang="zh-CN" altLang="en-US" sz="2160" dirty="0"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2278380"/>
            <a:ext cx="151638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3347085"/>
            <a:ext cx="151638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20" y="4451985"/>
            <a:ext cx="1516380" cy="571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1498068" y="2903065"/>
            <a:ext cx="3386138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1526643" y="4616311"/>
            <a:ext cx="3357563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6" name="圆角矩形 5"/>
          <p:cNvSpPr/>
          <p:nvPr>
            <p:custDataLst>
              <p:tags r:id="rId5"/>
            </p:custDataLst>
          </p:nvPr>
        </p:nvSpPr>
        <p:spPr bwMode="auto">
          <a:xfrm>
            <a:off x="1523444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我要借款</a:t>
            </a:r>
          </a:p>
        </p:txBody>
      </p:sp>
      <p:sp>
        <p:nvSpPr>
          <p:cNvPr id="8" name="圆角矩形 7"/>
          <p:cNvSpPr/>
          <p:nvPr>
            <p:custDataLst>
              <p:tags r:id="rId6"/>
            </p:custDataLst>
          </p:nvPr>
        </p:nvSpPr>
        <p:spPr bwMode="auto">
          <a:xfrm>
            <a:off x="1523444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我的账户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 bwMode="auto">
          <a:xfrm>
            <a:off x="1523445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咨询</a:t>
            </a:r>
          </a:p>
        </p:txBody>
      </p:sp>
      <p:sp>
        <p:nvSpPr>
          <p:cNvPr id="12" name="圆角矩形 20"/>
          <p:cNvSpPr/>
          <p:nvPr>
            <p:custDataLst>
              <p:tags r:id="rId8"/>
            </p:custDataLst>
          </p:nvPr>
        </p:nvSpPr>
        <p:spPr bwMode="auto">
          <a:xfrm>
            <a:off x="6694732" y="1599595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我要理财</a:t>
            </a:r>
          </a:p>
        </p:txBody>
      </p:sp>
      <p:sp>
        <p:nvSpPr>
          <p:cNvPr id="14" name="圆角矩形 18"/>
          <p:cNvSpPr/>
          <p:nvPr>
            <p:custDataLst>
              <p:tags r:id="rId9"/>
            </p:custDataLst>
          </p:nvPr>
        </p:nvSpPr>
        <p:spPr bwMode="auto">
          <a:xfrm>
            <a:off x="6694732" y="3308872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lt1"/>
                </a:solidFill>
                <a:latin typeface="+mj-lt"/>
                <a:ea typeface="+mj-ea"/>
                <a:cs typeface="+mj-cs"/>
              </a:rPr>
              <a:t>信用管理</a:t>
            </a:r>
          </a:p>
        </p:txBody>
      </p:sp>
      <p:sp>
        <p:nvSpPr>
          <p:cNvPr id="16" name="圆角矩形 16"/>
          <p:cNvSpPr/>
          <p:nvPr>
            <p:custDataLst>
              <p:tags r:id="rId10"/>
            </p:custDataLst>
          </p:nvPr>
        </p:nvSpPr>
        <p:spPr bwMode="auto">
          <a:xfrm>
            <a:off x="6694733" y="4883251"/>
            <a:ext cx="1244597" cy="3634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0" dist="508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数据统计</a:t>
            </a:r>
          </a:p>
        </p:txBody>
      </p: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6818594" y="2903065"/>
            <a:ext cx="3548062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6847169" y="4616311"/>
            <a:ext cx="3519487" cy="0"/>
          </a:xfrm>
          <a:prstGeom prst="line">
            <a:avLst/>
          </a:prstGeom>
          <a:noFill/>
          <a:ln w="3175" cap="rnd" cmpd="sng" algn="ctr">
            <a:solidFill>
              <a:schemeClr val="accent3"/>
            </a:solidFill>
            <a:prstDash val="solid"/>
            <a:round/>
            <a:headEnd type="none"/>
            <a:tailEnd type="none" w="med" len="med"/>
          </a:ln>
          <a:effectLst/>
        </p:spPr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1523443" y="542310"/>
            <a:ext cx="1620957" cy="523220"/>
          </a:xfrm>
          <a:prstGeom prst="rect">
            <a:avLst/>
          </a:prstGeom>
        </p:spPr>
        <p:txBody>
          <a:bodyPr wrap="none">
            <a:normAutofit fontScale="97500"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系统模块</a:t>
            </a: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1523443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/>
              <a:t>借款申请</a:t>
            </a:r>
          </a:p>
          <a:p>
            <a:r>
              <a:rPr lang="zh-CN" altLang="en-US"/>
              <a:t>借款管理</a:t>
            </a: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1523443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个人信息管理</a:t>
            </a:r>
          </a:p>
          <a:p>
            <a:r>
              <a:rPr lang="zh-CN" altLang="en-US"/>
              <a:t>银行卡管理</a:t>
            </a:r>
          </a:p>
          <a:p>
            <a:r>
              <a:rPr lang="zh-CN" altLang="en-US"/>
              <a:t>退出登录</a:t>
            </a:r>
          </a:p>
        </p:txBody>
      </p:sp>
      <p:sp>
        <p:nvSpPr>
          <p:cNvPr id="25" name="文本框 24"/>
          <p:cNvSpPr txBox="1"/>
          <p:nvPr>
            <p:custDataLst>
              <p:tags r:id="rId17"/>
            </p:custDataLst>
          </p:nvPr>
        </p:nvSpPr>
        <p:spPr>
          <a:xfrm>
            <a:off x="1523444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常见问题</a:t>
            </a:r>
          </a:p>
          <a:p>
            <a:r>
              <a:rPr lang="zh-CN" altLang="en-US"/>
              <a:t>在线咨询</a:t>
            </a:r>
          </a:p>
        </p:txBody>
      </p:sp>
      <p:sp>
        <p:nvSpPr>
          <p:cNvPr id="26" name="文本框 25"/>
          <p:cNvSpPr txBox="1"/>
          <p:nvPr>
            <p:custDataLst>
              <p:tags r:id="rId18"/>
            </p:custDataLst>
          </p:nvPr>
        </p:nvSpPr>
        <p:spPr>
          <a:xfrm>
            <a:off x="6694732" y="5286003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支出统计</a:t>
            </a:r>
          </a:p>
          <a:p>
            <a:r>
              <a:rPr lang="zh-CN" altLang="en-US"/>
              <a:t>借款统计</a:t>
            </a:r>
          </a:p>
          <a:p>
            <a:r>
              <a:rPr lang="zh-CN" altLang="en-US"/>
              <a:t>理财产品统计</a:t>
            </a: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694731" y="3711624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marR="0" lvl="0" indent="-17145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r>
              <a:rPr lang="zh-CN" altLang="en-US"/>
              <a:t>信用查询</a:t>
            </a:r>
          </a:p>
          <a:p>
            <a:r>
              <a:rPr lang="zh-CN" altLang="en-US"/>
              <a:t>信用额度审核</a:t>
            </a:r>
          </a:p>
          <a:p>
            <a:r>
              <a:rPr lang="zh-CN" altLang="en-US"/>
              <a:t>信用额度管理</a:t>
            </a:r>
          </a:p>
        </p:txBody>
      </p:sp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6694731" y="2002347"/>
            <a:ext cx="4151600" cy="886802"/>
          </a:xfrm>
          <a:prstGeom prst="rect">
            <a:avLst/>
          </a:prstGeom>
          <a:ln>
            <a:noFill/>
          </a:ln>
        </p:spPr>
        <p:txBody>
          <a:bodyPr wrap="square" anchor="t">
            <a:norm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zh-CN" altLang="en-US" dirty="0"/>
              <a:t>债权管理</a:t>
            </a:r>
          </a:p>
          <a:p>
            <a:r>
              <a:rPr lang="zh-CN" altLang="en-US" dirty="0"/>
              <a:t>理财产品管理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4_1"/>
  <p:tag name="KSO_WM_UNIT_PRESET_TEXT" val="Lorem ipsum dolor sit amet, consectetur adipisicing elit.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1_1"/>
  <p:tag name="KSO_WM_UNIT_PRESET_TEXT" val="Text her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2_1"/>
  <p:tag name="KSO_WM_UNIT_PRESET_TEXT" val="Text her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3_1"/>
  <p:tag name="KSO_WM_UNIT_PRESET_TEXT" val="Text her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4_1"/>
  <p:tag name="KSO_WM_UNIT_PRESET_TEXT" val="Text her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25"/>
  <p:tag name="KSO_WM_TEMPLATE_CATEGORY" val="custom"/>
  <p:tag name="KSO_WM_TEMPLATE_INDEX" val="20188978"/>
  <p:tag name="KSO_WM_UNIT_INDEX" val="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0"/>
  <p:tag name="KSO_WM_TEMPLATE_CATEGORY" val="custom"/>
  <p:tag name="KSO_WM_TEMPLATE_INDEX" val="20188978"/>
  <p:tag name="KSO_WM_UNIT_INDEX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1_1"/>
  <p:tag name="KSO_WM_UNIT_PRESET_TEXT" val="Text her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2_1"/>
  <p:tag name="KSO_WM_UNIT_PRESET_TEXT" val="Text her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a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a*1_3_1"/>
  <p:tag name="KSO_WM_UNIT_PRESET_TEXT" val="Text her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25"/>
  <p:tag name="KSO_WM_TEMPLATE_CATEGORY" val="custom"/>
  <p:tag name="KSO_WM_TEMPLATE_INDEX" val="20188978"/>
  <p:tag name="KSO_WM_UNIT_INDEX" val="2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n"/>
  <p:tag name="KSO_WM_SLIDE_LAYOUT_CNT" val="1"/>
  <p:tag name="KSO_WM_SLIDE_TYPE" val="text"/>
  <p:tag name="KSO_WM_SLIDE_SUBTYPE" val="diag"/>
  <p:tag name="KSO_WM_BEAUTIFY_FLAG" val="#wm#"/>
  <p:tag name="KSO_WM_SLIDE_POSITION" val="0*0"/>
  <p:tag name="KSO_WM_SLIDE_SIZE" val="853*540"/>
  <p:tag name="KSO_WM_COMBINE_RELATE_SLIDE_ID" val="background20185106_12"/>
  <p:tag name="KSO_WM_TEMPLATE_CATEGORY" val="custom"/>
  <p:tag name="KSO_WM_TEMPLATE_INDEX" val="20188978"/>
  <p:tag name="KSO_WM_SLIDE_ID" val="custom20188978_12"/>
  <p:tag name="KSO_WM_SLIDE_INDEX" val="12"/>
  <p:tag name="KSO_WM_DIAGRAM_GROUP_CODE" val="n1-1"/>
  <p:tag name="KSO_WM_TEMPLATE_SUBCATEGORY" val="comb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i"/>
  <p:tag name="KSO_WM_UNIT_INDEX" val="1_1"/>
  <p:tag name="KSO_WM_UNIT_LAYERLEVEL" val="1_1"/>
  <p:tag name="KSO_WM_BEAUTIFY_FLAG" val="#wm#"/>
  <p:tag name="KSO_WM_TAG_VERSION" val="1.0"/>
  <p:tag name="KSO_WM_DIAGRAM_GROUP_CODE" val="n1-1"/>
  <p:tag name="KSO_WM_UNIT_ID" val="custom20188978_12*n_i*1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1"/>
  <p:tag name="KSO_WM_UNIT_LAYERLEVEL" val="1_1_1"/>
  <p:tag name="KSO_WM_BEAUTIFY_FLAG" val="#wm#"/>
  <p:tag name="KSO_WM_TAG_VERSION" val="1.0"/>
  <p:tag name="KSO_WM_DIAGRAM_GROUP_CODE" val="n1-1"/>
  <p:tag name="KSO_WM_UNIT_ID" val="custom20188978_12*n_h_i*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1_1"/>
  <p:tag name="KSO_WM_UNIT_LAYERLEVEL" val="1_1_1_1"/>
  <p:tag name="KSO_WM_BEAUTIFY_FLAG" val="#wm#"/>
  <p:tag name="KSO_WM_TAG_VERSION" val="1.0"/>
  <p:tag name="KSO_WM_DIAGRAM_GROUP_CODE" val="n1-1"/>
  <p:tag name="KSO_WM_UNIT_ID" val="custom20188978_12*n_h_h_i*1_2_1_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2_1"/>
  <p:tag name="KSO_WM_UNIT_LAYERLEVEL" val="1_1_1_1"/>
  <p:tag name="KSO_WM_BEAUTIFY_FLAG" val="#wm#"/>
  <p:tag name="KSO_WM_TAG_VERSION" val="1.0"/>
  <p:tag name="KSO_WM_DIAGRAM_GROUP_CODE" val="n1-1"/>
  <p:tag name="KSO_WM_UNIT_ID" val="custom20188978_12*n_h_h_i*1_2_2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i"/>
  <p:tag name="KSO_WM_UNIT_INDEX" val="1_2_3_1"/>
  <p:tag name="KSO_WM_UNIT_LAYERLEVEL" val="1_1_1_1"/>
  <p:tag name="KSO_WM_BEAUTIFY_FLAG" val="#wm#"/>
  <p:tag name="KSO_WM_TAG_VERSION" val="1.0"/>
  <p:tag name="KSO_WM_DIAGRAM_GROUP_CODE" val="n1-1"/>
  <p:tag name="KSO_WM_UNIT_ID" val="custom20188978_12*n_h_h_i*1_2_3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1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1_1"/>
  <p:tag name="KSO_WM_UNIT_PRESET_TEXT" val="Supporting text here.&#10;You can use the icon library to filter and replace existing icon elements with one click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1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1_1"/>
  <p:tag name="KSO_WM_UNIT_PRESET_TEXT" val="Text her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2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2_1"/>
  <p:tag name="KSO_WM_UNIT_PRESET_TEXT" val="Text her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2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2_1"/>
  <p:tag name="KSO_WM_UNIT_PRESET_TEXT" val="Supporting text here.&#10;You can use the icon library to filter and replace existing icon elements with one click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f"/>
  <p:tag name="KSO_WM_UNIT_INDEX" val="1_2_3_1"/>
  <p:tag name="KSO_WM_UNIT_LAYERLEVEL" val="1_1_1_1"/>
  <p:tag name="KSO_WM_UNIT_VALUE" val="6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f*1_2_3_1"/>
  <p:tag name="KSO_WM_UNIT_PRESET_TEXT" val="Supporting text here.&#10;You can use the icon library to filter and replace existing icon elements with one click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h_a"/>
  <p:tag name="KSO_WM_UNIT_INDEX" val="1_2_3_1"/>
  <p:tag name="KSO_WM_UNIT_LAYERLEVEL" val="1_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h_a*1_2_3_1"/>
  <p:tag name="KSO_WM_UNIT_PRESET_TEXT" val="Text her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i"/>
  <p:tag name="KSO_WM_UNIT_INDEX" val="1_1_2"/>
  <p:tag name="KSO_WM_UNIT_LAYERLEVEL" val="1_1_1"/>
  <p:tag name="KSO_WM_BEAUTIFY_FLAG" val="#wm#"/>
  <p:tag name="KSO_WM_TAG_VERSION" val="1.0"/>
  <p:tag name="KSO_WM_DIAGRAM_GROUP_CODE" val="n1-1"/>
  <p:tag name="KSO_WM_UNIT_ID" val="custom20188978_12*n_h_i*1_1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n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ID" val="custom20188978_12*n_h_a*1_1_1"/>
  <p:tag name="KSO_WM_UNIT_PRESET_TEXT" val="Supporting text her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1"/>
  <p:tag name="KSO_WM_TEMPLATE_CATEGORY" val="custom"/>
  <p:tag name="KSO_WM_TEMPLATE_INDEX" val="20188978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3"/>
  <p:tag name="KSO_WM_UNIT_ID" val="custom20188978_6*l_h_i*1_2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3"/>
  <p:tag name="KSO_WM_UNIT_ID" val="custom20188978_6*l_h_i*1_3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3"/>
  <p:tag name="KSO_WM_UNIT_ID" val="custom20188978_6*l_h_i*1_1_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1_1"/>
  <p:tag name="KSO_WM_UNIT_PRESET_TEXT" val="Unified fonts make reading more fluent. Theme color makes PPT more convenien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3"/>
  <p:tag name="KSO_WM_UNIT_ID" val="custom20188978_6*l_h_i*1_2_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2_1"/>
  <p:tag name="KSO_WM_UNIT_PRESET_TEXT" val="Unified fonts make reading more fluent. Theme color makes PPT more convenien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3"/>
  <p:tag name="KSO_WM_UNIT_ID" val="custom20188978_6*l_h_i*1_3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3"/>
  <p:tag name="KSO_WM_UNIT_ID" val="custom20188978_6*l_h_f*1_3_1"/>
  <p:tag name="KSO_WM_UNIT_PRESET_TEXT" val="Unified fonts make reading more fluent. Theme color makes PPT more convenien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6*a*1"/>
  <p:tag name="KSO_WM_UNIT_PRESET_TEXT" val="今年取得的成绩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17*125"/>
  <p:tag name="KSO_WM_SLIDE_SIZE" val="736*360"/>
  <p:tag name="KSO_WM_COMBINE_RELATE_SLIDE_ID" val="background20185106_8"/>
  <p:tag name="KSO_WM_TEMPLATE_CATEGORY" val="custom"/>
  <p:tag name="KSO_WM_TEMPLATE_INDEX" val="20188978"/>
  <p:tag name="KSO_WM_SLIDE_ID" val="custom20188978_8"/>
  <p:tag name="KSO_WM_SLIDE_INDEX" val="8"/>
  <p:tag name="KSO_WM_DIAGRAM_GROUP_CODE" val="l1-4"/>
  <p:tag name="KSO_WM_TEMPLATE_SUBCATEGORY" val="comb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4"/>
  <p:tag name="KSO_WM_UNIT_ID" val="custom20188978_8*l_h_i*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4"/>
  <p:tag name="KSO_WM_UNIT_ID" val="custom20188978_8*l_h_i*1_3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1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1_1"/>
  <p:tag name="KSO_WM_UNIT_PRESET_TEXT" val="key word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3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3_1"/>
  <p:tag name="KSO_WM_UNIT_PRESET_TEXT" val="key word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5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5_1"/>
  <p:tag name="KSO_WM_UNIT_PRESET_TEXT" val="key word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2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2_1"/>
  <p:tag name="KSO_WM_UNIT_PRESET_TEXT" val="key word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4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4_1"/>
  <p:tag name="KSO_WM_UNIT_PRESET_TEXT" val="key word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a"/>
  <p:tag name="KSO_WM_UNIT_INDEX" val="1_6_1"/>
  <p:tag name="KSO_WM_UNIT_LAYERLEVEL" val="1_1_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a*1_6_1"/>
  <p:tag name="KSO_WM_UNIT_PRESET_TEXT" val="key word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4"/>
  <p:tag name="KSO_WM_UNIT_ID" val="custom20188978_8*l_h_i*1_2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4"/>
  <p:tag name="KSO_WM_UNIT_ID" val="custom20188978_8*l_h_i*1_4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8*a*1"/>
  <p:tag name="KSO_WM_UNIT_PRESET_TEXT" val="不足之处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1_1"/>
  <p:tag name="KSO_WM_UNIT_PRESET_TEXT" val="Supporting text here.&#10;You can use the icon library to filter and replace existing icon elements with one click.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3_1"/>
  <p:tag name="KSO_WM_UNIT_PRESET_TEXT" val="Supporting text here.&#10;You can use the icon library to filter and replace existing icon elements with one click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5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5_1"/>
  <p:tag name="KSO_WM_UNIT_PRESET_TEXT" val="Supporting text here.&#10;You can use the icon library to filter and replace existing icon elements with one click.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6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6_1"/>
  <p:tag name="KSO_WM_UNIT_PRESET_TEXT" val="Supporting text here.&#10;You can use the icon library to filter and replace existing icon elements with one click.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4_1"/>
  <p:tag name="KSO_WM_UNIT_PRESET_TEXT" val="Supporting text here.&#10;You can use the icon library to filter and replace existing icon elements with one click.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7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4"/>
  <p:tag name="KSO_WM_UNIT_ID" val="custom20188978_8*l_h_f*1_2_1"/>
  <p:tag name="KSO_WM_UNIT_PRESET_TEXT" val="Supporting text here.&#10;You can use the icon to filter and replace existing icon elements with one click.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9"/>
  <p:tag name="KSO_WM_SLIDE_INDEX" val="9"/>
  <p:tag name="KSO_WM_TEMPLATE_SUBCATEGORY" val="comb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9*a*1"/>
  <p:tag name="KSO_WM_UNIT_PRESET_TEXT" val="后续工作计划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9*e*1"/>
  <p:tag name="KSO_WM_UNIT_PRESET_TEXT" val="04.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67*186"/>
  <p:tag name="KSO_WM_SLIDE_SIZE" val="825*280"/>
  <p:tag name="KSO_WM_COMBINE_RELATE_SLIDE_ID" val="background20185106_10"/>
  <p:tag name="KSO_WM_TEMPLATE_CATEGORY" val="custom"/>
  <p:tag name="KSO_WM_TEMPLATE_INDEX" val="20188978"/>
  <p:tag name="KSO_WM_SLIDE_ID" val="custom20188978_10"/>
  <p:tag name="KSO_WM_SLIDE_INDEX" val="10"/>
  <p:tag name="KSO_WM_DIAGRAM_GROUP_CODE" val="m1-1"/>
  <p:tag name="KSO_WM_TEMPLATE_SUBCATEGORY" val="combi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78_10*i*0"/>
  <p:tag name="KSO_WM_TEMPLATE_CATEGORY" val="custom"/>
  <p:tag name="KSO_WM_TEMPLATE_INDEX" val="20188978"/>
  <p:tag name="KSO_WM_UNIT_INDEX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4_1"/>
  <p:tag name="KSO_WM_UNIT_LAYERLEVEL" val="1_1_1"/>
  <p:tag name="KSO_WM_BEAUTIFY_FLAG" val="#wm#"/>
  <p:tag name="KSO_WM_TAG_VERSION" val="1.0"/>
  <p:tag name="KSO_WM_DIAGRAM_GROUP_CODE" val="m1-1"/>
  <p:tag name="KSO_WM_UNIT_ID" val="custom20188978_10*m_h_i*1_4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1"/>
  <p:tag name="KSO_WM_UNIT_ID" val="custom20188978_10*m_h_i*1_3_3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宽屏</PresentationFormat>
  <Paragraphs>132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华文隶书</vt:lpstr>
      <vt:lpstr>微软雅黑</vt:lpstr>
      <vt:lpstr>Arial</vt:lpstr>
      <vt:lpstr>Broadway</vt:lpstr>
      <vt:lpstr>Calibri</vt:lpstr>
      <vt:lpstr>Impact</vt:lpstr>
      <vt:lpstr>1_Office 主题​​</vt:lpstr>
      <vt:lpstr>快借宝</vt:lpstr>
      <vt:lpstr>PowerPoint 演示文稿</vt:lpstr>
      <vt:lpstr>项目简介</vt:lpstr>
      <vt:lpstr>PowerPoint 演示文稿</vt:lpstr>
      <vt:lpstr>团队介绍</vt:lpstr>
      <vt:lpstr>PowerPoint 演示文稿</vt:lpstr>
      <vt:lpstr>系统架构</vt:lpstr>
      <vt:lpstr>PowerPoint 演示文稿</vt:lpstr>
      <vt:lpstr>PowerPoint 演示文稿</vt:lpstr>
      <vt:lpstr>技术与特色</vt:lpstr>
      <vt:lpstr>PowerPoint 演示文稿</vt:lpstr>
      <vt:lpstr>PowerPoint 演示文稿</vt:lpstr>
      <vt:lpstr>项目演示</vt:lpstr>
      <vt:lpstr>经验和教训</vt:lpstr>
      <vt:lpstr>PowerPoint 演示文稿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2018-04-26T02:54:00Z</dcterms:created>
  <dcterms:modified xsi:type="dcterms:W3CDTF">2018-09-09T10:53:53Z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