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4" r:id="rId7"/>
    <p:sldId id="263" r:id="rId8"/>
    <p:sldId id="266" r:id="rId9"/>
    <p:sldId id="264" r:id="rId10"/>
    <p:sldId id="278" r:id="rId11"/>
    <p:sldId id="269" r:id="rId12"/>
    <p:sldId id="265" r:id="rId13"/>
    <p:sldId id="272" r:id="rId14"/>
    <p:sldId id="27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171"/>
    <a:srgbClr val="F8F8F8"/>
    <a:srgbClr val="EEEEEE"/>
    <a:srgbClr val="F2D4AA"/>
    <a:srgbClr val="FFFF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CF6EC-9917-40FB-9FC1-38A90A972B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 rot="10800000">
            <a:off x="3244802" y="0"/>
            <a:ext cx="8946988" cy="6858000"/>
          </a:xfrm>
          <a:custGeom>
            <a:avLst/>
            <a:gdLst>
              <a:gd name="connsiteX0" fmla="*/ 8946988 w 8946988"/>
              <a:gd name="connsiteY0" fmla="*/ 6858000 h 6858000"/>
              <a:gd name="connsiteX1" fmla="*/ 0 w 8946988"/>
              <a:gd name="connsiteY1" fmla="*/ 6858000 h 6858000"/>
              <a:gd name="connsiteX2" fmla="*/ 9315 w 8946988"/>
              <a:gd name="connsiteY2" fmla="*/ 0 h 6858000"/>
              <a:gd name="connsiteX3" fmla="*/ 2685840 w 894698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6988" h="6858000">
                <a:moveTo>
                  <a:pt x="8946988" y="6858000"/>
                </a:moveTo>
                <a:lnTo>
                  <a:pt x="0" y="6858000"/>
                </a:lnTo>
                <a:lnTo>
                  <a:pt x="9315" y="0"/>
                </a:lnTo>
                <a:lnTo>
                  <a:pt x="2685840" y="0"/>
                </a:lnTo>
                <a:close/>
              </a:path>
            </a:pathLst>
          </a:custGeom>
          <a:blipFill dpi="0" rotWithShape="0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14" name="任意多边形: 形状 13"/>
          <p:cNvSpPr/>
          <p:nvPr/>
        </p:nvSpPr>
        <p:spPr>
          <a:xfrm rot="10800000">
            <a:off x="3244802" y="-2918"/>
            <a:ext cx="8976698" cy="6862757"/>
          </a:xfrm>
          <a:custGeom>
            <a:avLst/>
            <a:gdLst>
              <a:gd name="connsiteX0" fmla="*/ 8976698 w 8976698"/>
              <a:gd name="connsiteY0" fmla="*/ 6862757 h 6862757"/>
              <a:gd name="connsiteX1" fmla="*/ 0 w 8976698"/>
              <a:gd name="connsiteY1" fmla="*/ 6862757 h 6862757"/>
              <a:gd name="connsiteX2" fmla="*/ 9359 w 8976698"/>
              <a:gd name="connsiteY2" fmla="*/ 0 h 6862757"/>
              <a:gd name="connsiteX3" fmla="*/ 2685884 w 8976698"/>
              <a:gd name="connsiteY3" fmla="*/ 0 h 686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6698" h="6862757">
                <a:moveTo>
                  <a:pt x="8976698" y="6862757"/>
                </a:moveTo>
                <a:lnTo>
                  <a:pt x="0" y="6862757"/>
                </a:lnTo>
                <a:lnTo>
                  <a:pt x="9359" y="0"/>
                </a:lnTo>
                <a:lnTo>
                  <a:pt x="2685884" y="0"/>
                </a:lnTo>
                <a:close/>
              </a:path>
            </a:pathLst>
          </a:custGeom>
          <a:solidFill>
            <a:srgbClr val="45517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57881" y="3882916"/>
            <a:ext cx="1633414" cy="614561"/>
            <a:chOff x="949766" y="3882916"/>
            <a:chExt cx="2002973" cy="753605"/>
          </a:xfrm>
        </p:grpSpPr>
        <p:sp>
          <p:nvSpPr>
            <p:cNvPr id="8" name="矩形 7"/>
            <p:cNvSpPr/>
            <p:nvPr/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72073" y="2579256"/>
            <a:ext cx="4782098" cy="757130"/>
          </a:xfrm>
        </p:spPr>
        <p:txBody>
          <a:bodyPr wrap="square" anchor="b">
            <a:noAutofit/>
          </a:bodyPr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073" y="3428461"/>
            <a:ext cx="4782098" cy="286232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46825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4682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384629" y="-384630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8701313" y="3367313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2"/>
          <p:cNvSpPr/>
          <p:nvPr/>
        </p:nvSpPr>
        <p:spPr>
          <a:xfrm rot="19299726">
            <a:off x="6760142" y="4812139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2"/>
          <p:cNvSpPr/>
          <p:nvPr/>
        </p:nvSpPr>
        <p:spPr>
          <a:xfrm rot="8445098">
            <a:off x="-941536" y="1383138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087" y="2804984"/>
            <a:ext cx="5529587" cy="898493"/>
          </a:xfrm>
        </p:spPr>
        <p:txBody>
          <a:bodyPr anchor="ctr" anchorCtr="0"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17769" y="2804984"/>
            <a:ext cx="1466507" cy="898493"/>
          </a:xfrm>
        </p:spPr>
        <p:txBody>
          <a:bodyPr wrap="square" anchor="ctr" anchorCtr="0">
            <a:normAutofit/>
          </a:bodyPr>
          <a:lstStyle>
            <a:lvl1pPr marL="0" indent="0" algn="r">
              <a:buNone/>
              <a:defRPr sz="44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14762" y="2383064"/>
            <a:ext cx="5562475" cy="16990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5400000">
            <a:off x="5773057" y="468083"/>
            <a:ext cx="645888" cy="12192002"/>
            <a:chOff x="9775372" y="0"/>
            <a:chExt cx="832755" cy="6858000"/>
          </a:xfrm>
        </p:grpSpPr>
        <p:sp>
          <p:nvSpPr>
            <p:cNvPr id="8" name="矩形 7"/>
            <p:cNvSpPr/>
            <p:nvPr/>
          </p:nvSpPr>
          <p:spPr>
            <a:xfrm>
              <a:off x="9775372" y="0"/>
              <a:ext cx="653143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428514" y="0"/>
              <a:ext cx="179613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14763" y="2569821"/>
            <a:ext cx="5562474" cy="1325563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0" Type="http://schemas.openxmlformats.org/officeDocument/2006/relationships/notesSlide" Target="../notesSlides/notesSlide10.xml"/><Relationship Id="rId3" Type="http://schemas.openxmlformats.org/officeDocument/2006/relationships/tags" Target="../tags/tag83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108.xml"/><Relationship Id="rId27" Type="http://schemas.openxmlformats.org/officeDocument/2006/relationships/tags" Target="../tags/tag107.xml"/><Relationship Id="rId26" Type="http://schemas.openxmlformats.org/officeDocument/2006/relationships/tags" Target="../tags/tag106.xml"/><Relationship Id="rId25" Type="http://schemas.openxmlformats.org/officeDocument/2006/relationships/tags" Target="../tags/tag105.xml"/><Relationship Id="rId24" Type="http://schemas.openxmlformats.org/officeDocument/2006/relationships/tags" Target="../tags/tag104.xml"/><Relationship Id="rId23" Type="http://schemas.openxmlformats.org/officeDocument/2006/relationships/tags" Target="../tags/tag103.xml"/><Relationship Id="rId22" Type="http://schemas.openxmlformats.org/officeDocument/2006/relationships/tags" Target="../tags/tag102.xml"/><Relationship Id="rId21" Type="http://schemas.openxmlformats.org/officeDocument/2006/relationships/tags" Target="../tags/tag101.xml"/><Relationship Id="rId20" Type="http://schemas.openxmlformats.org/officeDocument/2006/relationships/tags" Target="../tags/tag100.xml"/><Relationship Id="rId2" Type="http://schemas.openxmlformats.org/officeDocument/2006/relationships/tags" Target="../tags/tag82.xml"/><Relationship Id="rId19" Type="http://schemas.openxmlformats.org/officeDocument/2006/relationships/tags" Target="../tags/tag99.xml"/><Relationship Id="rId18" Type="http://schemas.openxmlformats.org/officeDocument/2006/relationships/tags" Target="../tags/tag98.xml"/><Relationship Id="rId17" Type="http://schemas.openxmlformats.org/officeDocument/2006/relationships/tags" Target="../tags/tag97.xml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2" Type="http://schemas.openxmlformats.org/officeDocument/2006/relationships/notesSlide" Target="../notesSlides/notesSlide8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77.xml"/><Relationship Id="rId2" Type="http://schemas.openxmlformats.org/officeDocument/2006/relationships/tags" Target="../tags/tag59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10040" y="3954584"/>
            <a:ext cx="1528175" cy="36933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软工第</a:t>
            </a:r>
            <a:r>
              <a:rPr lang="en-US" altLang="zh-CN">
                <a:solidFill>
                  <a:schemeClr val="bg1"/>
                </a:solidFill>
              </a:rPr>
              <a:t>22</a:t>
            </a:r>
            <a:r>
              <a:rPr lang="zh-CN" altLang="en-US">
                <a:solidFill>
                  <a:schemeClr val="bg1"/>
                </a:solidFill>
              </a:rPr>
              <a:t>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快借宝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72500"/>
          </a:bodyPr>
          <a:lstStyle/>
          <a:p>
            <a:r>
              <a:rPr lang="zh-CN" altLang="en-US">
                <a:sym typeface="+mn-ea"/>
              </a:rPr>
              <a:t>暑期软件工程大作业</a:t>
            </a:r>
            <a:endParaRPr lang="zh-CN" altLang="en-US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项目亮点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04.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856268" y="2552104"/>
            <a:ext cx="10314432" cy="0"/>
          </a:xfrm>
          <a:prstGeom prst="line">
            <a:avLst/>
          </a:prstGeom>
          <a:ln w="28575" cmpd="sng">
            <a:noFill/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1901176" y="2366345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/>
          </a:p>
        </p:txBody>
      </p:sp>
      <p:sp>
        <p:nvSpPr>
          <p:cNvPr id="6" name="椭圆 5"/>
          <p:cNvSpPr/>
          <p:nvPr>
            <p:custDataLst>
              <p:tags r:id="rId4"/>
            </p:custDataLst>
          </p:nvPr>
        </p:nvSpPr>
        <p:spPr>
          <a:xfrm>
            <a:off x="3414476" y="2494624"/>
            <a:ext cx="114961" cy="1149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4568950" y="2366345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7236724" y="2366345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9904498" y="2366345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6095192" y="2494624"/>
            <a:ext cx="114961" cy="1149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8775908" y="2494624"/>
            <a:ext cx="114961" cy="1149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>
            <p:custDataLst>
              <p:tags r:id="rId10"/>
            </p:custDataLst>
          </p:nvPr>
        </p:nvCxnSpPr>
        <p:spPr>
          <a:xfrm>
            <a:off x="3483821" y="2609585"/>
            <a:ext cx="0" cy="331023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1"/>
            </p:custDataLst>
          </p:nvPr>
        </p:nvCxnSpPr>
        <p:spPr>
          <a:xfrm>
            <a:off x="6159517" y="2622285"/>
            <a:ext cx="0" cy="331023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2"/>
            </p:custDataLst>
          </p:nvPr>
        </p:nvCxnSpPr>
        <p:spPr>
          <a:xfrm>
            <a:off x="8835213" y="2609585"/>
            <a:ext cx="0" cy="331023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8890869" y="3820542"/>
            <a:ext cx="2444864" cy="65248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提供了产品可供用户购买</a:t>
            </a:r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14"/>
            </p:custDataLst>
          </p:nvPr>
        </p:nvSpPr>
        <p:spPr>
          <a:xfrm>
            <a:off x="6263329" y="3820542"/>
            <a:ext cx="2444864" cy="65248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实现了信用额度的查询，审核，与管理</a:t>
            </a:r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15"/>
            </p:custDataLst>
          </p:nvPr>
        </p:nvSpPr>
        <p:spPr>
          <a:xfrm>
            <a:off x="3587750" y="3833495"/>
            <a:ext cx="2444750" cy="1205865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MVC</a:t>
            </a:r>
            <a:r>
              <a:rPr lang="zh-CN" altLang="en-US"/>
              <a:t>设计思想</a:t>
            </a:r>
            <a:endParaRPr lang="zh-CN" altLang="en-US"/>
          </a:p>
          <a:p>
            <a:r>
              <a:rPr lang="en-US" altLang="zh-CN"/>
              <a:t>hibernate</a:t>
            </a:r>
            <a:r>
              <a:rPr lang="zh-CN" altLang="en-US"/>
              <a:t>框架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技术</a:t>
            </a:r>
            <a:endParaRPr lang="zh-CN" altLang="en-US"/>
          </a:p>
        </p:txBody>
      </p:sp>
      <p:sp>
        <p:nvSpPr>
          <p:cNvPr id="31" name="文本框 30"/>
          <p:cNvSpPr txBox="1"/>
          <p:nvPr>
            <p:custDataLst>
              <p:tags r:id="rId16"/>
            </p:custDataLst>
          </p:nvPr>
        </p:nvSpPr>
        <p:spPr>
          <a:xfrm>
            <a:off x="855980" y="3824605"/>
            <a:ext cx="2444750" cy="10706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 lnSpcReduction="20000"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react</a:t>
            </a:r>
            <a:r>
              <a:rPr lang="zh-CN" altLang="en-US"/>
              <a:t>前端框架</a:t>
            </a:r>
            <a:endParaRPr lang="zh-CN" altLang="en-US"/>
          </a:p>
          <a:p>
            <a:r>
              <a:rPr lang="en-US" altLang="zh-CN"/>
              <a:t>ant-design</a:t>
            </a:r>
            <a:r>
              <a:rPr lang="zh-CN" altLang="en-US"/>
              <a:t>前端</a:t>
            </a:r>
            <a:r>
              <a:rPr lang="en-US" altLang="zh-CN"/>
              <a:t>UI</a:t>
            </a:r>
            <a:r>
              <a:rPr lang="zh-CN" altLang="en-US"/>
              <a:t>组件</a:t>
            </a:r>
            <a:endParaRPr lang="zh-CN" altLang="en-US"/>
          </a:p>
          <a:p>
            <a:r>
              <a:rPr lang="zh-CN" altLang="en-US"/>
              <a:t>采用</a:t>
            </a:r>
            <a:r>
              <a:rPr lang="en-US" altLang="zh-CN"/>
              <a:t>ES6</a:t>
            </a:r>
            <a:r>
              <a:rPr lang="zh-CN" altLang="en-US"/>
              <a:t>语法设计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技术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17"/>
            </p:custDataLst>
          </p:nvPr>
        </p:nvSpPr>
        <p:spPr>
          <a:xfrm>
            <a:off x="856270" y="3370514"/>
            <a:ext cx="24448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 fontScale="90000"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zh-CN" altLang="en-US">
                <a:latin typeface="+mj-lt"/>
                <a:cs typeface="+mj-cs"/>
              </a:rPr>
              <a:t>前端</a:t>
            </a:r>
            <a:endParaRPr lang="zh-CN" altLang="en-US">
              <a:latin typeface="+mj-lt"/>
              <a:cs typeface="+mj-cs"/>
            </a:endParaRPr>
          </a:p>
        </p:txBody>
      </p:sp>
      <p:sp>
        <p:nvSpPr>
          <p:cNvPr id="33" name="文本框 32"/>
          <p:cNvSpPr txBox="1"/>
          <p:nvPr>
            <p:custDataLst>
              <p:tags r:id="rId18"/>
            </p:custDataLst>
          </p:nvPr>
        </p:nvSpPr>
        <p:spPr>
          <a:xfrm>
            <a:off x="3587635" y="3379435"/>
            <a:ext cx="24448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 fontScale="90000"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zh-CN" altLang="en-US">
                <a:latin typeface="+mj-lt"/>
                <a:cs typeface="+mj-cs"/>
              </a:rPr>
              <a:t>后端</a:t>
            </a:r>
            <a:endParaRPr lang="zh-CN" altLang="en-US">
              <a:latin typeface="+mj-lt"/>
              <a:cs typeface="+mj-cs"/>
            </a:endParaRPr>
          </a:p>
        </p:txBody>
      </p:sp>
      <p:sp>
        <p:nvSpPr>
          <p:cNvPr id="34" name="文本框 33"/>
          <p:cNvSpPr txBox="1"/>
          <p:nvPr>
            <p:custDataLst>
              <p:tags r:id="rId19"/>
            </p:custDataLst>
          </p:nvPr>
        </p:nvSpPr>
        <p:spPr>
          <a:xfrm>
            <a:off x="6263331" y="3366735"/>
            <a:ext cx="24448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 fontScale="90000"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zh-CN" altLang="en-US">
                <a:latin typeface="+mj-lt"/>
                <a:cs typeface="+mj-cs"/>
              </a:rPr>
              <a:t>信用额度</a:t>
            </a:r>
            <a:endParaRPr lang="zh-CN" altLang="en-US">
              <a:latin typeface="+mj-lt"/>
              <a:cs typeface="+mj-cs"/>
            </a:endParaRPr>
          </a:p>
        </p:txBody>
      </p:sp>
      <p:sp>
        <p:nvSpPr>
          <p:cNvPr id="35" name="文本框 34"/>
          <p:cNvSpPr txBox="1"/>
          <p:nvPr>
            <p:custDataLst>
              <p:tags r:id="rId20"/>
            </p:custDataLst>
          </p:nvPr>
        </p:nvSpPr>
        <p:spPr>
          <a:xfrm>
            <a:off x="8890871" y="3366735"/>
            <a:ext cx="24448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 fontScale="90000"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zh-CN" altLang="en-US">
                <a:latin typeface="+mj-lt"/>
                <a:cs typeface="+mj-cs"/>
              </a:rPr>
              <a:t>理财产品</a:t>
            </a:r>
            <a:endParaRPr lang="zh-CN" altLang="en-US">
              <a:latin typeface="+mj-lt"/>
              <a:cs typeface="+mj-cs"/>
            </a:endParaRPr>
          </a:p>
        </p:txBody>
      </p:sp>
      <p:sp>
        <p:nvSpPr>
          <p:cNvPr id="36" name="文本框 35"/>
          <p:cNvSpPr txBox="1"/>
          <p:nvPr>
            <p:custDataLst>
              <p:tags r:id="rId21"/>
            </p:custDataLst>
          </p:nvPr>
        </p:nvSpPr>
        <p:spPr>
          <a:xfrm>
            <a:off x="9861520" y="2816207"/>
            <a:ext cx="457474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 fontScale="80000"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P4</a:t>
            </a:r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37" name="文本框 36"/>
          <p:cNvSpPr txBox="1"/>
          <p:nvPr>
            <p:custDataLst>
              <p:tags r:id="rId22"/>
            </p:custDataLst>
          </p:nvPr>
        </p:nvSpPr>
        <p:spPr>
          <a:xfrm>
            <a:off x="7193746" y="2816207"/>
            <a:ext cx="457474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P3</a:t>
            </a:r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38" name="文本框 37"/>
          <p:cNvSpPr txBox="1"/>
          <p:nvPr>
            <p:custDataLst>
              <p:tags r:id="rId23"/>
            </p:custDataLst>
          </p:nvPr>
        </p:nvSpPr>
        <p:spPr>
          <a:xfrm>
            <a:off x="4568950" y="2816207"/>
            <a:ext cx="4494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P2</a:t>
            </a:r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39" name="文本框 38"/>
          <p:cNvSpPr txBox="1"/>
          <p:nvPr>
            <p:custDataLst>
              <p:tags r:id="rId24"/>
            </p:custDataLst>
          </p:nvPr>
        </p:nvSpPr>
        <p:spPr>
          <a:xfrm>
            <a:off x="1853692" y="2816207"/>
            <a:ext cx="419002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P1</a:t>
            </a:r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40" name="文本框 39"/>
          <p:cNvSpPr txBox="1"/>
          <p:nvPr>
            <p:custDataLst>
              <p:tags r:id="rId25"/>
            </p:custDataLst>
          </p:nvPr>
        </p:nvSpPr>
        <p:spPr>
          <a:xfrm>
            <a:off x="1878243" y="1331389"/>
            <a:ext cx="3209778" cy="5232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 fontScale="90000"/>
          </a:bodyPr>
          <a:lstStyle>
            <a:defPPr>
              <a:defRPr lang="zh-CN"/>
            </a:defPPr>
            <a:lvl1pPr algn="ctr">
              <a:defRPr sz="2800">
                <a:solidFill>
                  <a:srgbClr val="45517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tx2"/>
                </a:solidFill>
              </a:rPr>
              <a:t>技术亮点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41" name="文本框 40"/>
          <p:cNvSpPr txBox="1"/>
          <p:nvPr>
            <p:custDataLst>
              <p:tags r:id="rId26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2" name="文本框 11"/>
          <p:cNvSpPr txBox="1"/>
          <p:nvPr>
            <p:custDataLst>
              <p:tags r:id="rId27"/>
            </p:custDataLst>
          </p:nvPr>
        </p:nvSpPr>
        <p:spPr>
          <a:xfrm>
            <a:off x="7228118" y="1331389"/>
            <a:ext cx="3209778" cy="5232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 fontScale="90000"/>
          </a:bodyPr>
          <a:lstStyle>
            <a:defPPr>
              <a:defRPr lang="zh-CN"/>
            </a:defPPr>
            <a:lvl1pPr algn="ctr">
              <a:defRPr sz="2800">
                <a:solidFill>
                  <a:srgbClr val="45517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tx2"/>
                </a:solidFill>
              </a:rPr>
              <a:t>业务亮点</a:t>
            </a:r>
            <a:endParaRPr lang="zh-CN" altLang="en-US">
              <a:solidFill>
                <a:schemeClr val="tx2"/>
              </a:solidFill>
            </a:endParaRPr>
          </a:p>
        </p:txBody>
      </p:sp>
    </p:spTree>
    <p:custDataLst>
      <p:tags r:id="rId2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0" y="0"/>
            <a:ext cx="4267200" cy="6907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080401" y="2494406"/>
            <a:ext cx="2106397" cy="131682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 rot="10800000">
            <a:off x="2738079" y="2557622"/>
            <a:ext cx="386959" cy="333585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599628" y="4764595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04.</a:t>
            </a:r>
            <a:endParaRPr lang="zh-CN" altLang="en-US">
              <a:latin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5599628" y="3854530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03.</a:t>
            </a:r>
            <a:endParaRPr lang="zh-CN" altLang="en-US">
              <a:latin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5599628" y="2944466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02.</a:t>
            </a:r>
            <a:endParaRPr lang="zh-CN" altLang="en-US" dirty="0">
              <a:latin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5599628" y="2034402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01.</a:t>
            </a:r>
            <a:endParaRPr lang="zh-CN" altLang="en-US" dirty="0">
              <a:latin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6359074" y="2047281"/>
            <a:ext cx="2954654" cy="461665"/>
          </a:xfrm>
          <a:prstGeom prst="rect">
            <a:avLst/>
          </a:prstGeom>
        </p:spPr>
        <p:txBody>
          <a:bodyPr wrap="square">
            <a:normAutofit fontScale="900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项目简介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6359074" y="2957345"/>
            <a:ext cx="2954654" cy="461665"/>
          </a:xfrm>
          <a:prstGeom prst="rect">
            <a:avLst/>
          </a:prstGeom>
        </p:spPr>
        <p:txBody>
          <a:bodyPr wrap="square">
            <a:normAutofit fontScale="900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团队介绍</a:t>
            </a:r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6359074" y="3867409"/>
            <a:ext cx="2954655" cy="461665"/>
          </a:xfrm>
          <a:prstGeom prst="rect">
            <a:avLst/>
          </a:prstGeom>
        </p:spPr>
        <p:txBody>
          <a:bodyPr wrap="none">
            <a:normAutofit fontScale="900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系统架构</a:t>
            </a:r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6359074" y="4777474"/>
            <a:ext cx="2954655" cy="461665"/>
          </a:xfrm>
          <a:prstGeom prst="rect">
            <a:avLst/>
          </a:prstGeom>
        </p:spPr>
        <p:txBody>
          <a:bodyPr wrap="square">
            <a:normAutofit fontScale="900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项目亮点</a:t>
            </a:r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1203914" y="2891208"/>
            <a:ext cx="1859369" cy="523219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j-lt"/>
                <a:ea typeface="+mj-ea"/>
                <a:cs typeface="+mj-cs"/>
              </a:rPr>
              <a:t>CONTENTS</a:t>
            </a:r>
            <a:endParaRPr lang="en-US" altLang="zh-CN">
              <a:latin typeface="+mj-lt"/>
              <a:ea typeface="+mj-ea"/>
              <a:cs typeface="+mj-cs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项目简介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01.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4700232 w 6096000"/>
              <a:gd name="connsiteY1" fmla="*/ 0 h 6858000"/>
              <a:gd name="connsiteX2" fmla="*/ 4819488 w 6096000"/>
              <a:gd name="connsiteY2" fmla="*/ 125084 h 6858000"/>
              <a:gd name="connsiteX3" fmla="*/ 6096000 w 6096000"/>
              <a:gd name="connsiteY3" fmla="*/ 3429001 h 6858000"/>
              <a:gd name="connsiteX4" fmla="*/ 4819488 w 6096000"/>
              <a:gd name="connsiteY4" fmla="*/ 6732919 h 6858000"/>
              <a:gd name="connsiteX5" fmla="*/ 4700234 w 6096000"/>
              <a:gd name="connsiteY5" fmla="*/ 6858000 h 6858000"/>
              <a:gd name="connsiteX6" fmla="*/ 0 w 6096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700232" y="0"/>
                </a:lnTo>
                <a:lnTo>
                  <a:pt x="4819488" y="125084"/>
                </a:lnTo>
                <a:cubicBezTo>
                  <a:pt x="5612607" y="997709"/>
                  <a:pt x="6096000" y="2156904"/>
                  <a:pt x="6096000" y="3429001"/>
                </a:cubicBezTo>
                <a:cubicBezTo>
                  <a:pt x="6096000" y="4701099"/>
                  <a:pt x="5612607" y="5860294"/>
                  <a:pt x="4819488" y="6732919"/>
                </a:cubicBezTo>
                <a:lnTo>
                  <a:pt x="47002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1705963" y="2061890"/>
            <a:ext cx="2389162" cy="238916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4928791" y="865589"/>
            <a:ext cx="1426809" cy="14268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5347119" y="2763578"/>
            <a:ext cx="1426809" cy="14268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5"/>
            </p:custDataLst>
          </p:nvPr>
        </p:nvSpPr>
        <p:spPr>
          <a:xfrm>
            <a:off x="4928791" y="4661568"/>
            <a:ext cx="1426809" cy="14268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549805" y="1055648"/>
            <a:ext cx="3891915" cy="1073527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zh-CN" altLang="en-US"/>
              <a:t>是一款在线</a:t>
            </a:r>
            <a:r>
              <a:rPr lang="en-US" altLang="zh-CN"/>
              <a:t>P2P</a:t>
            </a:r>
            <a:r>
              <a:rPr lang="zh-CN" altLang="en-US"/>
              <a:t>的提供小额借贷等服务的一个平台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4975342" y="1378938"/>
            <a:ext cx="1333706" cy="4001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是什么？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5429147" y="3276927"/>
            <a:ext cx="1333706" cy="4001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为什么？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6953077" y="2965831"/>
            <a:ext cx="3891915" cy="1073527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zh-CN" altLang="en-US"/>
              <a:t>互联网技术日新月异，互联网上的资金交流日益频繁，但安全的，透明的，诚信的互联网金融服务平台并不多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6550025" y="4827905"/>
            <a:ext cx="3891915" cy="1558925"/>
          </a:xfrm>
          <a:prstGeom prst="rect">
            <a:avLst/>
          </a:prstGeom>
          <a:ln>
            <a:noFill/>
          </a:ln>
        </p:spPr>
        <p:txBody>
          <a:bodyPr wrap="square" anchor="t">
            <a:normAutofit lnSpcReduction="20000"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altLang="zh-CN"/>
              <a:t>提供创新、安全、简单、快速的</a:t>
            </a:r>
            <a:r>
              <a:rPr lang="zh-CN" altLang="en-US"/>
              <a:t>小额</a:t>
            </a:r>
            <a:r>
              <a:rPr lang="en-US" altLang="zh-CN"/>
              <a:t>个人信用借款与理财咨询服务</a:t>
            </a:r>
            <a:endParaRPr lang="en-US" altLang="zh-CN"/>
          </a:p>
          <a:p>
            <a:r>
              <a:rPr lang="zh-CN" altLang="en-US">
                <a:sym typeface="+mn-ea"/>
              </a:rPr>
              <a:t>提供一个透明安全的互联网金融交易服务的平台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4975342" y="5174917"/>
            <a:ext cx="1333706" cy="4001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作用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1699651" y="2671655"/>
            <a:ext cx="2350270" cy="646331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algn="ctr">
              <a:defRPr sz="36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zh-CN" dirty="0">
                <a:latin typeface="+mn-lt"/>
              </a:rPr>
              <a:t>快借宝</a:t>
            </a:r>
            <a:endParaRPr lang="zh-CN" dirty="0">
              <a:latin typeface="+mn-lt"/>
            </a:endParaRPr>
          </a:p>
        </p:txBody>
      </p:sp>
      <p:sp>
        <p:nvSpPr>
          <p:cNvPr id="24" name="文本框 23"/>
          <p:cNvSpPr txBox="1"/>
          <p:nvPr>
            <p:custDataLst>
              <p:tags r:id="rId13"/>
            </p:custDataLst>
          </p:nvPr>
        </p:nvSpPr>
        <p:spPr>
          <a:xfrm>
            <a:off x="1699651" y="3385677"/>
            <a:ext cx="2350271" cy="338554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 sz="1600"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altLang="zh-CN">
                <a:latin typeface="+mj-lt"/>
                <a:ea typeface="+mj-ea"/>
                <a:cs typeface="+mj-cs"/>
              </a:rPr>
              <a:t>kuaijiebao</a:t>
            </a:r>
            <a:endParaRPr lang="en-US" altLang="zh-CN">
              <a:latin typeface="+mj-lt"/>
              <a:ea typeface="+mj-ea"/>
              <a:cs typeface="+mj-cs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团队介绍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02.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7351485" y="1004915"/>
            <a:ext cx="0" cy="5069114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5232401" y="1204686"/>
            <a:ext cx="1447534" cy="6593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76200" dir="2700000" sx="94000" sy="9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5232401" y="2942962"/>
            <a:ext cx="1447534" cy="6593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76200" dir="2700000" sx="94000" sy="9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5232401" y="4681238"/>
            <a:ext cx="1447534" cy="6593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76200" dir="2700000" sx="94000" sy="9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5232401" y="1241966"/>
            <a:ext cx="1447534" cy="5847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r>
              <a:rPr lang="zh-CN">
                <a:latin typeface="+mn-lt"/>
              </a:rPr>
              <a:t>宋博仪</a:t>
            </a:r>
            <a:endParaRPr lang="zh-CN">
              <a:latin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1765674" y="1898760"/>
            <a:ext cx="5014311" cy="698717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项目框架搭建，</a:t>
            </a:r>
            <a:r>
              <a:rPr lang="zh-CN" altLang="en-US"/>
              <a:t>数据库建立，</a:t>
            </a:r>
            <a:r>
              <a:rPr lang="en-US" altLang="zh-CN"/>
              <a:t>完成后端代码，进行测试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5232401" y="2980242"/>
            <a:ext cx="1447534" cy="5847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r>
              <a:rPr lang="zh-CN">
                <a:latin typeface="+mn-lt"/>
              </a:rPr>
              <a:t>张啸</a:t>
            </a:r>
            <a:endParaRPr lang="zh-CN">
              <a:latin typeface="+mn-lt"/>
            </a:endParaRPr>
          </a:p>
        </p:txBody>
      </p:sp>
      <p:sp>
        <p:nvSpPr>
          <p:cNvPr id="24" name="文本框 23"/>
          <p:cNvSpPr txBox="1"/>
          <p:nvPr>
            <p:custDataLst>
              <p:tags r:id="rId10"/>
            </p:custDataLst>
          </p:nvPr>
        </p:nvSpPr>
        <p:spPr>
          <a:xfrm>
            <a:off x="1765674" y="3637036"/>
            <a:ext cx="5014311" cy="698717"/>
          </a:xfrm>
          <a:prstGeom prst="rect">
            <a:avLst/>
          </a:prstGeom>
        </p:spPr>
        <p:txBody>
          <a:bodyPr wrap="square" lIns="90000" tIns="46800" rIns="90000" bIns="46800">
            <a:normAutofit lnSpcReduction="10000"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前端界面设计，完成前端代码，完成前后端连接代码，进行测试。</a:t>
            </a:r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11"/>
            </p:custDataLst>
          </p:nvPr>
        </p:nvSpPr>
        <p:spPr>
          <a:xfrm>
            <a:off x="5232401" y="4718518"/>
            <a:ext cx="1447534" cy="5847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r>
              <a:rPr lang="zh-CN" altLang="en-US">
                <a:latin typeface="+mn-lt"/>
              </a:rPr>
              <a:t>陈永桦</a:t>
            </a:r>
            <a:endParaRPr lang="zh-CN" altLang="en-US">
              <a:latin typeface="+mn-lt"/>
            </a:endParaRPr>
          </a:p>
        </p:txBody>
      </p:sp>
      <p:sp>
        <p:nvSpPr>
          <p:cNvPr id="26" name="文本框 25"/>
          <p:cNvSpPr txBox="1"/>
          <p:nvPr>
            <p:custDataLst>
              <p:tags r:id="rId12"/>
            </p:custDataLst>
          </p:nvPr>
        </p:nvSpPr>
        <p:spPr>
          <a:xfrm>
            <a:off x="1765674" y="5375312"/>
            <a:ext cx="5014311" cy="698717"/>
          </a:xfrm>
          <a:prstGeom prst="rect">
            <a:avLst/>
          </a:prstGeom>
        </p:spPr>
        <p:txBody>
          <a:bodyPr wrap="square" lIns="90000" tIns="46800" rIns="90000" bIns="46800">
            <a:normAutofit lnSpcReduction="10000"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前端界面设计，完成前端代码，完成前后端连接代码，进行测试。</a:t>
            </a:r>
            <a:endParaRPr lang="en-US" altLang="zh-CN"/>
          </a:p>
        </p:txBody>
      </p:sp>
      <p:sp>
        <p:nvSpPr>
          <p:cNvPr id="27" name="文本框 26"/>
          <p:cNvSpPr txBox="1"/>
          <p:nvPr>
            <p:custDataLst>
              <p:tags r:id="rId13"/>
            </p:custDataLst>
          </p:nvPr>
        </p:nvSpPr>
        <p:spPr>
          <a:xfrm>
            <a:off x="7922986" y="2194971"/>
            <a:ext cx="3357001" cy="523220"/>
          </a:xfrm>
          <a:prstGeom prst="rect">
            <a:avLst/>
          </a:prstGeom>
        </p:spPr>
        <p:txBody>
          <a:bodyPr wrap="square" lIns="90000" tIns="46800" rIns="90000" bIns="46800">
            <a:normAutofit fontScale="90000"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组长：宋博仪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00365" y="2912745"/>
            <a:ext cx="3048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</a:t>
            </a:r>
            <a:r>
              <a:rPr lang="zh-CN" altLang="en-US" sz="1600"/>
              <a:t>组长负责组织团队内会议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2.</a:t>
            </a:r>
            <a:r>
              <a:rPr lang="zh-CN" altLang="en-US" sz="1600"/>
              <a:t>组长负责项目整合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3.</a:t>
            </a:r>
            <a:r>
              <a:rPr lang="zh-CN" altLang="en-US" sz="1600"/>
              <a:t>组长主持文档编写</a:t>
            </a:r>
            <a:endParaRPr lang="zh-CN" altLang="en-US" sz="1600"/>
          </a:p>
        </p:txBody>
      </p:sp>
    </p:spTree>
    <p:custDataLst>
      <p:tags r:id="rId1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系统架构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03.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Box 84"/>
          <p:cNvSpPr txBox="1"/>
          <p:nvPr/>
        </p:nvSpPr>
        <p:spPr>
          <a:xfrm>
            <a:off x="3547110" y="1560196"/>
            <a:ext cx="4191000" cy="4632960"/>
          </a:xfrm>
          <a:prstGeom prst="rect">
            <a:avLst/>
          </a:prstGeom>
          <a:noFill/>
          <a:ln w="9525" cap="flat" cmpd="sng">
            <a:solidFill>
              <a:schemeClr val="accent1">
                <a:lumMod val="40000"/>
                <a:lumOff val="60000"/>
              </a:schemeClr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sz="168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pic>
        <p:nvPicPr>
          <p:cNvPr id="7171" name="组合 87"/>
          <p:cNvPicPr/>
          <p:nvPr/>
        </p:nvPicPr>
        <p:blipFill>
          <a:blip r:embed="rId1"/>
          <a:stretch>
            <a:fillRect/>
          </a:stretch>
        </p:blipFill>
        <p:spPr>
          <a:xfrm>
            <a:off x="3234690" y="1243966"/>
            <a:ext cx="716280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矩形 29"/>
          <p:cNvSpPr/>
          <p:nvPr/>
        </p:nvSpPr>
        <p:spPr>
          <a:xfrm>
            <a:off x="3404236" y="1325880"/>
            <a:ext cx="283844" cy="46672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2880" b="1" dirty="0">
                <a:solidFill>
                  <a:srgbClr val="984807"/>
                </a:solidFill>
                <a:latin typeface="Broadway" pitchFamily="82" charset="0"/>
                <a:ea typeface="微软雅黑" panose="020B0503020204020204" charset="-122"/>
              </a:rPr>
              <a:t>1</a:t>
            </a:r>
            <a:endParaRPr lang="zh-CN" altLang="en-US" sz="2880" b="1" dirty="0">
              <a:solidFill>
                <a:srgbClr val="984807"/>
              </a:solidFill>
              <a:latin typeface="Broadway" pitchFamily="82" charset="0"/>
              <a:ea typeface="微软雅黑" panose="020B0503020204020204" charset="-122"/>
            </a:endParaRPr>
          </a:p>
        </p:txBody>
      </p:sp>
      <p:sp>
        <p:nvSpPr>
          <p:cNvPr id="23" name="标题 1"/>
          <p:cNvSpPr txBox="1">
            <a:spLocks noChangeArrowheads="1"/>
          </p:cNvSpPr>
          <p:nvPr/>
        </p:nvSpPr>
        <p:spPr bwMode="auto">
          <a:xfrm>
            <a:off x="304801" y="144781"/>
            <a:ext cx="250698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84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隶书" pitchFamily="2" charset="-122"/>
                <a:ea typeface="华文隶书" pitchFamily="2" charset="-122"/>
                <a:cs typeface="+mn-cs"/>
              </a:rPr>
              <a:t>系统架构</a:t>
            </a:r>
            <a:endParaRPr kumimoji="0" lang="zh-CN" altLang="en-US" sz="384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隶书" pitchFamily="2" charset="-122"/>
              <a:ea typeface="华文隶书" pitchFamily="2" charset="-122"/>
              <a:cs typeface="+mn-cs"/>
            </a:endParaRPr>
          </a:p>
        </p:txBody>
      </p:sp>
      <p:pic>
        <p:nvPicPr>
          <p:cNvPr id="7174" name="组合 87"/>
          <p:cNvPicPr/>
          <p:nvPr/>
        </p:nvPicPr>
        <p:blipFill>
          <a:blip r:embed="rId1"/>
          <a:stretch>
            <a:fillRect/>
          </a:stretch>
        </p:blipFill>
        <p:spPr>
          <a:xfrm>
            <a:off x="7402830" y="1243966"/>
            <a:ext cx="716280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矩形 29"/>
          <p:cNvSpPr/>
          <p:nvPr/>
        </p:nvSpPr>
        <p:spPr>
          <a:xfrm>
            <a:off x="7572376" y="1325880"/>
            <a:ext cx="283844" cy="46672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2880" b="1" dirty="0">
                <a:solidFill>
                  <a:srgbClr val="984807"/>
                </a:solidFill>
                <a:latin typeface="Broadway" pitchFamily="82" charset="0"/>
                <a:ea typeface="微软雅黑" panose="020B0503020204020204" charset="-122"/>
              </a:rPr>
              <a:t>1</a:t>
            </a:r>
            <a:endParaRPr lang="zh-CN" altLang="en-US" sz="2880" b="1" dirty="0">
              <a:solidFill>
                <a:srgbClr val="984807"/>
              </a:solidFill>
              <a:latin typeface="Broadway" pitchFamily="82" charset="0"/>
              <a:ea typeface="微软雅黑" panose="020B0503020204020204" charset="-122"/>
            </a:endParaRPr>
          </a:p>
        </p:txBody>
      </p:sp>
      <p:pic>
        <p:nvPicPr>
          <p:cNvPr id="7176" name="组合 87"/>
          <p:cNvPicPr/>
          <p:nvPr/>
        </p:nvPicPr>
        <p:blipFill>
          <a:blip r:embed="rId1"/>
          <a:stretch>
            <a:fillRect/>
          </a:stretch>
        </p:blipFill>
        <p:spPr>
          <a:xfrm>
            <a:off x="7402830" y="5831206"/>
            <a:ext cx="716280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7" name="矩形 29"/>
          <p:cNvSpPr/>
          <p:nvPr/>
        </p:nvSpPr>
        <p:spPr>
          <a:xfrm>
            <a:off x="7572376" y="5913120"/>
            <a:ext cx="283844" cy="46672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2880" b="1" dirty="0">
                <a:solidFill>
                  <a:srgbClr val="984807"/>
                </a:solidFill>
                <a:latin typeface="Broadway" pitchFamily="82" charset="0"/>
                <a:ea typeface="微软雅黑" panose="020B0503020204020204" charset="-122"/>
              </a:rPr>
              <a:t>1</a:t>
            </a:r>
            <a:endParaRPr lang="zh-CN" altLang="en-US" sz="2880" b="1" dirty="0">
              <a:solidFill>
                <a:srgbClr val="984807"/>
              </a:solidFill>
              <a:latin typeface="Broadway" pitchFamily="82" charset="0"/>
              <a:ea typeface="微软雅黑" panose="020B0503020204020204" charset="-122"/>
            </a:endParaRPr>
          </a:p>
        </p:txBody>
      </p:sp>
      <p:pic>
        <p:nvPicPr>
          <p:cNvPr id="7178" name="组合 87"/>
          <p:cNvPicPr/>
          <p:nvPr/>
        </p:nvPicPr>
        <p:blipFill>
          <a:blip r:embed="rId1"/>
          <a:stretch>
            <a:fillRect/>
          </a:stretch>
        </p:blipFill>
        <p:spPr>
          <a:xfrm>
            <a:off x="3234690" y="5831206"/>
            <a:ext cx="716280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9" name="矩形 29"/>
          <p:cNvSpPr/>
          <p:nvPr/>
        </p:nvSpPr>
        <p:spPr>
          <a:xfrm>
            <a:off x="3404236" y="5913120"/>
            <a:ext cx="283844" cy="46672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2880" b="1" dirty="0">
                <a:solidFill>
                  <a:srgbClr val="984807"/>
                </a:solidFill>
                <a:latin typeface="Broadway" pitchFamily="82" charset="0"/>
                <a:ea typeface="微软雅黑" panose="020B0503020204020204" charset="-122"/>
              </a:rPr>
              <a:t>1</a:t>
            </a:r>
            <a:endParaRPr lang="zh-CN" altLang="en-US" sz="2880" b="1" dirty="0">
              <a:solidFill>
                <a:srgbClr val="984807"/>
              </a:solidFill>
              <a:latin typeface="Broadway" pitchFamily="82" charset="0"/>
              <a:ea typeface="微软雅黑" panose="020B0503020204020204" charset="-122"/>
            </a:endParaRPr>
          </a:p>
        </p:txBody>
      </p:sp>
      <p:sp>
        <p:nvSpPr>
          <p:cNvPr id="2" name="圆柱形 1"/>
          <p:cNvSpPr/>
          <p:nvPr/>
        </p:nvSpPr>
        <p:spPr>
          <a:xfrm>
            <a:off x="5139690" y="5044440"/>
            <a:ext cx="1015366" cy="1017270"/>
          </a:xfrm>
          <a:prstGeom prst="can">
            <a:avLst/>
          </a:prstGeom>
          <a:solidFill>
            <a:srgbClr val="455171"/>
          </a:solidFill>
          <a:ln>
            <a:solidFill>
              <a:srgbClr val="BC6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16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endParaRPr kumimoji="0" lang="en-US" sz="216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81" name="Rectangle 2"/>
          <p:cNvSpPr/>
          <p:nvPr/>
        </p:nvSpPr>
        <p:spPr>
          <a:xfrm>
            <a:off x="4495801" y="1779271"/>
            <a:ext cx="2293620" cy="499110"/>
          </a:xfrm>
          <a:prstGeom prst="rect">
            <a:avLst/>
          </a:prstGeom>
          <a:solidFill>
            <a:srgbClr val="455171"/>
          </a:solidFill>
          <a:ln w="9525">
            <a:noFill/>
          </a:ln>
        </p:spPr>
        <p:txBody>
          <a:bodyPr lIns="54864" tIns="53340" rIns="54864" bIns="53340" anchor="ctr" anchorCtr="1"/>
          <a:p>
            <a:r>
              <a:rPr lang="zh-CN" altLang="en-US" sz="192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charset="-122"/>
              </a:rPr>
              <a:t>表示层</a:t>
            </a:r>
            <a:endParaRPr lang="zh-CN" altLang="en-US" sz="1920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sp>
        <p:nvSpPr>
          <p:cNvPr id="7183" name="Text Box 7"/>
          <p:cNvSpPr txBox="1"/>
          <p:nvPr/>
        </p:nvSpPr>
        <p:spPr>
          <a:xfrm>
            <a:off x="5168266" y="2364106"/>
            <a:ext cx="883920" cy="340994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endParaRPr lang="zh-CN" altLang="en-US" sz="2160" dirty="0"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sp>
        <p:nvSpPr>
          <p:cNvPr id="7184" name="Rectangle 4"/>
          <p:cNvSpPr/>
          <p:nvPr/>
        </p:nvSpPr>
        <p:spPr>
          <a:xfrm>
            <a:off x="4501516" y="2849880"/>
            <a:ext cx="2293620" cy="497206"/>
          </a:xfrm>
          <a:prstGeom prst="rect">
            <a:avLst/>
          </a:prstGeom>
          <a:solidFill>
            <a:srgbClr val="455171"/>
          </a:solidFill>
          <a:ln w="9525">
            <a:noFill/>
          </a:ln>
        </p:spPr>
        <p:txBody>
          <a:bodyPr lIns="54864" tIns="53340" rIns="54864" bIns="53340" anchor="ctr" anchorCtr="1"/>
          <a:p>
            <a:r>
              <a:rPr lang="zh-CN" altLang="en-US" sz="192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charset="-122"/>
              </a:rPr>
              <a:t>业务逻辑层</a:t>
            </a:r>
            <a:endParaRPr lang="zh-CN" altLang="en-US" sz="1920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sp>
        <p:nvSpPr>
          <p:cNvPr id="7187" name="Rectangle 6"/>
          <p:cNvSpPr/>
          <p:nvPr/>
        </p:nvSpPr>
        <p:spPr>
          <a:xfrm>
            <a:off x="4501516" y="3918586"/>
            <a:ext cx="2293620" cy="497204"/>
          </a:xfrm>
          <a:prstGeom prst="rect">
            <a:avLst/>
          </a:prstGeom>
          <a:solidFill>
            <a:srgbClr val="455171"/>
          </a:solidFill>
          <a:ln w="9525">
            <a:noFill/>
          </a:ln>
        </p:spPr>
        <p:txBody>
          <a:bodyPr lIns="54864" tIns="53340" rIns="54864" bIns="53340" anchor="ctr" anchorCtr="1"/>
          <a:p>
            <a:r>
              <a:rPr lang="zh-CN" altLang="en-US" sz="192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charset="-122"/>
              </a:rPr>
              <a:t>数据访问层</a:t>
            </a:r>
            <a:endParaRPr lang="zh-CN" altLang="en-US" sz="1920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pic>
        <p:nvPicPr>
          <p:cNvPr id="7188" name="AutoShap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853940" y="4436746"/>
            <a:ext cx="1514476" cy="5867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9" name="Text Box 15"/>
          <p:cNvSpPr txBox="1"/>
          <p:nvPr/>
        </p:nvSpPr>
        <p:spPr>
          <a:xfrm>
            <a:off x="5168266" y="4562476"/>
            <a:ext cx="883920" cy="340994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endParaRPr lang="zh-CN" altLang="en-US" sz="2160" dirty="0"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135" y="2278380"/>
            <a:ext cx="1516380" cy="571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135" y="3347085"/>
            <a:ext cx="1516380" cy="57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420" y="4451985"/>
            <a:ext cx="1516380" cy="571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1498068" y="2903065"/>
            <a:ext cx="3386138" cy="0"/>
          </a:xfrm>
          <a:prstGeom prst="line">
            <a:avLst/>
          </a:prstGeom>
          <a:noFill/>
          <a:ln w="3175" cap="rnd" cmpd="sng" algn="ctr">
            <a:solidFill>
              <a:schemeClr val="accent3"/>
            </a:solidFill>
            <a:prstDash val="solid"/>
            <a:round/>
            <a:headEnd type="none"/>
            <a:tailEnd type="none" w="med" len="med"/>
          </a:ln>
          <a:effectLst/>
        </p:spPr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526643" y="4616311"/>
            <a:ext cx="3357563" cy="0"/>
          </a:xfrm>
          <a:prstGeom prst="line">
            <a:avLst/>
          </a:prstGeom>
          <a:noFill/>
          <a:ln w="3175" cap="rnd" cmpd="sng" algn="ctr">
            <a:solidFill>
              <a:schemeClr val="accent3"/>
            </a:solidFill>
            <a:prstDash val="solid"/>
            <a:round/>
            <a:headEnd type="none"/>
            <a:tailEnd type="none" w="med" len="med"/>
          </a:ln>
          <a:effectLst/>
        </p:spPr>
      </p:cxnSp>
      <p:sp>
        <p:nvSpPr>
          <p:cNvPr id="6" name="圆角矩形 5"/>
          <p:cNvSpPr/>
          <p:nvPr>
            <p:custDataLst>
              <p:tags r:id="rId4"/>
            </p:custDataLst>
          </p:nvPr>
        </p:nvSpPr>
        <p:spPr bwMode="auto">
          <a:xfrm>
            <a:off x="1523444" y="1599595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我要借款</a:t>
            </a:r>
            <a:endParaRPr lang="zh-CN" altLang="en-US" sz="16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圆角矩形 7"/>
          <p:cNvSpPr/>
          <p:nvPr>
            <p:custDataLst>
              <p:tags r:id="rId5"/>
            </p:custDataLst>
          </p:nvPr>
        </p:nvSpPr>
        <p:spPr bwMode="auto">
          <a:xfrm>
            <a:off x="1523444" y="3308872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lt1"/>
                </a:solidFill>
                <a:latin typeface="+mj-lt"/>
                <a:ea typeface="+mj-ea"/>
                <a:cs typeface="+mj-cs"/>
              </a:rPr>
              <a:t>我的账户</a:t>
            </a:r>
            <a:endParaRPr lang="zh-CN" altLang="en-US" sz="160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圆角矩形 9"/>
          <p:cNvSpPr/>
          <p:nvPr>
            <p:custDataLst>
              <p:tags r:id="rId6"/>
            </p:custDataLst>
          </p:nvPr>
        </p:nvSpPr>
        <p:spPr bwMode="auto">
          <a:xfrm>
            <a:off x="1523445" y="4883251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咨询</a:t>
            </a:r>
            <a:endParaRPr lang="zh-CN" altLang="en-US" sz="16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圆角矩形 20"/>
          <p:cNvSpPr/>
          <p:nvPr>
            <p:custDataLst>
              <p:tags r:id="rId7"/>
            </p:custDataLst>
          </p:nvPr>
        </p:nvSpPr>
        <p:spPr bwMode="auto">
          <a:xfrm>
            <a:off x="6694732" y="1599595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我要理财</a:t>
            </a:r>
            <a:endParaRPr lang="zh-CN" altLang="en-US" sz="16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圆角矩形 18"/>
          <p:cNvSpPr/>
          <p:nvPr>
            <p:custDataLst>
              <p:tags r:id="rId8"/>
            </p:custDataLst>
          </p:nvPr>
        </p:nvSpPr>
        <p:spPr bwMode="auto">
          <a:xfrm>
            <a:off x="6694732" y="3308872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lt1"/>
                </a:solidFill>
                <a:latin typeface="+mj-lt"/>
                <a:ea typeface="+mj-ea"/>
                <a:cs typeface="+mj-cs"/>
              </a:rPr>
              <a:t>信用管理</a:t>
            </a:r>
            <a:endParaRPr lang="zh-CN" altLang="en-US" sz="160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圆角矩形 16"/>
          <p:cNvSpPr/>
          <p:nvPr>
            <p:custDataLst>
              <p:tags r:id="rId9"/>
            </p:custDataLst>
          </p:nvPr>
        </p:nvSpPr>
        <p:spPr bwMode="auto">
          <a:xfrm>
            <a:off x="6694733" y="4883251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数据统计</a:t>
            </a:r>
            <a:endParaRPr lang="zh-CN" altLang="en-US" sz="16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10"/>
            </p:custDataLst>
          </p:nvPr>
        </p:nvCxnSpPr>
        <p:spPr>
          <a:xfrm>
            <a:off x="6818594" y="2903065"/>
            <a:ext cx="3548062" cy="0"/>
          </a:xfrm>
          <a:prstGeom prst="line">
            <a:avLst/>
          </a:prstGeom>
          <a:noFill/>
          <a:ln w="3175" cap="rnd" cmpd="sng" algn="ctr">
            <a:solidFill>
              <a:schemeClr val="accent3"/>
            </a:solidFill>
            <a:prstDash val="solid"/>
            <a:round/>
            <a:headEnd type="none"/>
            <a:tailEnd type="none" w="med" len="med"/>
          </a:ln>
          <a:effectLst/>
        </p:spPr>
      </p:cxnSp>
      <p:cxnSp>
        <p:nvCxnSpPr>
          <p:cNvPr id="19" name="直接连接符 18"/>
          <p:cNvCxnSpPr/>
          <p:nvPr>
            <p:custDataLst>
              <p:tags r:id="rId11"/>
            </p:custDataLst>
          </p:nvPr>
        </p:nvCxnSpPr>
        <p:spPr>
          <a:xfrm>
            <a:off x="6847169" y="4616311"/>
            <a:ext cx="3519487" cy="0"/>
          </a:xfrm>
          <a:prstGeom prst="line">
            <a:avLst/>
          </a:prstGeom>
          <a:noFill/>
          <a:ln w="3175" cap="rnd" cmpd="sng" algn="ctr">
            <a:solidFill>
              <a:schemeClr val="accent3"/>
            </a:solidFill>
            <a:prstDash val="solid"/>
            <a:round/>
            <a:headEnd type="none"/>
            <a:tailEnd type="none" w="med" len="med"/>
          </a:ln>
          <a:effectLst/>
        </p:spPr>
      </p:cxn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1523443" y="542310"/>
            <a:ext cx="1620957" cy="523220"/>
          </a:xfrm>
          <a:prstGeom prst="rect">
            <a:avLst/>
          </a:prstGeom>
        </p:spPr>
        <p:txBody>
          <a:bodyPr wrap="none">
            <a:normAutofit fontScale="90000"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系统模块</a:t>
            </a:r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1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4"/>
            </p:custDataLst>
          </p:nvPr>
        </p:nvSpPr>
        <p:spPr>
          <a:xfrm>
            <a:off x="1523443" y="2002347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zh-CN" altLang="en-US"/>
              <a:t>借款申请</a:t>
            </a:r>
            <a:endParaRPr lang="zh-CN" altLang="en-US"/>
          </a:p>
          <a:p>
            <a:r>
              <a:rPr lang="zh-CN" altLang="en-US"/>
              <a:t>借款管理</a:t>
            </a:r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15"/>
            </p:custDataLst>
          </p:nvPr>
        </p:nvSpPr>
        <p:spPr>
          <a:xfrm>
            <a:off x="1523443" y="3711624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 lnSpcReduction="10000"/>
          </a:bodyPr>
          <a:lstStyle>
            <a:defPPr>
              <a:defRPr lang="zh-CN"/>
            </a:defPPr>
            <a:lvl1pPr marL="171450" marR="0" lvl="0" indent="-171450" defTabSz="9137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zh-CN" altLang="en-US"/>
              <a:t>个人信息管理</a:t>
            </a:r>
            <a:endParaRPr lang="zh-CN" altLang="en-US"/>
          </a:p>
          <a:p>
            <a:r>
              <a:rPr lang="zh-CN" altLang="en-US"/>
              <a:t>银行卡管理</a:t>
            </a:r>
            <a:endParaRPr lang="zh-CN" altLang="en-US"/>
          </a:p>
          <a:p>
            <a:r>
              <a:rPr lang="zh-CN" altLang="en-US"/>
              <a:t>退出登录</a:t>
            </a:r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16"/>
            </p:custDataLst>
          </p:nvPr>
        </p:nvSpPr>
        <p:spPr>
          <a:xfrm>
            <a:off x="1523444" y="5286003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marR="0" lvl="0" indent="-171450" defTabSz="9137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zh-CN" altLang="en-US"/>
              <a:t>常见问题</a:t>
            </a:r>
            <a:endParaRPr lang="zh-CN" altLang="en-US"/>
          </a:p>
          <a:p>
            <a:r>
              <a:rPr lang="zh-CN" altLang="en-US"/>
              <a:t>在线咨询</a:t>
            </a:r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6694732" y="5286003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 lnSpcReduction="10000"/>
          </a:bodyPr>
          <a:lstStyle>
            <a:defPPr>
              <a:defRPr lang="zh-CN"/>
            </a:defPPr>
            <a:lvl1pPr marL="171450" marR="0" lvl="0" indent="-171450" defTabSz="9137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zh-CN" altLang="en-US"/>
              <a:t>支出统计</a:t>
            </a:r>
            <a:endParaRPr lang="zh-CN" altLang="en-US"/>
          </a:p>
          <a:p>
            <a:r>
              <a:rPr lang="zh-CN" altLang="en-US"/>
              <a:t>借款统计</a:t>
            </a:r>
            <a:endParaRPr lang="zh-CN" altLang="en-US"/>
          </a:p>
          <a:p>
            <a:r>
              <a:rPr lang="zh-CN" altLang="en-US"/>
              <a:t>理财产品统计</a:t>
            </a:r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6694731" y="3711624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 lnSpcReduction="10000"/>
          </a:bodyPr>
          <a:lstStyle>
            <a:defPPr>
              <a:defRPr lang="zh-CN"/>
            </a:defPPr>
            <a:lvl1pPr marL="171450" marR="0" lvl="0" indent="-171450" defTabSz="9137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zh-CN" altLang="en-US"/>
              <a:t>信用查询</a:t>
            </a:r>
            <a:endParaRPr lang="zh-CN" altLang="en-US"/>
          </a:p>
          <a:p>
            <a:r>
              <a:rPr lang="zh-CN" altLang="en-US"/>
              <a:t>信用额度审核</a:t>
            </a:r>
            <a:endParaRPr lang="zh-CN" altLang="en-US"/>
          </a:p>
          <a:p>
            <a:r>
              <a:rPr lang="zh-CN" altLang="en-US"/>
              <a:t>信用额度管理</a:t>
            </a:r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19"/>
            </p:custDataLst>
          </p:nvPr>
        </p:nvSpPr>
        <p:spPr>
          <a:xfrm>
            <a:off x="6694731" y="2002347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zh-CN" altLang="en-US"/>
              <a:t>出借管理</a:t>
            </a:r>
            <a:endParaRPr lang="zh-CN" altLang="en-US"/>
          </a:p>
          <a:p>
            <a:r>
              <a:rPr lang="zh-CN" altLang="en-US"/>
              <a:t>理财产品管理</a:t>
            </a:r>
            <a:endParaRPr lang="zh-CN" altLang="en-US"/>
          </a:p>
        </p:txBody>
      </p:sp>
    </p:spTree>
    <p:custDataLst>
      <p:tags r:id="rId2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8978"/>
</p:tagLst>
</file>

<file path=ppt/tags/tag1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2"/>
  <p:tag name="KSO_WM_TEMPLATE_CATEGORY" val="custom"/>
  <p:tag name="KSO_WM_TEMPLATE_INDEX" val="20188978"/>
  <p:tag name="KSO_WM_UNIT_INDEX" val="2"/>
</p:tagLst>
</file>

<file path=ppt/tags/tag100.xml><?xml version="1.0" encoding="utf-8"?>
<p:tagLst xmlns:p="http://schemas.openxmlformats.org/presentationml/2006/main">
  <p:tag name="KSO_WM_TEMPLATE_CATEGORY" val="custom"/>
  <p:tag name="KSO_WM_TEMPLATE_INDEX" val="20188978"/>
  <p:tag name="KSO_WM_UNIT_TYPE" val="m_h_a"/>
  <p:tag name="KSO_WM_UNIT_INDEX" val="1_4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a*1_4_1"/>
  <p:tag name="KSO_WM_UNIT_PRESET_TEXT" val="Text here"/>
</p:tagLst>
</file>

<file path=ppt/tags/tag101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4_2"/>
  <p:tag name="KSO_WM_UNIT_LAYERLEVEL" val="1_1_1"/>
  <p:tag name="KSO_WM_BEAUTIFY_FLAG" val="#wm#"/>
  <p:tag name="KSO_WM_TAG_VERSION" val="1.0"/>
  <p:tag name="KSO_WM_DIAGRAM_GROUP_CODE" val="m1-1"/>
  <p:tag name="KSO_WM_UNIT_ID" val="custom20188978_10*m_h_i*1_4_2"/>
</p:tagLst>
</file>

<file path=ppt/tags/tag102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3_4"/>
  <p:tag name="KSO_WM_UNIT_LAYERLEVEL" val="1_1_1"/>
  <p:tag name="KSO_WM_BEAUTIFY_FLAG" val="#wm#"/>
  <p:tag name="KSO_WM_TAG_VERSION" val="1.0"/>
  <p:tag name="KSO_WM_DIAGRAM_GROUP_CODE" val="m1-1"/>
  <p:tag name="KSO_WM_UNIT_ID" val="custom20188978_10*m_h_i*1_3_4"/>
</p:tagLst>
</file>

<file path=ppt/tags/tag103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2_4"/>
  <p:tag name="KSO_WM_UNIT_LAYERLEVEL" val="1_1_1"/>
  <p:tag name="KSO_WM_BEAUTIFY_FLAG" val="#wm#"/>
  <p:tag name="KSO_WM_TAG_VERSION" val="1.0"/>
  <p:tag name="KSO_WM_DIAGRAM_GROUP_CODE" val="m1-1"/>
  <p:tag name="KSO_WM_UNIT_ID" val="custom20188978_10*m_h_i*1_2_4"/>
</p:tagLst>
</file>

<file path=ppt/tags/tag104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1_4"/>
  <p:tag name="KSO_WM_UNIT_LAYERLEVEL" val="1_1_1"/>
  <p:tag name="KSO_WM_BEAUTIFY_FLAG" val="#wm#"/>
  <p:tag name="KSO_WM_TAG_VERSION" val="1.0"/>
  <p:tag name="KSO_WM_DIAGRAM_GROUP_CODE" val="m1-1"/>
  <p:tag name="KSO_WM_UNIT_ID" val="custom20188978_10*m_h_i*1_1_4"/>
</p:tagLst>
</file>

<file path=ppt/tags/tag105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_1"/>
  <p:tag name="KSO_WM_UNIT_ID" val="custom20188978_10*a*1"/>
  <p:tag name="KSO_WM_UNIT_PRESET_TEXT" val="短期计划"/>
</p:tagLst>
</file>

<file path=ppt/tags/tag106.xml><?xml version="1.0" encoding="utf-8"?>
<p:tagLst xmlns:p="http://schemas.openxmlformats.org/presentationml/2006/main">
  <p:tag name="KSO_WM_DIAGRAM_GROUP_CODE" val="m1_1"/>
  <p:tag name="KSO_WM_TAG_VERSION" val="1.0"/>
  <p:tag name="KSO_WM_BEAUTIFY_FLAG" val="#wm#"/>
  <p:tag name="KSO_WM_UNIT_TYPE" val="i"/>
  <p:tag name="KSO_WM_UNIT_ID" val="custom20188978_10*i*25"/>
  <p:tag name="KSO_WM_TEMPLATE_CATEGORY" val="custom"/>
  <p:tag name="KSO_WM_TEMPLATE_INDEX" val="20188978"/>
  <p:tag name="KSO_WM_UNIT_INDEX" val="25"/>
</p:tagLst>
</file>

<file path=ppt/tags/tag107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_1"/>
  <p:tag name="KSO_WM_UNIT_ID" val="custom20188978_10*a*1"/>
  <p:tag name="KSO_WM_UNIT_PRESET_TEXT" val="短期计划"/>
</p:tagLst>
</file>

<file path=ppt/tags/tag108.xml><?xml version="1.0" encoding="utf-8"?>
<p:tagLst xmlns:p="http://schemas.openxmlformats.org/presentationml/2006/main">
  <p:tag name="KSO_WM_TAG_VERSION" val="1.0"/>
  <p:tag name="KSO_WM_SLIDE_ITEM_CNT" val="4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67*186"/>
  <p:tag name="KSO_WM_SLIDE_SIZE" val="825*280"/>
  <p:tag name="KSO_WM_COMBINE_RELATE_SLIDE_ID" val="background20185106_10"/>
  <p:tag name="KSO_WM_TEMPLATE_CATEGORY" val="custom"/>
  <p:tag name="KSO_WM_TEMPLATE_INDEX" val="20188978"/>
  <p:tag name="KSO_WM_SLIDE_ID" val="custom20188978_10"/>
  <p:tag name="KSO_WM_SLIDE_INDEX" val="10"/>
  <p:tag name="KSO_WM_DIAGRAM_GROUP_CODE" val="m1-1"/>
  <p:tag name="KSO_WM_TEMPLATE_SUBCATEGORY" val="combine"/>
</p:tagLst>
</file>

<file path=ppt/tags/tag109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3*a*1"/>
  <p:tag name="KSO_WM_UNIT_PRESET_TEXT" val="THANK YOU"/>
</p:tagLst>
</file>

<file path=ppt/tags/tag11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1"/>
  <p:tag name="KSO_WM_UNIT_ID" val="custom20188978_2*l_h_i*1_4_1"/>
</p:tagLst>
</file>

<file path=ppt/tags/tag110.xml><?xml version="1.0" encoding="utf-8"?>
<p:tagLst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SLIDE_SUBTYPE" val="pureTxt"/>
  <p:tag name="KSO_WM_BEAUTIFY_FLAG" val="#wm#"/>
  <p:tag name="KSO_WM_COMBINE_RELATE_SLIDE_ID" val="background20185106_13"/>
  <p:tag name="KSO_WM_TEMPLATE_CATEGORY" val="custom"/>
  <p:tag name="KSO_WM_TEMPLATE_INDEX" val="20188978"/>
  <p:tag name="KSO_WM_SLIDE_ID" val="custom20188978_13"/>
  <p:tag name="KSO_WM_SLIDE_INDEX" val="13"/>
  <p:tag name="KSO_WM_TEMPLATE_SUBCATEGORY" val="combine"/>
</p:tagLst>
</file>

<file path=ppt/tags/tag12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1"/>
  <p:tag name="KSO_WM_UNIT_ID" val="custom20188978_2*l_h_i*1_3_1"/>
</p:tagLst>
</file>

<file path=ppt/tags/tag13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8978_2*l_h_i*1_2_1"/>
</p:tagLst>
</file>

<file path=ppt/tags/tag14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8978_2*l_h_i*1_1_1"/>
</p:tagLst>
</file>

<file path=ppt/tags/tag15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1_1"/>
  <p:tag name="KSO_WM_UNIT_PRESET_TEXT" val="阶段工作回顾"/>
</p:tagLst>
</file>

<file path=ppt/tags/tag16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2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2_1"/>
  <p:tag name="KSO_WM_UNIT_PRESET_TEXT" val="取得的成绩与经验"/>
</p:tagLst>
</file>

<file path=ppt/tags/tag17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3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3_1"/>
  <p:tag name="KSO_WM_UNIT_PRESET_TEXT" val="不足之处与原因分析"/>
</p:tagLst>
</file>

<file path=ppt/tags/tag18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4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4_1"/>
  <p:tag name="KSO_WM_UNIT_PRESET_TEXT" val="后续工作计划"/>
</p:tagLst>
</file>

<file path=ppt/tags/tag19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2*a*1"/>
  <p:tag name="KSO_WM_UNIT_PRESET_TEXT" val="CONTENTS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8978"/>
</p:tagLst>
</file>

<file path=ppt/tags/tag20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COMBINE_RELATE_SLIDE_ID" val="background20185106_2"/>
  <p:tag name="KSO_WM_TEMPLATE_CATEGORY" val="custom"/>
  <p:tag name="KSO_WM_TEMPLATE_INDEX" val="20188978"/>
  <p:tag name="KSO_WM_SLIDE_ID" val="custom20188978_2"/>
  <p:tag name="KSO_WM_SLIDE_INDEX" val="2"/>
  <p:tag name="KSO_WM_DIAGRAM_GROUP_CODE" val="l1-1"/>
  <p:tag name="KSO_WM_TEMPLATE_SUBCATEGORY" val="combine"/>
</p:tagLst>
</file>

<file path=ppt/tags/tag21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3*a*1"/>
  <p:tag name="KSO_WM_UNIT_PRESET_TEXT" val="阶段工作回顾"/>
</p:tagLst>
</file>

<file path=ppt/tags/tag22.xml><?xml version="1.0" encoding="utf-8"?>
<p:tagLst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3*e*1"/>
  <p:tag name="KSO_WM_UNIT_PRESET_TEXT" val="01."/>
</p:tagLst>
</file>

<file path=ppt/tags/tag23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3"/>
  <p:tag name="KSO_WM_TEMPLATE_CATEGORY" val="custom"/>
  <p:tag name="KSO_WM_TEMPLATE_INDEX" val="20188978"/>
  <p:tag name="KSO_WM_SLIDE_ID" val="custom20188978_3"/>
  <p:tag name="KSO_WM_SLIDE_INDEX" val="3"/>
  <p:tag name="KSO_WM_TEMPLATE_SUBCATEGORY" val="combine"/>
</p:tagLst>
</file>

<file path=ppt/tags/tag24.xml><?xml version="1.0" encoding="utf-8"?>
<p:tagLst xmlns:p="http://schemas.openxmlformats.org/presentationml/2006/main">
  <p:tag name="KSO_WM_TEMPLATE_CATEGORY" val="custom"/>
  <p:tag name="KSO_WM_TEMPLATE_INDEX" val="20188978"/>
  <p:tag name="KSO_WM_UNIT_TYPE" val="n_i"/>
  <p:tag name="KSO_WM_UNIT_INDEX" val="1_1"/>
  <p:tag name="KSO_WM_UNIT_LAYERLEVEL" val="1_1"/>
  <p:tag name="KSO_WM_BEAUTIFY_FLAG" val="#wm#"/>
  <p:tag name="KSO_WM_TAG_VERSION" val="1.0"/>
  <p:tag name="KSO_WM_DIAGRAM_GROUP_CODE" val="n1-1"/>
  <p:tag name="KSO_WM_UNIT_ID" val="custom20188978_12*n_i*1_1"/>
</p:tagLst>
</file>

<file path=ppt/tags/tag25.xml><?xml version="1.0" encoding="utf-8"?>
<p:tagLst xmlns:p="http://schemas.openxmlformats.org/presentationml/2006/main">
  <p:tag name="KSO_WM_TEMPLATE_CATEGORY" val="custom"/>
  <p:tag name="KSO_WM_TEMPLATE_INDEX" val="20188978"/>
  <p:tag name="KSO_WM_UNIT_TYPE" val="n_h_i"/>
  <p:tag name="KSO_WM_UNIT_INDEX" val="1_1_1"/>
  <p:tag name="KSO_WM_UNIT_LAYERLEVEL" val="1_1_1"/>
  <p:tag name="KSO_WM_BEAUTIFY_FLAG" val="#wm#"/>
  <p:tag name="KSO_WM_TAG_VERSION" val="1.0"/>
  <p:tag name="KSO_WM_DIAGRAM_GROUP_CODE" val="n1-1"/>
  <p:tag name="KSO_WM_UNIT_ID" val="custom20188978_12*n_h_i*1_1_1"/>
</p:tagLst>
</file>

<file path=ppt/tags/tag26.xml><?xml version="1.0" encoding="utf-8"?>
<p:tagLst xmlns:p="http://schemas.openxmlformats.org/presentationml/2006/main">
  <p:tag name="KSO_WM_TEMPLATE_CATEGORY" val="custom"/>
  <p:tag name="KSO_WM_TEMPLATE_INDEX" val="20188978"/>
  <p:tag name="KSO_WM_UNIT_TYPE" val="n_h_h_i"/>
  <p:tag name="KSO_WM_UNIT_INDEX" val="1_2_1_1"/>
  <p:tag name="KSO_WM_UNIT_LAYERLEVEL" val="1_1_1_1"/>
  <p:tag name="KSO_WM_BEAUTIFY_FLAG" val="#wm#"/>
  <p:tag name="KSO_WM_TAG_VERSION" val="1.0"/>
  <p:tag name="KSO_WM_DIAGRAM_GROUP_CODE" val="n1-1"/>
  <p:tag name="KSO_WM_UNIT_ID" val="custom20188978_12*n_h_h_i*1_2_1_1"/>
</p:tagLst>
</file>

<file path=ppt/tags/tag27.xml><?xml version="1.0" encoding="utf-8"?>
<p:tagLst xmlns:p="http://schemas.openxmlformats.org/presentationml/2006/main">
  <p:tag name="KSO_WM_TEMPLATE_CATEGORY" val="custom"/>
  <p:tag name="KSO_WM_TEMPLATE_INDEX" val="20188978"/>
  <p:tag name="KSO_WM_UNIT_TYPE" val="n_h_h_i"/>
  <p:tag name="KSO_WM_UNIT_INDEX" val="1_2_2_1"/>
  <p:tag name="KSO_WM_UNIT_LAYERLEVEL" val="1_1_1_1"/>
  <p:tag name="KSO_WM_BEAUTIFY_FLAG" val="#wm#"/>
  <p:tag name="KSO_WM_TAG_VERSION" val="1.0"/>
  <p:tag name="KSO_WM_DIAGRAM_GROUP_CODE" val="n1-1"/>
  <p:tag name="KSO_WM_UNIT_ID" val="custom20188978_12*n_h_h_i*1_2_2_1"/>
</p:tagLst>
</file>

<file path=ppt/tags/tag28.xml><?xml version="1.0" encoding="utf-8"?>
<p:tagLst xmlns:p="http://schemas.openxmlformats.org/presentationml/2006/main">
  <p:tag name="KSO_WM_TEMPLATE_CATEGORY" val="custom"/>
  <p:tag name="KSO_WM_TEMPLATE_INDEX" val="20188978"/>
  <p:tag name="KSO_WM_UNIT_TYPE" val="n_h_h_i"/>
  <p:tag name="KSO_WM_UNIT_INDEX" val="1_2_3_1"/>
  <p:tag name="KSO_WM_UNIT_LAYERLEVEL" val="1_1_1_1"/>
  <p:tag name="KSO_WM_BEAUTIFY_FLAG" val="#wm#"/>
  <p:tag name="KSO_WM_TAG_VERSION" val="1.0"/>
  <p:tag name="KSO_WM_DIAGRAM_GROUP_CODE" val="n1-1"/>
  <p:tag name="KSO_WM_UNIT_ID" val="custom20188978_12*n_h_h_i*1_2_3_1"/>
</p:tagLst>
</file>

<file path=ppt/tags/tag29.xml><?xml version="1.0" encoding="utf-8"?>
<p:tagLst xmlns:p="http://schemas.openxmlformats.org/presentationml/2006/main">
  <p:tag name="KSO_WM_TEMPLATE_CATEGORY" val="custom"/>
  <p:tag name="KSO_WM_TEMPLATE_INDEX" val="20188978"/>
  <p:tag name="KSO_WM_UNIT_TYPE" val="n_h_h_f"/>
  <p:tag name="KSO_WM_UNIT_INDEX" val="1_2_1_1"/>
  <p:tag name="KSO_WM_UNIT_LAYERLEVEL" val="1_1_1_1"/>
  <p:tag name="KSO_WM_UNIT_VALUE" val="6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f*1_2_1_1"/>
  <p:tag name="KSO_WM_UNIT_PRESET_TEXT" val="Supporting text here.&#13;You can use the icon library to filter and replace existing icon elements with one click."/>
</p:tagLst>
</file>

<file path=ppt/tags/tag3.xml><?xml version="1.0" encoding="utf-8"?>
<p:tagLst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BEAUTIFY_FLAG" val="#wm#"/>
  <p:tag name="KSO_WM_COMBINE_RELATE_SLIDE_ID" val="background20185106_1"/>
  <p:tag name="KSO_WM_TEMPLATE_CATEGORY" val="custom"/>
  <p:tag name="KSO_WM_TEMPLATE_INDEX" val="20188978"/>
  <p:tag name="KSO_WM_TEMPLATE_SUBCATEGORY" val="combine"/>
  <p:tag name="KSO_WM_TEMPLATE_THUMBS_INDEX" val="1、2、3、4、6、8、10、12、13"/>
</p:tagLst>
</file>

<file path=ppt/tags/tag30.xml><?xml version="1.0" encoding="utf-8"?>
<p:tagLst xmlns:p="http://schemas.openxmlformats.org/presentationml/2006/main">
  <p:tag name="KSO_WM_TEMPLATE_CATEGORY" val="custom"/>
  <p:tag name="KSO_WM_TEMPLATE_INDEX" val="20188978"/>
  <p:tag name="KSO_WM_UNIT_TYPE" val="n_h_h_a"/>
  <p:tag name="KSO_WM_UNIT_INDEX" val="1_2_1_1"/>
  <p:tag name="KSO_WM_UNIT_LAYERLEVEL" val="1_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a*1_2_1_1"/>
  <p:tag name="KSO_WM_UNIT_PRESET_TEXT" val="Text here"/>
</p:tagLst>
</file>

<file path=ppt/tags/tag31.xml><?xml version="1.0" encoding="utf-8"?>
<p:tagLst xmlns:p="http://schemas.openxmlformats.org/presentationml/2006/main">
  <p:tag name="KSO_WM_TEMPLATE_CATEGORY" val="custom"/>
  <p:tag name="KSO_WM_TEMPLATE_INDEX" val="20188978"/>
  <p:tag name="KSO_WM_UNIT_TYPE" val="n_h_h_a"/>
  <p:tag name="KSO_WM_UNIT_INDEX" val="1_2_2_1"/>
  <p:tag name="KSO_WM_UNIT_LAYERLEVEL" val="1_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a*1_2_2_1"/>
  <p:tag name="KSO_WM_UNIT_PRESET_TEXT" val="Text here"/>
</p:tagLst>
</file>

<file path=ppt/tags/tag32.xml><?xml version="1.0" encoding="utf-8"?>
<p:tagLst xmlns:p="http://schemas.openxmlformats.org/presentationml/2006/main">
  <p:tag name="KSO_WM_TEMPLATE_CATEGORY" val="custom"/>
  <p:tag name="KSO_WM_TEMPLATE_INDEX" val="20188978"/>
  <p:tag name="KSO_WM_UNIT_TYPE" val="n_h_h_f"/>
  <p:tag name="KSO_WM_UNIT_INDEX" val="1_2_2_1"/>
  <p:tag name="KSO_WM_UNIT_LAYERLEVEL" val="1_1_1_1"/>
  <p:tag name="KSO_WM_UNIT_VALUE" val="6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f*1_2_2_1"/>
  <p:tag name="KSO_WM_UNIT_PRESET_TEXT" val="Supporting text here.&#13;You can use the icon library to filter and replace existing icon elements with one click."/>
</p:tagLst>
</file>

<file path=ppt/tags/tag33.xml><?xml version="1.0" encoding="utf-8"?>
<p:tagLst xmlns:p="http://schemas.openxmlformats.org/presentationml/2006/main">
  <p:tag name="KSO_WM_TEMPLATE_CATEGORY" val="custom"/>
  <p:tag name="KSO_WM_TEMPLATE_INDEX" val="20188978"/>
  <p:tag name="KSO_WM_UNIT_TYPE" val="n_h_h_f"/>
  <p:tag name="KSO_WM_UNIT_INDEX" val="1_2_3_1"/>
  <p:tag name="KSO_WM_UNIT_LAYERLEVEL" val="1_1_1_1"/>
  <p:tag name="KSO_WM_UNIT_VALUE" val="6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f*1_2_3_1"/>
  <p:tag name="KSO_WM_UNIT_PRESET_TEXT" val="Supporting text here.&#13;You can use the icon library to filter and replace existing icon elements with one click."/>
</p:tagLst>
</file>

<file path=ppt/tags/tag34.xml><?xml version="1.0" encoding="utf-8"?>
<p:tagLst xmlns:p="http://schemas.openxmlformats.org/presentationml/2006/main">
  <p:tag name="KSO_WM_TEMPLATE_CATEGORY" val="custom"/>
  <p:tag name="KSO_WM_TEMPLATE_INDEX" val="20188978"/>
  <p:tag name="KSO_WM_UNIT_TYPE" val="n_h_h_a"/>
  <p:tag name="KSO_WM_UNIT_INDEX" val="1_2_3_1"/>
  <p:tag name="KSO_WM_UNIT_LAYERLEVEL" val="1_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a*1_2_3_1"/>
  <p:tag name="KSO_WM_UNIT_PRESET_TEXT" val="Text here"/>
</p:tagLst>
</file>

<file path=ppt/tags/tag35.xml><?xml version="1.0" encoding="utf-8"?>
<p:tagLst xmlns:p="http://schemas.openxmlformats.org/presentationml/2006/main">
  <p:tag name="KSO_WM_TEMPLATE_CATEGORY" val="custom"/>
  <p:tag name="KSO_WM_TEMPLATE_INDEX" val="20188978"/>
  <p:tag name="KSO_WM_UNIT_TYPE" val="n_h_i"/>
  <p:tag name="KSO_WM_UNIT_INDEX" val="1_1_2"/>
  <p:tag name="KSO_WM_UNIT_LAYERLEVEL" val="1_1_1"/>
  <p:tag name="KSO_WM_BEAUTIFY_FLAG" val="#wm#"/>
  <p:tag name="KSO_WM_TAG_VERSION" val="1.0"/>
  <p:tag name="KSO_WM_DIAGRAM_GROUP_CODE" val="n1-1"/>
  <p:tag name="KSO_WM_UNIT_ID" val="custom20188978_12*n_h_i*1_1_2"/>
</p:tagLst>
</file>

<file path=ppt/tags/tag36.xml><?xml version="1.0" encoding="utf-8"?>
<p:tagLst xmlns:p="http://schemas.openxmlformats.org/presentationml/2006/main">
  <p:tag name="KSO_WM_TEMPLATE_CATEGORY" val="custom"/>
  <p:tag name="KSO_WM_TEMPLATE_INDEX" val="20188978"/>
  <p:tag name="KSO_WM_UNIT_TYPE" val="n_h_a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a*1_1_1"/>
  <p:tag name="KSO_WM_UNIT_PRESET_TEXT" val="Supporting text here"/>
</p:tagLst>
</file>

<file path=ppt/tags/tag37.xml><?xml version="1.0" encoding="utf-8"?>
<p:tagLst xmlns:p="http://schemas.openxmlformats.org/presentationml/2006/main">
  <p:tag name="KSO_WM_TAG_VERSION" val="1.0"/>
  <p:tag name="KSO_WM_SLIDE_ITEM_CNT" val="3"/>
  <p:tag name="KSO_WM_SLIDE_LAYOUT" val="n"/>
  <p:tag name="KSO_WM_SLIDE_LAYOUT_CNT" val="1"/>
  <p:tag name="KSO_WM_SLIDE_TYPE" val="text"/>
  <p:tag name="KSO_WM_SLIDE_SUBTYPE" val="diag"/>
  <p:tag name="KSO_WM_BEAUTIFY_FLAG" val="#wm#"/>
  <p:tag name="KSO_WM_SLIDE_POSITION" val="0*0"/>
  <p:tag name="KSO_WM_SLIDE_SIZE" val="853*540"/>
  <p:tag name="KSO_WM_COMBINE_RELATE_SLIDE_ID" val="background20185106_12"/>
  <p:tag name="KSO_WM_TEMPLATE_CATEGORY" val="custom"/>
  <p:tag name="KSO_WM_TEMPLATE_INDEX" val="20188978"/>
  <p:tag name="KSO_WM_SLIDE_ID" val="custom20188978_12"/>
  <p:tag name="KSO_WM_SLIDE_INDEX" val="12"/>
  <p:tag name="KSO_WM_DIAGRAM_GROUP_CODE" val="n1-1"/>
  <p:tag name="KSO_WM_TEMPLATE_SUBCATEGORY" val="combine"/>
</p:tagLst>
</file>

<file path=ppt/tags/tag38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5*a*1"/>
  <p:tag name="KSO_WM_UNIT_PRESET_TEXT" val="取得的成绩与经验"/>
</p:tagLst>
</file>

<file path=ppt/tags/tag39.xml><?xml version="1.0" encoding="utf-8"?>
<p:tagLst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5*e*1"/>
  <p:tag name="KSO_WM_UNIT_PRESET_TEXT" val="02."/>
</p:tagLst>
</file>

<file path=ppt/tags/tag4.xml><?xml version="1.0" encoding="utf-8"?>
<p:tagLst xmlns:p="http://schemas.openxmlformats.org/presentationml/2006/main">
  <p:tag name="KSO_WM_TEMPLATE_CATEGORY" val="custom"/>
  <p:tag name="KSO_WM_TEMPLATE_INDEX" val="20188978"/>
  <p:tag name="KSO_WM_UNIT_TYPE" val="f"/>
  <p:tag name="KSO_WM_UNIT_INDEX" val="1"/>
  <p:tag name="KSO_WM_UNIT_LAYERLEVEL" val="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f*1"/>
  <p:tag name="KSO_WM_UNIT_PRESET_TEXT" val="Your name"/>
</p:tagLst>
</file>

<file path=ppt/tags/tag40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5"/>
  <p:tag name="KSO_WM_TEMPLATE_CATEGORY" val="custom"/>
  <p:tag name="KSO_WM_TEMPLATE_INDEX" val="20188978"/>
  <p:tag name="KSO_WM_SLIDE_ID" val="custom20188978_5"/>
  <p:tag name="KSO_WM_SLIDE_INDEX" val="5"/>
  <p:tag name="KSO_WM_TEMPLATE_SUBCATEGORY" val="combine"/>
</p:tagLst>
</file>

<file path=ppt/tags/tag4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0"/>
  <p:tag name="KSO_WM_TEMPLATE_CATEGORY" val="custom"/>
  <p:tag name="KSO_WM_TEMPLATE_INDEX" val="20188978"/>
  <p:tag name="KSO_WM_UNIT_INDEX" val="0"/>
</p:tagLst>
</file>

<file path=ppt/tags/tag42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1"/>
  <p:tag name="KSO_WM_TEMPLATE_CATEGORY" val="custom"/>
  <p:tag name="KSO_WM_TEMPLATE_INDEX" val="20188978"/>
  <p:tag name="KSO_WM_UNIT_INDEX" val="1"/>
</p:tagLst>
</file>

<file path=ppt/tags/tag43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3"/>
  <p:tag name="KSO_WM_UNIT_ID" val="custom20188978_6*l_h_i*1_1_1"/>
</p:tagLst>
</file>

<file path=ppt/tags/tag44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3"/>
  <p:tag name="KSO_WM_UNIT_ID" val="custom20188978_6*l_h_i*1_2_1"/>
</p:tagLst>
</file>

<file path=ppt/tags/tag45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3"/>
  <p:tag name="KSO_WM_UNIT_ID" val="custom20188978_6*l_h_i*1_3_1"/>
</p:tagLst>
</file>

<file path=ppt/tags/tag46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3"/>
  <p:tag name="KSO_WM_UNIT_ID" val="custom20188978_6*l_h_i*1_1_2"/>
</p:tagLst>
</file>

<file path=ppt/tags/tag47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6"/>
  <p:tag name="KSO_WM_TEMPLATE_CATEGORY" val="custom"/>
  <p:tag name="KSO_WM_TEMPLATE_INDEX" val="20188978"/>
  <p:tag name="KSO_WM_UNIT_INDEX" val="6"/>
</p:tagLst>
</file>

<file path=ppt/tags/tag48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5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8978_6*l_h_f*1_1_1"/>
  <p:tag name="KSO_WM_UNIT_PRESET_TEXT" val="Unified fonts make reading more fluent. Theme color makes PPT more convenient."/>
</p:tagLst>
</file>

<file path=ppt/tags/tag49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3"/>
  <p:tag name="KSO_WM_UNIT_ID" val="custom20188978_6*l_h_i*1_2_2"/>
</p:tagLst>
</file>

<file path=ppt/tags/tag5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a*1"/>
  <p:tag name="KSO_WM_UNIT_PRESET_TEXT" val="工作总结模板"/>
</p:tagLst>
</file>

<file path=ppt/tags/tag50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2_1"/>
  <p:tag name="KSO_WM_UNIT_LAYERLEVEL" val="1_1_1"/>
  <p:tag name="KSO_WM_UNIT_VALUE" val="5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8978_6*l_h_f*1_2_1"/>
  <p:tag name="KSO_WM_UNIT_PRESET_TEXT" val="Unified fonts make reading more fluent. Theme color makes PPT more convenient."/>
</p:tagLst>
</file>

<file path=ppt/tags/tag51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3_2"/>
  <p:tag name="KSO_WM_UNIT_LAYERLEVEL" val="1_1_1"/>
  <p:tag name="KSO_WM_BEAUTIFY_FLAG" val="#wm#"/>
  <p:tag name="KSO_WM_TAG_VERSION" val="1.0"/>
  <p:tag name="KSO_WM_DIAGRAM_GROUP_CODE" val="l1-3"/>
  <p:tag name="KSO_WM_UNIT_ID" val="custom20188978_6*l_h_i*1_3_2"/>
</p:tagLst>
</file>

<file path=ppt/tags/tag52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3_1"/>
  <p:tag name="KSO_WM_UNIT_LAYERLEVEL" val="1_1_1"/>
  <p:tag name="KSO_WM_UNIT_VALUE" val="5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8978_6*l_h_f*1_3_1"/>
  <p:tag name="KSO_WM_UNIT_PRESET_TEXT" val="Unified fonts make reading more fluent. Theme color makes PPT more convenient."/>
</p:tagLst>
</file>

<file path=ppt/tags/tag53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6*a*1"/>
  <p:tag name="KSO_WM_UNIT_PRESET_TEXT" val="今年取得的成绩"/>
</p:tagLst>
</file>

<file path=ppt/tags/tag54.xml><?xml version="1.0" encoding="utf-8"?>
<p:tagLst xmlns:p="http://schemas.openxmlformats.org/presentationml/2006/main">
  <p:tag name="KSO_WM_TAG_VERSION" val="1.0"/>
  <p:tag name="KSO_WM_SLIDE_ITEM_CNT" val="3"/>
  <p:tag name="KSO_WM_SLIDE_LAYOUT" val="a_b_f_l"/>
  <p:tag name="KSO_WM_SLIDE_LAYOUT_CNT" val="1_1_1_1"/>
  <p:tag name="KSO_WM_SLIDE_TYPE" val="text"/>
  <p:tag name="KSO_WM_SLIDE_SUBTYPE" val="diag"/>
  <p:tag name="KSO_WM_BEAUTIFY_FLAG" val="#wm#"/>
  <p:tag name="KSO_WM_SLIDE_POSITION" val="139*94"/>
  <p:tag name="KSO_WM_SLIDE_SIZE" val="748*384"/>
  <p:tag name="KSO_WM_COMBINE_RELATE_SLIDE_ID" val="background20185106_6"/>
  <p:tag name="KSO_WM_TEMPLATE_CATEGORY" val="custom"/>
  <p:tag name="KSO_WM_TEMPLATE_INDEX" val="20188978"/>
  <p:tag name="KSO_WM_SLIDE_ID" val="custom20188978_6"/>
  <p:tag name="KSO_WM_SLIDE_INDEX" val="6"/>
  <p:tag name="KSO_WM_DIAGRAM_GROUP_CODE" val="l1-3"/>
  <p:tag name="KSO_WM_TEMPLATE_SUBCATEGORY" val="combine"/>
</p:tagLst>
</file>

<file path=ppt/tags/tag55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7*a*1"/>
  <p:tag name="KSO_WM_UNIT_PRESET_TEXT" val="不足之处与原因分析"/>
</p:tagLst>
</file>

<file path=ppt/tags/tag56.xml><?xml version="1.0" encoding="utf-8"?>
<p:tagLst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7*e*1"/>
  <p:tag name="KSO_WM_UNIT_PRESET_TEXT" val="03."/>
</p:tagLst>
</file>

<file path=ppt/tags/tag57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7"/>
  <p:tag name="KSO_WM_TEMPLATE_CATEGORY" val="custom"/>
  <p:tag name="KSO_WM_TEMPLATE_INDEX" val="20188978"/>
  <p:tag name="KSO_WM_SLIDE_ID" val="custom20188978_7"/>
  <p:tag name="KSO_WM_SLIDE_INDEX" val="7"/>
  <p:tag name="KSO_WM_TEMPLATE_SUBCATEGORY" val="combine"/>
</p:tagLst>
</file>

<file path=ppt/tags/tag5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8*i*0"/>
  <p:tag name="KSO_WM_TEMPLATE_CATEGORY" val="custom"/>
  <p:tag name="KSO_WM_TEMPLATE_INDEX" val="20188978"/>
  <p:tag name="KSO_WM_UNIT_INDEX" val="0"/>
</p:tagLst>
</file>

<file path=ppt/tags/tag59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4"/>
  <p:tag name="KSO_WM_UNIT_ID" val="custom20188978_8*l_h_i*1_1_1"/>
</p:tagLst>
</file>

<file path=ppt/tags/tag6.xml><?xml version="1.0" encoding="utf-8"?>
<p:tagLst xmlns:p="http://schemas.openxmlformats.org/presentationml/2006/main">
  <p:tag name="KSO_WM_TEMPLATE_CATEGORY" val="custom"/>
  <p:tag name="KSO_WM_TEMPLATE_INDEX" val="20188978"/>
  <p:tag name="KSO_WM_UNIT_TYPE" val="b"/>
  <p:tag name="KSO_WM_UNIT_INDEX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b*1"/>
  <p:tag name="KSO_WM_UNIT_PRESET_TEXT" val="Adjust the spacing to adapt to Chinese typesetting"/>
</p:tagLst>
</file>

<file path=ppt/tags/tag60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4"/>
  <p:tag name="KSO_WM_UNIT_ID" val="custom20188978_8*l_h_i*1_3_1"/>
</p:tagLst>
</file>

<file path=ppt/tags/tag61.xml><?xml version="1.0" encoding="utf-8"?>
<p:tagLst xmlns:p="http://schemas.openxmlformats.org/presentationml/2006/main">
  <p:tag name="KSO_WM_TEMPLATE_CATEGORY" val="custom"/>
  <p:tag name="KSO_WM_TEMPLATE_INDEX" val="20188978"/>
  <p:tag name="KSO_WM_UNIT_TYPE" val="l_h_a"/>
  <p:tag name="KSO_WM_UNIT_INDEX" val="1_1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1_1"/>
  <p:tag name="KSO_WM_UNIT_PRESET_TEXT" val="key words"/>
</p:tagLst>
</file>

<file path=ppt/tags/tag62.xml><?xml version="1.0" encoding="utf-8"?>
<p:tagLst xmlns:p="http://schemas.openxmlformats.org/presentationml/2006/main">
  <p:tag name="KSO_WM_TEMPLATE_CATEGORY" val="custom"/>
  <p:tag name="KSO_WM_TEMPLATE_INDEX" val="20188978"/>
  <p:tag name="KSO_WM_UNIT_TYPE" val="l_h_a"/>
  <p:tag name="KSO_WM_UNIT_INDEX" val="1_3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3_1"/>
  <p:tag name="KSO_WM_UNIT_PRESET_TEXT" val="key words"/>
</p:tagLst>
</file>

<file path=ppt/tags/tag63.xml><?xml version="1.0" encoding="utf-8"?>
<p:tagLst xmlns:p="http://schemas.openxmlformats.org/presentationml/2006/main">
  <p:tag name="KSO_WM_TEMPLATE_CATEGORY" val="custom"/>
  <p:tag name="KSO_WM_TEMPLATE_INDEX" val="20188978"/>
  <p:tag name="KSO_WM_UNIT_TYPE" val="l_h_a"/>
  <p:tag name="KSO_WM_UNIT_INDEX" val="1_5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5_1"/>
  <p:tag name="KSO_WM_UNIT_PRESET_TEXT" val="key words"/>
</p:tagLst>
</file>

<file path=ppt/tags/tag64.xml><?xml version="1.0" encoding="utf-8"?>
<p:tagLst xmlns:p="http://schemas.openxmlformats.org/presentationml/2006/main">
  <p:tag name="KSO_WM_TEMPLATE_CATEGORY" val="custom"/>
  <p:tag name="KSO_WM_TEMPLATE_INDEX" val="20188978"/>
  <p:tag name="KSO_WM_UNIT_TYPE" val="l_h_a"/>
  <p:tag name="KSO_WM_UNIT_INDEX" val="1_2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2_1"/>
  <p:tag name="KSO_WM_UNIT_PRESET_TEXT" val="key words"/>
</p:tagLst>
</file>

<file path=ppt/tags/tag65.xml><?xml version="1.0" encoding="utf-8"?>
<p:tagLst xmlns:p="http://schemas.openxmlformats.org/presentationml/2006/main">
  <p:tag name="KSO_WM_TEMPLATE_CATEGORY" val="custom"/>
  <p:tag name="KSO_WM_TEMPLATE_INDEX" val="20188978"/>
  <p:tag name="KSO_WM_UNIT_TYPE" val="l_h_a"/>
  <p:tag name="KSO_WM_UNIT_INDEX" val="1_4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4_1"/>
  <p:tag name="KSO_WM_UNIT_PRESET_TEXT" val="key words"/>
</p:tagLst>
</file>

<file path=ppt/tags/tag66.xml><?xml version="1.0" encoding="utf-8"?>
<p:tagLst xmlns:p="http://schemas.openxmlformats.org/presentationml/2006/main">
  <p:tag name="KSO_WM_TEMPLATE_CATEGORY" val="custom"/>
  <p:tag name="KSO_WM_TEMPLATE_INDEX" val="20188978"/>
  <p:tag name="KSO_WM_UNIT_TYPE" val="l_h_a"/>
  <p:tag name="KSO_WM_UNIT_INDEX" val="1_6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6_1"/>
  <p:tag name="KSO_WM_UNIT_PRESET_TEXT" val="key words"/>
</p:tagLst>
</file>

<file path=ppt/tags/tag67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4"/>
  <p:tag name="KSO_WM_UNIT_ID" val="custom20188978_8*l_h_i*1_2_1"/>
</p:tagLst>
</file>

<file path=ppt/tags/tag68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4"/>
  <p:tag name="KSO_WM_UNIT_ID" val="custom20188978_8*l_h_i*1_4_1"/>
</p:tagLst>
</file>

<file path=ppt/tags/tag69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8*a*1"/>
  <p:tag name="KSO_WM_UNIT_PRESET_TEXT" val="不足之处"/>
</p:tagLst>
</file>

<file path=ppt/tags/tag7.xml><?xml version="1.0" encoding="utf-8"?>
<p:tagLst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SLIDE_ITEM_CNT" val="3"/>
  <p:tag name="KSO_WM_SLIDE_LAYOUT" val="a_b_f"/>
  <p:tag name="KSO_WM_SLIDE_LAYOUT_CNT" val="1_1_1"/>
  <p:tag name="KSO_WM_SLIDE_TYPE" val="title"/>
  <p:tag name="KSO_WM_SLIDE_SUBTYPE" val="pureTxt"/>
  <p:tag name="KSO_WM_BEAUTIFY_FLAG" val="#wm#"/>
  <p:tag name="KSO_WM_COMBINE_RELATE_SLIDE_ID" val="background20185106_1"/>
  <p:tag name="KSO_WM_TEMPLATE_CATEGORY" val="custom"/>
  <p:tag name="KSO_WM_TEMPLATE_INDEX" val="20188978"/>
  <p:tag name="KSO_WM_SLIDE_ID" val="custom20188978_1"/>
  <p:tag name="KSO_WM_SLIDE_INDEX" val="1"/>
  <p:tag name="KSO_WM_TEMPLATE_SUBCATEGORY" val="combine"/>
  <p:tag name="KSO_WM_TEMPLATE_THUMBS_INDEX" val="1、2、3、4、6、8、10、12、13、"/>
</p:tagLst>
</file>

<file path=ppt/tags/tag7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8*i*12"/>
  <p:tag name="KSO_WM_TEMPLATE_CATEGORY" val="custom"/>
  <p:tag name="KSO_WM_TEMPLATE_INDEX" val="20188978"/>
  <p:tag name="KSO_WM_UNIT_INDEX" val="12"/>
</p:tagLst>
</file>

<file path=ppt/tags/tag71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1_1"/>
  <p:tag name="KSO_WM_UNIT_PRESET_TEXT" val="Supporting text here.&#13;You can use the icon library to filter and replace existing icon elements with one click."/>
</p:tagLst>
</file>

<file path=ppt/tags/tag72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3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3_1"/>
  <p:tag name="KSO_WM_UNIT_PRESET_TEXT" val="Supporting text here.&#13;You can use the icon library to filter and replace existing icon elements with one click."/>
</p:tagLst>
</file>

<file path=ppt/tags/tag73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5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5_1"/>
  <p:tag name="KSO_WM_UNIT_PRESET_TEXT" val="Supporting text here.&#13;You can use the icon library to filter and replace existing icon elements with one click."/>
</p:tagLst>
</file>

<file path=ppt/tags/tag74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6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6_1"/>
  <p:tag name="KSO_WM_UNIT_PRESET_TEXT" val="Supporting text here.&#13;You can use the icon library to filter and replace existing icon elements with one click."/>
</p:tagLst>
</file>

<file path=ppt/tags/tag75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4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4_1"/>
  <p:tag name="KSO_WM_UNIT_PRESET_TEXT" val="Supporting text here.&#13;You can use the icon library to filter and replace existing icon elements with one click."/>
</p:tagLst>
</file>

<file path=ppt/tags/tag76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2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2_1"/>
  <p:tag name="KSO_WM_UNIT_PRESET_TEXT" val="Supporting text here.&#13;You can use the icon to filter and replace existing icon elements with one click."/>
</p:tagLst>
</file>

<file path=ppt/tags/tag77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SLIDE_SUBTYPE" val="diag"/>
  <p:tag name="KSO_WM_BEAUTIFY_FLAG" val="#wm#"/>
  <p:tag name="KSO_WM_SLIDE_POSITION" val="117*125"/>
  <p:tag name="KSO_WM_SLIDE_SIZE" val="736*360"/>
  <p:tag name="KSO_WM_COMBINE_RELATE_SLIDE_ID" val="background20185106_8"/>
  <p:tag name="KSO_WM_TEMPLATE_CATEGORY" val="custom"/>
  <p:tag name="KSO_WM_TEMPLATE_INDEX" val="20188978"/>
  <p:tag name="KSO_WM_SLIDE_ID" val="custom20188978_8"/>
  <p:tag name="KSO_WM_SLIDE_INDEX" val="8"/>
  <p:tag name="KSO_WM_DIAGRAM_GROUP_CODE" val="l1-4"/>
  <p:tag name="KSO_WM_TEMPLATE_SUBCATEGORY" val="combine"/>
</p:tagLst>
</file>

<file path=ppt/tags/tag78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9*a*1"/>
  <p:tag name="KSO_WM_UNIT_PRESET_TEXT" val="后续工作计划"/>
</p:tagLst>
</file>

<file path=ppt/tags/tag79.xml><?xml version="1.0" encoding="utf-8"?>
<p:tagLst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9*e*1"/>
  <p:tag name="KSO_WM_UNIT_PRESET_TEXT" val="04."/>
</p:tagLst>
</file>

<file path=ppt/tags/tag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0"/>
  <p:tag name="KSO_WM_TEMPLATE_CATEGORY" val="custom"/>
  <p:tag name="KSO_WM_TEMPLATE_INDEX" val="20188978"/>
  <p:tag name="KSO_WM_UNIT_INDEX" val="0"/>
</p:tagLst>
</file>

<file path=ppt/tags/tag80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9"/>
  <p:tag name="KSO_WM_TEMPLATE_CATEGORY" val="custom"/>
  <p:tag name="KSO_WM_TEMPLATE_INDEX" val="20188978"/>
  <p:tag name="KSO_WM_SLIDE_ID" val="custom20188978_9"/>
  <p:tag name="KSO_WM_SLIDE_INDEX" val="9"/>
  <p:tag name="KSO_WM_TEMPLATE_SUBCATEGORY" val="combine"/>
</p:tagLst>
</file>

<file path=ppt/tags/tag81.xml><?xml version="1.0" encoding="utf-8"?>
<p:tagLst xmlns:p="http://schemas.openxmlformats.org/presentationml/2006/main">
  <p:tag name="KSO_WM_DIAGRAM_GROUP_CODE" val="m1_1"/>
  <p:tag name="KSO_WM_TAG_VERSION" val="1.0"/>
  <p:tag name="KSO_WM_BEAUTIFY_FLAG" val="#wm#"/>
  <p:tag name="KSO_WM_UNIT_TYPE" val="i"/>
  <p:tag name="KSO_WM_UNIT_ID" val="custom20188978_10*i*0"/>
  <p:tag name="KSO_WM_TEMPLATE_CATEGORY" val="custom"/>
  <p:tag name="KSO_WM_TEMPLATE_INDEX" val="20188978"/>
  <p:tag name="KSO_WM_UNIT_INDEX" val="0"/>
</p:tagLst>
</file>

<file path=ppt/tags/tag82.xml><?xml version="1.0" encoding="utf-8"?>
<p:tagLst xmlns:p="http://schemas.openxmlformats.org/presentationml/2006/main">
  <p:tag name="KSO_WM_TEMPLATE_CATEGORY" val="custom"/>
  <p:tag name="KSO_WM_TEMPLATE_INDEX" val="20188978"/>
  <p:tag name="KSO_WM_UNIT_TYPE" val="m_i"/>
  <p:tag name="KSO_WM_UNIT_INDEX" val="1_1"/>
  <p:tag name="KSO_WM_UNIT_LAYERLEVEL" val="1_1"/>
  <p:tag name="KSO_WM_BEAUTIFY_FLAG" val="#wm#"/>
  <p:tag name="KSO_WM_TAG_VERSION" val="1.0"/>
  <p:tag name="KSO_WM_DIAGRAM_GROUP_CODE" val="m1-1"/>
  <p:tag name="KSO_WM_UNIT_ID" val="custom20188978_10*m_i*1_1"/>
</p:tagLst>
</file>

<file path=ppt/tags/tag83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1_1"/>
  <p:tag name="KSO_WM_UNIT_LAYERLEVEL" val="1_1_1"/>
  <p:tag name="KSO_WM_BEAUTIFY_FLAG" val="#wm#"/>
  <p:tag name="KSO_WM_TAG_VERSION" val="1.0"/>
  <p:tag name="KSO_WM_DIAGRAM_GROUP_CODE" val="m1-1"/>
  <p:tag name="KSO_WM_UNIT_ID" val="custom20188978_10*m_h_i*1_1_1"/>
</p:tagLst>
</file>

<file path=ppt/tags/tag84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1_2"/>
  <p:tag name="KSO_WM_UNIT_LAYERLEVEL" val="1_1_1"/>
  <p:tag name="KSO_WM_BEAUTIFY_FLAG" val="#wm#"/>
  <p:tag name="KSO_WM_TAG_VERSION" val="1.0"/>
  <p:tag name="KSO_WM_DIAGRAM_GROUP_CODE" val="m1-1"/>
  <p:tag name="KSO_WM_UNIT_ID" val="custom20188978_10*m_h_i*1_1_2"/>
</p:tagLst>
</file>

<file path=ppt/tags/tag85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2_1"/>
  <p:tag name="KSO_WM_UNIT_LAYERLEVEL" val="1_1_1"/>
  <p:tag name="KSO_WM_BEAUTIFY_FLAG" val="#wm#"/>
  <p:tag name="KSO_WM_TAG_VERSION" val="1.0"/>
  <p:tag name="KSO_WM_DIAGRAM_GROUP_CODE" val="m1-1"/>
  <p:tag name="KSO_WM_UNIT_ID" val="custom20188978_10*m_h_i*1_2_1"/>
</p:tagLst>
</file>

<file path=ppt/tags/tag86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3_1"/>
  <p:tag name="KSO_WM_UNIT_LAYERLEVEL" val="1_1_1"/>
  <p:tag name="KSO_WM_BEAUTIFY_FLAG" val="#wm#"/>
  <p:tag name="KSO_WM_TAG_VERSION" val="1.0"/>
  <p:tag name="KSO_WM_DIAGRAM_GROUP_CODE" val="m1-1"/>
  <p:tag name="KSO_WM_UNIT_ID" val="custom20188978_10*m_h_i*1_3_1"/>
</p:tagLst>
</file>

<file path=ppt/tags/tag87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4_1"/>
  <p:tag name="KSO_WM_UNIT_LAYERLEVEL" val="1_1_1"/>
  <p:tag name="KSO_WM_BEAUTIFY_FLAG" val="#wm#"/>
  <p:tag name="KSO_WM_TAG_VERSION" val="1.0"/>
  <p:tag name="KSO_WM_DIAGRAM_GROUP_CODE" val="m1-1"/>
  <p:tag name="KSO_WM_UNIT_ID" val="custom20188978_10*m_h_i*1_4_1"/>
</p:tagLst>
</file>

<file path=ppt/tags/tag88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2_2"/>
  <p:tag name="KSO_WM_UNIT_LAYERLEVEL" val="1_1_1"/>
  <p:tag name="KSO_WM_BEAUTIFY_FLAG" val="#wm#"/>
  <p:tag name="KSO_WM_TAG_VERSION" val="1.0"/>
  <p:tag name="KSO_WM_DIAGRAM_GROUP_CODE" val="m1-1"/>
  <p:tag name="KSO_WM_UNIT_ID" val="custom20188978_10*m_h_i*1_2_2"/>
</p:tagLst>
</file>

<file path=ppt/tags/tag89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3_2"/>
  <p:tag name="KSO_WM_UNIT_LAYERLEVEL" val="1_1_1"/>
  <p:tag name="KSO_WM_BEAUTIFY_FLAG" val="#wm#"/>
  <p:tag name="KSO_WM_TAG_VERSION" val="1.0"/>
  <p:tag name="KSO_WM_DIAGRAM_GROUP_CODE" val="m1-1"/>
  <p:tag name="KSO_WM_UNIT_ID" val="custom20188978_10*m_h_i*1_3_2"/>
</p:tagLst>
</file>

<file path=ppt/tags/tag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1"/>
  <p:tag name="KSO_WM_TEMPLATE_CATEGORY" val="custom"/>
  <p:tag name="KSO_WM_TEMPLATE_INDEX" val="20188978"/>
  <p:tag name="KSO_WM_UNIT_INDEX" val="1"/>
</p:tagLst>
</file>

<file path=ppt/tags/tag90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1_3"/>
  <p:tag name="KSO_WM_UNIT_LAYERLEVEL" val="1_1_1"/>
  <p:tag name="KSO_WM_BEAUTIFY_FLAG" val="#wm#"/>
  <p:tag name="KSO_WM_TAG_VERSION" val="1.0"/>
  <p:tag name="KSO_WM_DIAGRAM_GROUP_CODE" val="m1-1"/>
  <p:tag name="KSO_WM_UNIT_ID" val="custom20188978_10*m_h_i*1_1_3"/>
</p:tagLst>
</file>

<file path=ppt/tags/tag91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2_3"/>
  <p:tag name="KSO_WM_UNIT_LAYERLEVEL" val="1_1_1"/>
  <p:tag name="KSO_WM_BEAUTIFY_FLAG" val="#wm#"/>
  <p:tag name="KSO_WM_TAG_VERSION" val="1.0"/>
  <p:tag name="KSO_WM_DIAGRAM_GROUP_CODE" val="m1-1"/>
  <p:tag name="KSO_WM_UNIT_ID" val="custom20188978_10*m_h_i*1_2_3"/>
</p:tagLst>
</file>

<file path=ppt/tags/tag92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3_3"/>
  <p:tag name="KSO_WM_UNIT_LAYERLEVEL" val="1_1_1"/>
  <p:tag name="KSO_WM_BEAUTIFY_FLAG" val="#wm#"/>
  <p:tag name="KSO_WM_TAG_VERSION" val="1.0"/>
  <p:tag name="KSO_WM_DIAGRAM_GROUP_CODE" val="m1-1"/>
  <p:tag name="KSO_WM_UNIT_ID" val="custom20188978_10*m_h_i*1_3_3"/>
</p:tagLst>
</file>

<file path=ppt/tags/tag93.xml><?xml version="1.0" encoding="utf-8"?>
<p:tagLst xmlns:p="http://schemas.openxmlformats.org/presentationml/2006/main">
  <p:tag name="KSO_WM_TEMPLATE_CATEGORY" val="custom"/>
  <p:tag name="KSO_WM_TEMPLATE_INDEX" val="20188978"/>
  <p:tag name="KSO_WM_UNIT_TYPE" val="m_h_f"/>
  <p:tag name="KSO_WM_UNIT_INDEX" val="1_4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4_1"/>
  <p:tag name="KSO_WM_UNIT_PRESET_TEXT" val="Lorem ipsum dolor sit amet, consectetur adipisicing elit."/>
</p:tagLst>
</file>

<file path=ppt/tags/tag94.xml><?xml version="1.0" encoding="utf-8"?>
<p:tagLst xmlns:p="http://schemas.openxmlformats.org/presentationml/2006/main">
  <p:tag name="KSO_WM_TEMPLATE_CATEGORY" val="custom"/>
  <p:tag name="KSO_WM_TEMPLATE_INDEX" val="20188978"/>
  <p:tag name="KSO_WM_UNIT_TYPE" val="m_h_f"/>
  <p:tag name="KSO_WM_UNIT_INDEX" val="1_3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3_1"/>
  <p:tag name="KSO_WM_UNIT_PRESET_TEXT" val="Lorem ipsum dolor sit amet, consectetur adipisicing elit."/>
</p:tagLst>
</file>

<file path=ppt/tags/tag95.xml><?xml version="1.0" encoding="utf-8"?>
<p:tagLst xmlns:p="http://schemas.openxmlformats.org/presentationml/2006/main">
  <p:tag name="KSO_WM_TEMPLATE_CATEGORY" val="custom"/>
  <p:tag name="KSO_WM_TEMPLATE_INDEX" val="20188978"/>
  <p:tag name="KSO_WM_UNIT_TYPE" val="m_h_f"/>
  <p:tag name="KSO_WM_UNIT_INDEX" val="1_2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2_1"/>
  <p:tag name="KSO_WM_UNIT_PRESET_TEXT" val="Lorem ipsum dolor sit amet, consectetur adipisicing elit."/>
</p:tagLst>
</file>

<file path=ppt/tags/tag96.xml><?xml version="1.0" encoding="utf-8"?>
<p:tagLst xmlns:p="http://schemas.openxmlformats.org/presentationml/2006/main">
  <p:tag name="KSO_WM_TEMPLATE_CATEGORY" val="custom"/>
  <p:tag name="KSO_WM_TEMPLATE_INDEX" val="20188978"/>
  <p:tag name="KSO_WM_UNIT_TYPE" val="m_h_f"/>
  <p:tag name="KSO_WM_UNIT_INDEX" val="1_1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1_1"/>
  <p:tag name="KSO_WM_UNIT_PRESET_TEXT" val="Lorem ipsum dolor sit amet, consectetur adipisicing elit."/>
</p:tagLst>
</file>

<file path=ppt/tags/tag97.xml><?xml version="1.0" encoding="utf-8"?>
<p:tagLst xmlns:p="http://schemas.openxmlformats.org/presentationml/2006/main">
  <p:tag name="KSO_WM_TEMPLATE_CATEGORY" val="custom"/>
  <p:tag name="KSO_WM_TEMPLATE_INDEX" val="20188978"/>
  <p:tag name="KSO_WM_UNIT_TYPE" val="m_h_a"/>
  <p:tag name="KSO_WM_UNIT_INDEX" val="1_1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a*1_1_1"/>
  <p:tag name="KSO_WM_UNIT_PRESET_TEXT" val="Text here"/>
</p:tagLst>
</file>

<file path=ppt/tags/tag98.xml><?xml version="1.0" encoding="utf-8"?>
<p:tagLst xmlns:p="http://schemas.openxmlformats.org/presentationml/2006/main">
  <p:tag name="KSO_WM_TEMPLATE_CATEGORY" val="custom"/>
  <p:tag name="KSO_WM_TEMPLATE_INDEX" val="20188978"/>
  <p:tag name="KSO_WM_UNIT_TYPE" val="m_h_a"/>
  <p:tag name="KSO_WM_UNIT_INDEX" val="1_2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a*1_2_1"/>
  <p:tag name="KSO_WM_UNIT_PRESET_TEXT" val="Text here"/>
</p:tagLst>
</file>

<file path=ppt/tags/tag99.xml><?xml version="1.0" encoding="utf-8"?>
<p:tagLst xmlns:p="http://schemas.openxmlformats.org/presentationml/2006/main">
  <p:tag name="KSO_WM_TEMPLATE_CATEGORY" val="custom"/>
  <p:tag name="KSO_WM_TEMPLATE_INDEX" val="20188978"/>
  <p:tag name="KSO_WM_UNIT_TYPE" val="m_h_a"/>
  <p:tag name="KSO_WM_UNIT_INDEX" val="1_3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a*1_3_1"/>
  <p:tag name="KSO_WM_UNIT_PRESET_TEXT" val="Text here"/>
</p:tagLst>
</file>

<file path=ppt/theme/theme1.xml><?xml version="1.0" encoding="utf-8"?>
<a:theme xmlns:a="http://schemas.openxmlformats.org/drawingml/2006/main" name="1_Office 主题​​">
  <a:themeElements>
    <a:clrScheme name="自定义 312">
      <a:dk1>
        <a:srgbClr val="000000"/>
      </a:dk1>
      <a:lt1>
        <a:srgbClr val="FFFFFF"/>
      </a:lt1>
      <a:dk2>
        <a:srgbClr val="455171"/>
      </a:dk2>
      <a:lt2>
        <a:srgbClr val="F2D4AA"/>
      </a:lt2>
      <a:accent1>
        <a:srgbClr val="455171"/>
      </a:accent1>
      <a:accent2>
        <a:srgbClr val="F2D4AA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WPS 演示</Application>
  <PresentationFormat>宽屏</PresentationFormat>
  <Paragraphs>173</Paragraphs>
  <Slides>12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Impact</vt:lpstr>
      <vt:lpstr>微软雅黑</vt:lpstr>
      <vt:lpstr>Arial Unicode MS</vt:lpstr>
      <vt:lpstr>等线</vt:lpstr>
      <vt:lpstr>Calibri</vt:lpstr>
      <vt:lpstr>Broadway</vt:lpstr>
      <vt:lpstr>华文隶书</vt:lpstr>
      <vt:lpstr>Segoe Print</vt:lpstr>
      <vt:lpstr>1_Office 主题​​</vt:lpstr>
      <vt:lpstr>工作总结模板</vt:lpstr>
      <vt:lpstr>PowerPoint 演示文稿</vt:lpstr>
      <vt:lpstr>阶段工作回顾</vt:lpstr>
      <vt:lpstr>PowerPoint 演示文稿</vt:lpstr>
      <vt:lpstr>取得的成绩与经验</vt:lpstr>
      <vt:lpstr>PowerPoint 演示文稿</vt:lpstr>
      <vt:lpstr>不足之处与原因分析</vt:lpstr>
      <vt:lpstr>PowerPoint 演示文稿</vt:lpstr>
      <vt:lpstr>PowerPoint 演示文稿</vt:lpstr>
      <vt:lpstr>后续工作计划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小小的太阳</cp:lastModifiedBy>
  <cp:revision>8</cp:revision>
  <dcterms:created xsi:type="dcterms:W3CDTF">2018-04-26T02:54:00Z</dcterms:created>
  <dcterms:modified xsi:type="dcterms:W3CDTF">2018-07-24T02:12:02Z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