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6"/>
    <p:restoredTop sz="94675"/>
  </p:normalViewPr>
  <p:slideViewPr>
    <p:cSldViewPr snapToGrid="0" snapToObjects="1">
      <p:cViewPr varScale="1">
        <p:scale>
          <a:sx n="124" d="100"/>
          <a:sy n="124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C4A75-FACB-D943-8CC5-BC6E65440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846A7-AF2D-3D47-8A71-616B8978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3462A-E944-194B-BCCE-11F7E64E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322F1-56DC-0440-AAAB-13E168BC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BD662-3C28-4E43-9480-54B8DE3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2842A-EB0C-2F49-A6EE-3B730E3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B1FEBD-489A-3B4B-A75C-B83C30A6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0BB0FE-1042-B041-9FD8-2498FE44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226CC-120C-3347-8D3F-9CBDA8A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49FA6-8082-3B4C-96E5-84CA853F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9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58E31-8E3B-344B-B0C6-188007F36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EA28E-E74F-7249-9447-FA29FDA1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EBE77-3649-C847-A491-449F5820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36EEEB-8E4A-BD41-90E1-F50914B9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D76BA-143C-624C-B36F-361F825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8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67439-D657-DD49-BD84-738DC85D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ABA8A-049F-C94F-9B3B-80E6E674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C3849-FF0D-7B40-A06B-2186591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D68A0-DF71-FA4C-AD86-808EE04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817C3-A54D-0545-AB6D-ADACA5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82850-D964-0A47-8BAD-A13B56E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BFFA8-8410-9944-814B-42A90A71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ECFFF-EDA9-3E4F-9F03-18C495DE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B6C32-95F8-C244-BECB-10D4C8AE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D6333-1BDC-0145-8D51-F7F2A84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3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2F4E4-400A-B648-A9ED-5BF829A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170CE-070A-744F-ABDE-46DE80C6A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91277-E882-2348-8FFF-21C214AD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9F3A11-B2E2-3640-B896-93790BA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A25D-3D04-FE45-AB37-F8AABD2E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67FAC-6FC2-D04C-AFFE-6CF464C8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5DD0B-9640-9244-8F51-97B205D0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112172-7627-494B-B884-B44BFC16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996D06-4649-C446-AC39-EC7EB61E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A1E186-9D0B-C94A-BB7A-44C1FEA1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AC6C70-2D01-974C-9F08-BDA8A852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C5EA93-65BD-E04C-8F62-D86B4448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C59B5A-07EB-D941-8623-C20B3D6D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74679-87D9-2147-82DF-23C65AEC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9151F-BA81-5446-A4AC-51E57B4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CCAC45-A9FD-2045-8B58-9EE9C15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47C1D-4F6C-F84D-B3C7-D39C1CEA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80D528-FAA4-B048-A1C9-4527F85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5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90ECD6-FAA2-F54D-89B6-3A02ACC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74FDBC-C546-3B47-B82E-B2ACD962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0479A4-964E-9347-B74B-36A31C1F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4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E0701-A138-CF49-87AC-569B886E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2BFF6-B057-FD46-9456-66530539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19E7E5-B40B-AF42-B1DD-46185D82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AEC0FC-8B83-D843-99A5-C721370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0F808-7CC4-814D-AD66-819A124D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26A54-4688-F143-B7D3-65BBEDBF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4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1834A-AD0B-3042-9D8C-D79FBD9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5542E-C69D-D645-81EB-C75282A77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063A7-D926-4C4A-8F2E-94A4357C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51551-F260-B445-9B83-EFA88911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2735C-A847-CB4C-8068-F961E0F0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672CE5-59DA-1E4A-AB92-88D4481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4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9EAF6-9933-FA4A-8A39-AD72FAA3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816E3-E202-114B-8B63-74B9B835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D0BC5-FF30-4E46-A26B-4E8DEFE5F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4534-4E09-7F4E-8FA8-ED43DE00DDC0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D336D-8D1B-5245-8507-B7BA2B34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23368-5241-0E41-B02E-35330E6D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6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EEE7570-5C34-E74D-8C67-660B6E178175}"/>
              </a:ext>
            </a:extLst>
          </p:cNvPr>
          <p:cNvSpPr/>
          <p:nvPr/>
        </p:nvSpPr>
        <p:spPr>
          <a:xfrm>
            <a:off x="443001" y="1713429"/>
            <a:ext cx="7327749" cy="49372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F426941-AAFD-A045-A214-82A9E031D3CD}"/>
              </a:ext>
            </a:extLst>
          </p:cNvPr>
          <p:cNvSpPr/>
          <p:nvPr/>
        </p:nvSpPr>
        <p:spPr>
          <a:xfrm>
            <a:off x="8159246" y="1713429"/>
            <a:ext cx="3890577" cy="2371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雲形吹き出し 3">
            <a:extLst>
              <a:ext uri="{FF2B5EF4-FFF2-40B4-BE49-F238E27FC236}">
                <a16:creationId xmlns:a16="http://schemas.microsoft.com/office/drawing/2014/main" id="{828587E1-E77D-374A-BBF8-146BA3073A9F}"/>
              </a:ext>
            </a:extLst>
          </p:cNvPr>
          <p:cNvSpPr/>
          <p:nvPr/>
        </p:nvSpPr>
        <p:spPr>
          <a:xfrm>
            <a:off x="2595532" y="68160"/>
            <a:ext cx="5469362" cy="1539273"/>
          </a:xfrm>
          <a:prstGeom prst="cloudCallout">
            <a:avLst>
              <a:gd name="adj1" fmla="val -45445"/>
              <a:gd name="adj2" fmla="val 102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Mobile </a:t>
            </a:r>
            <a:r>
              <a:rPr lang="en-US" altLang="ja-JP" dirty="0" err="1">
                <a:solidFill>
                  <a:schemeClr val="tx1"/>
                </a:solidFill>
              </a:rPr>
              <a:t>Suica</a:t>
            </a:r>
            <a:r>
              <a:rPr lang="en-US" altLang="ja-JP" dirty="0">
                <a:solidFill>
                  <a:schemeClr val="tx1"/>
                </a:solidFill>
              </a:rPr>
              <a:t> Web Page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https://</a:t>
            </a:r>
            <a:r>
              <a:rPr kumimoji="1" lang="en-US" altLang="ja-JP" dirty="0" err="1">
                <a:solidFill>
                  <a:schemeClr val="tx1"/>
                </a:solidFill>
              </a:rPr>
              <a:t>www.mobilesuica.com</a:t>
            </a:r>
            <a:r>
              <a:rPr kumimoji="1"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0ABE2E6-9C2A-714D-BE63-35675505F039}"/>
              </a:ext>
            </a:extLst>
          </p:cNvPr>
          <p:cNvSpPr/>
          <p:nvPr/>
        </p:nvSpPr>
        <p:spPr>
          <a:xfrm>
            <a:off x="863284" y="1862878"/>
            <a:ext cx="1465312" cy="6247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getcaptcha.pl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8289472-1BA2-0648-8255-7320C99864EE}"/>
              </a:ext>
            </a:extLst>
          </p:cNvPr>
          <p:cNvCxnSpPr>
            <a:endCxn id="5" idx="0"/>
          </p:cNvCxnSpPr>
          <p:nvPr/>
        </p:nvCxnSpPr>
        <p:spPr>
          <a:xfrm flipH="1">
            <a:off x="1595940" y="1283568"/>
            <a:ext cx="1238132" cy="579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柱 7">
            <a:extLst>
              <a:ext uri="{FF2B5EF4-FFF2-40B4-BE49-F238E27FC236}">
                <a16:creationId xmlns:a16="http://schemas.microsoft.com/office/drawing/2014/main" id="{AE762641-F6DE-4142-8A25-939A265D6163}"/>
              </a:ext>
            </a:extLst>
          </p:cNvPr>
          <p:cNvSpPr/>
          <p:nvPr/>
        </p:nvSpPr>
        <p:spPr>
          <a:xfrm>
            <a:off x="1045029" y="3146446"/>
            <a:ext cx="1101823" cy="77809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data/*</a:t>
            </a:r>
            <a:r>
              <a:rPr lang="en-US" altLang="ja-JP" sz="1100" dirty="0">
                <a:solidFill>
                  <a:schemeClr val="tx1"/>
                </a:solidFill>
              </a:rPr>
              <a:t>.gif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(raw data)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5E41F1-950A-F347-91B6-54CAEC26DAE4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1595940" y="2487623"/>
            <a:ext cx="1" cy="658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B1A80A0-903C-9F48-9798-13B95A2A8BE6}"/>
              </a:ext>
            </a:extLst>
          </p:cNvPr>
          <p:cNvSpPr/>
          <p:nvPr/>
        </p:nvSpPr>
        <p:spPr>
          <a:xfrm>
            <a:off x="863284" y="4583361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auto-</a:t>
            </a:r>
            <a:r>
              <a:rPr lang="en-US" altLang="ja-JP" sz="1200" dirty="0" err="1">
                <a:solidFill>
                  <a:schemeClr val="tx1"/>
                </a:solidFill>
              </a:rPr>
              <a:t>annotate.py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F7CCE5-D381-534C-95D1-6B60BE809FA3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1595940" y="3924538"/>
            <a:ext cx="1" cy="658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メモ 16">
            <a:extLst>
              <a:ext uri="{FF2B5EF4-FFF2-40B4-BE49-F238E27FC236}">
                <a16:creationId xmlns:a16="http://schemas.microsoft.com/office/drawing/2014/main" id="{5C626583-C9AC-E34C-BB8C-C267AE6B968F}"/>
              </a:ext>
            </a:extLst>
          </p:cNvPr>
          <p:cNvSpPr/>
          <p:nvPr/>
        </p:nvSpPr>
        <p:spPr>
          <a:xfrm>
            <a:off x="3513576" y="4513594"/>
            <a:ext cx="1033670" cy="7780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data/</a:t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en-US" altLang="ja-JP" sz="1100" dirty="0" err="1">
                <a:solidFill>
                  <a:schemeClr val="tx1"/>
                </a:solidFill>
              </a:rPr>
              <a:t>dataset.json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(annotation)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C837309-B8A9-D645-B36E-002A3490D7A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328596" y="4895734"/>
            <a:ext cx="1184980" cy="6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E8A8DE48-9F50-6B4E-9E97-E62BB74A075F}"/>
              </a:ext>
            </a:extLst>
          </p:cNvPr>
          <p:cNvSpPr/>
          <p:nvPr/>
        </p:nvSpPr>
        <p:spPr>
          <a:xfrm>
            <a:off x="3295393" y="3223120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annotate.py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72D459A-64D2-1444-BDF5-E29AD2CB258D}"/>
              </a:ext>
            </a:extLst>
          </p:cNvPr>
          <p:cNvCxnSpPr>
            <a:cxnSpLocks/>
            <a:stCxn id="8" idx="4"/>
            <a:endCxn id="28" idx="1"/>
          </p:cNvCxnSpPr>
          <p:nvPr/>
        </p:nvCxnSpPr>
        <p:spPr>
          <a:xfrm>
            <a:off x="2146852" y="3535492"/>
            <a:ext cx="11485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84C8404-58FF-5C4A-A325-62C543BCD34D}"/>
              </a:ext>
            </a:extLst>
          </p:cNvPr>
          <p:cNvCxnSpPr>
            <a:cxnSpLocks/>
            <a:stCxn id="17" idx="0"/>
            <a:endCxn id="28" idx="2"/>
          </p:cNvCxnSpPr>
          <p:nvPr/>
        </p:nvCxnSpPr>
        <p:spPr>
          <a:xfrm rot="16200000" flipV="1">
            <a:off x="3696366" y="4179549"/>
            <a:ext cx="665729" cy="23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16FC3C-E856-7942-9A3D-2AF8D619C393}"/>
              </a:ext>
            </a:extLst>
          </p:cNvPr>
          <p:cNvSpPr txBox="1"/>
          <p:nvPr/>
        </p:nvSpPr>
        <p:spPr>
          <a:xfrm>
            <a:off x="4025693" y="408062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edit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3F3E37-6993-0D40-94A3-D4E110AD68F9}"/>
              </a:ext>
            </a:extLst>
          </p:cNvPr>
          <p:cNvSpPr txBox="1"/>
          <p:nvPr/>
        </p:nvSpPr>
        <p:spPr>
          <a:xfrm>
            <a:off x="2414585" y="461873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518BD7-524F-184C-8743-37AA9EDD7A17}"/>
              </a:ext>
            </a:extLst>
          </p:cNvPr>
          <p:cNvSpPr txBox="1"/>
          <p:nvPr/>
        </p:nvSpPr>
        <p:spPr>
          <a:xfrm>
            <a:off x="1595940" y="4085214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D4D311-970A-3343-BAF8-72C429DB416A}"/>
              </a:ext>
            </a:extLst>
          </p:cNvPr>
          <p:cNvSpPr txBox="1"/>
          <p:nvPr/>
        </p:nvSpPr>
        <p:spPr>
          <a:xfrm>
            <a:off x="2447569" y="325216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548D858-BE4D-3248-AC7E-01FBB6A48472}"/>
              </a:ext>
            </a:extLst>
          </p:cNvPr>
          <p:cNvCxnSpPr>
            <a:cxnSpLocks/>
            <a:stCxn id="17" idx="3"/>
            <a:endCxn id="84" idx="2"/>
          </p:cNvCxnSpPr>
          <p:nvPr/>
        </p:nvCxnSpPr>
        <p:spPr>
          <a:xfrm flipV="1">
            <a:off x="4547246" y="3847865"/>
            <a:ext cx="2168258" cy="10547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4895FEA-00D6-5B4C-9008-75F16D90784E}"/>
              </a:ext>
            </a:extLst>
          </p:cNvPr>
          <p:cNvCxnSpPr>
            <a:cxnSpLocks/>
            <a:stCxn id="8" idx="2"/>
            <a:endCxn id="84" idx="2"/>
          </p:cNvCxnSpPr>
          <p:nvPr/>
        </p:nvCxnSpPr>
        <p:spPr>
          <a:xfrm rot="10800000" flipH="1" flipV="1">
            <a:off x="1045028" y="3535491"/>
            <a:ext cx="5670475" cy="312373"/>
          </a:xfrm>
          <a:prstGeom prst="bentConnector4">
            <a:avLst>
              <a:gd name="adj1" fmla="val -6930"/>
              <a:gd name="adj2" fmla="val 9246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BA95478-D4A7-A74C-9DDE-B12D9C9E8C96}"/>
              </a:ext>
            </a:extLst>
          </p:cNvPr>
          <p:cNvSpPr txBox="1"/>
          <p:nvPr/>
        </p:nvSpPr>
        <p:spPr>
          <a:xfrm>
            <a:off x="6137407" y="408521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1CAFA7B0-776E-414D-8C70-F781D9F2A3E9}"/>
              </a:ext>
            </a:extLst>
          </p:cNvPr>
          <p:cNvSpPr/>
          <p:nvPr/>
        </p:nvSpPr>
        <p:spPr>
          <a:xfrm>
            <a:off x="5982848" y="3223120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train.py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2" name="円柱 101">
            <a:extLst>
              <a:ext uri="{FF2B5EF4-FFF2-40B4-BE49-F238E27FC236}">
                <a16:creationId xmlns:a16="http://schemas.microsoft.com/office/drawing/2014/main" id="{64705183-B78F-5C45-8915-F7FEABFB884F}"/>
              </a:ext>
            </a:extLst>
          </p:cNvPr>
          <p:cNvSpPr/>
          <p:nvPr/>
        </p:nvSpPr>
        <p:spPr>
          <a:xfrm>
            <a:off x="8503406" y="3140114"/>
            <a:ext cx="1165242" cy="77809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model</a:t>
            </a:r>
            <a:r>
              <a:rPr kumimoji="1" lang="en-US" altLang="ja-JP" sz="1100" dirty="0">
                <a:solidFill>
                  <a:schemeClr val="tx1"/>
                </a:solidFill>
              </a:rPr>
              <a:t>/*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(CNN model)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D330CF9-917E-754A-8826-24E47C20A9C0}"/>
              </a:ext>
            </a:extLst>
          </p:cNvPr>
          <p:cNvCxnSpPr>
            <a:cxnSpLocks/>
            <a:stCxn id="84" idx="3"/>
            <a:endCxn id="102" idx="2"/>
          </p:cNvCxnSpPr>
          <p:nvPr/>
        </p:nvCxnSpPr>
        <p:spPr>
          <a:xfrm flipV="1">
            <a:off x="7448160" y="3529160"/>
            <a:ext cx="1055246" cy="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DAAB6D-F7C5-A04C-9D19-176B885DD280}"/>
              </a:ext>
            </a:extLst>
          </p:cNvPr>
          <p:cNvSpPr txBox="1"/>
          <p:nvPr/>
        </p:nvSpPr>
        <p:spPr>
          <a:xfrm>
            <a:off x="1578901" y="267871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save</a:t>
            </a:r>
            <a:endParaRPr kumimoji="1" lang="ja-JP" altLang="en-US" sz="1200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CB569F02-0289-8E4A-A559-E90B85045D62}"/>
              </a:ext>
            </a:extLst>
          </p:cNvPr>
          <p:cNvSpPr/>
          <p:nvPr/>
        </p:nvSpPr>
        <p:spPr>
          <a:xfrm>
            <a:off x="8353371" y="1862877"/>
            <a:ext cx="1465312" cy="6247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scrape.pl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 err="1">
                <a:solidFill>
                  <a:schemeClr val="tx1"/>
                </a:solidFill>
              </a:rPr>
              <a:t>mysql-scrape.pl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BBDCE9-302B-6543-9D49-A2EDC62E29B2}"/>
              </a:ext>
            </a:extLst>
          </p:cNvPr>
          <p:cNvCxnSpPr>
            <a:cxnSpLocks/>
            <a:stCxn id="102" idx="1"/>
            <a:endCxn id="108" idx="2"/>
          </p:cNvCxnSpPr>
          <p:nvPr/>
        </p:nvCxnSpPr>
        <p:spPr>
          <a:xfrm flipV="1">
            <a:off x="9086027" y="2487622"/>
            <a:ext cx="0" cy="652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8778958-2158-6C4F-A180-B1A2C9B3034D}"/>
              </a:ext>
            </a:extLst>
          </p:cNvPr>
          <p:cNvSpPr txBox="1"/>
          <p:nvPr/>
        </p:nvSpPr>
        <p:spPr>
          <a:xfrm>
            <a:off x="9088422" y="2692262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load</a:t>
            </a:r>
            <a:endParaRPr kumimoji="1" lang="ja-JP" altLang="en-US" sz="12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53A07B5-51C7-964E-8DD3-5EEB452E3F7D}"/>
              </a:ext>
            </a:extLst>
          </p:cNvPr>
          <p:cNvSpPr txBox="1"/>
          <p:nvPr/>
        </p:nvSpPr>
        <p:spPr>
          <a:xfrm>
            <a:off x="7549157" y="3295820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B5B0EB0A-175A-C741-A619-BCDF1D9222B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7360636" y="1165306"/>
            <a:ext cx="1725391" cy="69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16A120F-7E00-6F43-8EBB-8510EDAD0258}"/>
              </a:ext>
            </a:extLst>
          </p:cNvPr>
          <p:cNvSpPr txBox="1"/>
          <p:nvPr/>
        </p:nvSpPr>
        <p:spPr>
          <a:xfrm>
            <a:off x="1432621" y="132917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HTTP get</a:t>
            </a:r>
            <a:endParaRPr kumimoji="1" lang="ja-JP" altLang="en-US" sz="12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D4CDD21-AD58-D743-B44E-44DF3DB1A148}"/>
              </a:ext>
            </a:extLst>
          </p:cNvPr>
          <p:cNvSpPr txBox="1"/>
          <p:nvPr/>
        </p:nvSpPr>
        <p:spPr>
          <a:xfrm>
            <a:off x="8294861" y="132917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HTTP get</a:t>
            </a:r>
            <a:endParaRPr kumimoji="1" lang="ja-JP" altLang="en-US" sz="1200"/>
          </a:p>
        </p:txBody>
      </p:sp>
      <p:sp>
        <p:nvSpPr>
          <p:cNvPr id="121" name="円柱 120">
            <a:extLst>
              <a:ext uri="{FF2B5EF4-FFF2-40B4-BE49-F238E27FC236}">
                <a16:creationId xmlns:a16="http://schemas.microsoft.com/office/drawing/2014/main" id="{9886305A-7004-8E4A-B2CD-EB026AF202D7}"/>
              </a:ext>
            </a:extLst>
          </p:cNvPr>
          <p:cNvSpPr/>
          <p:nvPr/>
        </p:nvSpPr>
        <p:spPr>
          <a:xfrm>
            <a:off x="10728824" y="1786203"/>
            <a:ext cx="1165242" cy="77809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Mobile </a:t>
            </a:r>
            <a:r>
              <a:rPr lang="en-US" altLang="ja-JP" sz="1100" dirty="0" err="1">
                <a:solidFill>
                  <a:schemeClr val="tx1"/>
                </a:solidFill>
              </a:rPr>
              <a:t>Suica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Usage Data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5761B3B-8A78-7449-9918-985CF3F0A76E}"/>
              </a:ext>
            </a:extLst>
          </p:cNvPr>
          <p:cNvCxnSpPr>
            <a:cxnSpLocks/>
            <a:stCxn id="108" idx="3"/>
            <a:endCxn id="121" idx="2"/>
          </p:cNvCxnSpPr>
          <p:nvPr/>
        </p:nvCxnSpPr>
        <p:spPr>
          <a:xfrm flipV="1">
            <a:off x="9818683" y="2175249"/>
            <a:ext cx="9101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35C9EA9-A1FD-BE4E-806C-2A33A187E676}"/>
              </a:ext>
            </a:extLst>
          </p:cNvPr>
          <p:cNvSpPr txBox="1"/>
          <p:nvPr/>
        </p:nvSpPr>
        <p:spPr>
          <a:xfrm>
            <a:off x="9937955" y="190159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output</a:t>
            </a:r>
            <a:endParaRPr kumimoji="1" lang="ja-JP" altLang="en-US" sz="12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A26F13E-6525-A146-81A8-7BACDFEE8246}"/>
              </a:ext>
            </a:extLst>
          </p:cNvPr>
          <p:cNvSpPr txBox="1"/>
          <p:nvPr/>
        </p:nvSpPr>
        <p:spPr>
          <a:xfrm>
            <a:off x="4450781" y="171342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-time preparation</a:t>
            </a:r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6720BD6-226E-994F-97A9-B450618C2D41}"/>
              </a:ext>
            </a:extLst>
          </p:cNvPr>
          <p:cNvSpPr txBox="1"/>
          <p:nvPr/>
        </p:nvSpPr>
        <p:spPr>
          <a:xfrm>
            <a:off x="10887059" y="373987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runtime</a:t>
            </a:r>
            <a:endParaRPr kumimoji="1" lang="ja-JP" altLang="en-US"/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81A951C4-7E52-0C4F-A78B-0A69C4336699}"/>
              </a:ext>
            </a:extLst>
          </p:cNvPr>
          <p:cNvSpPr/>
          <p:nvPr/>
        </p:nvSpPr>
        <p:spPr>
          <a:xfrm>
            <a:off x="1013319" y="5483561"/>
            <a:ext cx="1165242" cy="7014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preuild</a:t>
            </a:r>
            <a:r>
              <a:rPr lang="en-US" altLang="ja-JP" sz="1100" dirty="0">
                <a:solidFill>
                  <a:schemeClr val="tx1"/>
                </a:solidFill>
              </a:rPr>
              <a:t>-model</a:t>
            </a:r>
            <a:r>
              <a:rPr kumimoji="1" lang="en-US" altLang="ja-JP" sz="1100" dirty="0">
                <a:solidFill>
                  <a:schemeClr val="tx1"/>
                </a:solidFill>
              </a:rPr>
              <a:t>/*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2984EEF-EB32-2040-9E1D-CAB7E667277F}"/>
              </a:ext>
            </a:extLst>
          </p:cNvPr>
          <p:cNvCxnSpPr>
            <a:cxnSpLocks/>
            <a:stCxn id="59" idx="1"/>
            <a:endCxn id="12" idx="2"/>
          </p:cNvCxnSpPr>
          <p:nvPr/>
        </p:nvCxnSpPr>
        <p:spPr>
          <a:xfrm flipV="1">
            <a:off x="1595940" y="5208106"/>
            <a:ext cx="0" cy="275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</Words>
  <Application>Microsoft Macintosh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Fukuda</dc:creator>
  <cp:lastModifiedBy>Takeshi Fukuda</cp:lastModifiedBy>
  <cp:revision>7</cp:revision>
  <dcterms:created xsi:type="dcterms:W3CDTF">2018-10-11T13:51:25Z</dcterms:created>
  <dcterms:modified xsi:type="dcterms:W3CDTF">2020-05-03T19:15:43Z</dcterms:modified>
</cp:coreProperties>
</file>