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2" r:id="rId5"/>
    <p:sldId id="263" r:id="rId6"/>
    <p:sldId id="264" r:id="rId7"/>
    <p:sldId id="265" r:id="rId8"/>
    <p:sldId id="259" r:id="rId9"/>
    <p:sldId id="266" r:id="rId10"/>
    <p:sldId id="260" r:id="rId11"/>
    <p:sldId id="261"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63" d="100"/>
          <a:sy n="63" d="100"/>
        </p:scale>
        <p:origin x="8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06D98-5F1A-4356-A601-1F87F8B61547}"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DA510-DCF4-4354-A1F0-54D04510C931}" type="slidenum">
              <a:rPr lang="zh-CN" altLang="en-US" smtClean="0"/>
              <a:t>‹#›</a:t>
            </a:fld>
            <a:endParaRPr lang="zh-CN" altLang="en-US"/>
          </a:p>
        </p:txBody>
      </p:sp>
    </p:spTree>
    <p:extLst>
      <p:ext uri="{BB962C8B-B14F-4D97-AF65-F5344CB8AC3E}">
        <p14:creationId xmlns:p14="http://schemas.microsoft.com/office/powerpoint/2010/main" val="32746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3DA510-DCF4-4354-A1F0-54D04510C931}" type="slidenum">
              <a:rPr lang="zh-CN" altLang="en-US" smtClean="0"/>
              <a:t>3</a:t>
            </a:fld>
            <a:endParaRPr lang="zh-CN" altLang="en-US"/>
          </a:p>
        </p:txBody>
      </p:sp>
    </p:spTree>
    <p:extLst>
      <p:ext uri="{BB962C8B-B14F-4D97-AF65-F5344CB8AC3E}">
        <p14:creationId xmlns:p14="http://schemas.microsoft.com/office/powerpoint/2010/main" val="317136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即延迟要低，减少传输时间以及程序处理时间。</a:t>
            </a:r>
            <a:endParaRPr lang="en-US" altLang="zh-CN" dirty="0"/>
          </a:p>
          <a:p>
            <a:r>
              <a:rPr lang="en-US" altLang="zh-CN" dirty="0"/>
              <a:t>2.</a:t>
            </a:r>
            <a:r>
              <a:rPr lang="zh-CN" altLang="en-US" dirty="0"/>
              <a:t>即要尽可能满足用户的需求，不要出现用户说出词却拿不到反馈的情况。</a:t>
            </a:r>
            <a:endParaRPr lang="en-US" altLang="zh-CN" dirty="0"/>
          </a:p>
          <a:p>
            <a:r>
              <a:rPr lang="en-US" altLang="zh-CN" dirty="0"/>
              <a:t>3.</a:t>
            </a:r>
            <a:r>
              <a:rPr lang="zh-CN" altLang="en-US" dirty="0"/>
              <a:t>精度要求。</a:t>
            </a:r>
            <a:endParaRPr lang="en-US" altLang="zh-CN" dirty="0"/>
          </a:p>
          <a:p>
            <a:r>
              <a:rPr lang="en-US" altLang="zh-CN" dirty="0"/>
              <a:t>4.</a:t>
            </a:r>
            <a:r>
              <a:rPr lang="zh-CN" altLang="en-US" dirty="0"/>
              <a:t>为了使用户更加容易上手。</a:t>
            </a:r>
            <a:endParaRPr lang="en-US" altLang="zh-CN" dirty="0"/>
          </a:p>
        </p:txBody>
      </p:sp>
      <p:sp>
        <p:nvSpPr>
          <p:cNvPr id="4" name="灯片编号占位符 3"/>
          <p:cNvSpPr>
            <a:spLocks noGrp="1"/>
          </p:cNvSpPr>
          <p:nvPr>
            <p:ph type="sldNum" sz="quarter" idx="5"/>
          </p:nvPr>
        </p:nvSpPr>
        <p:spPr/>
        <p:txBody>
          <a:bodyPr/>
          <a:lstStyle/>
          <a:p>
            <a:fld id="{063DA510-DCF4-4354-A1F0-54D04510C931}" type="slidenum">
              <a:rPr lang="zh-CN" altLang="en-US" smtClean="0"/>
              <a:t>9</a:t>
            </a:fld>
            <a:endParaRPr lang="zh-CN" altLang="en-US"/>
          </a:p>
        </p:txBody>
      </p:sp>
    </p:spTree>
    <p:extLst>
      <p:ext uri="{BB962C8B-B14F-4D97-AF65-F5344CB8AC3E}">
        <p14:creationId xmlns:p14="http://schemas.microsoft.com/office/powerpoint/2010/main" val="21401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3DA510-DCF4-4354-A1F0-54D04510C931}" type="slidenum">
              <a:rPr lang="zh-CN" altLang="en-US" smtClean="0"/>
              <a:t>11</a:t>
            </a:fld>
            <a:endParaRPr lang="zh-CN" altLang="en-US"/>
          </a:p>
        </p:txBody>
      </p:sp>
    </p:spTree>
    <p:extLst>
      <p:ext uri="{BB962C8B-B14F-4D97-AF65-F5344CB8AC3E}">
        <p14:creationId xmlns:p14="http://schemas.microsoft.com/office/powerpoint/2010/main" val="3629912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二次确认是人机交互的一种体现。</a:t>
            </a:r>
            <a:endParaRPr lang="en-US" altLang="zh-CN" dirty="0"/>
          </a:p>
          <a:p>
            <a:r>
              <a:rPr lang="zh-CN" altLang="en-US" dirty="0"/>
              <a:t>库的关键词的选取很重要。可以简单的先从</a:t>
            </a:r>
            <a:r>
              <a:rPr lang="en-US" altLang="zh-CN" dirty="0"/>
              <a:t>3208</a:t>
            </a:r>
            <a:r>
              <a:rPr lang="zh-CN" altLang="en-US" dirty="0"/>
              <a:t>等数字扩展到走廊等文字。</a:t>
            </a:r>
            <a:endParaRPr lang="en-US" altLang="zh-CN" dirty="0"/>
          </a:p>
          <a:p>
            <a:r>
              <a:rPr lang="zh-CN" altLang="en-US" dirty="0"/>
              <a:t>同时把每一层的放在一起从而实现可扩展性。</a:t>
            </a:r>
          </a:p>
        </p:txBody>
      </p:sp>
      <p:sp>
        <p:nvSpPr>
          <p:cNvPr id="4" name="灯片编号占位符 3"/>
          <p:cNvSpPr>
            <a:spLocks noGrp="1"/>
          </p:cNvSpPr>
          <p:nvPr>
            <p:ph type="sldNum" sz="quarter" idx="5"/>
          </p:nvPr>
        </p:nvSpPr>
        <p:spPr/>
        <p:txBody>
          <a:bodyPr/>
          <a:lstStyle/>
          <a:p>
            <a:fld id="{063DA510-DCF4-4354-A1F0-54D04510C931}" type="slidenum">
              <a:rPr lang="zh-CN" altLang="en-US" smtClean="0"/>
              <a:t>12</a:t>
            </a:fld>
            <a:endParaRPr lang="zh-CN" altLang="en-US"/>
          </a:p>
        </p:txBody>
      </p:sp>
    </p:spTree>
    <p:extLst>
      <p:ext uri="{BB962C8B-B14F-4D97-AF65-F5344CB8AC3E}">
        <p14:creationId xmlns:p14="http://schemas.microsoft.com/office/powerpoint/2010/main" val="3696320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838200" y="407005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034522"/>
            <a:ext cx="105156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019644"/>
      </p:ext>
    </p:extLst>
  </p:cSld>
  <p:clrMapOvr>
    <a:masterClrMapping/>
  </p:clrMapOvr>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29C4C273-1B36-4D77-953C-8451A8ADE843}" type="slidenum">
              <a:rPr lang="zh-CN" altLang="en-US" smtClean="0"/>
              <a:t>‹#›</a:t>
            </a:fld>
            <a:endParaRPr lang="zh-CN" altLang="en-US"/>
          </a:p>
        </p:txBody>
      </p:sp>
      <p:sp>
        <p:nvSpPr>
          <p:cNvPr id="2" name="标题 1"/>
          <p:cNvSpPr>
            <a:spLocks noGrp="1"/>
          </p:cNvSpPr>
          <p:nvPr>
            <p:ph type="title"/>
          </p:nvPr>
        </p:nvSpPr>
        <p:spPr>
          <a:xfrm>
            <a:off x="349859"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文本框 17"/>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304919316"/>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直接连接符 13"/>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093942"/>
      </p:ext>
    </p:extLst>
  </p:cSld>
  <p:clrMapOvr>
    <a:masterClrMapping/>
  </p:clrMapOvr>
  <p:extLst mod="1">
    <p:ext uri="{DCECCB84-F9BA-43D5-87BE-67443E8EF086}">
      <p15:sldGuideLst xmlns:p15="http://schemas.microsoft.com/office/powerpoint/2012/main">
        <p15:guide id="1"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29C4C273-1B36-4D77-953C-8451A8ADE843}" type="slidenum">
              <a:rPr lang="zh-CN" altLang="en-US" smtClean="0"/>
              <a:t>‹#›</a:t>
            </a:fld>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文本框 18"/>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706411"/>
      </p:ext>
    </p:extLst>
  </p:cSld>
  <p:clrMapOvr>
    <a:masterClrMapping/>
  </p:clrMapOvr>
  <p:extLst mod="1">
    <p:ext uri="{DCECCB84-F9BA-43D5-87BE-67443E8EF086}">
      <p15:sldGuideLst xmlns:p15="http://schemas.microsoft.com/office/powerpoint/2012/main">
        <p15:guide id="1" pos="2160">
          <p15:clr>
            <a:srgbClr val="FBAE40"/>
          </p15:clr>
        </p15:guide>
        <p15:guide id="2" pos="3895">
          <p15:clr>
            <a:srgbClr val="FBAE40"/>
          </p15:clr>
        </p15:guide>
        <p15:guide id="3" pos="51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625500" y="4006448"/>
            <a:ext cx="11100025"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5500" y="5245249"/>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625500"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11" name="直接连接符 10"/>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60232"/>
      </p:ext>
    </p:extLst>
  </p:cSld>
  <p:clrMapOvr>
    <a:masterClrMapping/>
  </p:clrMapOvr>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974280"/>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6357868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11596802"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Tree>
    <p:extLst>
      <p:ext uri="{BB962C8B-B14F-4D97-AF65-F5344CB8AC3E}">
        <p14:creationId xmlns:p14="http://schemas.microsoft.com/office/powerpoint/2010/main" val="139078815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7" name="矩形 6"/>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6" y="6100774"/>
            <a:ext cx="2611396" cy="518469"/>
          </a:xfrm>
          <a:prstGeom prst="rect">
            <a:avLst/>
          </a:prstGeom>
        </p:spPr>
      </p:pic>
      <p:sp>
        <p:nvSpPr>
          <p:cNvPr id="2" name="标题 1"/>
          <p:cNvSpPr>
            <a:spLocks noGrp="1"/>
          </p:cNvSpPr>
          <p:nvPr>
            <p:ph type="title"/>
          </p:nvPr>
        </p:nvSpPr>
        <p:spPr>
          <a:xfrm>
            <a:off x="431802" y="235137"/>
            <a:ext cx="8632687"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10" name="矩形 9"/>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Tree>
    <p:extLst>
      <p:ext uri="{BB962C8B-B14F-4D97-AF65-F5344CB8AC3E}">
        <p14:creationId xmlns:p14="http://schemas.microsoft.com/office/powerpoint/2010/main" val="258701623"/>
      </p:ext>
    </p:extLst>
  </p:cSld>
  <p:clrMapOvr>
    <a:masterClrMapping/>
  </p:clrMapOvr>
  <p:extLst mod="1">
    <p:ext uri="{DCECCB84-F9BA-43D5-87BE-67443E8EF086}">
      <p15:sldGuideLst xmlns:p15="http://schemas.microsoft.com/office/powerpoint/2012/main">
        <p15:guide id="1" pos="4167">
          <p15:clr>
            <a:srgbClr val="FBAE40"/>
          </p15:clr>
        </p15:guide>
        <p15:guide id="2" pos="153">
          <p15:clr>
            <a:srgbClr val="FBAE40"/>
          </p15:clr>
        </p15:guide>
        <p15:guide id="3" pos="5556">
          <p15:clr>
            <a:srgbClr val="FBAE40"/>
          </p15:clr>
        </p15:guide>
        <p15:guide id="4" pos="2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59584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2"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4" name="矩形 13"/>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395408774"/>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7" name="矩形 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73451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2" y="313203"/>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29C4C273-1B36-4D77-953C-8451A8ADE843}" type="slidenum">
              <a:rPr lang="zh-CN" altLang="en-US" smtClean="0"/>
              <a:t>‹#›</a:t>
            </a:fld>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959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349860"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691283316"/>
      </p:ext>
    </p:extLst>
  </p:cSld>
  <p:clrMapOvr>
    <a:masterClrMapping/>
  </p:clrMapOvr>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5" name="标题 1"/>
          <p:cNvSpPr txBox="1">
            <a:spLocks/>
          </p:cNvSpPr>
          <p:nvPr/>
        </p:nvSpPr>
        <p:spPr>
          <a:xfrm>
            <a:off x="431802"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551293" y="807632"/>
            <a:ext cx="1112056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9" name="标题 1"/>
          <p:cNvSpPr txBox="1">
            <a:spLocks/>
          </p:cNvSpPr>
          <p:nvPr/>
        </p:nvSpPr>
        <p:spPr>
          <a:xfrm>
            <a:off x="431801"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74463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85980-0E3E-4296-BD11-BF05C67EBEFD}"/>
              </a:ext>
            </a:extLst>
          </p:cNvPr>
          <p:cNvSpPr>
            <a:spLocks noGrp="1"/>
          </p:cNvSpPr>
          <p:nvPr>
            <p:ph type="title"/>
          </p:nvPr>
        </p:nvSpPr>
        <p:spPr>
          <a:xfrm>
            <a:off x="741680" y="4222456"/>
            <a:ext cx="10053320" cy="899510"/>
          </a:xfrm>
        </p:spPr>
        <p:txBody>
          <a:bodyPr/>
          <a:lstStyle/>
          <a:p>
            <a:r>
              <a:rPr lang="zh-CN" altLang="en-US" dirty="0"/>
              <a:t>语音自主定位方法</a:t>
            </a:r>
            <a:br>
              <a:rPr lang="en-US" altLang="zh-CN" dirty="0"/>
            </a:br>
            <a:r>
              <a:rPr lang="en-US" altLang="zh-CN" dirty="0"/>
              <a:t>              —— </a:t>
            </a:r>
            <a:r>
              <a:rPr lang="zh-CN" altLang="en-US" dirty="0"/>
              <a:t>开题报告</a:t>
            </a:r>
          </a:p>
        </p:txBody>
      </p:sp>
      <p:sp>
        <p:nvSpPr>
          <p:cNvPr id="3" name="副标题 2">
            <a:extLst>
              <a:ext uri="{FF2B5EF4-FFF2-40B4-BE49-F238E27FC236}">
                <a16:creationId xmlns:a16="http://schemas.microsoft.com/office/drawing/2014/main" id="{1594EC12-0B68-46A8-BA02-4612636B7743}"/>
              </a:ext>
            </a:extLst>
          </p:cNvPr>
          <p:cNvSpPr>
            <a:spLocks noGrp="1"/>
          </p:cNvSpPr>
          <p:nvPr>
            <p:ph type="subTitle" idx="1"/>
          </p:nvPr>
        </p:nvSpPr>
        <p:spPr>
          <a:xfrm>
            <a:off x="2565400" y="5801360"/>
            <a:ext cx="6405880" cy="1168400"/>
          </a:xfrm>
        </p:spPr>
        <p:txBody>
          <a:bodyPr/>
          <a:lstStyle/>
          <a:p>
            <a:pPr marL="0" indent="0">
              <a:buNone/>
            </a:pPr>
            <a:r>
              <a:rPr lang="zh-CN" altLang="en-US" sz="1600" dirty="0"/>
              <a:t>张啸  </a:t>
            </a:r>
            <a:r>
              <a:rPr lang="en-US" altLang="zh-CN" sz="1600" dirty="0"/>
              <a:t>516030910467</a:t>
            </a:r>
          </a:p>
          <a:p>
            <a:pPr marL="0" indent="0">
              <a:buNone/>
            </a:pPr>
            <a:r>
              <a:rPr lang="zh-CN" altLang="en-US" sz="1600" dirty="0"/>
              <a:t>王力帆 </a:t>
            </a:r>
            <a:r>
              <a:rPr lang="en-US" altLang="zh-CN" sz="1600" dirty="0"/>
              <a:t>516030910438</a:t>
            </a:r>
          </a:p>
          <a:p>
            <a:pPr marL="0" indent="0">
              <a:buNone/>
            </a:pPr>
            <a:r>
              <a:rPr lang="zh-CN" altLang="en-US" sz="1600" dirty="0"/>
              <a:t>汤志彪 </a:t>
            </a:r>
            <a:r>
              <a:rPr lang="en-US" altLang="zh-CN" sz="1600" dirty="0"/>
              <a:t>516030910435</a:t>
            </a:r>
          </a:p>
          <a:p>
            <a:pPr marL="0" indent="0">
              <a:buNone/>
            </a:pPr>
            <a:endParaRPr lang="en-US" altLang="zh-CN" sz="1600" dirty="0"/>
          </a:p>
          <a:p>
            <a:pPr marL="0" indent="0">
              <a:buNone/>
            </a:pPr>
            <a:endParaRPr lang="en-US" altLang="zh-CN" sz="1600" dirty="0"/>
          </a:p>
        </p:txBody>
      </p:sp>
    </p:spTree>
    <p:extLst>
      <p:ext uri="{BB962C8B-B14F-4D97-AF65-F5344CB8AC3E}">
        <p14:creationId xmlns:p14="http://schemas.microsoft.com/office/powerpoint/2010/main" val="202450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93EA5-08AC-4C61-8C00-FAF3C55430D8}"/>
              </a:ext>
            </a:extLst>
          </p:cNvPr>
          <p:cNvSpPr>
            <a:spLocks noGrp="1"/>
          </p:cNvSpPr>
          <p:nvPr>
            <p:ph type="title"/>
          </p:nvPr>
        </p:nvSpPr>
        <p:spPr/>
        <p:txBody>
          <a:bodyPr/>
          <a:lstStyle/>
          <a:p>
            <a:r>
              <a:rPr lang="zh-CN" altLang="en-US" dirty="0"/>
              <a:t>设计思路</a:t>
            </a:r>
          </a:p>
        </p:txBody>
      </p:sp>
      <p:pic>
        <p:nvPicPr>
          <p:cNvPr id="4" name="图片 3">
            <a:extLst>
              <a:ext uri="{FF2B5EF4-FFF2-40B4-BE49-F238E27FC236}">
                <a16:creationId xmlns:a16="http://schemas.microsoft.com/office/drawing/2014/main" id="{FE810AC2-F135-4CBE-8262-856786C3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57" y="785177"/>
            <a:ext cx="4101783" cy="5837685"/>
          </a:xfrm>
          <a:prstGeom prst="rect">
            <a:avLst/>
          </a:prstGeom>
        </p:spPr>
      </p:pic>
    </p:spTree>
    <p:extLst>
      <p:ext uri="{BB962C8B-B14F-4D97-AF65-F5344CB8AC3E}">
        <p14:creationId xmlns:p14="http://schemas.microsoft.com/office/powerpoint/2010/main" val="36456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0FB4F-955C-4800-A8A3-43C4085C3875}"/>
              </a:ext>
            </a:extLst>
          </p:cNvPr>
          <p:cNvSpPr>
            <a:spLocks noGrp="1"/>
          </p:cNvSpPr>
          <p:nvPr>
            <p:ph type="title"/>
          </p:nvPr>
        </p:nvSpPr>
        <p:spPr/>
        <p:txBody>
          <a:bodyPr/>
          <a:lstStyle/>
          <a:p>
            <a:r>
              <a:rPr lang="zh-CN" altLang="en-US" dirty="0"/>
              <a:t>关键技术方案</a:t>
            </a:r>
          </a:p>
        </p:txBody>
      </p:sp>
      <p:sp>
        <p:nvSpPr>
          <p:cNvPr id="3" name="文本框 2">
            <a:extLst>
              <a:ext uri="{FF2B5EF4-FFF2-40B4-BE49-F238E27FC236}">
                <a16:creationId xmlns:a16="http://schemas.microsoft.com/office/drawing/2014/main" id="{3B214CE9-9405-447A-B632-3DFC71204B86}"/>
              </a:ext>
            </a:extLst>
          </p:cNvPr>
          <p:cNvSpPr txBox="1"/>
          <p:nvPr/>
        </p:nvSpPr>
        <p:spPr>
          <a:xfrm>
            <a:off x="934720" y="1412240"/>
            <a:ext cx="9072880" cy="2369880"/>
          </a:xfrm>
          <a:prstGeom prst="rect">
            <a:avLst/>
          </a:prstGeom>
          <a:noFill/>
        </p:spPr>
        <p:txBody>
          <a:bodyPr wrap="square" rtlCol="0">
            <a:spAutoFit/>
          </a:bodyPr>
          <a:lstStyle/>
          <a:p>
            <a:r>
              <a:rPr lang="en-US" altLang="zh-CN" sz="2800" dirty="0"/>
              <a:t>1.</a:t>
            </a:r>
            <a:r>
              <a:rPr lang="zh-CN" altLang="en-US" sz="2800" dirty="0"/>
              <a:t>语音识别</a:t>
            </a:r>
            <a:endParaRPr lang="en-US" altLang="zh-CN" sz="2800" dirty="0"/>
          </a:p>
          <a:p>
            <a:endParaRPr lang="en-US" altLang="zh-CN" dirty="0"/>
          </a:p>
          <a:p>
            <a:endParaRPr lang="zh-CN" altLang="en-US" dirty="0"/>
          </a:p>
          <a:p>
            <a:r>
              <a:rPr lang="zh-CN" altLang="en-US" dirty="0"/>
              <a:t>     </a:t>
            </a:r>
            <a:r>
              <a:rPr lang="zh-CN" altLang="en-US" sz="2800" dirty="0"/>
              <a:t>在</a:t>
            </a:r>
            <a:r>
              <a:rPr lang="en-US" altLang="zh-CN" sz="2800" dirty="0"/>
              <a:t>Unity 3D</a:t>
            </a:r>
            <a:r>
              <a:rPr lang="zh-CN" altLang="en-US" sz="2800" dirty="0"/>
              <a:t>中使用讯飞语音进行对于音频识别，接收可以识别的音频并返回以</a:t>
            </a:r>
            <a:r>
              <a:rPr lang="en-US" altLang="zh-CN" sz="2800" dirty="0"/>
              <a:t>string</a:t>
            </a:r>
            <a:r>
              <a:rPr lang="zh-CN" altLang="en-US" sz="2800" dirty="0"/>
              <a:t>形式返回给系统，进行下一步分析</a:t>
            </a:r>
          </a:p>
        </p:txBody>
      </p:sp>
    </p:spTree>
    <p:extLst>
      <p:ext uri="{BB962C8B-B14F-4D97-AF65-F5344CB8AC3E}">
        <p14:creationId xmlns:p14="http://schemas.microsoft.com/office/powerpoint/2010/main" val="37415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31F8B-6333-48F8-BC5C-52935C96F150}"/>
              </a:ext>
            </a:extLst>
          </p:cNvPr>
          <p:cNvSpPr>
            <a:spLocks noGrp="1"/>
          </p:cNvSpPr>
          <p:nvPr>
            <p:ph type="title"/>
          </p:nvPr>
        </p:nvSpPr>
        <p:spPr>
          <a:xfrm>
            <a:off x="431802" y="153857"/>
            <a:ext cx="8632687" cy="337358"/>
          </a:xfrm>
        </p:spPr>
        <p:txBody>
          <a:bodyPr/>
          <a:lstStyle/>
          <a:p>
            <a:r>
              <a:rPr lang="zh-CN" altLang="en-US" dirty="0"/>
              <a:t>关键技术方案</a:t>
            </a:r>
          </a:p>
        </p:txBody>
      </p:sp>
      <p:sp>
        <p:nvSpPr>
          <p:cNvPr id="3" name="文本框 2">
            <a:extLst>
              <a:ext uri="{FF2B5EF4-FFF2-40B4-BE49-F238E27FC236}">
                <a16:creationId xmlns:a16="http://schemas.microsoft.com/office/drawing/2014/main" id="{F1B74D96-A16B-4F0C-AC83-52911E08CECD}"/>
              </a:ext>
            </a:extLst>
          </p:cNvPr>
          <p:cNvSpPr txBox="1"/>
          <p:nvPr/>
        </p:nvSpPr>
        <p:spPr>
          <a:xfrm>
            <a:off x="733289" y="1379682"/>
            <a:ext cx="8331200" cy="1938992"/>
          </a:xfrm>
          <a:prstGeom prst="rect">
            <a:avLst/>
          </a:prstGeom>
          <a:noFill/>
        </p:spPr>
        <p:txBody>
          <a:bodyPr wrap="square" rtlCol="0">
            <a:spAutoFit/>
          </a:bodyPr>
          <a:lstStyle/>
          <a:p>
            <a:r>
              <a:rPr lang="en-US" altLang="zh-CN" sz="2400" dirty="0"/>
              <a:t>2.</a:t>
            </a:r>
            <a:r>
              <a:rPr lang="zh-CN" altLang="en-US" sz="2400" dirty="0"/>
              <a:t>语音分析（关键）</a:t>
            </a:r>
            <a:endParaRPr lang="en-US" altLang="zh-CN" sz="2400" dirty="0"/>
          </a:p>
          <a:p>
            <a:endParaRPr lang="zh-CN" altLang="en-US" sz="2400" dirty="0"/>
          </a:p>
          <a:p>
            <a:r>
              <a:rPr lang="zh-CN" altLang="en-US" sz="2400" dirty="0"/>
              <a:t>   对上一步返回的</a:t>
            </a:r>
            <a:r>
              <a:rPr lang="en-US" altLang="zh-CN" sz="2400" dirty="0"/>
              <a:t>string</a:t>
            </a:r>
            <a:r>
              <a:rPr lang="zh-CN" altLang="en-US" sz="2400" dirty="0"/>
              <a:t>进行分析，提取</a:t>
            </a:r>
            <a:r>
              <a:rPr lang="en-US" altLang="zh-CN" sz="2400" dirty="0"/>
              <a:t>keyword</a:t>
            </a:r>
            <a:r>
              <a:rPr lang="zh-CN" altLang="en-US" sz="2400" dirty="0"/>
              <a:t>，对比预设的</a:t>
            </a:r>
            <a:r>
              <a:rPr lang="en-US" altLang="zh-CN" sz="2400" dirty="0"/>
              <a:t>keyword</a:t>
            </a:r>
            <a:r>
              <a:rPr lang="zh-CN" altLang="en-US" sz="2400" dirty="0"/>
              <a:t>，预期是部分</a:t>
            </a:r>
            <a:r>
              <a:rPr lang="en-US" altLang="zh-CN" sz="2400" dirty="0"/>
              <a:t>hit</a:t>
            </a:r>
            <a:r>
              <a:rPr lang="zh-CN" altLang="en-US" sz="2400" dirty="0"/>
              <a:t>，因为不同人的表述不同，系统会根据</a:t>
            </a:r>
            <a:r>
              <a:rPr lang="en-US" altLang="zh-CN" sz="2400" dirty="0"/>
              <a:t>hit</a:t>
            </a:r>
            <a:r>
              <a:rPr lang="zh-CN" altLang="en-US" sz="2400" dirty="0"/>
              <a:t>的</a:t>
            </a:r>
            <a:r>
              <a:rPr lang="en-US" altLang="zh-CN" sz="2400" dirty="0"/>
              <a:t>keyword</a:t>
            </a:r>
            <a:r>
              <a:rPr lang="zh-CN" altLang="en-US" sz="2400" dirty="0"/>
              <a:t>返回可能的结果以供用户选择</a:t>
            </a:r>
          </a:p>
        </p:txBody>
      </p:sp>
    </p:spTree>
    <p:extLst>
      <p:ext uri="{BB962C8B-B14F-4D97-AF65-F5344CB8AC3E}">
        <p14:creationId xmlns:p14="http://schemas.microsoft.com/office/powerpoint/2010/main" val="196655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A6B93-6352-4719-B74E-DA67477330B4}"/>
              </a:ext>
            </a:extLst>
          </p:cNvPr>
          <p:cNvSpPr>
            <a:spLocks noGrp="1"/>
          </p:cNvSpPr>
          <p:nvPr>
            <p:ph type="title"/>
          </p:nvPr>
        </p:nvSpPr>
        <p:spPr/>
        <p:txBody>
          <a:bodyPr/>
          <a:lstStyle/>
          <a:p>
            <a:r>
              <a:rPr lang="zh-CN" altLang="en-US" dirty="0"/>
              <a:t>关键技术方案</a:t>
            </a:r>
          </a:p>
        </p:txBody>
      </p:sp>
      <p:sp>
        <p:nvSpPr>
          <p:cNvPr id="3" name="文本框 2">
            <a:extLst>
              <a:ext uri="{FF2B5EF4-FFF2-40B4-BE49-F238E27FC236}">
                <a16:creationId xmlns:a16="http://schemas.microsoft.com/office/drawing/2014/main" id="{BCFE30F7-3289-487C-8228-0C0E3E4E5368}"/>
              </a:ext>
            </a:extLst>
          </p:cNvPr>
          <p:cNvSpPr txBox="1"/>
          <p:nvPr/>
        </p:nvSpPr>
        <p:spPr>
          <a:xfrm>
            <a:off x="1036320" y="1828800"/>
            <a:ext cx="9174480" cy="2031325"/>
          </a:xfrm>
          <a:prstGeom prst="rect">
            <a:avLst/>
          </a:prstGeom>
          <a:noFill/>
        </p:spPr>
        <p:txBody>
          <a:bodyPr wrap="square" rtlCol="0">
            <a:spAutoFit/>
          </a:bodyPr>
          <a:lstStyle/>
          <a:p>
            <a:r>
              <a:rPr lang="en-US" altLang="zh-CN" sz="2400" dirty="0"/>
              <a:t>3.</a:t>
            </a:r>
            <a:r>
              <a:rPr lang="zh-CN" altLang="en-US" sz="2400" dirty="0"/>
              <a:t>地图显示</a:t>
            </a:r>
          </a:p>
          <a:p>
            <a:endParaRPr lang="en-US" altLang="zh-CN" dirty="0"/>
          </a:p>
          <a:p>
            <a:endParaRPr lang="en-US" altLang="zh-CN" dirty="0"/>
          </a:p>
          <a:p>
            <a:r>
              <a:rPr lang="en-US" altLang="zh-CN" dirty="0"/>
              <a:t>   </a:t>
            </a:r>
            <a:r>
              <a:rPr lang="zh-CN" altLang="en-US" sz="2400" dirty="0"/>
              <a:t>根据用户的选择，利用</a:t>
            </a:r>
            <a:r>
              <a:rPr lang="en-US" altLang="zh-CN" sz="2400" dirty="0"/>
              <a:t>Unity C# </a:t>
            </a:r>
            <a:r>
              <a:rPr lang="zh-CN" altLang="en-US" sz="2400" dirty="0"/>
              <a:t>自制</a:t>
            </a:r>
            <a:r>
              <a:rPr lang="en-US" altLang="zh-CN" sz="2400" dirty="0"/>
              <a:t>TCP</a:t>
            </a:r>
            <a:r>
              <a:rPr lang="zh-CN" altLang="en-US" sz="2400" dirty="0"/>
              <a:t>协议，在手机端和电脑端实现通讯，分析用户选择后，在三维地图上高亮显示用户所在区域</a:t>
            </a:r>
          </a:p>
          <a:p>
            <a:endParaRPr lang="zh-CN" altLang="en-US" dirty="0"/>
          </a:p>
        </p:txBody>
      </p:sp>
    </p:spTree>
    <p:extLst>
      <p:ext uri="{BB962C8B-B14F-4D97-AF65-F5344CB8AC3E}">
        <p14:creationId xmlns:p14="http://schemas.microsoft.com/office/powerpoint/2010/main" val="217020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94984-DFFE-4E7D-8C4C-93B6517F1CDA}"/>
              </a:ext>
            </a:extLst>
          </p:cNvPr>
          <p:cNvSpPr>
            <a:spLocks noGrp="1"/>
          </p:cNvSpPr>
          <p:nvPr>
            <p:ph type="title"/>
          </p:nvPr>
        </p:nvSpPr>
        <p:spPr/>
        <p:txBody>
          <a:bodyPr/>
          <a:lstStyle/>
          <a:p>
            <a:r>
              <a:rPr lang="en-US" altLang="zh-CN" dirty="0"/>
              <a:t>                                   </a:t>
            </a:r>
            <a:r>
              <a:rPr lang="zh-CN" altLang="en-US" dirty="0"/>
              <a:t>谢谢</a:t>
            </a:r>
          </a:p>
        </p:txBody>
      </p:sp>
      <p:sp>
        <p:nvSpPr>
          <p:cNvPr id="3" name="副标题 2">
            <a:extLst>
              <a:ext uri="{FF2B5EF4-FFF2-40B4-BE49-F238E27FC236}">
                <a16:creationId xmlns:a16="http://schemas.microsoft.com/office/drawing/2014/main" id="{6C83AB60-EF39-4E62-ABDD-E10AFDD78CBF}"/>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id="{F31839B2-386F-4E84-94D3-2FE42E88F68F}"/>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13626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B446E-218E-4DC5-A713-133557722C7C}"/>
              </a:ext>
            </a:extLst>
          </p:cNvPr>
          <p:cNvSpPr>
            <a:spLocks noGrp="1"/>
          </p:cNvSpPr>
          <p:nvPr>
            <p:ph type="title"/>
          </p:nvPr>
        </p:nvSpPr>
        <p:spPr/>
        <p:txBody>
          <a:bodyPr/>
          <a:lstStyle/>
          <a:p>
            <a:r>
              <a:rPr lang="zh-CN" altLang="en-US" dirty="0"/>
              <a:t>应用背景</a:t>
            </a:r>
          </a:p>
        </p:txBody>
      </p:sp>
      <p:sp>
        <p:nvSpPr>
          <p:cNvPr id="3" name="文本框 2">
            <a:extLst>
              <a:ext uri="{FF2B5EF4-FFF2-40B4-BE49-F238E27FC236}">
                <a16:creationId xmlns:a16="http://schemas.microsoft.com/office/drawing/2014/main" id="{81385DB5-4722-4E0C-B0DC-26AE40D4A205}"/>
              </a:ext>
            </a:extLst>
          </p:cNvPr>
          <p:cNvSpPr txBox="1"/>
          <p:nvPr/>
        </p:nvSpPr>
        <p:spPr>
          <a:xfrm>
            <a:off x="3098800" y="1320800"/>
            <a:ext cx="6979920" cy="369332"/>
          </a:xfrm>
          <a:prstGeom prst="rect">
            <a:avLst/>
          </a:prstGeom>
          <a:noFill/>
        </p:spPr>
        <p:txBody>
          <a:bodyPr wrap="square" rtlCol="0">
            <a:spAutoFit/>
          </a:bodyPr>
          <a:lstStyle/>
          <a:p>
            <a:r>
              <a:rPr lang="en-US" altLang="zh-CN" dirty="0"/>
              <a:t>       </a:t>
            </a:r>
            <a:endParaRPr lang="zh-CN" altLang="en-US" dirty="0"/>
          </a:p>
        </p:txBody>
      </p:sp>
      <p:sp>
        <p:nvSpPr>
          <p:cNvPr id="4" name="文本框 3">
            <a:extLst>
              <a:ext uri="{FF2B5EF4-FFF2-40B4-BE49-F238E27FC236}">
                <a16:creationId xmlns:a16="http://schemas.microsoft.com/office/drawing/2014/main" id="{A82E770F-7CC8-4788-9C69-7594AAB8B439}"/>
              </a:ext>
            </a:extLst>
          </p:cNvPr>
          <p:cNvSpPr txBox="1"/>
          <p:nvPr/>
        </p:nvSpPr>
        <p:spPr>
          <a:xfrm>
            <a:off x="863600" y="1198880"/>
            <a:ext cx="10332720" cy="1200329"/>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定位</a:t>
            </a:r>
            <a:r>
              <a:rPr lang="zh-CN" altLang="en-US" dirty="0">
                <a:latin typeface="华文楷体" panose="02010600040101010101" pitchFamily="2" charset="-122"/>
                <a:ea typeface="华文楷体" panose="02010600040101010101" pitchFamily="2" charset="-122"/>
              </a:rPr>
              <a:t>是智能交互系统中非常重要的技术环节。</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传统的定位技术基本都是通过各种传感（红外、蓝牙、视觉、超声波等）技术对目标对象进行跟踪定位。</a:t>
            </a: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AFEB59B8-40F2-4DD8-9837-E251549F5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918" y="2399209"/>
            <a:ext cx="3532522" cy="3091831"/>
          </a:xfrm>
          <a:prstGeom prst="rect">
            <a:avLst/>
          </a:prstGeom>
        </p:spPr>
      </p:pic>
      <p:sp>
        <p:nvSpPr>
          <p:cNvPr id="7" name="文本框 6">
            <a:extLst>
              <a:ext uri="{FF2B5EF4-FFF2-40B4-BE49-F238E27FC236}">
                <a16:creationId xmlns:a16="http://schemas.microsoft.com/office/drawing/2014/main" id="{45291D6D-0A8A-45BB-B5F8-756ADDE6B384}"/>
              </a:ext>
            </a:extLst>
          </p:cNvPr>
          <p:cNvSpPr txBox="1"/>
          <p:nvPr/>
        </p:nvSpPr>
        <p:spPr>
          <a:xfrm flipH="1">
            <a:off x="6029960" y="3328380"/>
            <a:ext cx="3899589" cy="1477328"/>
          </a:xfrm>
          <a:prstGeom prst="rect">
            <a:avLst/>
          </a:prstGeom>
          <a:noFill/>
        </p:spPr>
        <p:txBody>
          <a:bodyPr wrap="square" rtlCol="0">
            <a:spAutoFit/>
          </a:bodyPr>
          <a:lstStyle/>
          <a:p>
            <a:r>
              <a:rPr lang="en-US" altLang="zh-CN" dirty="0"/>
              <a:t>   </a:t>
            </a:r>
            <a:r>
              <a:rPr lang="en-US" altLang="zh-CN" dirty="0" err="1"/>
              <a:t>WiFi</a:t>
            </a:r>
            <a:r>
              <a:rPr lang="zh-CN" altLang="en-US" dirty="0"/>
              <a:t>定位一般采用“近邻法”判断，即最靠近哪个热点或基站，即认为处在什么位置，如附近有多个信源，则可以通过交叉定位（三边定位），提高定位精度。</a:t>
            </a:r>
          </a:p>
        </p:txBody>
      </p:sp>
      <p:sp>
        <p:nvSpPr>
          <p:cNvPr id="8" name="文本框 7">
            <a:extLst>
              <a:ext uri="{FF2B5EF4-FFF2-40B4-BE49-F238E27FC236}">
                <a16:creationId xmlns:a16="http://schemas.microsoft.com/office/drawing/2014/main" id="{30529C7D-1CF8-4FFB-88C3-E0AE52A25D3A}"/>
              </a:ext>
            </a:extLst>
          </p:cNvPr>
          <p:cNvSpPr txBox="1"/>
          <p:nvPr/>
        </p:nvSpPr>
        <p:spPr>
          <a:xfrm>
            <a:off x="3515360" y="5491040"/>
            <a:ext cx="1087120" cy="369332"/>
          </a:xfrm>
          <a:prstGeom prst="rect">
            <a:avLst/>
          </a:prstGeom>
          <a:noFill/>
        </p:spPr>
        <p:txBody>
          <a:bodyPr wrap="square" rtlCol="0">
            <a:spAutoFit/>
          </a:bodyPr>
          <a:lstStyle/>
          <a:p>
            <a:r>
              <a:rPr lang="en-US" altLang="zh-CN" dirty="0" err="1"/>
              <a:t>WiFi</a:t>
            </a:r>
            <a:r>
              <a:rPr lang="zh-CN" altLang="en-US" dirty="0"/>
              <a:t>定位</a:t>
            </a:r>
          </a:p>
        </p:txBody>
      </p:sp>
    </p:spTree>
    <p:extLst>
      <p:ext uri="{BB962C8B-B14F-4D97-AF65-F5344CB8AC3E}">
        <p14:creationId xmlns:p14="http://schemas.microsoft.com/office/powerpoint/2010/main" val="347903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F0E6C-CA17-4B6E-B6F3-00E8368F2BC7}"/>
              </a:ext>
            </a:extLst>
          </p:cNvPr>
          <p:cNvSpPr>
            <a:spLocks noGrp="1"/>
          </p:cNvSpPr>
          <p:nvPr>
            <p:ph type="title"/>
          </p:nvPr>
        </p:nvSpPr>
        <p:spPr/>
        <p:txBody>
          <a:bodyPr/>
          <a:lstStyle/>
          <a:p>
            <a:r>
              <a:rPr lang="zh-CN" altLang="en-US" dirty="0"/>
              <a:t>应用背景</a:t>
            </a:r>
          </a:p>
        </p:txBody>
      </p:sp>
      <p:sp>
        <p:nvSpPr>
          <p:cNvPr id="4" name="文本框 3">
            <a:extLst>
              <a:ext uri="{FF2B5EF4-FFF2-40B4-BE49-F238E27FC236}">
                <a16:creationId xmlns:a16="http://schemas.microsoft.com/office/drawing/2014/main" id="{0B53EF21-4ADC-4C94-A226-B6367081C62E}"/>
              </a:ext>
            </a:extLst>
          </p:cNvPr>
          <p:cNvSpPr txBox="1"/>
          <p:nvPr/>
        </p:nvSpPr>
        <p:spPr>
          <a:xfrm>
            <a:off x="792480" y="1645920"/>
            <a:ext cx="10180320" cy="92333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近年来出现了利用</a:t>
            </a:r>
            <a:r>
              <a:rPr lang="en-US" altLang="zh-CN" dirty="0">
                <a:latin typeface="华文楷体" panose="02010600040101010101" pitchFamily="2" charset="-122"/>
                <a:ea typeface="华文楷体" panose="02010600040101010101" pitchFamily="2" charset="-122"/>
              </a:rPr>
              <a:t>SLAM</a:t>
            </a:r>
            <a:r>
              <a:rPr lang="zh-CN" altLang="en-US" dirty="0">
                <a:latin typeface="华文楷体" panose="02010600040101010101" pitchFamily="2" charset="-122"/>
                <a:ea typeface="华文楷体" panose="02010600040101010101" pitchFamily="2" charset="-122"/>
              </a:rPr>
              <a:t>等技术进行对象自主定位的方法。</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261904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7767397-01EF-4422-990A-1AEEC7A2A4BD}"/>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58699" y="1665605"/>
            <a:ext cx="7874000" cy="4921250"/>
          </a:xfrm>
        </p:spPr>
      </p:pic>
      <p:sp>
        <p:nvSpPr>
          <p:cNvPr id="3" name="标题 2">
            <a:extLst>
              <a:ext uri="{FF2B5EF4-FFF2-40B4-BE49-F238E27FC236}">
                <a16:creationId xmlns:a16="http://schemas.microsoft.com/office/drawing/2014/main" id="{8BD4928F-3CE2-4E09-A674-33996C6D6691}"/>
              </a:ext>
            </a:extLst>
          </p:cNvPr>
          <p:cNvSpPr>
            <a:spLocks noGrp="1"/>
          </p:cNvSpPr>
          <p:nvPr>
            <p:ph type="title"/>
          </p:nvPr>
        </p:nvSpPr>
        <p:spPr/>
        <p:txBody>
          <a:bodyPr/>
          <a:lstStyle/>
          <a:p>
            <a:r>
              <a:rPr lang="zh-CN" altLang="en-US" dirty="0"/>
              <a:t>什么是</a:t>
            </a:r>
            <a:r>
              <a:rPr lang="en-US" altLang="zh-CN" dirty="0"/>
              <a:t>SLAM</a:t>
            </a:r>
            <a:r>
              <a:rPr lang="zh-CN" altLang="en-US" dirty="0"/>
              <a:t>？（小萝卜的故事）</a:t>
            </a:r>
          </a:p>
        </p:txBody>
      </p:sp>
    </p:spTree>
    <p:extLst>
      <p:ext uri="{BB962C8B-B14F-4D97-AF65-F5344CB8AC3E}">
        <p14:creationId xmlns:p14="http://schemas.microsoft.com/office/powerpoint/2010/main" val="362518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360B8C-A154-4513-990C-61EEC3380D88}"/>
              </a:ext>
            </a:extLst>
          </p:cNvPr>
          <p:cNvSpPr>
            <a:spLocks noGrp="1"/>
          </p:cNvSpPr>
          <p:nvPr>
            <p:ph sz="quarter" idx="10"/>
          </p:nvPr>
        </p:nvSpPr>
        <p:spPr/>
        <p:txBody>
          <a:bodyPr/>
          <a:lstStyle/>
          <a:p>
            <a:r>
              <a:rPr lang="zh-CN" altLang="en-US" dirty="0"/>
              <a:t>从前，有一个机器人叫“小萝卜”。它长着一双乌黑发亮的大眼睛，叫做</a:t>
            </a:r>
            <a:r>
              <a:rPr lang="en-US" altLang="zh-CN" dirty="0"/>
              <a:t>Kinect</a:t>
            </a:r>
            <a:r>
              <a:rPr lang="zh-CN" altLang="en-US" dirty="0"/>
              <a:t>。有一天，它被邪恶的科学家关进了一间空屋子，里面放满了杂七杂八的东西。</a:t>
            </a:r>
            <a:endParaRPr lang="en-US" altLang="zh-CN" dirty="0"/>
          </a:p>
          <a:p>
            <a:pPr marL="0" indent="0">
              <a:buNone/>
            </a:pPr>
            <a:endParaRPr lang="en-US" altLang="zh-CN" dirty="0"/>
          </a:p>
          <a:p>
            <a:r>
              <a:rPr lang="zh-CN" altLang="en-US" dirty="0"/>
              <a:t>小萝卜感到很害怕，因为这个地方他从来没来过，一点儿也不了解。让他感到害怕的主要是三个问题：</a:t>
            </a:r>
          </a:p>
          <a:p>
            <a:r>
              <a:rPr lang="zh-CN" altLang="en-US" dirty="0"/>
              <a:t>　　</a:t>
            </a:r>
            <a:r>
              <a:rPr lang="en-US" altLang="zh-CN" dirty="0"/>
              <a:t>1.          </a:t>
            </a:r>
            <a:r>
              <a:rPr lang="zh-CN" altLang="en-US" dirty="0"/>
              <a:t>自己在哪里？</a:t>
            </a:r>
          </a:p>
          <a:p>
            <a:r>
              <a:rPr lang="zh-CN" altLang="en-US" dirty="0"/>
              <a:t>　　</a:t>
            </a:r>
            <a:r>
              <a:rPr lang="en-US" altLang="zh-CN" dirty="0"/>
              <a:t>2.          </a:t>
            </a:r>
            <a:r>
              <a:rPr lang="zh-CN" altLang="en-US" dirty="0"/>
              <a:t>这是什么地方？</a:t>
            </a:r>
          </a:p>
          <a:p>
            <a:r>
              <a:rPr lang="zh-CN" altLang="en-US" dirty="0"/>
              <a:t>　　</a:t>
            </a:r>
            <a:r>
              <a:rPr lang="en-US" altLang="zh-CN" dirty="0"/>
              <a:t>3.          </a:t>
            </a:r>
            <a:r>
              <a:rPr lang="zh-CN" altLang="en-US" dirty="0"/>
              <a:t>怎么离开这个地方？</a:t>
            </a:r>
          </a:p>
          <a:p>
            <a:pPr marL="0" indent="0">
              <a:buNone/>
            </a:pPr>
            <a:endParaRPr lang="zh-CN" altLang="en-US" dirty="0"/>
          </a:p>
        </p:txBody>
      </p:sp>
      <p:sp>
        <p:nvSpPr>
          <p:cNvPr id="3" name="标题 2">
            <a:extLst>
              <a:ext uri="{FF2B5EF4-FFF2-40B4-BE49-F238E27FC236}">
                <a16:creationId xmlns:a16="http://schemas.microsoft.com/office/drawing/2014/main" id="{14A7194F-CA05-49A6-A2BF-FCAF58DDA4D9}"/>
              </a:ext>
            </a:extLst>
          </p:cNvPr>
          <p:cNvSpPr>
            <a:spLocks noGrp="1"/>
          </p:cNvSpPr>
          <p:nvPr>
            <p:ph type="title"/>
          </p:nvPr>
        </p:nvSpPr>
        <p:spPr/>
        <p:txBody>
          <a:bodyPr/>
          <a:lstStyle/>
          <a:p>
            <a:r>
              <a:rPr lang="zh-CN" altLang="en-US" dirty="0"/>
              <a:t>什么是</a:t>
            </a:r>
            <a:r>
              <a:rPr lang="en-US" altLang="zh-CN" dirty="0"/>
              <a:t>SLAM</a:t>
            </a:r>
            <a:r>
              <a:rPr lang="zh-CN" altLang="en-US" dirty="0"/>
              <a:t>？（小萝卜的故事）</a:t>
            </a:r>
          </a:p>
        </p:txBody>
      </p:sp>
    </p:spTree>
    <p:extLst>
      <p:ext uri="{BB962C8B-B14F-4D97-AF65-F5344CB8AC3E}">
        <p14:creationId xmlns:p14="http://schemas.microsoft.com/office/powerpoint/2010/main" val="284254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0D6BB3-AD0C-42ED-8DF9-6F06313CBD61}"/>
              </a:ext>
            </a:extLst>
          </p:cNvPr>
          <p:cNvSpPr>
            <a:spLocks noGrp="1"/>
          </p:cNvSpPr>
          <p:nvPr>
            <p:ph sz="quarter" idx="10"/>
          </p:nvPr>
        </p:nvSpPr>
        <p:spPr>
          <a:xfrm>
            <a:off x="658702" y="2611120"/>
            <a:ext cx="11162884" cy="3996056"/>
          </a:xfrm>
        </p:spPr>
        <p:txBody>
          <a:bodyPr/>
          <a:lstStyle/>
          <a:p>
            <a:r>
              <a:rPr lang="zh-CN" altLang="en-US" dirty="0"/>
              <a:t>　在</a:t>
            </a:r>
            <a:r>
              <a:rPr lang="en-US" altLang="zh-CN" dirty="0"/>
              <a:t>SLAM</a:t>
            </a:r>
            <a:r>
              <a:rPr lang="zh-CN" altLang="en-US" dirty="0"/>
              <a:t>理论中，第一个问题称为定位 </a:t>
            </a:r>
            <a:r>
              <a:rPr lang="en-US" altLang="zh-CN" dirty="0"/>
              <a:t>(Localization)</a:t>
            </a:r>
            <a:r>
              <a:rPr lang="zh-CN" altLang="en-US" dirty="0"/>
              <a:t>，第二个称为建图 </a:t>
            </a:r>
            <a:r>
              <a:rPr lang="en-US" altLang="zh-CN" dirty="0"/>
              <a:t>(Mapping)</a:t>
            </a:r>
            <a:r>
              <a:rPr lang="zh-CN" altLang="en-US" dirty="0"/>
              <a:t>，第三个则是随后的路径规划。</a:t>
            </a:r>
          </a:p>
        </p:txBody>
      </p:sp>
      <p:sp>
        <p:nvSpPr>
          <p:cNvPr id="3" name="标题 2">
            <a:extLst>
              <a:ext uri="{FF2B5EF4-FFF2-40B4-BE49-F238E27FC236}">
                <a16:creationId xmlns:a16="http://schemas.microsoft.com/office/drawing/2014/main" id="{46DA7A3F-6FF0-486F-A12D-D6B742EE6495}"/>
              </a:ext>
            </a:extLst>
          </p:cNvPr>
          <p:cNvSpPr>
            <a:spLocks noGrp="1"/>
          </p:cNvSpPr>
          <p:nvPr>
            <p:ph type="title"/>
          </p:nvPr>
        </p:nvSpPr>
        <p:spPr/>
        <p:txBody>
          <a:bodyPr/>
          <a:lstStyle/>
          <a:p>
            <a:r>
              <a:rPr lang="zh-CN" altLang="en-US" dirty="0"/>
              <a:t>什么是</a:t>
            </a:r>
            <a:r>
              <a:rPr lang="en-US" altLang="zh-CN" dirty="0"/>
              <a:t>SLAM</a:t>
            </a:r>
            <a:r>
              <a:rPr lang="zh-CN" altLang="en-US" dirty="0"/>
              <a:t>？（小萝卜的故事）</a:t>
            </a:r>
          </a:p>
        </p:txBody>
      </p:sp>
    </p:spTree>
    <p:extLst>
      <p:ext uri="{BB962C8B-B14F-4D97-AF65-F5344CB8AC3E}">
        <p14:creationId xmlns:p14="http://schemas.microsoft.com/office/powerpoint/2010/main" val="316683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7E6CC3-B1B2-4729-A322-C6ABF134FF6A}"/>
              </a:ext>
            </a:extLst>
          </p:cNvPr>
          <p:cNvSpPr>
            <a:spLocks noGrp="1"/>
          </p:cNvSpPr>
          <p:nvPr>
            <p:ph sz="quarter" idx="10"/>
          </p:nvPr>
        </p:nvSpPr>
        <p:spPr/>
        <p:txBody>
          <a:bodyPr/>
          <a:lstStyle/>
          <a:p>
            <a:r>
              <a:rPr lang="zh-CN" altLang="en-US" dirty="0">
                <a:latin typeface="华文楷体" panose="02010600040101010101" pitchFamily="2" charset="-122"/>
                <a:ea typeface="华文楷体" panose="02010600040101010101" pitchFamily="2" charset="-122"/>
              </a:rPr>
              <a:t>然而利用</a:t>
            </a:r>
            <a:r>
              <a:rPr lang="en-US" altLang="zh-CN" dirty="0">
                <a:latin typeface="华文楷体" panose="02010600040101010101" pitchFamily="2" charset="-122"/>
                <a:ea typeface="华文楷体" panose="02010600040101010101" pitchFamily="2" charset="-122"/>
              </a:rPr>
              <a:t>SLAM</a:t>
            </a:r>
            <a:r>
              <a:rPr lang="zh-CN" altLang="en-US" dirty="0">
                <a:latin typeface="华文楷体" panose="02010600040101010101" pitchFamily="2" charset="-122"/>
                <a:ea typeface="华文楷体" panose="02010600040101010101" pitchFamily="2" charset="-122"/>
              </a:rPr>
              <a:t>进行定位时构建场景时耗时较长，且需要比较多的资源。</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因此本项目希望通过用语音播报的的方式进行对象的粗定位，缩小</a:t>
            </a:r>
            <a:r>
              <a:rPr lang="en-US" altLang="zh-CN" dirty="0">
                <a:latin typeface="华文楷体" panose="02010600040101010101" pitchFamily="2" charset="-122"/>
                <a:ea typeface="华文楷体" panose="02010600040101010101" pitchFamily="2" charset="-122"/>
              </a:rPr>
              <a:t>SLAM</a:t>
            </a:r>
            <a:r>
              <a:rPr lang="zh-CN" altLang="en-US" dirty="0">
                <a:latin typeface="华文楷体" panose="02010600040101010101" pitchFamily="2" charset="-122"/>
                <a:ea typeface="华文楷体" panose="02010600040101010101" pitchFamily="2" charset="-122"/>
              </a:rPr>
              <a:t>搜索空间提高精确定位效率。</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本质上的初衷是为了对</a:t>
            </a:r>
            <a:r>
              <a:rPr lang="en-US" altLang="zh-CN" dirty="0">
                <a:latin typeface="华文楷体" panose="02010600040101010101" pitchFamily="2" charset="-122"/>
                <a:ea typeface="华文楷体" panose="02010600040101010101" pitchFamily="2" charset="-122"/>
              </a:rPr>
              <a:t>SLAM</a:t>
            </a:r>
            <a:r>
              <a:rPr lang="zh-CN" altLang="en-US" dirty="0">
                <a:latin typeface="华文楷体" panose="02010600040101010101" pitchFamily="2" charset="-122"/>
                <a:ea typeface="华文楷体" panose="02010600040101010101" pitchFamily="2" charset="-122"/>
              </a:rPr>
              <a:t>技术的第一步定位进行优化。</a:t>
            </a:r>
            <a:endParaRPr lang="zh-CN" altLang="en-US" dirty="0"/>
          </a:p>
          <a:p>
            <a:endParaRPr lang="en-US" altLang="zh-CN" dirty="0">
              <a:latin typeface="华文楷体" panose="02010600040101010101" pitchFamily="2" charset="-122"/>
              <a:ea typeface="华文楷体" panose="02010600040101010101" pitchFamily="2" charset="-122"/>
            </a:endParaRPr>
          </a:p>
          <a:p>
            <a:endParaRPr lang="zh-CN" altLang="en-US" dirty="0"/>
          </a:p>
        </p:txBody>
      </p:sp>
      <p:sp>
        <p:nvSpPr>
          <p:cNvPr id="3" name="标题 2">
            <a:extLst>
              <a:ext uri="{FF2B5EF4-FFF2-40B4-BE49-F238E27FC236}">
                <a16:creationId xmlns:a16="http://schemas.microsoft.com/office/drawing/2014/main" id="{F21615FA-59C2-4125-A882-13384951CA37}"/>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16892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9D4C-A267-4574-9C5F-26B49AB15074}"/>
              </a:ext>
            </a:extLst>
          </p:cNvPr>
          <p:cNvSpPr>
            <a:spLocks noGrp="1"/>
          </p:cNvSpPr>
          <p:nvPr>
            <p:ph type="title"/>
          </p:nvPr>
        </p:nvSpPr>
        <p:spPr/>
        <p:txBody>
          <a:bodyPr/>
          <a:lstStyle/>
          <a:p>
            <a:r>
              <a:rPr lang="zh-CN" altLang="en-US" dirty="0"/>
              <a:t>应用人群</a:t>
            </a:r>
          </a:p>
        </p:txBody>
      </p:sp>
      <p:sp>
        <p:nvSpPr>
          <p:cNvPr id="3" name="文本框 2">
            <a:extLst>
              <a:ext uri="{FF2B5EF4-FFF2-40B4-BE49-F238E27FC236}">
                <a16:creationId xmlns:a16="http://schemas.microsoft.com/office/drawing/2014/main" id="{71107061-BBC1-47A6-80D2-FCB5D43C332C}"/>
              </a:ext>
            </a:extLst>
          </p:cNvPr>
          <p:cNvSpPr txBox="1"/>
          <p:nvPr/>
        </p:nvSpPr>
        <p:spPr>
          <a:xfrm>
            <a:off x="848360" y="1751092"/>
            <a:ext cx="9804400" cy="3416320"/>
          </a:xfrm>
          <a:prstGeom prst="rect">
            <a:avLst/>
          </a:prstGeom>
          <a:noFill/>
        </p:spPr>
        <p:txBody>
          <a:bodyPr wrap="square" rtlCol="0">
            <a:spAutoFit/>
          </a:bodyPr>
          <a:lstStyle/>
          <a:p>
            <a:r>
              <a:rPr lang="zh-CN" altLang="en-US" dirty="0"/>
              <a:t>   现有的地图</a:t>
            </a:r>
            <a:r>
              <a:rPr lang="en-US" altLang="zh-CN" dirty="0"/>
              <a:t>app</a:t>
            </a:r>
            <a:r>
              <a:rPr lang="zh-CN" altLang="en-US" dirty="0"/>
              <a:t>往往不能显示一个人所在的具体层数，同时在同一层的位置上也会有些许偏差。</a:t>
            </a:r>
            <a:endParaRPr lang="en-US" altLang="zh-CN" dirty="0"/>
          </a:p>
          <a:p>
            <a:endParaRPr lang="en-US" altLang="zh-CN" dirty="0"/>
          </a:p>
          <a:p>
            <a:endParaRPr lang="en-US" altLang="zh-CN" dirty="0"/>
          </a:p>
          <a:p>
            <a:r>
              <a:rPr lang="en-US" altLang="zh-CN" dirty="0"/>
              <a:t>   </a:t>
            </a:r>
            <a:r>
              <a:rPr lang="zh-CN" altLang="en-US" dirty="0"/>
              <a:t>通过语音识别可以让在复杂大楼里迷路的人更快找到自己的具体位置。</a:t>
            </a:r>
            <a:endParaRPr lang="en-US" altLang="zh-CN" dirty="0"/>
          </a:p>
          <a:p>
            <a:endParaRPr lang="en-US" altLang="zh-CN" dirty="0"/>
          </a:p>
          <a:p>
            <a:endParaRPr lang="en-US" altLang="zh-CN" dirty="0"/>
          </a:p>
          <a:p>
            <a:r>
              <a:rPr lang="zh-CN" altLang="en-US" dirty="0"/>
              <a:t>    举例：快递员送快递可能会遇到不熟悉的楼道环境，通过本系统，可以定位自己所处位置和目标所处位置，在空间上可以明确前进道路，节省了快递员寻找目标位置的时间，加快了送快递的效率</a:t>
            </a:r>
          </a:p>
          <a:p>
            <a:endParaRPr lang="en-US" altLang="zh-CN" dirty="0"/>
          </a:p>
          <a:p>
            <a:pPr marL="342900" indent="-342900">
              <a:buAutoNum type="arabicPeriod"/>
            </a:pPr>
            <a:endParaRPr lang="en-US" altLang="zh-CN" dirty="0"/>
          </a:p>
          <a:p>
            <a:endParaRPr lang="zh-CN" altLang="en-US" dirty="0"/>
          </a:p>
        </p:txBody>
      </p:sp>
    </p:spTree>
    <p:extLst>
      <p:ext uri="{BB962C8B-B14F-4D97-AF65-F5344CB8AC3E}">
        <p14:creationId xmlns:p14="http://schemas.microsoft.com/office/powerpoint/2010/main" val="32829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1AA84-F356-4253-8019-04D799995810}"/>
              </a:ext>
            </a:extLst>
          </p:cNvPr>
          <p:cNvSpPr>
            <a:spLocks noGrp="1"/>
          </p:cNvSpPr>
          <p:nvPr>
            <p:ph type="title"/>
          </p:nvPr>
        </p:nvSpPr>
        <p:spPr/>
        <p:txBody>
          <a:bodyPr/>
          <a:lstStyle/>
          <a:p>
            <a:r>
              <a:rPr lang="zh-CN" altLang="en-US" dirty="0"/>
              <a:t>用户需求</a:t>
            </a:r>
          </a:p>
        </p:txBody>
      </p:sp>
      <p:sp>
        <p:nvSpPr>
          <p:cNvPr id="3" name="文本框 2">
            <a:extLst>
              <a:ext uri="{FF2B5EF4-FFF2-40B4-BE49-F238E27FC236}">
                <a16:creationId xmlns:a16="http://schemas.microsoft.com/office/drawing/2014/main" id="{A9CCFF7A-FB14-422E-87AB-BA17951B74A0}"/>
              </a:ext>
            </a:extLst>
          </p:cNvPr>
          <p:cNvSpPr txBox="1"/>
          <p:nvPr/>
        </p:nvSpPr>
        <p:spPr>
          <a:xfrm>
            <a:off x="1137920" y="1727200"/>
            <a:ext cx="5588000" cy="2031325"/>
          </a:xfrm>
          <a:prstGeom prst="rect">
            <a:avLst/>
          </a:prstGeom>
          <a:noFill/>
        </p:spPr>
        <p:txBody>
          <a:bodyPr wrap="square" rtlCol="0">
            <a:spAutoFit/>
          </a:bodyPr>
          <a:lstStyle/>
          <a:p>
            <a:r>
              <a:rPr lang="en-US" altLang="zh-CN" dirty="0"/>
              <a:t>1.</a:t>
            </a:r>
            <a:r>
              <a:rPr lang="zh-CN" altLang="en-US" dirty="0"/>
              <a:t>反应速度快</a:t>
            </a:r>
            <a:endParaRPr lang="en-US" altLang="zh-CN" dirty="0"/>
          </a:p>
          <a:p>
            <a:endParaRPr lang="zh-CN" altLang="en-US" dirty="0"/>
          </a:p>
          <a:p>
            <a:r>
              <a:rPr lang="en-US" altLang="zh-CN" dirty="0"/>
              <a:t>2.</a:t>
            </a:r>
            <a:r>
              <a:rPr lang="zh-CN" altLang="en-US" dirty="0"/>
              <a:t>语音识别贴合实际</a:t>
            </a:r>
            <a:endParaRPr lang="en-US" altLang="zh-CN" dirty="0"/>
          </a:p>
          <a:p>
            <a:endParaRPr lang="zh-CN" altLang="en-US" dirty="0"/>
          </a:p>
          <a:p>
            <a:r>
              <a:rPr lang="en-US" altLang="zh-CN" dirty="0"/>
              <a:t>3.</a:t>
            </a:r>
            <a:r>
              <a:rPr lang="zh-CN" altLang="en-US" dirty="0"/>
              <a:t>定位尽可能精准</a:t>
            </a:r>
          </a:p>
          <a:p>
            <a:endParaRPr lang="en-US" altLang="zh-CN" dirty="0"/>
          </a:p>
          <a:p>
            <a:r>
              <a:rPr lang="en-US" altLang="zh-CN" dirty="0"/>
              <a:t>4.</a:t>
            </a:r>
            <a:r>
              <a:rPr lang="zh-CN" altLang="en-US" dirty="0"/>
              <a:t>界面简单，易于学习使用</a:t>
            </a:r>
          </a:p>
        </p:txBody>
      </p:sp>
    </p:spTree>
    <p:extLst>
      <p:ext uri="{BB962C8B-B14F-4D97-AF65-F5344CB8AC3E}">
        <p14:creationId xmlns:p14="http://schemas.microsoft.com/office/powerpoint/2010/main" val="337832089"/>
      </p:ext>
    </p:extLst>
  </p:cSld>
  <p:clrMapOvr>
    <a:masterClrMapping/>
  </p:clrMapOvr>
</p:sld>
</file>

<file path=ppt/theme/theme1.xml><?xml version="1.0" encoding="utf-8"?>
<a:theme xmlns:a="http://schemas.openxmlformats.org/drawingml/2006/main" name="主题1">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5C3DA999-ABF3-4035-8E26-080BF7D5B472}" vid="{736A376C-C04B-4A49-9FB2-9BCDBB4C3F1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492</TotalTime>
  <Words>651</Words>
  <Application>Microsoft Office PowerPoint</Application>
  <PresentationFormat>宽屏</PresentationFormat>
  <Paragraphs>72</Paragraphs>
  <Slides>14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华文楷体</vt:lpstr>
      <vt:lpstr>微软雅黑</vt:lpstr>
      <vt:lpstr>Arial</vt:lpstr>
      <vt:lpstr>Calibri</vt:lpstr>
      <vt:lpstr>主题1</vt:lpstr>
      <vt:lpstr>语音自主定位方法               —— 开题报告</vt:lpstr>
      <vt:lpstr>应用背景</vt:lpstr>
      <vt:lpstr>应用背景</vt:lpstr>
      <vt:lpstr>什么是SLAM？（小萝卜的故事）</vt:lpstr>
      <vt:lpstr>什么是SLAM？（小萝卜的故事）</vt:lpstr>
      <vt:lpstr>什么是SLAM？（小萝卜的故事）</vt:lpstr>
      <vt:lpstr>PowerPoint 演示文稿</vt:lpstr>
      <vt:lpstr>应用人群</vt:lpstr>
      <vt:lpstr>用户需求</vt:lpstr>
      <vt:lpstr>设计思路</vt:lpstr>
      <vt:lpstr>关键技术方案</vt:lpstr>
      <vt:lpstr>关键技术方案</vt:lpstr>
      <vt:lpstr>关键技术方案</vt:lpstr>
      <vt:lpstr>                                   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CI/CD环境的配置</dc:title>
  <dc:creator>志彪 汤</dc:creator>
  <cp:lastModifiedBy>survivor</cp:lastModifiedBy>
  <cp:revision>22</cp:revision>
  <dcterms:created xsi:type="dcterms:W3CDTF">2018-05-22T13:39:23Z</dcterms:created>
  <dcterms:modified xsi:type="dcterms:W3CDTF">2019-03-31T15:01:52Z</dcterms:modified>
</cp:coreProperties>
</file>