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2" r:id="rId2"/>
    <p:sldId id="277" r:id="rId3"/>
    <p:sldId id="273" r:id="rId4"/>
    <p:sldId id="314" r:id="rId5"/>
    <p:sldId id="309" r:id="rId6"/>
    <p:sldId id="330" r:id="rId7"/>
    <p:sldId id="331" r:id="rId8"/>
    <p:sldId id="316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5" r:id="rId19"/>
    <p:sldId id="342" r:id="rId20"/>
    <p:sldId id="344" r:id="rId21"/>
    <p:sldId id="347" r:id="rId22"/>
    <p:sldId id="348" r:id="rId23"/>
    <p:sldId id="32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2E30-3799-47A2-8F1C-D13A942F8C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7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2E30-3799-47A2-8F1C-D13A942F8C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3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2E30-3799-47A2-8F1C-D13A942F8CA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31427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F8A4231-8EA8-4338-8CCE-F1AFEA22D573}"/>
              </a:ext>
            </a:extLst>
          </p:cNvPr>
          <p:cNvSpPr txBox="1"/>
          <p:nvPr/>
        </p:nvSpPr>
        <p:spPr>
          <a:xfrm>
            <a:off x="8283379" y="3514725"/>
            <a:ext cx="2762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张啸     </a:t>
            </a:r>
            <a:r>
              <a:rPr lang="en-US" altLang="zh-CN" dirty="0"/>
              <a:t>516030910467</a:t>
            </a:r>
          </a:p>
          <a:p>
            <a:r>
              <a:rPr lang="zh-CN" altLang="en-US" dirty="0"/>
              <a:t>王力帆 </a:t>
            </a:r>
            <a:r>
              <a:rPr lang="en-US" altLang="zh-CN" dirty="0"/>
              <a:t>516030910438</a:t>
            </a:r>
          </a:p>
          <a:p>
            <a:r>
              <a:rPr lang="zh-CN" altLang="en-US" dirty="0"/>
              <a:t>汤志彪 </a:t>
            </a:r>
            <a:r>
              <a:rPr lang="en-US" altLang="zh-CN" dirty="0"/>
              <a:t>516030910435</a:t>
            </a:r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C916A1-1F61-4C9B-AFF2-449F7838721D}"/>
              </a:ext>
            </a:extLst>
          </p:cNvPr>
          <p:cNvSpPr/>
          <p:nvPr/>
        </p:nvSpPr>
        <p:spPr>
          <a:xfrm>
            <a:off x="498653" y="1360567"/>
            <a:ext cx="6712094" cy="2585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语音自主定位方法</a:t>
            </a:r>
            <a:br>
              <a:rPr lang="en-US" altLang="zh-CN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—— </a:t>
            </a:r>
            <a:r>
              <a:rPr lang="zh-CN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中期报告</a:t>
            </a:r>
          </a:p>
          <a:p>
            <a:pPr algn="ctr"/>
            <a:endParaRPr lang="zh-CN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测试总结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282565" y="638111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16745" y="1461951"/>
            <a:ext cx="4358511" cy="4178482"/>
            <a:chOff x="2987824" y="1379254"/>
            <a:chExt cx="2824223" cy="2707568"/>
          </a:xfrm>
        </p:grpSpPr>
        <p:sp>
          <p:nvSpPr>
            <p:cNvPr id="3" name="圆角矩形 1"/>
            <p:cNvSpPr/>
            <p:nvPr/>
          </p:nvSpPr>
          <p:spPr>
            <a:xfrm>
              <a:off x="3347864" y="1379254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仿宋" panose="02010609060101010101" charset="-122"/>
              </a:endParaRPr>
            </a:p>
          </p:txBody>
        </p:sp>
        <p:sp>
          <p:nvSpPr>
            <p:cNvPr id="9" name="圆角矩形 1"/>
            <p:cNvSpPr/>
            <p:nvPr/>
          </p:nvSpPr>
          <p:spPr>
            <a:xfrm flipV="1">
              <a:off x="4587911" y="1707654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0" name="圆角矩形 1"/>
            <p:cNvSpPr/>
            <p:nvPr/>
          </p:nvSpPr>
          <p:spPr>
            <a:xfrm flipH="1" flipV="1">
              <a:off x="4211960" y="2907889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1" name="圆角矩形 1"/>
            <p:cNvSpPr/>
            <p:nvPr/>
          </p:nvSpPr>
          <p:spPr>
            <a:xfrm flipH="1">
              <a:off x="2987824" y="2558187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3" name="MH_Other_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016604" y="4318219"/>
            <a:ext cx="265828" cy="285786"/>
          </a:xfrm>
          <a:custGeom>
            <a:avLst/>
            <a:gdLst>
              <a:gd name="T0" fmla="*/ 2147483646 w 67"/>
              <a:gd name="T1" fmla="*/ 2147483646 h 72"/>
              <a:gd name="T2" fmla="*/ 2147483646 w 67"/>
              <a:gd name="T3" fmla="*/ 2147483646 h 72"/>
              <a:gd name="T4" fmla="*/ 2147483646 w 67"/>
              <a:gd name="T5" fmla="*/ 2147483646 h 72"/>
              <a:gd name="T6" fmla="*/ 0 w 67"/>
              <a:gd name="T7" fmla="*/ 2147483646 h 72"/>
              <a:gd name="T8" fmla="*/ 0 w 67"/>
              <a:gd name="T9" fmla="*/ 2147483646 h 72"/>
              <a:gd name="T10" fmla="*/ 2147483646 w 67"/>
              <a:gd name="T11" fmla="*/ 2147483646 h 72"/>
              <a:gd name="T12" fmla="*/ 2147483646 w 67"/>
              <a:gd name="T13" fmla="*/ 2147483646 h 72"/>
              <a:gd name="T14" fmla="*/ 2147483646 w 67"/>
              <a:gd name="T15" fmla="*/ 2147483646 h 72"/>
              <a:gd name="T16" fmla="*/ 2147483646 w 67"/>
              <a:gd name="T17" fmla="*/ 0 h 72"/>
              <a:gd name="T18" fmla="*/ 2147483646 w 67"/>
              <a:gd name="T19" fmla="*/ 0 h 72"/>
              <a:gd name="T20" fmla="*/ 2147483646 w 67"/>
              <a:gd name="T21" fmla="*/ 2147483646 h 72"/>
              <a:gd name="T22" fmla="*/ 2147483646 w 67"/>
              <a:gd name="T23" fmla="*/ 2147483646 h 72"/>
              <a:gd name="T24" fmla="*/ 2147483646 w 67"/>
              <a:gd name="T25" fmla="*/ 2147483646 h 72"/>
              <a:gd name="T26" fmla="*/ 2147483646 w 67"/>
              <a:gd name="T27" fmla="*/ 2147483646 h 72"/>
              <a:gd name="T28" fmla="*/ 2147483646 w 67"/>
              <a:gd name="T29" fmla="*/ 0 h 72"/>
              <a:gd name="T30" fmla="*/ 2147483646 w 67"/>
              <a:gd name="T31" fmla="*/ 0 h 72"/>
              <a:gd name="T32" fmla="*/ 2147483646 w 67"/>
              <a:gd name="T33" fmla="*/ 2147483646 h 72"/>
              <a:gd name="T34" fmla="*/ 2147483646 w 67"/>
              <a:gd name="T35" fmla="*/ 2147483646 h 72"/>
              <a:gd name="T36" fmla="*/ 2147483646 w 67"/>
              <a:gd name="T37" fmla="*/ 2147483646 h 72"/>
              <a:gd name="T38" fmla="*/ 2147483646 w 67"/>
              <a:gd name="T39" fmla="*/ 2147483646 h 72"/>
              <a:gd name="T40" fmla="*/ 2147483646 w 67"/>
              <a:gd name="T41" fmla="*/ 2147483646 h 72"/>
              <a:gd name="T42" fmla="*/ 2147483646 w 67"/>
              <a:gd name="T43" fmla="*/ 2147483646 h 72"/>
              <a:gd name="T44" fmla="*/ 2147483646 w 67"/>
              <a:gd name="T45" fmla="*/ 2147483646 h 72"/>
              <a:gd name="T46" fmla="*/ 2147483646 w 67"/>
              <a:gd name="T47" fmla="*/ 2147483646 h 72"/>
              <a:gd name="T48" fmla="*/ 2147483646 w 67"/>
              <a:gd name="T49" fmla="*/ 2147483646 h 72"/>
              <a:gd name="T50" fmla="*/ 2147483646 w 67"/>
              <a:gd name="T51" fmla="*/ 2147483646 h 72"/>
              <a:gd name="T52" fmla="*/ 2147483646 w 67"/>
              <a:gd name="T53" fmla="*/ 2147483646 h 72"/>
              <a:gd name="T54" fmla="*/ 2147483646 w 67"/>
              <a:gd name="T55" fmla="*/ 2147483646 h 72"/>
              <a:gd name="T56" fmla="*/ 2147483646 w 67"/>
              <a:gd name="T57" fmla="*/ 2147483646 h 72"/>
              <a:gd name="T58" fmla="*/ 2147483646 w 67"/>
              <a:gd name="T59" fmla="*/ 2147483646 h 72"/>
              <a:gd name="T60" fmla="*/ 2147483646 w 67"/>
              <a:gd name="T61" fmla="*/ 2147483646 h 72"/>
              <a:gd name="T62" fmla="*/ 2147483646 w 67"/>
              <a:gd name="T63" fmla="*/ 2147483646 h 72"/>
              <a:gd name="T64" fmla="*/ 2147483646 w 67"/>
              <a:gd name="T65" fmla="*/ 2147483646 h 72"/>
              <a:gd name="T66" fmla="*/ 2147483646 w 67"/>
              <a:gd name="T67" fmla="*/ 2147483646 h 72"/>
              <a:gd name="T68" fmla="*/ 2147483646 w 67"/>
              <a:gd name="T69" fmla="*/ 2147483646 h 72"/>
              <a:gd name="T70" fmla="*/ 2147483646 w 67"/>
              <a:gd name="T71" fmla="*/ 2147483646 h 72"/>
              <a:gd name="T72" fmla="*/ 2147483646 w 67"/>
              <a:gd name="T73" fmla="*/ 2147483646 h 72"/>
              <a:gd name="T74" fmla="*/ 2147483646 w 67"/>
              <a:gd name="T75" fmla="*/ 2147483646 h 72"/>
              <a:gd name="T76" fmla="*/ 2147483646 w 67"/>
              <a:gd name="T77" fmla="*/ 2147483646 h 72"/>
              <a:gd name="T78" fmla="*/ 2147483646 w 67"/>
              <a:gd name="T79" fmla="*/ 2147483646 h 72"/>
              <a:gd name="T80" fmla="*/ 2147483646 w 67"/>
              <a:gd name="T81" fmla="*/ 2147483646 h 72"/>
              <a:gd name="T82" fmla="*/ 2147483646 w 67"/>
              <a:gd name="T83" fmla="*/ 2147483646 h 72"/>
              <a:gd name="T84" fmla="*/ 2147483646 w 67"/>
              <a:gd name="T85" fmla="*/ 2147483646 h 72"/>
              <a:gd name="T86" fmla="*/ 2147483646 w 67"/>
              <a:gd name="T87" fmla="*/ 2147483646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4" name="MH_Other_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937818" y="4347783"/>
            <a:ext cx="288510" cy="248590"/>
          </a:xfrm>
          <a:custGeom>
            <a:avLst/>
            <a:gdLst>
              <a:gd name="T0" fmla="*/ 2147483646 w 73"/>
              <a:gd name="T1" fmla="*/ 2147483646 h 63"/>
              <a:gd name="T2" fmla="*/ 2147483646 w 73"/>
              <a:gd name="T3" fmla="*/ 2147483646 h 63"/>
              <a:gd name="T4" fmla="*/ 2147483646 w 73"/>
              <a:gd name="T5" fmla="*/ 2147483646 h 63"/>
              <a:gd name="T6" fmla="*/ 2147483646 w 73"/>
              <a:gd name="T7" fmla="*/ 2147483646 h 63"/>
              <a:gd name="T8" fmla="*/ 2147483646 w 73"/>
              <a:gd name="T9" fmla="*/ 2147483646 h 63"/>
              <a:gd name="T10" fmla="*/ 2147483646 w 73"/>
              <a:gd name="T11" fmla="*/ 2147483646 h 63"/>
              <a:gd name="T12" fmla="*/ 2147483646 w 73"/>
              <a:gd name="T13" fmla="*/ 2147483646 h 63"/>
              <a:gd name="T14" fmla="*/ 2147483646 w 73"/>
              <a:gd name="T15" fmla="*/ 2147483646 h 63"/>
              <a:gd name="T16" fmla="*/ 2147483646 w 73"/>
              <a:gd name="T17" fmla="*/ 2147483646 h 63"/>
              <a:gd name="T18" fmla="*/ 0 w 73"/>
              <a:gd name="T19" fmla="*/ 2147483646 h 63"/>
              <a:gd name="T20" fmla="*/ 0 w 73"/>
              <a:gd name="T21" fmla="*/ 2147483646 h 63"/>
              <a:gd name="T22" fmla="*/ 2147483646 w 73"/>
              <a:gd name="T23" fmla="*/ 0 h 63"/>
              <a:gd name="T24" fmla="*/ 2147483646 w 73"/>
              <a:gd name="T25" fmla="*/ 0 h 63"/>
              <a:gd name="T26" fmla="*/ 2147483646 w 73"/>
              <a:gd name="T27" fmla="*/ 2147483646 h 63"/>
              <a:gd name="T28" fmla="*/ 2147483646 w 73"/>
              <a:gd name="T29" fmla="*/ 2147483646 h 63"/>
              <a:gd name="T30" fmla="*/ 2147483646 w 73"/>
              <a:gd name="T31" fmla="*/ 2147483646 h 63"/>
              <a:gd name="T32" fmla="*/ 2147483646 w 73"/>
              <a:gd name="T33" fmla="*/ 2147483646 h 63"/>
              <a:gd name="T34" fmla="*/ 2147483646 w 73"/>
              <a:gd name="T35" fmla="*/ 2147483646 h 63"/>
              <a:gd name="T36" fmla="*/ 2147483646 w 73"/>
              <a:gd name="T37" fmla="*/ 2147483646 h 63"/>
              <a:gd name="T38" fmla="*/ 2147483646 w 73"/>
              <a:gd name="T39" fmla="*/ 2147483646 h 63"/>
              <a:gd name="T40" fmla="*/ 2147483646 w 73"/>
              <a:gd name="T41" fmla="*/ 2147483646 h 63"/>
              <a:gd name="T42" fmla="*/ 2147483646 w 73"/>
              <a:gd name="T43" fmla="*/ 2147483646 h 63"/>
              <a:gd name="T44" fmla="*/ 2147483646 w 73"/>
              <a:gd name="T45" fmla="*/ 2147483646 h 63"/>
              <a:gd name="T46" fmla="*/ 2147483646 w 73"/>
              <a:gd name="T47" fmla="*/ 2147483646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5" name="MH_Other_7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37820" y="2598635"/>
            <a:ext cx="288510" cy="217742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6" name="MH_Other_8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050628" y="2445931"/>
            <a:ext cx="197782" cy="332962"/>
          </a:xfrm>
          <a:custGeom>
            <a:avLst/>
            <a:gdLst>
              <a:gd name="T0" fmla="*/ 2147483646 w 29"/>
              <a:gd name="T1" fmla="*/ 2147483646 h 49"/>
              <a:gd name="T2" fmla="*/ 2147483646 w 29"/>
              <a:gd name="T3" fmla="*/ 2147483646 h 49"/>
              <a:gd name="T4" fmla="*/ 2147483646 w 29"/>
              <a:gd name="T5" fmla="*/ 2147483646 h 49"/>
              <a:gd name="T6" fmla="*/ 0 w 29"/>
              <a:gd name="T7" fmla="*/ 2147483646 h 49"/>
              <a:gd name="T8" fmla="*/ 0 w 29"/>
              <a:gd name="T9" fmla="*/ 2147483646 h 49"/>
              <a:gd name="T10" fmla="*/ 2147483646 w 29"/>
              <a:gd name="T11" fmla="*/ 0 h 49"/>
              <a:gd name="T12" fmla="*/ 2147483646 w 29"/>
              <a:gd name="T13" fmla="*/ 0 h 49"/>
              <a:gd name="T14" fmla="*/ 2147483646 w 29"/>
              <a:gd name="T15" fmla="*/ 2147483646 h 49"/>
              <a:gd name="T16" fmla="*/ 2147483646 w 29"/>
              <a:gd name="T17" fmla="*/ 2147483646 h 49"/>
              <a:gd name="T18" fmla="*/ 2147483646 w 29"/>
              <a:gd name="T19" fmla="*/ 2147483646 h 49"/>
              <a:gd name="T20" fmla="*/ 2147483646 w 29"/>
              <a:gd name="T21" fmla="*/ 2147483646 h 49"/>
              <a:gd name="T22" fmla="*/ 2147483646 w 29"/>
              <a:gd name="T23" fmla="*/ 2147483646 h 49"/>
              <a:gd name="T24" fmla="*/ 2147483646 w 29"/>
              <a:gd name="T25" fmla="*/ 2147483646 h 49"/>
              <a:gd name="T26" fmla="*/ 2147483646 w 29"/>
              <a:gd name="T27" fmla="*/ 2147483646 h 49"/>
              <a:gd name="T28" fmla="*/ 2147483646 w 29"/>
              <a:gd name="T29" fmla="*/ 2147483646 h 49"/>
              <a:gd name="T30" fmla="*/ 2147483646 w 29"/>
              <a:gd name="T31" fmla="*/ 2147483646 h 49"/>
              <a:gd name="T32" fmla="*/ 2147483646 w 29"/>
              <a:gd name="T33" fmla="*/ 2147483646 h 49"/>
              <a:gd name="T34" fmla="*/ 2147483646 w 29"/>
              <a:gd name="T35" fmla="*/ 2147483646 h 49"/>
              <a:gd name="T36" fmla="*/ 2147483646 w 29"/>
              <a:gd name="T37" fmla="*/ 2147483646 h 49"/>
              <a:gd name="T38" fmla="*/ 2147483646 w 29"/>
              <a:gd name="T39" fmla="*/ 2147483646 h 49"/>
              <a:gd name="T40" fmla="*/ 2147483646 w 29"/>
              <a:gd name="T41" fmla="*/ 2147483646 h 49"/>
              <a:gd name="T42" fmla="*/ 2147483646 w 29"/>
              <a:gd name="T43" fmla="*/ 2147483646 h 49"/>
              <a:gd name="T44" fmla="*/ 2147483646 w 29"/>
              <a:gd name="T45" fmla="*/ 2147483646 h 49"/>
              <a:gd name="T46" fmla="*/ 2147483646 w 29"/>
              <a:gd name="T47" fmla="*/ 2147483646 h 49"/>
              <a:gd name="T48" fmla="*/ 2147483646 w 29"/>
              <a:gd name="T49" fmla="*/ 2147483646 h 49"/>
              <a:gd name="T50" fmla="*/ 2147483646 w 29"/>
              <a:gd name="T51" fmla="*/ 2147483646 h 49"/>
              <a:gd name="T52" fmla="*/ 2147483646 w 29"/>
              <a:gd name="T53" fmla="*/ 2147483646 h 49"/>
              <a:gd name="T54" fmla="*/ 2147483646 w 29"/>
              <a:gd name="T55" fmla="*/ 2147483646 h 49"/>
              <a:gd name="T56" fmla="*/ 2147483646 w 29"/>
              <a:gd name="T57" fmla="*/ 2147483646 h 49"/>
              <a:gd name="T58" fmla="*/ 2147483646 w 29"/>
              <a:gd name="T59" fmla="*/ 2147483646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85457" y="2187667"/>
            <a:ext cx="9977818" cy="2686390"/>
            <a:chOff x="1447098" y="2494165"/>
            <a:chExt cx="9977818" cy="2686390"/>
          </a:xfrm>
        </p:grpSpPr>
        <p:sp>
          <p:nvSpPr>
            <p:cNvPr id="20" name="矩形 19"/>
            <p:cNvSpPr/>
            <p:nvPr/>
          </p:nvSpPr>
          <p:spPr>
            <a:xfrm>
              <a:off x="8427101" y="2494165"/>
              <a:ext cx="299781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有些词相对于同音字没有这么通用会导致有误差</a:t>
              </a:r>
              <a:endPara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427102" y="4644607"/>
              <a:ext cx="2660890" cy="287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447098" y="2494165"/>
              <a:ext cx="332604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800"/>
                </a:lnSpc>
              </a:pP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语速过快可能导致识别偏差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472709" y="4395725"/>
              <a:ext cx="2936993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800"/>
                </a:lnSpc>
              </a:pP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解决方案：在</a:t>
              </a:r>
              <a:r>
                <a:rPr lang="en-US" altLang="zh-CN" sz="2000" dirty="0">
                  <a:latin typeface="+mj-lt"/>
                  <a:ea typeface="仿宋" panose="02010609060101010101" pitchFamily="49" charset="-122"/>
                </a:rPr>
                <a:t>GUI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界面反馈时给予用户选项</a:t>
              </a:r>
            </a:p>
            <a:p>
              <a:pPr algn="r">
                <a:lnSpc>
                  <a:spcPts val="1800"/>
                </a:lnSpc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4E5DADE-7639-4A5D-BCA4-B732547D0E85}"/>
              </a:ext>
            </a:extLst>
          </p:cNvPr>
          <p:cNvSpPr/>
          <p:nvPr/>
        </p:nvSpPr>
        <p:spPr>
          <a:xfrm>
            <a:off x="8049188" y="4118135"/>
            <a:ext cx="2845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解决方案：将同音近义词纳入同一个标签</a:t>
            </a:r>
          </a:p>
        </p:txBody>
      </p:sp>
    </p:spTree>
    <p:extLst>
      <p:ext uri="{BB962C8B-B14F-4D97-AF65-F5344CB8AC3E}">
        <p14:creationId xmlns:p14="http://schemas.microsoft.com/office/powerpoint/2010/main" val="137010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模型导入与处理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054162" y="2414666"/>
            <a:ext cx="434715" cy="434715"/>
            <a:chOff x="3904937" y="2870616"/>
            <a:chExt cx="434715" cy="434715"/>
          </a:xfrm>
        </p:grpSpPr>
        <p:sp>
          <p:nvSpPr>
            <p:cNvPr id="3" name="椭圆 2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831683" y="2414666"/>
            <a:ext cx="434715" cy="434715"/>
            <a:chOff x="3904937" y="2870616"/>
            <a:chExt cx="434715" cy="434715"/>
          </a:xfrm>
        </p:grpSpPr>
        <p:sp>
          <p:nvSpPr>
            <p:cNvPr id="20" name="椭圆 19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50207" y="2077069"/>
            <a:ext cx="28735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导入模型为软件学院大楼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号楼的模型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495215" y="2077069"/>
            <a:ext cx="315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应对该问题，决定利用一个被预制为透明的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cube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来标识人物所处位置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02086C7-1D06-4511-A920-D5E3EF15888B}"/>
              </a:ext>
            </a:extLst>
          </p:cNvPr>
          <p:cNvSpPr txBox="1"/>
          <p:nvPr/>
        </p:nvSpPr>
        <p:spPr>
          <a:xfrm>
            <a:off x="4883763" y="2003529"/>
            <a:ext cx="271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与预期设想的不太一样，软件学院大楼模型为一个整体，而并非由小部件组合而成，这使得原来想利用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Unity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tag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来进行辨别的方法无法实现</a:t>
            </a:r>
          </a:p>
        </p:txBody>
      </p:sp>
    </p:spTree>
    <p:extLst>
      <p:ext uri="{BB962C8B-B14F-4D97-AF65-F5344CB8AC3E}">
        <p14:creationId xmlns:p14="http://schemas.microsoft.com/office/powerpoint/2010/main" val="117653428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模型导入与处理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73F753E-0678-45E5-84AF-83330BB758C8}"/>
              </a:ext>
            </a:extLst>
          </p:cNvPr>
          <p:cNvGrpSpPr/>
          <p:nvPr/>
        </p:nvGrpSpPr>
        <p:grpSpPr>
          <a:xfrm>
            <a:off x="4054162" y="2414666"/>
            <a:ext cx="434715" cy="434715"/>
            <a:chOff x="3904937" y="2870616"/>
            <a:chExt cx="434715" cy="43471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2639F5D-2E01-41B3-91A7-0293ACCBB911}"/>
                </a:ext>
              </a:extLst>
            </p:cNvPr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C746DD04-5146-47A5-97C5-FE907EB27229}"/>
                </a:ext>
              </a:extLst>
            </p:cNvPr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C1980F3-C97A-4331-999F-696BD78A8240}"/>
              </a:ext>
            </a:extLst>
          </p:cNvPr>
          <p:cNvGrpSpPr/>
          <p:nvPr/>
        </p:nvGrpSpPr>
        <p:grpSpPr>
          <a:xfrm>
            <a:off x="7831683" y="2414666"/>
            <a:ext cx="434715" cy="434715"/>
            <a:chOff x="3904937" y="2870616"/>
            <a:chExt cx="434715" cy="434715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86B16D0-39A8-421C-B14B-3C77E4DBA8CF}"/>
                </a:ext>
              </a:extLst>
            </p:cNvPr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31669434-6FD0-4B0E-8D62-9C865E3A7A41}"/>
                </a:ext>
              </a:extLst>
            </p:cNvPr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289E180F-D440-40E3-903E-26EDD1A19951}"/>
              </a:ext>
            </a:extLst>
          </p:cNvPr>
          <p:cNvSpPr txBox="1"/>
          <p:nvPr/>
        </p:nvSpPr>
        <p:spPr>
          <a:xfrm>
            <a:off x="951761" y="2188195"/>
            <a:ext cx="2873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准备利用边缘高亮技术来标识所处位置，在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Unity Assert Store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中选择了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Outline Effect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以及</a:t>
            </a:r>
            <a:r>
              <a:rPr lang="en-US" altLang="zh-CN" dirty="0" err="1">
                <a:latin typeface="+mj-lt"/>
                <a:ea typeface="仿宋" panose="02010609060101010101" pitchFamily="49" charset="-122"/>
              </a:rPr>
              <a:t>HighLight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 System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两款插件</a:t>
            </a:r>
            <a:endParaRPr lang="en-US" altLang="zh-CN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6B3F8B-A2BF-48C0-9A14-0D9E85ADC9D5}"/>
              </a:ext>
            </a:extLst>
          </p:cNvPr>
          <p:cNvSpPr txBox="1"/>
          <p:nvPr/>
        </p:nvSpPr>
        <p:spPr>
          <a:xfrm>
            <a:off x="8539604" y="2188195"/>
            <a:ext cx="315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相比于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Outline Effect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的缺陷，</a:t>
            </a:r>
            <a:r>
              <a:rPr lang="en-US" altLang="zh-CN" dirty="0" err="1">
                <a:latin typeface="+mj-lt"/>
                <a:ea typeface="仿宋" panose="02010609060101010101" pitchFamily="49" charset="-122"/>
              </a:rPr>
              <a:t>HighLight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 System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的表现相当优异，因此选用后者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20E571C-6BEE-43AC-B2C3-B05E801459AF}"/>
              </a:ext>
            </a:extLst>
          </p:cNvPr>
          <p:cNvSpPr txBox="1"/>
          <p:nvPr/>
        </p:nvSpPr>
        <p:spPr>
          <a:xfrm>
            <a:off x="4661935" y="2188195"/>
            <a:ext cx="28735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  <a:ea typeface="仿宋" panose="02010609060101010101" pitchFamily="49" charset="-122"/>
              </a:rPr>
              <a:t>Outline Effect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缺点：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边缘有些过于粗糙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cube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alpha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通道置为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时，边缘高亮效果会消失</a:t>
            </a: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1638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模型导入与处理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054162" y="2414666"/>
            <a:ext cx="434715" cy="434715"/>
            <a:chOff x="3904937" y="2870616"/>
            <a:chExt cx="434715" cy="434715"/>
          </a:xfrm>
        </p:grpSpPr>
        <p:sp>
          <p:nvSpPr>
            <p:cNvPr id="3" name="椭圆 2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831683" y="2414666"/>
            <a:ext cx="434715" cy="434715"/>
            <a:chOff x="3904937" y="2870616"/>
            <a:chExt cx="434715" cy="434715"/>
          </a:xfrm>
        </p:grpSpPr>
        <p:sp>
          <p:nvSpPr>
            <p:cNvPr id="20" name="椭圆 19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51760" y="2243540"/>
            <a:ext cx="28735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在摄像机上添加</a:t>
            </a:r>
            <a:r>
              <a:rPr lang="en-US" altLang="zh-CN" dirty="0" err="1">
                <a:latin typeface="+mj-lt"/>
                <a:ea typeface="仿宋" panose="02010609060101010101" pitchFamily="49" charset="-122"/>
              </a:rPr>
              <a:t>HighLighing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 Renderer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组件</a:t>
            </a:r>
          </a:p>
          <a:p>
            <a:endParaRPr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495215" y="2243540"/>
            <a:ext cx="3153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在收到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tag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（目标位置）后，根据代码中的信息变化</a:t>
            </a:r>
            <a:r>
              <a:rPr lang="en-US" altLang="zh-CN" dirty="0" err="1">
                <a:latin typeface="+mj-lt"/>
                <a:ea typeface="仿宋" panose="02010609060101010101" pitchFamily="49" charset="-122"/>
              </a:rPr>
              <a:t>HighLight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transform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信息，从而从肉眼效果上体现出高亮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02086C7-1D06-4511-A920-D5E3EF15888B}"/>
              </a:ext>
            </a:extLst>
          </p:cNvPr>
          <p:cNvSpPr txBox="1"/>
          <p:nvPr/>
        </p:nvSpPr>
        <p:spPr>
          <a:xfrm>
            <a:off x="4800728" y="2243540"/>
            <a:ext cx="27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设置高亮物体为</a:t>
            </a:r>
            <a:r>
              <a:rPr lang="en-US" altLang="zh-CN" dirty="0" err="1">
                <a:latin typeface="+mj-lt"/>
                <a:ea typeface="仿宋" panose="02010609060101010101" pitchFamily="49" charset="-122"/>
              </a:rPr>
              <a:t>HighLight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（目标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cube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），添加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Highlighter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36668877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模型导入与处理（效果图）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30462F9-261F-405D-908B-45B1E33A3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1542415"/>
            <a:ext cx="87884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模型导入与处理（不足）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F2FF551-4241-4F91-81B0-E2FF6985CD36}"/>
              </a:ext>
            </a:extLst>
          </p:cNvPr>
          <p:cNvSpPr txBox="1"/>
          <p:nvPr/>
        </p:nvSpPr>
        <p:spPr>
          <a:xfrm>
            <a:off x="1566755" y="1393795"/>
            <a:ext cx="9175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模型除了标准的房间或者走廊外，有类似半圆的平台，而预设的</a:t>
            </a:r>
            <a:r>
              <a:rPr lang="en-US" altLang="zh-CN" sz="2400" dirty="0">
                <a:latin typeface="+mj-lt"/>
                <a:ea typeface="仿宋" panose="02010609060101010101" pitchFamily="49" charset="-122"/>
              </a:rPr>
              <a:t>cube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并不能完美描绘出外轮廓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lt"/>
                <a:ea typeface="仿宋" panose="02010609060101010101" pitchFamily="49" charset="-122"/>
              </a:rPr>
              <a:t>transform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信息需要手动调整，期望在之后想出合适的自动化方式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26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安卓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APP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界面开发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282565" y="638111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16745" y="1461951"/>
            <a:ext cx="4358511" cy="4178482"/>
            <a:chOff x="2987824" y="1379254"/>
            <a:chExt cx="2824223" cy="2707568"/>
          </a:xfrm>
        </p:grpSpPr>
        <p:sp>
          <p:nvSpPr>
            <p:cNvPr id="3" name="圆角矩形 1"/>
            <p:cNvSpPr/>
            <p:nvPr/>
          </p:nvSpPr>
          <p:spPr>
            <a:xfrm>
              <a:off x="3347864" y="1379254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仿宋" panose="02010609060101010101" charset="-122"/>
              </a:endParaRPr>
            </a:p>
          </p:txBody>
        </p:sp>
        <p:sp>
          <p:nvSpPr>
            <p:cNvPr id="9" name="圆角矩形 1"/>
            <p:cNvSpPr/>
            <p:nvPr/>
          </p:nvSpPr>
          <p:spPr>
            <a:xfrm flipV="1">
              <a:off x="4587911" y="1707654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0" name="圆角矩形 1"/>
            <p:cNvSpPr/>
            <p:nvPr/>
          </p:nvSpPr>
          <p:spPr>
            <a:xfrm flipH="1" flipV="1">
              <a:off x="4211960" y="2907889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1" name="圆角矩形 1"/>
            <p:cNvSpPr/>
            <p:nvPr/>
          </p:nvSpPr>
          <p:spPr>
            <a:xfrm flipH="1">
              <a:off x="2987824" y="2558187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3" name="MH_Other_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016604" y="4318219"/>
            <a:ext cx="265828" cy="285786"/>
          </a:xfrm>
          <a:custGeom>
            <a:avLst/>
            <a:gdLst>
              <a:gd name="T0" fmla="*/ 2147483646 w 67"/>
              <a:gd name="T1" fmla="*/ 2147483646 h 72"/>
              <a:gd name="T2" fmla="*/ 2147483646 w 67"/>
              <a:gd name="T3" fmla="*/ 2147483646 h 72"/>
              <a:gd name="T4" fmla="*/ 2147483646 w 67"/>
              <a:gd name="T5" fmla="*/ 2147483646 h 72"/>
              <a:gd name="T6" fmla="*/ 0 w 67"/>
              <a:gd name="T7" fmla="*/ 2147483646 h 72"/>
              <a:gd name="T8" fmla="*/ 0 w 67"/>
              <a:gd name="T9" fmla="*/ 2147483646 h 72"/>
              <a:gd name="T10" fmla="*/ 2147483646 w 67"/>
              <a:gd name="T11" fmla="*/ 2147483646 h 72"/>
              <a:gd name="T12" fmla="*/ 2147483646 w 67"/>
              <a:gd name="T13" fmla="*/ 2147483646 h 72"/>
              <a:gd name="T14" fmla="*/ 2147483646 w 67"/>
              <a:gd name="T15" fmla="*/ 2147483646 h 72"/>
              <a:gd name="T16" fmla="*/ 2147483646 w 67"/>
              <a:gd name="T17" fmla="*/ 0 h 72"/>
              <a:gd name="T18" fmla="*/ 2147483646 w 67"/>
              <a:gd name="T19" fmla="*/ 0 h 72"/>
              <a:gd name="T20" fmla="*/ 2147483646 w 67"/>
              <a:gd name="T21" fmla="*/ 2147483646 h 72"/>
              <a:gd name="T22" fmla="*/ 2147483646 w 67"/>
              <a:gd name="T23" fmla="*/ 2147483646 h 72"/>
              <a:gd name="T24" fmla="*/ 2147483646 w 67"/>
              <a:gd name="T25" fmla="*/ 2147483646 h 72"/>
              <a:gd name="T26" fmla="*/ 2147483646 w 67"/>
              <a:gd name="T27" fmla="*/ 2147483646 h 72"/>
              <a:gd name="T28" fmla="*/ 2147483646 w 67"/>
              <a:gd name="T29" fmla="*/ 0 h 72"/>
              <a:gd name="T30" fmla="*/ 2147483646 w 67"/>
              <a:gd name="T31" fmla="*/ 0 h 72"/>
              <a:gd name="T32" fmla="*/ 2147483646 w 67"/>
              <a:gd name="T33" fmla="*/ 2147483646 h 72"/>
              <a:gd name="T34" fmla="*/ 2147483646 w 67"/>
              <a:gd name="T35" fmla="*/ 2147483646 h 72"/>
              <a:gd name="T36" fmla="*/ 2147483646 w 67"/>
              <a:gd name="T37" fmla="*/ 2147483646 h 72"/>
              <a:gd name="T38" fmla="*/ 2147483646 w 67"/>
              <a:gd name="T39" fmla="*/ 2147483646 h 72"/>
              <a:gd name="T40" fmla="*/ 2147483646 w 67"/>
              <a:gd name="T41" fmla="*/ 2147483646 h 72"/>
              <a:gd name="T42" fmla="*/ 2147483646 w 67"/>
              <a:gd name="T43" fmla="*/ 2147483646 h 72"/>
              <a:gd name="T44" fmla="*/ 2147483646 w 67"/>
              <a:gd name="T45" fmla="*/ 2147483646 h 72"/>
              <a:gd name="T46" fmla="*/ 2147483646 w 67"/>
              <a:gd name="T47" fmla="*/ 2147483646 h 72"/>
              <a:gd name="T48" fmla="*/ 2147483646 w 67"/>
              <a:gd name="T49" fmla="*/ 2147483646 h 72"/>
              <a:gd name="T50" fmla="*/ 2147483646 w 67"/>
              <a:gd name="T51" fmla="*/ 2147483646 h 72"/>
              <a:gd name="T52" fmla="*/ 2147483646 w 67"/>
              <a:gd name="T53" fmla="*/ 2147483646 h 72"/>
              <a:gd name="T54" fmla="*/ 2147483646 w 67"/>
              <a:gd name="T55" fmla="*/ 2147483646 h 72"/>
              <a:gd name="T56" fmla="*/ 2147483646 w 67"/>
              <a:gd name="T57" fmla="*/ 2147483646 h 72"/>
              <a:gd name="T58" fmla="*/ 2147483646 w 67"/>
              <a:gd name="T59" fmla="*/ 2147483646 h 72"/>
              <a:gd name="T60" fmla="*/ 2147483646 w 67"/>
              <a:gd name="T61" fmla="*/ 2147483646 h 72"/>
              <a:gd name="T62" fmla="*/ 2147483646 w 67"/>
              <a:gd name="T63" fmla="*/ 2147483646 h 72"/>
              <a:gd name="T64" fmla="*/ 2147483646 w 67"/>
              <a:gd name="T65" fmla="*/ 2147483646 h 72"/>
              <a:gd name="T66" fmla="*/ 2147483646 w 67"/>
              <a:gd name="T67" fmla="*/ 2147483646 h 72"/>
              <a:gd name="T68" fmla="*/ 2147483646 w 67"/>
              <a:gd name="T69" fmla="*/ 2147483646 h 72"/>
              <a:gd name="T70" fmla="*/ 2147483646 w 67"/>
              <a:gd name="T71" fmla="*/ 2147483646 h 72"/>
              <a:gd name="T72" fmla="*/ 2147483646 w 67"/>
              <a:gd name="T73" fmla="*/ 2147483646 h 72"/>
              <a:gd name="T74" fmla="*/ 2147483646 w 67"/>
              <a:gd name="T75" fmla="*/ 2147483646 h 72"/>
              <a:gd name="T76" fmla="*/ 2147483646 w 67"/>
              <a:gd name="T77" fmla="*/ 2147483646 h 72"/>
              <a:gd name="T78" fmla="*/ 2147483646 w 67"/>
              <a:gd name="T79" fmla="*/ 2147483646 h 72"/>
              <a:gd name="T80" fmla="*/ 2147483646 w 67"/>
              <a:gd name="T81" fmla="*/ 2147483646 h 72"/>
              <a:gd name="T82" fmla="*/ 2147483646 w 67"/>
              <a:gd name="T83" fmla="*/ 2147483646 h 72"/>
              <a:gd name="T84" fmla="*/ 2147483646 w 67"/>
              <a:gd name="T85" fmla="*/ 2147483646 h 72"/>
              <a:gd name="T86" fmla="*/ 2147483646 w 67"/>
              <a:gd name="T87" fmla="*/ 2147483646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4" name="MH_Other_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937818" y="4347783"/>
            <a:ext cx="288510" cy="248590"/>
          </a:xfrm>
          <a:custGeom>
            <a:avLst/>
            <a:gdLst>
              <a:gd name="T0" fmla="*/ 2147483646 w 73"/>
              <a:gd name="T1" fmla="*/ 2147483646 h 63"/>
              <a:gd name="T2" fmla="*/ 2147483646 w 73"/>
              <a:gd name="T3" fmla="*/ 2147483646 h 63"/>
              <a:gd name="T4" fmla="*/ 2147483646 w 73"/>
              <a:gd name="T5" fmla="*/ 2147483646 h 63"/>
              <a:gd name="T6" fmla="*/ 2147483646 w 73"/>
              <a:gd name="T7" fmla="*/ 2147483646 h 63"/>
              <a:gd name="T8" fmla="*/ 2147483646 w 73"/>
              <a:gd name="T9" fmla="*/ 2147483646 h 63"/>
              <a:gd name="T10" fmla="*/ 2147483646 w 73"/>
              <a:gd name="T11" fmla="*/ 2147483646 h 63"/>
              <a:gd name="T12" fmla="*/ 2147483646 w 73"/>
              <a:gd name="T13" fmla="*/ 2147483646 h 63"/>
              <a:gd name="T14" fmla="*/ 2147483646 w 73"/>
              <a:gd name="T15" fmla="*/ 2147483646 h 63"/>
              <a:gd name="T16" fmla="*/ 2147483646 w 73"/>
              <a:gd name="T17" fmla="*/ 2147483646 h 63"/>
              <a:gd name="T18" fmla="*/ 0 w 73"/>
              <a:gd name="T19" fmla="*/ 2147483646 h 63"/>
              <a:gd name="T20" fmla="*/ 0 w 73"/>
              <a:gd name="T21" fmla="*/ 2147483646 h 63"/>
              <a:gd name="T22" fmla="*/ 2147483646 w 73"/>
              <a:gd name="T23" fmla="*/ 0 h 63"/>
              <a:gd name="T24" fmla="*/ 2147483646 w 73"/>
              <a:gd name="T25" fmla="*/ 0 h 63"/>
              <a:gd name="T26" fmla="*/ 2147483646 w 73"/>
              <a:gd name="T27" fmla="*/ 2147483646 h 63"/>
              <a:gd name="T28" fmla="*/ 2147483646 w 73"/>
              <a:gd name="T29" fmla="*/ 2147483646 h 63"/>
              <a:gd name="T30" fmla="*/ 2147483646 w 73"/>
              <a:gd name="T31" fmla="*/ 2147483646 h 63"/>
              <a:gd name="T32" fmla="*/ 2147483646 w 73"/>
              <a:gd name="T33" fmla="*/ 2147483646 h 63"/>
              <a:gd name="T34" fmla="*/ 2147483646 w 73"/>
              <a:gd name="T35" fmla="*/ 2147483646 h 63"/>
              <a:gd name="T36" fmla="*/ 2147483646 w 73"/>
              <a:gd name="T37" fmla="*/ 2147483646 h 63"/>
              <a:gd name="T38" fmla="*/ 2147483646 w 73"/>
              <a:gd name="T39" fmla="*/ 2147483646 h 63"/>
              <a:gd name="T40" fmla="*/ 2147483646 w 73"/>
              <a:gd name="T41" fmla="*/ 2147483646 h 63"/>
              <a:gd name="T42" fmla="*/ 2147483646 w 73"/>
              <a:gd name="T43" fmla="*/ 2147483646 h 63"/>
              <a:gd name="T44" fmla="*/ 2147483646 w 73"/>
              <a:gd name="T45" fmla="*/ 2147483646 h 63"/>
              <a:gd name="T46" fmla="*/ 2147483646 w 73"/>
              <a:gd name="T47" fmla="*/ 2147483646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5" name="MH_Other_7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37820" y="2598635"/>
            <a:ext cx="288510" cy="217742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6" name="MH_Other_8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050628" y="2445931"/>
            <a:ext cx="197782" cy="332962"/>
          </a:xfrm>
          <a:custGeom>
            <a:avLst/>
            <a:gdLst>
              <a:gd name="T0" fmla="*/ 2147483646 w 29"/>
              <a:gd name="T1" fmla="*/ 2147483646 h 49"/>
              <a:gd name="T2" fmla="*/ 2147483646 w 29"/>
              <a:gd name="T3" fmla="*/ 2147483646 h 49"/>
              <a:gd name="T4" fmla="*/ 2147483646 w 29"/>
              <a:gd name="T5" fmla="*/ 2147483646 h 49"/>
              <a:gd name="T6" fmla="*/ 0 w 29"/>
              <a:gd name="T7" fmla="*/ 2147483646 h 49"/>
              <a:gd name="T8" fmla="*/ 0 w 29"/>
              <a:gd name="T9" fmla="*/ 2147483646 h 49"/>
              <a:gd name="T10" fmla="*/ 2147483646 w 29"/>
              <a:gd name="T11" fmla="*/ 0 h 49"/>
              <a:gd name="T12" fmla="*/ 2147483646 w 29"/>
              <a:gd name="T13" fmla="*/ 0 h 49"/>
              <a:gd name="T14" fmla="*/ 2147483646 w 29"/>
              <a:gd name="T15" fmla="*/ 2147483646 h 49"/>
              <a:gd name="T16" fmla="*/ 2147483646 w 29"/>
              <a:gd name="T17" fmla="*/ 2147483646 h 49"/>
              <a:gd name="T18" fmla="*/ 2147483646 w 29"/>
              <a:gd name="T19" fmla="*/ 2147483646 h 49"/>
              <a:gd name="T20" fmla="*/ 2147483646 w 29"/>
              <a:gd name="T21" fmla="*/ 2147483646 h 49"/>
              <a:gd name="T22" fmla="*/ 2147483646 w 29"/>
              <a:gd name="T23" fmla="*/ 2147483646 h 49"/>
              <a:gd name="T24" fmla="*/ 2147483646 w 29"/>
              <a:gd name="T25" fmla="*/ 2147483646 h 49"/>
              <a:gd name="T26" fmla="*/ 2147483646 w 29"/>
              <a:gd name="T27" fmla="*/ 2147483646 h 49"/>
              <a:gd name="T28" fmla="*/ 2147483646 w 29"/>
              <a:gd name="T29" fmla="*/ 2147483646 h 49"/>
              <a:gd name="T30" fmla="*/ 2147483646 w 29"/>
              <a:gd name="T31" fmla="*/ 2147483646 h 49"/>
              <a:gd name="T32" fmla="*/ 2147483646 w 29"/>
              <a:gd name="T33" fmla="*/ 2147483646 h 49"/>
              <a:gd name="T34" fmla="*/ 2147483646 w 29"/>
              <a:gd name="T35" fmla="*/ 2147483646 h 49"/>
              <a:gd name="T36" fmla="*/ 2147483646 w 29"/>
              <a:gd name="T37" fmla="*/ 2147483646 h 49"/>
              <a:gd name="T38" fmla="*/ 2147483646 w 29"/>
              <a:gd name="T39" fmla="*/ 2147483646 h 49"/>
              <a:gd name="T40" fmla="*/ 2147483646 w 29"/>
              <a:gd name="T41" fmla="*/ 2147483646 h 49"/>
              <a:gd name="T42" fmla="*/ 2147483646 w 29"/>
              <a:gd name="T43" fmla="*/ 2147483646 h 49"/>
              <a:gd name="T44" fmla="*/ 2147483646 w 29"/>
              <a:gd name="T45" fmla="*/ 2147483646 h 49"/>
              <a:gd name="T46" fmla="*/ 2147483646 w 29"/>
              <a:gd name="T47" fmla="*/ 2147483646 h 49"/>
              <a:gd name="T48" fmla="*/ 2147483646 w 29"/>
              <a:gd name="T49" fmla="*/ 2147483646 h 49"/>
              <a:gd name="T50" fmla="*/ 2147483646 w 29"/>
              <a:gd name="T51" fmla="*/ 2147483646 h 49"/>
              <a:gd name="T52" fmla="*/ 2147483646 w 29"/>
              <a:gd name="T53" fmla="*/ 2147483646 h 49"/>
              <a:gd name="T54" fmla="*/ 2147483646 w 29"/>
              <a:gd name="T55" fmla="*/ 2147483646 h 49"/>
              <a:gd name="T56" fmla="*/ 2147483646 w 29"/>
              <a:gd name="T57" fmla="*/ 2147483646 h 49"/>
              <a:gd name="T58" fmla="*/ 2147483646 w 29"/>
              <a:gd name="T59" fmla="*/ 2147483646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16305" y="1956839"/>
            <a:ext cx="10050318" cy="3326918"/>
            <a:chOff x="1037674" y="2319934"/>
            <a:chExt cx="10050318" cy="3326918"/>
          </a:xfrm>
        </p:grpSpPr>
        <p:sp>
          <p:nvSpPr>
            <p:cNvPr id="23" name="矩形 22"/>
            <p:cNvSpPr/>
            <p:nvPr/>
          </p:nvSpPr>
          <p:spPr>
            <a:xfrm>
              <a:off x="8427102" y="4644607"/>
              <a:ext cx="2660890" cy="287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7674" y="2319934"/>
              <a:ext cx="3534607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800"/>
                </a:lnSpc>
              </a:pPr>
              <a:r>
                <a:rPr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在触摸屏上，如果只有单接触点，接触点通过上下移动对模型进行上下左右旋转 </a:t>
              </a:r>
              <a:endPara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472709" y="4400357"/>
              <a:ext cx="2936993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在</a:t>
              </a:r>
              <a:r>
                <a:rPr lang="en-US" altLang="zh-CN" sz="2000" dirty="0">
                  <a:latin typeface="+mj-lt"/>
                  <a:ea typeface="FangSong" panose="02010609060101010101" pitchFamily="49" charset="-122"/>
                </a:rPr>
                <a:t>App</a:t>
              </a:r>
              <a:r>
                <a:rPr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应用中添加输入语音按钮与输出文本框，对按钮事件进行绑定 </a:t>
              </a:r>
            </a:p>
            <a:p>
              <a:pPr algn="r">
                <a:lnSpc>
                  <a:spcPts val="1800"/>
                </a:lnSpc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BD18810-B641-4B6D-B66D-579D61F32F60}"/>
              </a:ext>
            </a:extLst>
          </p:cNvPr>
          <p:cNvSpPr txBox="1"/>
          <p:nvPr/>
        </p:nvSpPr>
        <p:spPr>
          <a:xfrm>
            <a:off x="8485924" y="2840891"/>
            <a:ext cx="2842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在触摸屏上，如果有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个接触点，通过改变接触点之间的距离，对模型进行放缩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  <a:cs typeface="仿宋" panose="02010609060101010101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5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安卓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APP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界面开发（效果图）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7D4C6BF-4D1F-4E8D-84AA-A29F6AEB3A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94" y="980332"/>
            <a:ext cx="3533775" cy="489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5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待完成工作内容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322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8888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9652000 w 9652000"/>
              <a:gd name="connsiteY1" fmla="*/ 0 h 6858000"/>
              <a:gd name="connsiteX2" fmla="*/ 9652000 w 9652000"/>
              <a:gd name="connsiteY2" fmla="*/ 3173414 h 6858000"/>
              <a:gd name="connsiteX3" fmla="*/ 6743700 w 9652000"/>
              <a:gd name="connsiteY3" fmla="*/ 1988878 h 6858000"/>
              <a:gd name="connsiteX4" fmla="*/ 6858000 w 9652000"/>
              <a:gd name="connsiteY4" fmla="*/ 4389178 h 6858000"/>
              <a:gd name="connsiteX5" fmla="*/ 4381500 w 9652000"/>
              <a:gd name="connsiteY5" fmla="*/ 5760778 h 6858000"/>
              <a:gd name="connsiteX6" fmla="*/ 5524500 w 9652000"/>
              <a:gd name="connsiteY6" fmla="*/ 6808528 h 6858000"/>
              <a:gd name="connsiteX7" fmla="*/ 5754400 w 9652000"/>
              <a:gd name="connsiteY7" fmla="*/ 6858000 h 6858000"/>
              <a:gd name="connsiteX8" fmla="*/ 0 w 965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9652000" y="0"/>
                </a:lnTo>
                <a:lnTo>
                  <a:pt x="9652000" y="3173414"/>
                </a:lnTo>
                <a:lnTo>
                  <a:pt x="6743700" y="1988878"/>
                </a:lnTo>
                <a:lnTo>
                  <a:pt x="6858000" y="4389178"/>
                </a:lnTo>
                <a:lnTo>
                  <a:pt x="4381500" y="5760778"/>
                </a:lnTo>
                <a:lnTo>
                  <a:pt x="5524500" y="6808528"/>
                </a:lnTo>
                <a:lnTo>
                  <a:pt x="5754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099916" y="2282303"/>
            <a:ext cx="3516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dist"/>
            <a:r>
              <a:rPr lang="en-US" altLang="zh-CN" sz="5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CONTENT</a:t>
            </a:r>
            <a:r>
              <a:rPr lang="en-US" alt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zh-CN" altLang="en-US" sz="5400" b="1" spc="6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" name="任意多边形 18"/>
          <p:cNvSpPr/>
          <p:nvPr/>
        </p:nvSpPr>
        <p:spPr>
          <a:xfrm>
            <a:off x="6576345" y="1324946"/>
            <a:ext cx="3624930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语音分析（关键词提取与归纳）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" name="任意多边形 21"/>
          <p:cNvSpPr/>
          <p:nvPr/>
        </p:nvSpPr>
        <p:spPr>
          <a:xfrm>
            <a:off x="6576344" y="2348968"/>
            <a:ext cx="3624929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j-lt"/>
                <a:ea typeface="FangSong" panose="02010609060101010101" pitchFamily="49" charset="-122"/>
              </a:rPr>
              <a:t>GUI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美化以及用户友好性的实现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" name="任意多边形 24"/>
          <p:cNvSpPr/>
          <p:nvPr/>
        </p:nvSpPr>
        <p:spPr>
          <a:xfrm>
            <a:off x="6576345" y="343788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交互逻辑的实现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" name="任意多边形 27"/>
          <p:cNvSpPr/>
          <p:nvPr/>
        </p:nvSpPr>
        <p:spPr>
          <a:xfrm>
            <a:off x="6576345" y="446926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2" name="矩形: 圆角 8"/>
          <p:cNvSpPr/>
          <p:nvPr/>
        </p:nvSpPr>
        <p:spPr>
          <a:xfrm>
            <a:off x="6033792" y="1469353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6033792" y="2500725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6033792" y="3532097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03</a:t>
            </a:r>
            <a:endParaRPr lang="zh-CN" altLang="en-US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07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8888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9652000 w 9652000"/>
              <a:gd name="connsiteY1" fmla="*/ 0 h 6858000"/>
              <a:gd name="connsiteX2" fmla="*/ 9652000 w 9652000"/>
              <a:gd name="connsiteY2" fmla="*/ 3173414 h 6858000"/>
              <a:gd name="connsiteX3" fmla="*/ 6743700 w 9652000"/>
              <a:gd name="connsiteY3" fmla="*/ 1988878 h 6858000"/>
              <a:gd name="connsiteX4" fmla="*/ 6858000 w 9652000"/>
              <a:gd name="connsiteY4" fmla="*/ 4389178 h 6858000"/>
              <a:gd name="connsiteX5" fmla="*/ 4381500 w 9652000"/>
              <a:gd name="connsiteY5" fmla="*/ 5760778 h 6858000"/>
              <a:gd name="connsiteX6" fmla="*/ 5524500 w 9652000"/>
              <a:gd name="connsiteY6" fmla="*/ 6808528 h 6858000"/>
              <a:gd name="connsiteX7" fmla="*/ 5754400 w 9652000"/>
              <a:gd name="connsiteY7" fmla="*/ 6858000 h 6858000"/>
              <a:gd name="connsiteX8" fmla="*/ 0 w 965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9652000" y="0"/>
                </a:lnTo>
                <a:lnTo>
                  <a:pt x="9652000" y="3173414"/>
                </a:lnTo>
                <a:lnTo>
                  <a:pt x="6743700" y="1988878"/>
                </a:lnTo>
                <a:lnTo>
                  <a:pt x="6858000" y="4389178"/>
                </a:lnTo>
                <a:lnTo>
                  <a:pt x="4381500" y="5760778"/>
                </a:lnTo>
                <a:lnTo>
                  <a:pt x="5524500" y="6808528"/>
                </a:lnTo>
                <a:lnTo>
                  <a:pt x="5754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099916" y="2282303"/>
            <a:ext cx="3516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dist"/>
            <a:r>
              <a:rPr lang="en-US" altLang="zh-CN" sz="5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CONTENT</a:t>
            </a:r>
            <a:r>
              <a:rPr lang="en-US" alt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zh-CN" altLang="en-US" sz="5400" b="1" spc="6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" name="任意多边形 18"/>
          <p:cNvSpPr/>
          <p:nvPr/>
        </p:nvSpPr>
        <p:spPr>
          <a:xfrm>
            <a:off x="6576345" y="1324946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4" name="任意多边形 21"/>
          <p:cNvSpPr/>
          <p:nvPr/>
        </p:nvSpPr>
        <p:spPr>
          <a:xfrm>
            <a:off x="6576345" y="234896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已完成工作内容</a:t>
            </a:r>
          </a:p>
        </p:txBody>
      </p:sp>
      <p:sp>
        <p:nvSpPr>
          <p:cNvPr id="5" name="任意多边形 24"/>
          <p:cNvSpPr/>
          <p:nvPr/>
        </p:nvSpPr>
        <p:spPr>
          <a:xfrm>
            <a:off x="6576345" y="343788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待完成工作内容</a:t>
            </a:r>
          </a:p>
        </p:txBody>
      </p:sp>
      <p:sp>
        <p:nvSpPr>
          <p:cNvPr id="2" name="任意多边形 27"/>
          <p:cNvSpPr/>
          <p:nvPr/>
        </p:nvSpPr>
        <p:spPr>
          <a:xfrm>
            <a:off x="6576345" y="446926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剩余工作迭代计划</a:t>
            </a:r>
          </a:p>
        </p:txBody>
      </p:sp>
      <p:sp>
        <p:nvSpPr>
          <p:cNvPr id="12" name="矩形: 圆角 8"/>
          <p:cNvSpPr/>
          <p:nvPr/>
        </p:nvSpPr>
        <p:spPr>
          <a:xfrm>
            <a:off x="6033792" y="1469353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6033792" y="2500725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6033792" y="3532097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03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矩形: 圆角 11"/>
          <p:cNvSpPr/>
          <p:nvPr/>
        </p:nvSpPr>
        <p:spPr>
          <a:xfrm>
            <a:off x="6033792" y="4563470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04</a:t>
            </a:r>
            <a:endParaRPr lang="zh-CN" altLang="en-US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待完成工作内容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282565" y="638111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016604" y="4318219"/>
            <a:ext cx="265828" cy="285786"/>
          </a:xfrm>
          <a:custGeom>
            <a:avLst/>
            <a:gdLst>
              <a:gd name="T0" fmla="*/ 2147483646 w 67"/>
              <a:gd name="T1" fmla="*/ 2147483646 h 72"/>
              <a:gd name="T2" fmla="*/ 2147483646 w 67"/>
              <a:gd name="T3" fmla="*/ 2147483646 h 72"/>
              <a:gd name="T4" fmla="*/ 2147483646 w 67"/>
              <a:gd name="T5" fmla="*/ 2147483646 h 72"/>
              <a:gd name="T6" fmla="*/ 0 w 67"/>
              <a:gd name="T7" fmla="*/ 2147483646 h 72"/>
              <a:gd name="T8" fmla="*/ 0 w 67"/>
              <a:gd name="T9" fmla="*/ 2147483646 h 72"/>
              <a:gd name="T10" fmla="*/ 2147483646 w 67"/>
              <a:gd name="T11" fmla="*/ 2147483646 h 72"/>
              <a:gd name="T12" fmla="*/ 2147483646 w 67"/>
              <a:gd name="T13" fmla="*/ 2147483646 h 72"/>
              <a:gd name="T14" fmla="*/ 2147483646 w 67"/>
              <a:gd name="T15" fmla="*/ 2147483646 h 72"/>
              <a:gd name="T16" fmla="*/ 2147483646 w 67"/>
              <a:gd name="T17" fmla="*/ 0 h 72"/>
              <a:gd name="T18" fmla="*/ 2147483646 w 67"/>
              <a:gd name="T19" fmla="*/ 0 h 72"/>
              <a:gd name="T20" fmla="*/ 2147483646 w 67"/>
              <a:gd name="T21" fmla="*/ 2147483646 h 72"/>
              <a:gd name="T22" fmla="*/ 2147483646 w 67"/>
              <a:gd name="T23" fmla="*/ 2147483646 h 72"/>
              <a:gd name="T24" fmla="*/ 2147483646 w 67"/>
              <a:gd name="T25" fmla="*/ 2147483646 h 72"/>
              <a:gd name="T26" fmla="*/ 2147483646 w 67"/>
              <a:gd name="T27" fmla="*/ 2147483646 h 72"/>
              <a:gd name="T28" fmla="*/ 2147483646 w 67"/>
              <a:gd name="T29" fmla="*/ 0 h 72"/>
              <a:gd name="T30" fmla="*/ 2147483646 w 67"/>
              <a:gd name="T31" fmla="*/ 0 h 72"/>
              <a:gd name="T32" fmla="*/ 2147483646 w 67"/>
              <a:gd name="T33" fmla="*/ 2147483646 h 72"/>
              <a:gd name="T34" fmla="*/ 2147483646 w 67"/>
              <a:gd name="T35" fmla="*/ 2147483646 h 72"/>
              <a:gd name="T36" fmla="*/ 2147483646 w 67"/>
              <a:gd name="T37" fmla="*/ 2147483646 h 72"/>
              <a:gd name="T38" fmla="*/ 2147483646 w 67"/>
              <a:gd name="T39" fmla="*/ 2147483646 h 72"/>
              <a:gd name="T40" fmla="*/ 2147483646 w 67"/>
              <a:gd name="T41" fmla="*/ 2147483646 h 72"/>
              <a:gd name="T42" fmla="*/ 2147483646 w 67"/>
              <a:gd name="T43" fmla="*/ 2147483646 h 72"/>
              <a:gd name="T44" fmla="*/ 2147483646 w 67"/>
              <a:gd name="T45" fmla="*/ 2147483646 h 72"/>
              <a:gd name="T46" fmla="*/ 2147483646 w 67"/>
              <a:gd name="T47" fmla="*/ 2147483646 h 72"/>
              <a:gd name="T48" fmla="*/ 2147483646 w 67"/>
              <a:gd name="T49" fmla="*/ 2147483646 h 72"/>
              <a:gd name="T50" fmla="*/ 2147483646 w 67"/>
              <a:gd name="T51" fmla="*/ 2147483646 h 72"/>
              <a:gd name="T52" fmla="*/ 2147483646 w 67"/>
              <a:gd name="T53" fmla="*/ 2147483646 h 72"/>
              <a:gd name="T54" fmla="*/ 2147483646 w 67"/>
              <a:gd name="T55" fmla="*/ 2147483646 h 72"/>
              <a:gd name="T56" fmla="*/ 2147483646 w 67"/>
              <a:gd name="T57" fmla="*/ 2147483646 h 72"/>
              <a:gd name="T58" fmla="*/ 2147483646 w 67"/>
              <a:gd name="T59" fmla="*/ 2147483646 h 72"/>
              <a:gd name="T60" fmla="*/ 2147483646 w 67"/>
              <a:gd name="T61" fmla="*/ 2147483646 h 72"/>
              <a:gd name="T62" fmla="*/ 2147483646 w 67"/>
              <a:gd name="T63" fmla="*/ 2147483646 h 72"/>
              <a:gd name="T64" fmla="*/ 2147483646 w 67"/>
              <a:gd name="T65" fmla="*/ 2147483646 h 72"/>
              <a:gd name="T66" fmla="*/ 2147483646 w 67"/>
              <a:gd name="T67" fmla="*/ 2147483646 h 72"/>
              <a:gd name="T68" fmla="*/ 2147483646 w 67"/>
              <a:gd name="T69" fmla="*/ 2147483646 h 72"/>
              <a:gd name="T70" fmla="*/ 2147483646 w 67"/>
              <a:gd name="T71" fmla="*/ 2147483646 h 72"/>
              <a:gd name="T72" fmla="*/ 2147483646 w 67"/>
              <a:gd name="T73" fmla="*/ 2147483646 h 72"/>
              <a:gd name="T74" fmla="*/ 2147483646 w 67"/>
              <a:gd name="T75" fmla="*/ 2147483646 h 72"/>
              <a:gd name="T76" fmla="*/ 2147483646 w 67"/>
              <a:gd name="T77" fmla="*/ 2147483646 h 72"/>
              <a:gd name="T78" fmla="*/ 2147483646 w 67"/>
              <a:gd name="T79" fmla="*/ 2147483646 h 72"/>
              <a:gd name="T80" fmla="*/ 2147483646 w 67"/>
              <a:gd name="T81" fmla="*/ 2147483646 h 72"/>
              <a:gd name="T82" fmla="*/ 2147483646 w 67"/>
              <a:gd name="T83" fmla="*/ 2147483646 h 72"/>
              <a:gd name="T84" fmla="*/ 2147483646 w 67"/>
              <a:gd name="T85" fmla="*/ 2147483646 h 72"/>
              <a:gd name="T86" fmla="*/ 2147483646 w 67"/>
              <a:gd name="T87" fmla="*/ 2147483646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4" name="MH_Other_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937818" y="4347783"/>
            <a:ext cx="288510" cy="248590"/>
          </a:xfrm>
          <a:custGeom>
            <a:avLst/>
            <a:gdLst>
              <a:gd name="T0" fmla="*/ 2147483646 w 73"/>
              <a:gd name="T1" fmla="*/ 2147483646 h 63"/>
              <a:gd name="T2" fmla="*/ 2147483646 w 73"/>
              <a:gd name="T3" fmla="*/ 2147483646 h 63"/>
              <a:gd name="T4" fmla="*/ 2147483646 w 73"/>
              <a:gd name="T5" fmla="*/ 2147483646 h 63"/>
              <a:gd name="T6" fmla="*/ 2147483646 w 73"/>
              <a:gd name="T7" fmla="*/ 2147483646 h 63"/>
              <a:gd name="T8" fmla="*/ 2147483646 w 73"/>
              <a:gd name="T9" fmla="*/ 2147483646 h 63"/>
              <a:gd name="T10" fmla="*/ 2147483646 w 73"/>
              <a:gd name="T11" fmla="*/ 2147483646 h 63"/>
              <a:gd name="T12" fmla="*/ 2147483646 w 73"/>
              <a:gd name="T13" fmla="*/ 2147483646 h 63"/>
              <a:gd name="T14" fmla="*/ 2147483646 w 73"/>
              <a:gd name="T15" fmla="*/ 2147483646 h 63"/>
              <a:gd name="T16" fmla="*/ 2147483646 w 73"/>
              <a:gd name="T17" fmla="*/ 2147483646 h 63"/>
              <a:gd name="T18" fmla="*/ 0 w 73"/>
              <a:gd name="T19" fmla="*/ 2147483646 h 63"/>
              <a:gd name="T20" fmla="*/ 0 w 73"/>
              <a:gd name="T21" fmla="*/ 2147483646 h 63"/>
              <a:gd name="T22" fmla="*/ 2147483646 w 73"/>
              <a:gd name="T23" fmla="*/ 0 h 63"/>
              <a:gd name="T24" fmla="*/ 2147483646 w 73"/>
              <a:gd name="T25" fmla="*/ 0 h 63"/>
              <a:gd name="T26" fmla="*/ 2147483646 w 73"/>
              <a:gd name="T27" fmla="*/ 2147483646 h 63"/>
              <a:gd name="T28" fmla="*/ 2147483646 w 73"/>
              <a:gd name="T29" fmla="*/ 2147483646 h 63"/>
              <a:gd name="T30" fmla="*/ 2147483646 w 73"/>
              <a:gd name="T31" fmla="*/ 2147483646 h 63"/>
              <a:gd name="T32" fmla="*/ 2147483646 w 73"/>
              <a:gd name="T33" fmla="*/ 2147483646 h 63"/>
              <a:gd name="T34" fmla="*/ 2147483646 w 73"/>
              <a:gd name="T35" fmla="*/ 2147483646 h 63"/>
              <a:gd name="T36" fmla="*/ 2147483646 w 73"/>
              <a:gd name="T37" fmla="*/ 2147483646 h 63"/>
              <a:gd name="T38" fmla="*/ 2147483646 w 73"/>
              <a:gd name="T39" fmla="*/ 2147483646 h 63"/>
              <a:gd name="T40" fmla="*/ 2147483646 w 73"/>
              <a:gd name="T41" fmla="*/ 2147483646 h 63"/>
              <a:gd name="T42" fmla="*/ 2147483646 w 73"/>
              <a:gd name="T43" fmla="*/ 2147483646 h 63"/>
              <a:gd name="T44" fmla="*/ 2147483646 w 73"/>
              <a:gd name="T45" fmla="*/ 2147483646 h 63"/>
              <a:gd name="T46" fmla="*/ 2147483646 w 73"/>
              <a:gd name="T47" fmla="*/ 2147483646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5" name="MH_Other_7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37820" y="2598635"/>
            <a:ext cx="288510" cy="217742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6" name="MH_Other_8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050628" y="2445931"/>
            <a:ext cx="197782" cy="332962"/>
          </a:xfrm>
          <a:custGeom>
            <a:avLst/>
            <a:gdLst>
              <a:gd name="T0" fmla="*/ 2147483646 w 29"/>
              <a:gd name="T1" fmla="*/ 2147483646 h 49"/>
              <a:gd name="T2" fmla="*/ 2147483646 w 29"/>
              <a:gd name="T3" fmla="*/ 2147483646 h 49"/>
              <a:gd name="T4" fmla="*/ 2147483646 w 29"/>
              <a:gd name="T5" fmla="*/ 2147483646 h 49"/>
              <a:gd name="T6" fmla="*/ 0 w 29"/>
              <a:gd name="T7" fmla="*/ 2147483646 h 49"/>
              <a:gd name="T8" fmla="*/ 0 w 29"/>
              <a:gd name="T9" fmla="*/ 2147483646 h 49"/>
              <a:gd name="T10" fmla="*/ 2147483646 w 29"/>
              <a:gd name="T11" fmla="*/ 0 h 49"/>
              <a:gd name="T12" fmla="*/ 2147483646 w 29"/>
              <a:gd name="T13" fmla="*/ 0 h 49"/>
              <a:gd name="T14" fmla="*/ 2147483646 w 29"/>
              <a:gd name="T15" fmla="*/ 2147483646 h 49"/>
              <a:gd name="T16" fmla="*/ 2147483646 w 29"/>
              <a:gd name="T17" fmla="*/ 2147483646 h 49"/>
              <a:gd name="T18" fmla="*/ 2147483646 w 29"/>
              <a:gd name="T19" fmla="*/ 2147483646 h 49"/>
              <a:gd name="T20" fmla="*/ 2147483646 w 29"/>
              <a:gd name="T21" fmla="*/ 2147483646 h 49"/>
              <a:gd name="T22" fmla="*/ 2147483646 w 29"/>
              <a:gd name="T23" fmla="*/ 2147483646 h 49"/>
              <a:gd name="T24" fmla="*/ 2147483646 w 29"/>
              <a:gd name="T25" fmla="*/ 2147483646 h 49"/>
              <a:gd name="T26" fmla="*/ 2147483646 w 29"/>
              <a:gd name="T27" fmla="*/ 2147483646 h 49"/>
              <a:gd name="T28" fmla="*/ 2147483646 w 29"/>
              <a:gd name="T29" fmla="*/ 2147483646 h 49"/>
              <a:gd name="T30" fmla="*/ 2147483646 w 29"/>
              <a:gd name="T31" fmla="*/ 2147483646 h 49"/>
              <a:gd name="T32" fmla="*/ 2147483646 w 29"/>
              <a:gd name="T33" fmla="*/ 2147483646 h 49"/>
              <a:gd name="T34" fmla="*/ 2147483646 w 29"/>
              <a:gd name="T35" fmla="*/ 2147483646 h 49"/>
              <a:gd name="T36" fmla="*/ 2147483646 w 29"/>
              <a:gd name="T37" fmla="*/ 2147483646 h 49"/>
              <a:gd name="T38" fmla="*/ 2147483646 w 29"/>
              <a:gd name="T39" fmla="*/ 2147483646 h 49"/>
              <a:gd name="T40" fmla="*/ 2147483646 w 29"/>
              <a:gd name="T41" fmla="*/ 2147483646 h 49"/>
              <a:gd name="T42" fmla="*/ 2147483646 w 29"/>
              <a:gd name="T43" fmla="*/ 2147483646 h 49"/>
              <a:gd name="T44" fmla="*/ 2147483646 w 29"/>
              <a:gd name="T45" fmla="*/ 2147483646 h 49"/>
              <a:gd name="T46" fmla="*/ 2147483646 w 29"/>
              <a:gd name="T47" fmla="*/ 2147483646 h 49"/>
              <a:gd name="T48" fmla="*/ 2147483646 w 29"/>
              <a:gd name="T49" fmla="*/ 2147483646 h 49"/>
              <a:gd name="T50" fmla="*/ 2147483646 w 29"/>
              <a:gd name="T51" fmla="*/ 2147483646 h 49"/>
              <a:gd name="T52" fmla="*/ 2147483646 w 29"/>
              <a:gd name="T53" fmla="*/ 2147483646 h 49"/>
              <a:gd name="T54" fmla="*/ 2147483646 w 29"/>
              <a:gd name="T55" fmla="*/ 2147483646 h 49"/>
              <a:gd name="T56" fmla="*/ 2147483646 w 29"/>
              <a:gd name="T57" fmla="*/ 2147483646 h 49"/>
              <a:gd name="T58" fmla="*/ 2147483646 w 29"/>
              <a:gd name="T59" fmla="*/ 2147483646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72829" y="4248818"/>
            <a:ext cx="2660890" cy="287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CB7504-73CB-40F4-89B0-592FC9C29BF0}"/>
              </a:ext>
            </a:extLst>
          </p:cNvPr>
          <p:cNvSpPr txBox="1"/>
          <p:nvPr/>
        </p:nvSpPr>
        <p:spPr>
          <a:xfrm>
            <a:off x="858651" y="1632228"/>
            <a:ext cx="9714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对语音识别的测试结果进行划分，通过上述划分对于语音处理返回的</a:t>
            </a:r>
            <a:r>
              <a:rPr lang="en-US" altLang="zh-CN" dirty="0">
                <a:latin typeface="+mj-lt"/>
              </a:rPr>
              <a:t>data</a:t>
            </a:r>
            <a:r>
              <a:rPr lang="zh-CN" altLang="en-US" dirty="0"/>
              <a:t>进行更精细的辨认，筛选出关键信息</a:t>
            </a:r>
            <a:br>
              <a:rPr lang="zh-CN" altLang="en-US" dirty="0"/>
            </a:b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根据关键信息，在</a:t>
            </a:r>
            <a:r>
              <a:rPr lang="en-US" altLang="zh-CN" dirty="0"/>
              <a:t>UI</a:t>
            </a:r>
            <a:r>
              <a:rPr lang="zh-CN" altLang="en-US" dirty="0"/>
              <a:t>界面显示可能的目标范围，添加选择功能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App</a:t>
            </a:r>
            <a:r>
              <a:rPr lang="zh-CN" altLang="en-US" dirty="0"/>
              <a:t>界面多场景设计，界面的美观优化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191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迭代计划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61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9361" y="340995"/>
            <a:ext cx="80021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迭代计划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282565" y="638111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016604" y="4318219"/>
            <a:ext cx="265828" cy="285786"/>
          </a:xfrm>
          <a:custGeom>
            <a:avLst/>
            <a:gdLst>
              <a:gd name="T0" fmla="*/ 2147483646 w 67"/>
              <a:gd name="T1" fmla="*/ 2147483646 h 72"/>
              <a:gd name="T2" fmla="*/ 2147483646 w 67"/>
              <a:gd name="T3" fmla="*/ 2147483646 h 72"/>
              <a:gd name="T4" fmla="*/ 2147483646 w 67"/>
              <a:gd name="T5" fmla="*/ 2147483646 h 72"/>
              <a:gd name="T6" fmla="*/ 0 w 67"/>
              <a:gd name="T7" fmla="*/ 2147483646 h 72"/>
              <a:gd name="T8" fmla="*/ 0 w 67"/>
              <a:gd name="T9" fmla="*/ 2147483646 h 72"/>
              <a:gd name="T10" fmla="*/ 2147483646 w 67"/>
              <a:gd name="T11" fmla="*/ 2147483646 h 72"/>
              <a:gd name="T12" fmla="*/ 2147483646 w 67"/>
              <a:gd name="T13" fmla="*/ 2147483646 h 72"/>
              <a:gd name="T14" fmla="*/ 2147483646 w 67"/>
              <a:gd name="T15" fmla="*/ 2147483646 h 72"/>
              <a:gd name="T16" fmla="*/ 2147483646 w 67"/>
              <a:gd name="T17" fmla="*/ 0 h 72"/>
              <a:gd name="T18" fmla="*/ 2147483646 w 67"/>
              <a:gd name="T19" fmla="*/ 0 h 72"/>
              <a:gd name="T20" fmla="*/ 2147483646 w 67"/>
              <a:gd name="T21" fmla="*/ 2147483646 h 72"/>
              <a:gd name="T22" fmla="*/ 2147483646 w 67"/>
              <a:gd name="T23" fmla="*/ 2147483646 h 72"/>
              <a:gd name="T24" fmla="*/ 2147483646 w 67"/>
              <a:gd name="T25" fmla="*/ 2147483646 h 72"/>
              <a:gd name="T26" fmla="*/ 2147483646 w 67"/>
              <a:gd name="T27" fmla="*/ 2147483646 h 72"/>
              <a:gd name="T28" fmla="*/ 2147483646 w 67"/>
              <a:gd name="T29" fmla="*/ 0 h 72"/>
              <a:gd name="T30" fmla="*/ 2147483646 w 67"/>
              <a:gd name="T31" fmla="*/ 0 h 72"/>
              <a:gd name="T32" fmla="*/ 2147483646 w 67"/>
              <a:gd name="T33" fmla="*/ 2147483646 h 72"/>
              <a:gd name="T34" fmla="*/ 2147483646 w 67"/>
              <a:gd name="T35" fmla="*/ 2147483646 h 72"/>
              <a:gd name="T36" fmla="*/ 2147483646 w 67"/>
              <a:gd name="T37" fmla="*/ 2147483646 h 72"/>
              <a:gd name="T38" fmla="*/ 2147483646 w 67"/>
              <a:gd name="T39" fmla="*/ 2147483646 h 72"/>
              <a:gd name="T40" fmla="*/ 2147483646 w 67"/>
              <a:gd name="T41" fmla="*/ 2147483646 h 72"/>
              <a:gd name="T42" fmla="*/ 2147483646 w 67"/>
              <a:gd name="T43" fmla="*/ 2147483646 h 72"/>
              <a:gd name="T44" fmla="*/ 2147483646 w 67"/>
              <a:gd name="T45" fmla="*/ 2147483646 h 72"/>
              <a:gd name="T46" fmla="*/ 2147483646 w 67"/>
              <a:gd name="T47" fmla="*/ 2147483646 h 72"/>
              <a:gd name="T48" fmla="*/ 2147483646 w 67"/>
              <a:gd name="T49" fmla="*/ 2147483646 h 72"/>
              <a:gd name="T50" fmla="*/ 2147483646 w 67"/>
              <a:gd name="T51" fmla="*/ 2147483646 h 72"/>
              <a:gd name="T52" fmla="*/ 2147483646 w 67"/>
              <a:gd name="T53" fmla="*/ 2147483646 h 72"/>
              <a:gd name="T54" fmla="*/ 2147483646 w 67"/>
              <a:gd name="T55" fmla="*/ 2147483646 h 72"/>
              <a:gd name="T56" fmla="*/ 2147483646 w 67"/>
              <a:gd name="T57" fmla="*/ 2147483646 h 72"/>
              <a:gd name="T58" fmla="*/ 2147483646 w 67"/>
              <a:gd name="T59" fmla="*/ 2147483646 h 72"/>
              <a:gd name="T60" fmla="*/ 2147483646 w 67"/>
              <a:gd name="T61" fmla="*/ 2147483646 h 72"/>
              <a:gd name="T62" fmla="*/ 2147483646 w 67"/>
              <a:gd name="T63" fmla="*/ 2147483646 h 72"/>
              <a:gd name="T64" fmla="*/ 2147483646 w 67"/>
              <a:gd name="T65" fmla="*/ 2147483646 h 72"/>
              <a:gd name="T66" fmla="*/ 2147483646 w 67"/>
              <a:gd name="T67" fmla="*/ 2147483646 h 72"/>
              <a:gd name="T68" fmla="*/ 2147483646 w 67"/>
              <a:gd name="T69" fmla="*/ 2147483646 h 72"/>
              <a:gd name="T70" fmla="*/ 2147483646 w 67"/>
              <a:gd name="T71" fmla="*/ 2147483646 h 72"/>
              <a:gd name="T72" fmla="*/ 2147483646 w 67"/>
              <a:gd name="T73" fmla="*/ 2147483646 h 72"/>
              <a:gd name="T74" fmla="*/ 2147483646 w 67"/>
              <a:gd name="T75" fmla="*/ 2147483646 h 72"/>
              <a:gd name="T76" fmla="*/ 2147483646 w 67"/>
              <a:gd name="T77" fmla="*/ 2147483646 h 72"/>
              <a:gd name="T78" fmla="*/ 2147483646 w 67"/>
              <a:gd name="T79" fmla="*/ 2147483646 h 72"/>
              <a:gd name="T80" fmla="*/ 2147483646 w 67"/>
              <a:gd name="T81" fmla="*/ 2147483646 h 72"/>
              <a:gd name="T82" fmla="*/ 2147483646 w 67"/>
              <a:gd name="T83" fmla="*/ 2147483646 h 72"/>
              <a:gd name="T84" fmla="*/ 2147483646 w 67"/>
              <a:gd name="T85" fmla="*/ 2147483646 h 72"/>
              <a:gd name="T86" fmla="*/ 2147483646 w 67"/>
              <a:gd name="T87" fmla="*/ 2147483646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4" name="MH_Other_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937818" y="4347783"/>
            <a:ext cx="288510" cy="248590"/>
          </a:xfrm>
          <a:custGeom>
            <a:avLst/>
            <a:gdLst>
              <a:gd name="T0" fmla="*/ 2147483646 w 73"/>
              <a:gd name="T1" fmla="*/ 2147483646 h 63"/>
              <a:gd name="T2" fmla="*/ 2147483646 w 73"/>
              <a:gd name="T3" fmla="*/ 2147483646 h 63"/>
              <a:gd name="T4" fmla="*/ 2147483646 w 73"/>
              <a:gd name="T5" fmla="*/ 2147483646 h 63"/>
              <a:gd name="T6" fmla="*/ 2147483646 w 73"/>
              <a:gd name="T7" fmla="*/ 2147483646 h 63"/>
              <a:gd name="T8" fmla="*/ 2147483646 w 73"/>
              <a:gd name="T9" fmla="*/ 2147483646 h 63"/>
              <a:gd name="T10" fmla="*/ 2147483646 w 73"/>
              <a:gd name="T11" fmla="*/ 2147483646 h 63"/>
              <a:gd name="T12" fmla="*/ 2147483646 w 73"/>
              <a:gd name="T13" fmla="*/ 2147483646 h 63"/>
              <a:gd name="T14" fmla="*/ 2147483646 w 73"/>
              <a:gd name="T15" fmla="*/ 2147483646 h 63"/>
              <a:gd name="T16" fmla="*/ 2147483646 w 73"/>
              <a:gd name="T17" fmla="*/ 2147483646 h 63"/>
              <a:gd name="T18" fmla="*/ 0 w 73"/>
              <a:gd name="T19" fmla="*/ 2147483646 h 63"/>
              <a:gd name="T20" fmla="*/ 0 w 73"/>
              <a:gd name="T21" fmla="*/ 2147483646 h 63"/>
              <a:gd name="T22" fmla="*/ 2147483646 w 73"/>
              <a:gd name="T23" fmla="*/ 0 h 63"/>
              <a:gd name="T24" fmla="*/ 2147483646 w 73"/>
              <a:gd name="T25" fmla="*/ 0 h 63"/>
              <a:gd name="T26" fmla="*/ 2147483646 w 73"/>
              <a:gd name="T27" fmla="*/ 2147483646 h 63"/>
              <a:gd name="T28" fmla="*/ 2147483646 w 73"/>
              <a:gd name="T29" fmla="*/ 2147483646 h 63"/>
              <a:gd name="T30" fmla="*/ 2147483646 w 73"/>
              <a:gd name="T31" fmla="*/ 2147483646 h 63"/>
              <a:gd name="T32" fmla="*/ 2147483646 w 73"/>
              <a:gd name="T33" fmla="*/ 2147483646 h 63"/>
              <a:gd name="T34" fmla="*/ 2147483646 w 73"/>
              <a:gd name="T35" fmla="*/ 2147483646 h 63"/>
              <a:gd name="T36" fmla="*/ 2147483646 w 73"/>
              <a:gd name="T37" fmla="*/ 2147483646 h 63"/>
              <a:gd name="T38" fmla="*/ 2147483646 w 73"/>
              <a:gd name="T39" fmla="*/ 2147483646 h 63"/>
              <a:gd name="T40" fmla="*/ 2147483646 w 73"/>
              <a:gd name="T41" fmla="*/ 2147483646 h 63"/>
              <a:gd name="T42" fmla="*/ 2147483646 w 73"/>
              <a:gd name="T43" fmla="*/ 2147483646 h 63"/>
              <a:gd name="T44" fmla="*/ 2147483646 w 73"/>
              <a:gd name="T45" fmla="*/ 2147483646 h 63"/>
              <a:gd name="T46" fmla="*/ 2147483646 w 73"/>
              <a:gd name="T47" fmla="*/ 2147483646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5" name="MH_Other_7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37820" y="2598635"/>
            <a:ext cx="288510" cy="217742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6" name="MH_Other_8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050628" y="2445931"/>
            <a:ext cx="197782" cy="332962"/>
          </a:xfrm>
          <a:custGeom>
            <a:avLst/>
            <a:gdLst>
              <a:gd name="T0" fmla="*/ 2147483646 w 29"/>
              <a:gd name="T1" fmla="*/ 2147483646 h 49"/>
              <a:gd name="T2" fmla="*/ 2147483646 w 29"/>
              <a:gd name="T3" fmla="*/ 2147483646 h 49"/>
              <a:gd name="T4" fmla="*/ 2147483646 w 29"/>
              <a:gd name="T5" fmla="*/ 2147483646 h 49"/>
              <a:gd name="T6" fmla="*/ 0 w 29"/>
              <a:gd name="T7" fmla="*/ 2147483646 h 49"/>
              <a:gd name="T8" fmla="*/ 0 w 29"/>
              <a:gd name="T9" fmla="*/ 2147483646 h 49"/>
              <a:gd name="T10" fmla="*/ 2147483646 w 29"/>
              <a:gd name="T11" fmla="*/ 0 h 49"/>
              <a:gd name="T12" fmla="*/ 2147483646 w 29"/>
              <a:gd name="T13" fmla="*/ 0 h 49"/>
              <a:gd name="T14" fmla="*/ 2147483646 w 29"/>
              <a:gd name="T15" fmla="*/ 2147483646 h 49"/>
              <a:gd name="T16" fmla="*/ 2147483646 w 29"/>
              <a:gd name="T17" fmla="*/ 2147483646 h 49"/>
              <a:gd name="T18" fmla="*/ 2147483646 w 29"/>
              <a:gd name="T19" fmla="*/ 2147483646 h 49"/>
              <a:gd name="T20" fmla="*/ 2147483646 w 29"/>
              <a:gd name="T21" fmla="*/ 2147483646 h 49"/>
              <a:gd name="T22" fmla="*/ 2147483646 w 29"/>
              <a:gd name="T23" fmla="*/ 2147483646 h 49"/>
              <a:gd name="T24" fmla="*/ 2147483646 w 29"/>
              <a:gd name="T25" fmla="*/ 2147483646 h 49"/>
              <a:gd name="T26" fmla="*/ 2147483646 w 29"/>
              <a:gd name="T27" fmla="*/ 2147483646 h 49"/>
              <a:gd name="T28" fmla="*/ 2147483646 w 29"/>
              <a:gd name="T29" fmla="*/ 2147483646 h 49"/>
              <a:gd name="T30" fmla="*/ 2147483646 w 29"/>
              <a:gd name="T31" fmla="*/ 2147483646 h 49"/>
              <a:gd name="T32" fmla="*/ 2147483646 w 29"/>
              <a:gd name="T33" fmla="*/ 2147483646 h 49"/>
              <a:gd name="T34" fmla="*/ 2147483646 w 29"/>
              <a:gd name="T35" fmla="*/ 2147483646 h 49"/>
              <a:gd name="T36" fmla="*/ 2147483646 w 29"/>
              <a:gd name="T37" fmla="*/ 2147483646 h 49"/>
              <a:gd name="T38" fmla="*/ 2147483646 w 29"/>
              <a:gd name="T39" fmla="*/ 2147483646 h 49"/>
              <a:gd name="T40" fmla="*/ 2147483646 w 29"/>
              <a:gd name="T41" fmla="*/ 2147483646 h 49"/>
              <a:gd name="T42" fmla="*/ 2147483646 w 29"/>
              <a:gd name="T43" fmla="*/ 2147483646 h 49"/>
              <a:gd name="T44" fmla="*/ 2147483646 w 29"/>
              <a:gd name="T45" fmla="*/ 2147483646 h 49"/>
              <a:gd name="T46" fmla="*/ 2147483646 w 29"/>
              <a:gd name="T47" fmla="*/ 2147483646 h 49"/>
              <a:gd name="T48" fmla="*/ 2147483646 w 29"/>
              <a:gd name="T49" fmla="*/ 2147483646 h 49"/>
              <a:gd name="T50" fmla="*/ 2147483646 w 29"/>
              <a:gd name="T51" fmla="*/ 2147483646 h 49"/>
              <a:gd name="T52" fmla="*/ 2147483646 w 29"/>
              <a:gd name="T53" fmla="*/ 2147483646 h 49"/>
              <a:gd name="T54" fmla="*/ 2147483646 w 29"/>
              <a:gd name="T55" fmla="*/ 2147483646 h 49"/>
              <a:gd name="T56" fmla="*/ 2147483646 w 29"/>
              <a:gd name="T57" fmla="*/ 2147483646 h 49"/>
              <a:gd name="T58" fmla="*/ 2147483646 w 29"/>
              <a:gd name="T59" fmla="*/ 2147483646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789778-131F-44B2-9C3D-4249F5C5B6A9}"/>
              </a:ext>
            </a:extLst>
          </p:cNvPr>
          <p:cNvSpPr txBox="1"/>
          <p:nvPr/>
        </p:nvSpPr>
        <p:spPr>
          <a:xfrm>
            <a:off x="858651" y="1632228"/>
            <a:ext cx="9714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11-12</a:t>
            </a:r>
            <a:r>
              <a:rPr lang="zh-CN" altLang="en-US" dirty="0"/>
              <a:t>周：筛选出关键信息 添加选择功能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13-14</a:t>
            </a:r>
            <a:r>
              <a:rPr lang="zh-CN" altLang="en-US" dirty="0"/>
              <a:t>周：</a:t>
            </a:r>
            <a:r>
              <a:rPr lang="en-US" altLang="zh-CN" dirty="0">
                <a:latin typeface="+mj-lt"/>
              </a:rPr>
              <a:t>App</a:t>
            </a:r>
            <a:r>
              <a:rPr lang="zh-CN" altLang="en-US" dirty="0"/>
              <a:t>界面多场景设计，界面的美观优化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854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感</a:t>
            </a:r>
          </a:p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谢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项目目标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1169129" y="2211116"/>
            <a:ext cx="402468" cy="402468"/>
            <a:chOff x="1037999" y="2205641"/>
            <a:chExt cx="540126" cy="540126"/>
          </a:xfrm>
        </p:grpSpPr>
        <p:sp>
          <p:nvSpPr>
            <p:cNvPr id="17" name="椭圆 16"/>
            <p:cNvSpPr/>
            <p:nvPr/>
          </p:nvSpPr>
          <p:spPr>
            <a:xfrm>
              <a:off x="1037999" y="2205641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8" name="箭头: V 形 17"/>
            <p:cNvSpPr/>
            <p:nvPr/>
          </p:nvSpPr>
          <p:spPr>
            <a:xfrm rot="16200000">
              <a:off x="1167404" y="2335046"/>
              <a:ext cx="281316" cy="281316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707530" y="2178754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本项目希望改变传统的用视觉定位的方法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169129" y="3614516"/>
            <a:ext cx="402468" cy="402468"/>
            <a:chOff x="1037999" y="3667772"/>
            <a:chExt cx="540126" cy="540126"/>
          </a:xfrm>
        </p:grpSpPr>
        <p:sp>
          <p:nvSpPr>
            <p:cNvPr id="20" name="椭圆 19"/>
            <p:cNvSpPr/>
            <p:nvPr/>
          </p:nvSpPr>
          <p:spPr>
            <a:xfrm>
              <a:off x="1037999" y="3667772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1" name="箭头: V 形 20"/>
            <p:cNvSpPr/>
            <p:nvPr/>
          </p:nvSpPr>
          <p:spPr>
            <a:xfrm rot="16200000">
              <a:off x="1167404" y="3797177"/>
              <a:ext cx="281316" cy="281316"/>
            </a:xfrm>
            <a:prstGeom prst="chevr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07530" y="3595736"/>
            <a:ext cx="5955476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通过用语音识别交互的方式进行对象的粗定位，提高效率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169129" y="5055381"/>
            <a:ext cx="402468" cy="402468"/>
            <a:chOff x="1037999" y="5129902"/>
            <a:chExt cx="540126" cy="540126"/>
          </a:xfrm>
        </p:grpSpPr>
        <p:sp>
          <p:nvSpPr>
            <p:cNvPr id="23" name="椭圆 22"/>
            <p:cNvSpPr/>
            <p:nvPr/>
          </p:nvSpPr>
          <p:spPr>
            <a:xfrm>
              <a:off x="1037999" y="5129902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4" name="箭头: V 形 23"/>
            <p:cNvSpPr/>
            <p:nvPr/>
          </p:nvSpPr>
          <p:spPr>
            <a:xfrm rot="16200000">
              <a:off x="1167404" y="5259307"/>
              <a:ext cx="281316" cy="281316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707530" y="4998204"/>
            <a:ext cx="66479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同时改进视觉类地图中无法精确显示位置的问题，增进用户体验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已完成工作内容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8888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9652000 w 9652000"/>
              <a:gd name="connsiteY1" fmla="*/ 0 h 6858000"/>
              <a:gd name="connsiteX2" fmla="*/ 9652000 w 9652000"/>
              <a:gd name="connsiteY2" fmla="*/ 3173414 h 6858000"/>
              <a:gd name="connsiteX3" fmla="*/ 6743700 w 9652000"/>
              <a:gd name="connsiteY3" fmla="*/ 1988878 h 6858000"/>
              <a:gd name="connsiteX4" fmla="*/ 6858000 w 9652000"/>
              <a:gd name="connsiteY4" fmla="*/ 4389178 h 6858000"/>
              <a:gd name="connsiteX5" fmla="*/ 4381500 w 9652000"/>
              <a:gd name="connsiteY5" fmla="*/ 5760778 h 6858000"/>
              <a:gd name="connsiteX6" fmla="*/ 5524500 w 9652000"/>
              <a:gd name="connsiteY6" fmla="*/ 6808528 h 6858000"/>
              <a:gd name="connsiteX7" fmla="*/ 5754400 w 9652000"/>
              <a:gd name="connsiteY7" fmla="*/ 6858000 h 6858000"/>
              <a:gd name="connsiteX8" fmla="*/ 0 w 965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9652000" y="0"/>
                </a:lnTo>
                <a:lnTo>
                  <a:pt x="9652000" y="3173414"/>
                </a:lnTo>
                <a:lnTo>
                  <a:pt x="6743700" y="1988878"/>
                </a:lnTo>
                <a:lnTo>
                  <a:pt x="6858000" y="4389178"/>
                </a:lnTo>
                <a:lnTo>
                  <a:pt x="4381500" y="5760778"/>
                </a:lnTo>
                <a:lnTo>
                  <a:pt x="5524500" y="6808528"/>
                </a:lnTo>
                <a:lnTo>
                  <a:pt x="5754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099916" y="2282303"/>
            <a:ext cx="3516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dist"/>
            <a:r>
              <a:rPr lang="en-US" altLang="zh-CN" sz="5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CONTENT</a:t>
            </a:r>
            <a:r>
              <a:rPr lang="en-US" alt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zh-CN" altLang="en-US" sz="5400" b="1" spc="6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" name="任意多边形 18"/>
          <p:cNvSpPr/>
          <p:nvPr/>
        </p:nvSpPr>
        <p:spPr>
          <a:xfrm>
            <a:off x="6576345" y="1324946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语音识别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" name="任意多边形 21"/>
          <p:cNvSpPr/>
          <p:nvPr/>
        </p:nvSpPr>
        <p:spPr>
          <a:xfrm>
            <a:off x="6576345" y="234896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模型导入与处理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" name="任意多边形 24"/>
          <p:cNvSpPr/>
          <p:nvPr/>
        </p:nvSpPr>
        <p:spPr>
          <a:xfrm>
            <a:off x="6576345" y="343788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j-lt"/>
                <a:ea typeface="FangSong" panose="02010609060101010101" pitchFamily="49" charset="-122"/>
              </a:rPr>
              <a:t>Android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latin typeface="+mj-lt"/>
                <a:ea typeface="FangSong" panose="02010609060101010101" pitchFamily="49" charset="-122"/>
              </a:rPr>
              <a:t>app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界面设计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" name="任意多边形 27"/>
          <p:cNvSpPr/>
          <p:nvPr/>
        </p:nvSpPr>
        <p:spPr>
          <a:xfrm>
            <a:off x="6576345" y="446926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2" name="矩形: 圆角 8"/>
          <p:cNvSpPr/>
          <p:nvPr/>
        </p:nvSpPr>
        <p:spPr>
          <a:xfrm>
            <a:off x="6033792" y="1469353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6033792" y="2500725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6033792" y="3532097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03</a:t>
            </a:r>
            <a:endParaRPr lang="zh-CN" altLang="en-US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58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语音识别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054162" y="2414666"/>
            <a:ext cx="434715" cy="434715"/>
            <a:chOff x="3904937" y="2870616"/>
            <a:chExt cx="434715" cy="434715"/>
          </a:xfrm>
        </p:grpSpPr>
        <p:sp>
          <p:nvSpPr>
            <p:cNvPr id="3" name="椭圆 2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831683" y="2414666"/>
            <a:ext cx="434715" cy="434715"/>
            <a:chOff x="3904937" y="2870616"/>
            <a:chExt cx="434715" cy="434715"/>
          </a:xfrm>
        </p:grpSpPr>
        <p:sp>
          <p:nvSpPr>
            <p:cNvPr id="20" name="椭圆 19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89435" y="2024465"/>
            <a:ext cx="275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通过讯飞官网下载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SDK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，同时添加语音听写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能力（添加新服务）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95215" y="2024465"/>
            <a:ext cx="315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导入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Unity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对应工程，在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Build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Setting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中设置对应参数生成测试用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App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仿宋" panose="02010609060101010101" pitchFamily="49" charset="-122"/>
              <a:cs typeface="仿宋" panose="02010609060101010101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02086C7-1D06-4511-A920-D5E3EF15888B}"/>
              </a:ext>
            </a:extLst>
          </p:cNvPr>
          <p:cNvSpPr txBox="1"/>
          <p:nvPr/>
        </p:nvSpPr>
        <p:spPr>
          <a:xfrm>
            <a:off x="4984022" y="2024465"/>
            <a:ext cx="2618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利用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Android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Studio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平台，将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SDK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转变为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Unity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3D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对应</a:t>
            </a:r>
            <a:r>
              <a:rPr lang="en-US" altLang="zh-CN" dirty="0">
                <a:latin typeface="+mj-lt"/>
                <a:ea typeface="仿宋" panose="02010609060101010101" pitchFamily="49" charset="-122"/>
              </a:rPr>
              <a:t>Android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的版本，以及</a:t>
            </a:r>
            <a:r>
              <a:rPr lang="en-US" altLang="zh-CN" dirty="0" err="1">
                <a:latin typeface="+mj-lt"/>
                <a:ea typeface="仿宋" panose="02010609060101010101" pitchFamily="49" charset="-122"/>
              </a:rPr>
              <a:t>AndroidManifest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配置文件，最终生成</a:t>
            </a:r>
            <a:r>
              <a:rPr lang="en-US" altLang="zh-CN" dirty="0" err="1">
                <a:latin typeface="+mj-lt"/>
                <a:ea typeface="仿宋" panose="02010609060101010101" pitchFamily="49" charset="-122"/>
              </a:rPr>
              <a:t>aar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47302368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语音识别测试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5"/>
          <p:cNvSpPr/>
          <p:nvPr/>
        </p:nvSpPr>
        <p:spPr>
          <a:xfrm>
            <a:off x="7047123" y="2224889"/>
            <a:ext cx="10800" cy="2772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43643" y="3272335"/>
            <a:ext cx="35181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设计了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50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个测试用例，准确率达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94%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A57F890-B169-4963-81D7-166FC4695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" y="1184981"/>
            <a:ext cx="6399287" cy="4631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测试总结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282565" y="638111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16745" y="1461951"/>
            <a:ext cx="4358511" cy="4178482"/>
            <a:chOff x="2987824" y="1379254"/>
            <a:chExt cx="2824223" cy="2707568"/>
          </a:xfrm>
        </p:grpSpPr>
        <p:sp>
          <p:nvSpPr>
            <p:cNvPr id="3" name="圆角矩形 1"/>
            <p:cNvSpPr/>
            <p:nvPr/>
          </p:nvSpPr>
          <p:spPr>
            <a:xfrm>
              <a:off x="3347864" y="1379254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仿宋" panose="02010609060101010101" charset="-122"/>
              </a:endParaRPr>
            </a:p>
          </p:txBody>
        </p:sp>
        <p:sp>
          <p:nvSpPr>
            <p:cNvPr id="9" name="圆角矩形 1"/>
            <p:cNvSpPr/>
            <p:nvPr/>
          </p:nvSpPr>
          <p:spPr>
            <a:xfrm flipV="1">
              <a:off x="4587911" y="1707654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0" name="圆角矩形 1"/>
            <p:cNvSpPr/>
            <p:nvPr/>
          </p:nvSpPr>
          <p:spPr>
            <a:xfrm flipH="1" flipV="1">
              <a:off x="4211960" y="2907889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1" name="圆角矩形 1"/>
            <p:cNvSpPr/>
            <p:nvPr/>
          </p:nvSpPr>
          <p:spPr>
            <a:xfrm flipH="1">
              <a:off x="2987824" y="2558187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3" name="MH_Other_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016604" y="4318219"/>
            <a:ext cx="265828" cy="285786"/>
          </a:xfrm>
          <a:custGeom>
            <a:avLst/>
            <a:gdLst>
              <a:gd name="T0" fmla="*/ 2147483646 w 67"/>
              <a:gd name="T1" fmla="*/ 2147483646 h 72"/>
              <a:gd name="T2" fmla="*/ 2147483646 w 67"/>
              <a:gd name="T3" fmla="*/ 2147483646 h 72"/>
              <a:gd name="T4" fmla="*/ 2147483646 w 67"/>
              <a:gd name="T5" fmla="*/ 2147483646 h 72"/>
              <a:gd name="T6" fmla="*/ 0 w 67"/>
              <a:gd name="T7" fmla="*/ 2147483646 h 72"/>
              <a:gd name="T8" fmla="*/ 0 w 67"/>
              <a:gd name="T9" fmla="*/ 2147483646 h 72"/>
              <a:gd name="T10" fmla="*/ 2147483646 w 67"/>
              <a:gd name="T11" fmla="*/ 2147483646 h 72"/>
              <a:gd name="T12" fmla="*/ 2147483646 w 67"/>
              <a:gd name="T13" fmla="*/ 2147483646 h 72"/>
              <a:gd name="T14" fmla="*/ 2147483646 w 67"/>
              <a:gd name="T15" fmla="*/ 2147483646 h 72"/>
              <a:gd name="T16" fmla="*/ 2147483646 w 67"/>
              <a:gd name="T17" fmla="*/ 0 h 72"/>
              <a:gd name="T18" fmla="*/ 2147483646 w 67"/>
              <a:gd name="T19" fmla="*/ 0 h 72"/>
              <a:gd name="T20" fmla="*/ 2147483646 w 67"/>
              <a:gd name="T21" fmla="*/ 2147483646 h 72"/>
              <a:gd name="T22" fmla="*/ 2147483646 w 67"/>
              <a:gd name="T23" fmla="*/ 2147483646 h 72"/>
              <a:gd name="T24" fmla="*/ 2147483646 w 67"/>
              <a:gd name="T25" fmla="*/ 2147483646 h 72"/>
              <a:gd name="T26" fmla="*/ 2147483646 w 67"/>
              <a:gd name="T27" fmla="*/ 2147483646 h 72"/>
              <a:gd name="T28" fmla="*/ 2147483646 w 67"/>
              <a:gd name="T29" fmla="*/ 0 h 72"/>
              <a:gd name="T30" fmla="*/ 2147483646 w 67"/>
              <a:gd name="T31" fmla="*/ 0 h 72"/>
              <a:gd name="T32" fmla="*/ 2147483646 w 67"/>
              <a:gd name="T33" fmla="*/ 2147483646 h 72"/>
              <a:gd name="T34" fmla="*/ 2147483646 w 67"/>
              <a:gd name="T35" fmla="*/ 2147483646 h 72"/>
              <a:gd name="T36" fmla="*/ 2147483646 w 67"/>
              <a:gd name="T37" fmla="*/ 2147483646 h 72"/>
              <a:gd name="T38" fmla="*/ 2147483646 w 67"/>
              <a:gd name="T39" fmla="*/ 2147483646 h 72"/>
              <a:gd name="T40" fmla="*/ 2147483646 w 67"/>
              <a:gd name="T41" fmla="*/ 2147483646 h 72"/>
              <a:gd name="T42" fmla="*/ 2147483646 w 67"/>
              <a:gd name="T43" fmla="*/ 2147483646 h 72"/>
              <a:gd name="T44" fmla="*/ 2147483646 w 67"/>
              <a:gd name="T45" fmla="*/ 2147483646 h 72"/>
              <a:gd name="T46" fmla="*/ 2147483646 w 67"/>
              <a:gd name="T47" fmla="*/ 2147483646 h 72"/>
              <a:gd name="T48" fmla="*/ 2147483646 w 67"/>
              <a:gd name="T49" fmla="*/ 2147483646 h 72"/>
              <a:gd name="T50" fmla="*/ 2147483646 w 67"/>
              <a:gd name="T51" fmla="*/ 2147483646 h 72"/>
              <a:gd name="T52" fmla="*/ 2147483646 w 67"/>
              <a:gd name="T53" fmla="*/ 2147483646 h 72"/>
              <a:gd name="T54" fmla="*/ 2147483646 w 67"/>
              <a:gd name="T55" fmla="*/ 2147483646 h 72"/>
              <a:gd name="T56" fmla="*/ 2147483646 w 67"/>
              <a:gd name="T57" fmla="*/ 2147483646 h 72"/>
              <a:gd name="T58" fmla="*/ 2147483646 w 67"/>
              <a:gd name="T59" fmla="*/ 2147483646 h 72"/>
              <a:gd name="T60" fmla="*/ 2147483646 w 67"/>
              <a:gd name="T61" fmla="*/ 2147483646 h 72"/>
              <a:gd name="T62" fmla="*/ 2147483646 w 67"/>
              <a:gd name="T63" fmla="*/ 2147483646 h 72"/>
              <a:gd name="T64" fmla="*/ 2147483646 w 67"/>
              <a:gd name="T65" fmla="*/ 2147483646 h 72"/>
              <a:gd name="T66" fmla="*/ 2147483646 w 67"/>
              <a:gd name="T67" fmla="*/ 2147483646 h 72"/>
              <a:gd name="T68" fmla="*/ 2147483646 w 67"/>
              <a:gd name="T69" fmla="*/ 2147483646 h 72"/>
              <a:gd name="T70" fmla="*/ 2147483646 w 67"/>
              <a:gd name="T71" fmla="*/ 2147483646 h 72"/>
              <a:gd name="T72" fmla="*/ 2147483646 w 67"/>
              <a:gd name="T73" fmla="*/ 2147483646 h 72"/>
              <a:gd name="T74" fmla="*/ 2147483646 w 67"/>
              <a:gd name="T75" fmla="*/ 2147483646 h 72"/>
              <a:gd name="T76" fmla="*/ 2147483646 w 67"/>
              <a:gd name="T77" fmla="*/ 2147483646 h 72"/>
              <a:gd name="T78" fmla="*/ 2147483646 w 67"/>
              <a:gd name="T79" fmla="*/ 2147483646 h 72"/>
              <a:gd name="T80" fmla="*/ 2147483646 w 67"/>
              <a:gd name="T81" fmla="*/ 2147483646 h 72"/>
              <a:gd name="T82" fmla="*/ 2147483646 w 67"/>
              <a:gd name="T83" fmla="*/ 2147483646 h 72"/>
              <a:gd name="T84" fmla="*/ 2147483646 w 67"/>
              <a:gd name="T85" fmla="*/ 2147483646 h 72"/>
              <a:gd name="T86" fmla="*/ 2147483646 w 67"/>
              <a:gd name="T87" fmla="*/ 2147483646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4" name="MH_Other_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937818" y="4347783"/>
            <a:ext cx="288510" cy="248590"/>
          </a:xfrm>
          <a:custGeom>
            <a:avLst/>
            <a:gdLst>
              <a:gd name="T0" fmla="*/ 2147483646 w 73"/>
              <a:gd name="T1" fmla="*/ 2147483646 h 63"/>
              <a:gd name="T2" fmla="*/ 2147483646 w 73"/>
              <a:gd name="T3" fmla="*/ 2147483646 h 63"/>
              <a:gd name="T4" fmla="*/ 2147483646 w 73"/>
              <a:gd name="T5" fmla="*/ 2147483646 h 63"/>
              <a:gd name="T6" fmla="*/ 2147483646 w 73"/>
              <a:gd name="T7" fmla="*/ 2147483646 h 63"/>
              <a:gd name="T8" fmla="*/ 2147483646 w 73"/>
              <a:gd name="T9" fmla="*/ 2147483646 h 63"/>
              <a:gd name="T10" fmla="*/ 2147483646 w 73"/>
              <a:gd name="T11" fmla="*/ 2147483646 h 63"/>
              <a:gd name="T12" fmla="*/ 2147483646 w 73"/>
              <a:gd name="T13" fmla="*/ 2147483646 h 63"/>
              <a:gd name="T14" fmla="*/ 2147483646 w 73"/>
              <a:gd name="T15" fmla="*/ 2147483646 h 63"/>
              <a:gd name="T16" fmla="*/ 2147483646 w 73"/>
              <a:gd name="T17" fmla="*/ 2147483646 h 63"/>
              <a:gd name="T18" fmla="*/ 0 w 73"/>
              <a:gd name="T19" fmla="*/ 2147483646 h 63"/>
              <a:gd name="T20" fmla="*/ 0 w 73"/>
              <a:gd name="T21" fmla="*/ 2147483646 h 63"/>
              <a:gd name="T22" fmla="*/ 2147483646 w 73"/>
              <a:gd name="T23" fmla="*/ 0 h 63"/>
              <a:gd name="T24" fmla="*/ 2147483646 w 73"/>
              <a:gd name="T25" fmla="*/ 0 h 63"/>
              <a:gd name="T26" fmla="*/ 2147483646 w 73"/>
              <a:gd name="T27" fmla="*/ 2147483646 h 63"/>
              <a:gd name="T28" fmla="*/ 2147483646 w 73"/>
              <a:gd name="T29" fmla="*/ 2147483646 h 63"/>
              <a:gd name="T30" fmla="*/ 2147483646 w 73"/>
              <a:gd name="T31" fmla="*/ 2147483646 h 63"/>
              <a:gd name="T32" fmla="*/ 2147483646 w 73"/>
              <a:gd name="T33" fmla="*/ 2147483646 h 63"/>
              <a:gd name="T34" fmla="*/ 2147483646 w 73"/>
              <a:gd name="T35" fmla="*/ 2147483646 h 63"/>
              <a:gd name="T36" fmla="*/ 2147483646 w 73"/>
              <a:gd name="T37" fmla="*/ 2147483646 h 63"/>
              <a:gd name="T38" fmla="*/ 2147483646 w 73"/>
              <a:gd name="T39" fmla="*/ 2147483646 h 63"/>
              <a:gd name="T40" fmla="*/ 2147483646 w 73"/>
              <a:gd name="T41" fmla="*/ 2147483646 h 63"/>
              <a:gd name="T42" fmla="*/ 2147483646 w 73"/>
              <a:gd name="T43" fmla="*/ 2147483646 h 63"/>
              <a:gd name="T44" fmla="*/ 2147483646 w 73"/>
              <a:gd name="T45" fmla="*/ 2147483646 h 63"/>
              <a:gd name="T46" fmla="*/ 2147483646 w 73"/>
              <a:gd name="T47" fmla="*/ 2147483646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5" name="MH_Other_7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37820" y="2598635"/>
            <a:ext cx="288510" cy="217742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6" name="MH_Other_8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050628" y="2445931"/>
            <a:ext cx="197782" cy="332962"/>
          </a:xfrm>
          <a:custGeom>
            <a:avLst/>
            <a:gdLst>
              <a:gd name="T0" fmla="*/ 2147483646 w 29"/>
              <a:gd name="T1" fmla="*/ 2147483646 h 49"/>
              <a:gd name="T2" fmla="*/ 2147483646 w 29"/>
              <a:gd name="T3" fmla="*/ 2147483646 h 49"/>
              <a:gd name="T4" fmla="*/ 2147483646 w 29"/>
              <a:gd name="T5" fmla="*/ 2147483646 h 49"/>
              <a:gd name="T6" fmla="*/ 0 w 29"/>
              <a:gd name="T7" fmla="*/ 2147483646 h 49"/>
              <a:gd name="T8" fmla="*/ 0 w 29"/>
              <a:gd name="T9" fmla="*/ 2147483646 h 49"/>
              <a:gd name="T10" fmla="*/ 2147483646 w 29"/>
              <a:gd name="T11" fmla="*/ 0 h 49"/>
              <a:gd name="T12" fmla="*/ 2147483646 w 29"/>
              <a:gd name="T13" fmla="*/ 0 h 49"/>
              <a:gd name="T14" fmla="*/ 2147483646 w 29"/>
              <a:gd name="T15" fmla="*/ 2147483646 h 49"/>
              <a:gd name="T16" fmla="*/ 2147483646 w 29"/>
              <a:gd name="T17" fmla="*/ 2147483646 h 49"/>
              <a:gd name="T18" fmla="*/ 2147483646 w 29"/>
              <a:gd name="T19" fmla="*/ 2147483646 h 49"/>
              <a:gd name="T20" fmla="*/ 2147483646 w 29"/>
              <a:gd name="T21" fmla="*/ 2147483646 h 49"/>
              <a:gd name="T22" fmla="*/ 2147483646 w 29"/>
              <a:gd name="T23" fmla="*/ 2147483646 h 49"/>
              <a:gd name="T24" fmla="*/ 2147483646 w 29"/>
              <a:gd name="T25" fmla="*/ 2147483646 h 49"/>
              <a:gd name="T26" fmla="*/ 2147483646 w 29"/>
              <a:gd name="T27" fmla="*/ 2147483646 h 49"/>
              <a:gd name="T28" fmla="*/ 2147483646 w 29"/>
              <a:gd name="T29" fmla="*/ 2147483646 h 49"/>
              <a:gd name="T30" fmla="*/ 2147483646 w 29"/>
              <a:gd name="T31" fmla="*/ 2147483646 h 49"/>
              <a:gd name="T32" fmla="*/ 2147483646 w 29"/>
              <a:gd name="T33" fmla="*/ 2147483646 h 49"/>
              <a:gd name="T34" fmla="*/ 2147483646 w 29"/>
              <a:gd name="T35" fmla="*/ 2147483646 h 49"/>
              <a:gd name="T36" fmla="*/ 2147483646 w 29"/>
              <a:gd name="T37" fmla="*/ 2147483646 h 49"/>
              <a:gd name="T38" fmla="*/ 2147483646 w 29"/>
              <a:gd name="T39" fmla="*/ 2147483646 h 49"/>
              <a:gd name="T40" fmla="*/ 2147483646 w 29"/>
              <a:gd name="T41" fmla="*/ 2147483646 h 49"/>
              <a:gd name="T42" fmla="*/ 2147483646 w 29"/>
              <a:gd name="T43" fmla="*/ 2147483646 h 49"/>
              <a:gd name="T44" fmla="*/ 2147483646 w 29"/>
              <a:gd name="T45" fmla="*/ 2147483646 h 49"/>
              <a:gd name="T46" fmla="*/ 2147483646 w 29"/>
              <a:gd name="T47" fmla="*/ 2147483646 h 49"/>
              <a:gd name="T48" fmla="*/ 2147483646 w 29"/>
              <a:gd name="T49" fmla="*/ 2147483646 h 49"/>
              <a:gd name="T50" fmla="*/ 2147483646 w 29"/>
              <a:gd name="T51" fmla="*/ 2147483646 h 49"/>
              <a:gd name="T52" fmla="*/ 2147483646 w 29"/>
              <a:gd name="T53" fmla="*/ 2147483646 h 49"/>
              <a:gd name="T54" fmla="*/ 2147483646 w 29"/>
              <a:gd name="T55" fmla="*/ 2147483646 h 49"/>
              <a:gd name="T56" fmla="*/ 2147483646 w 29"/>
              <a:gd name="T57" fmla="*/ 2147483646 h 49"/>
              <a:gd name="T58" fmla="*/ 2147483646 w 29"/>
              <a:gd name="T59" fmla="*/ 2147483646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85457" y="2187667"/>
            <a:ext cx="9909144" cy="2437508"/>
            <a:chOff x="1447098" y="2494165"/>
            <a:chExt cx="9909144" cy="2437508"/>
          </a:xfrm>
        </p:grpSpPr>
        <p:sp>
          <p:nvSpPr>
            <p:cNvPr id="20" name="矩形 19"/>
            <p:cNvSpPr/>
            <p:nvPr/>
          </p:nvSpPr>
          <p:spPr>
            <a:xfrm>
              <a:off x="8427101" y="2494165"/>
              <a:ext cx="292914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对于</a:t>
              </a:r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“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楼梯口</a:t>
              </a:r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”“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走廊</a:t>
              </a:r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”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等标志性地点能够正确识别 </a:t>
              </a:r>
              <a:endPara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427102" y="4644607"/>
              <a:ext cx="2660890" cy="287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447098" y="2494165"/>
              <a:ext cx="312066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800"/>
                </a:lnSpc>
              </a:pP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对于</a:t>
              </a:r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“3308”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这种带有数字的输入能做到正确识别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82298" y="4375195"/>
              <a:ext cx="290841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800"/>
                </a:lnSpc>
              </a:pP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对于“东南西北里外”等方位词能够正确识别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4E5DADE-7639-4A5D-BCA4-B732547D0E85}"/>
              </a:ext>
            </a:extLst>
          </p:cNvPr>
          <p:cNvSpPr/>
          <p:nvPr/>
        </p:nvSpPr>
        <p:spPr>
          <a:xfrm>
            <a:off x="8049188" y="4118135"/>
            <a:ext cx="2845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对于上述结合也能够正确识别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38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708</Words>
  <Application>Microsoft Office PowerPoint</Application>
  <PresentationFormat>宽屏</PresentationFormat>
  <Paragraphs>111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FangSong</vt:lpstr>
      <vt:lpstr>等线</vt:lpstr>
      <vt:lpstr>仿宋</vt:lpstr>
      <vt:lpstr>华文楷体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极简点线</dc:title>
  <dc:creator>第一PPT</dc:creator>
  <cp:keywords>www.1ppt.com</cp:keywords>
  <dc:description>www.1ppt.com</dc:description>
  <cp:lastModifiedBy> </cp:lastModifiedBy>
  <cp:revision>60</cp:revision>
  <dcterms:created xsi:type="dcterms:W3CDTF">2018-07-10T18:03:00Z</dcterms:created>
  <dcterms:modified xsi:type="dcterms:W3CDTF">2019-05-07T13:35:42Z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