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331" r:id="rId3"/>
    <p:sldId id="333" r:id="rId4"/>
    <p:sldId id="332" r:id="rId5"/>
    <p:sldId id="334" r:id="rId6"/>
    <p:sldId id="335" r:id="rId7"/>
    <p:sldId id="336" r:id="rId8"/>
    <p:sldId id="337" r:id="rId9"/>
    <p:sldId id="339" r:id="rId10"/>
    <p:sldId id="340" r:id="rId11"/>
    <p:sldId id="341" r:id="rId12"/>
    <p:sldId id="346" r:id="rId13"/>
  </p:sldIdLst>
  <p:sldSz cx="12192000" cy="6858000"/>
  <p:notesSz cx="6858000" cy="9144000"/>
  <p:embeddedFontLst>
    <p:embeddedFont>
      <p:font typeface="SimSun" panose="02010600030101010101" pitchFamily="2" charset="-122"/>
      <p:regular r:id="rId20"/>
    </p:embeddedFont>
    <p:embeddedFont>
      <p:font typeface="Poppins" panose="00000500000000000000" charset="0"/>
      <p:regular r:id="rId21"/>
      <p:bold r:id="rId22"/>
      <p:italic r:id="rId23"/>
      <p:boldItalic r:id="rId24"/>
    </p:embeddedFont>
    <p:embeddedFont>
      <p:font typeface="Calibri" panose="020F0502020204030204" charset="0"/>
      <p:regular r:id="rId25"/>
      <p:bold r:id="rId26"/>
      <p:italic r:id="rId27"/>
      <p:boldItalic r:id="rId28"/>
    </p:embeddedFont>
  </p:embeddedFontLst>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59"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8A5F"/>
    <a:srgbClr val="E96539"/>
    <a:srgbClr val="FCE5DB"/>
    <a:srgbClr val="FBDDC8"/>
    <a:srgbClr val="FEF1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ea typeface="Poppins" panose="00000500000000000000" charset="0"/>
              <a:cs typeface="Poppins" panose="00000500000000000000"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ea typeface="Poppins" panose="00000500000000000000" charset="0"/>
                <a:cs typeface="Poppins" panose="00000500000000000000" charset="0"/>
              </a:rPr>
            </a:fld>
            <a:endParaRPr lang="en-US">
              <a:ea typeface="Poppins" panose="00000500000000000000" charset="0"/>
              <a:cs typeface="Poppins" panose="00000500000000000000"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ea typeface="Poppins" panose="00000500000000000000" charset="0"/>
              <a:cs typeface="Poppins" panose="00000500000000000000"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ea typeface="Poppins" panose="00000500000000000000" charset="0"/>
                <a:cs typeface="Poppins" panose="00000500000000000000" charset="0"/>
              </a:rPr>
            </a:fld>
            <a:endParaRPr lang="en-US">
              <a:ea typeface="Poppins" panose="00000500000000000000" charset="0"/>
              <a:cs typeface="Poppins" panose="00000500000000000000"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Poppins" panose="00000500000000000000" charset="0"/>
                <a:cs typeface="Poppins" panose="00000500000000000000"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Poppins" panose="00000500000000000000" charset="0"/>
                <a:cs typeface="Poppins" panose="00000500000000000000" charset="0"/>
              </a:defRPr>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Poppins" panose="00000500000000000000" charset="0"/>
                <a:cs typeface="Poppins" panose="00000500000000000000"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Poppins" panose="00000500000000000000" charset="0"/>
                <a:cs typeface="Poppins" panose="00000500000000000000" charset="0"/>
              </a:defRPr>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Poppins" panose="00000500000000000000" charset="0"/>
        <a:cs typeface="Poppins" panose="00000500000000000000" charset="0"/>
      </a:defRPr>
    </a:lvl1pPr>
    <a:lvl2pPr marL="457200" algn="l" defTabSz="914400" rtl="0" eaLnBrk="1" latinLnBrk="0" hangingPunct="1">
      <a:defRPr sz="1200" kern="1200">
        <a:solidFill>
          <a:schemeClr val="tx1"/>
        </a:solidFill>
        <a:latin typeface="+mn-lt"/>
        <a:ea typeface="Poppins" panose="00000500000000000000" charset="0"/>
        <a:cs typeface="Poppins" panose="00000500000000000000" charset="0"/>
      </a:defRPr>
    </a:lvl2pPr>
    <a:lvl3pPr marL="914400" algn="l" defTabSz="914400" rtl="0" eaLnBrk="1" latinLnBrk="0" hangingPunct="1">
      <a:defRPr sz="1200" kern="1200">
        <a:solidFill>
          <a:schemeClr val="tx1"/>
        </a:solidFill>
        <a:latin typeface="+mn-lt"/>
        <a:ea typeface="Poppins" panose="00000500000000000000" charset="0"/>
        <a:cs typeface="Poppins" panose="00000500000000000000" charset="0"/>
      </a:defRPr>
    </a:lvl3pPr>
    <a:lvl4pPr marL="1371600" algn="l" defTabSz="914400" rtl="0" eaLnBrk="1" latinLnBrk="0" hangingPunct="1">
      <a:defRPr sz="1200" kern="1200">
        <a:solidFill>
          <a:schemeClr val="tx1"/>
        </a:solidFill>
        <a:latin typeface="+mn-lt"/>
        <a:ea typeface="Poppins" panose="00000500000000000000" charset="0"/>
        <a:cs typeface="Poppins" panose="00000500000000000000" charset="0"/>
      </a:defRPr>
    </a:lvl4pPr>
    <a:lvl5pPr marL="1828800" algn="l" defTabSz="914400" rtl="0" eaLnBrk="1" latinLnBrk="0" hangingPunct="1">
      <a:defRPr sz="1200" kern="1200">
        <a:solidFill>
          <a:schemeClr val="tx1"/>
        </a:solidFill>
        <a:latin typeface="+mn-lt"/>
        <a:ea typeface="Poppins" panose="00000500000000000000" charset="0"/>
        <a:cs typeface="Poppins" panose="00000500000000000000"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EB2F9E-C9E0-4EA3-A9E2-0DF5F691060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1225530" cy="1161415"/>
          </a:xfrm>
        </p:spPr>
        <p:txBody>
          <a:bodyPr/>
          <a:p>
            <a:endParaRPr lang="en-US"/>
          </a:p>
        </p:txBody>
      </p:sp>
      <p:pic>
        <p:nvPicPr>
          <p:cNvPr id="4" name="Content Placeholder 3" descr="disaster-recovery"/>
          <p:cNvPicPr>
            <a:picLocks noChangeAspect="1"/>
          </p:cNvPicPr>
          <p:nvPr>
            <p:ph idx="1"/>
          </p:nvPr>
        </p:nvPicPr>
        <p:blipFill>
          <a:blip r:embed="rId1"/>
          <a:stretch>
            <a:fillRect/>
          </a:stretch>
        </p:blipFill>
        <p:spPr>
          <a:xfrm>
            <a:off x="0" y="-1270"/>
            <a:ext cx="12694920" cy="6859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274445" y="198120"/>
            <a:ext cx="10307955" cy="6179185"/>
          </a:xfrm>
        </p:spPr>
        <p:txBody>
          <a:bodyPr/>
          <a:p>
            <a:pPr marL="0" indent="0">
              <a:buNone/>
            </a:pPr>
            <a:r>
              <a:rPr lang="en-US" sz="2400" b="1"/>
              <a:t>          Customize and Fine-Tune:</a:t>
            </a:r>
            <a:r>
              <a:rPr lang="en-US" sz="2400"/>
              <a:t>Depending on your needs, customize the virtual machine by installing additional software, adjusting configurations, and applying any necessary scripts.</a:t>
            </a:r>
            <a:endParaRPr lang="en-US" sz="2400"/>
          </a:p>
          <a:p>
            <a:pPr marL="0" indent="0">
              <a:buNone/>
            </a:pPr>
            <a:r>
              <a:rPr lang="en-US" sz="2400" b="1">
                <a:sym typeface="+mn-ea"/>
              </a:rPr>
              <a:t>        </a:t>
            </a:r>
            <a:endParaRPr lang="en-US" sz="2400" b="1">
              <a:sym typeface="+mn-ea"/>
            </a:endParaRPr>
          </a:p>
          <a:p>
            <a:pPr marL="0" indent="0">
              <a:buNone/>
            </a:pPr>
            <a:r>
              <a:rPr lang="en-US" sz="2400" b="1">
                <a:sym typeface="+mn-ea"/>
              </a:rPr>
              <a:t>           Automate Using Scripts (Optional):</a:t>
            </a:r>
            <a:r>
              <a:rPr lang="en-US" sz="2400">
                <a:sym typeface="+mn-ea"/>
              </a:rPr>
              <a:t>You can use scripts to automate parts of this process. For example, you can script the import of the backup, OS installation, and software configurations.</a:t>
            </a:r>
            <a:endParaRPr lang="en-US" sz="2400">
              <a:sym typeface="+mn-ea"/>
            </a:endParaRPr>
          </a:p>
          <a:p>
            <a:pPr marL="0" indent="0">
              <a:buNone/>
            </a:pPr>
            <a:endParaRPr lang="en-US" sz="2400">
              <a:sym typeface="+mn-ea"/>
            </a:endParaRPr>
          </a:p>
          <a:p>
            <a:pPr marL="0" indent="0">
              <a:buNone/>
            </a:pPr>
            <a:r>
              <a:rPr lang="en-US" sz="2400" b="1">
                <a:sym typeface="+mn-ea"/>
              </a:rPr>
              <a:t>           Test and Verify:</a:t>
            </a:r>
            <a:r>
              <a:rPr lang="en-US" sz="2400">
                <a:sym typeface="+mn-ea"/>
              </a:rPr>
              <a:t>Before using the virtual machine for production purposes, thoroughly test it to ensure everything works as expected.</a:t>
            </a:r>
            <a:endParaRPr lang="en-US" sz="2400"/>
          </a:p>
          <a:p>
            <a:endParaRPr lang="en-US" sz="2400"/>
          </a:p>
          <a:p>
            <a:pPr marL="0" indent="0">
              <a:buNone/>
            </a:pPr>
            <a:r>
              <a:rPr lang="en-US" sz="2400" b="1"/>
              <a:t>            Backup the Virtual Machine:</a:t>
            </a:r>
            <a:r>
              <a:rPr lang="en-US" sz="2400"/>
              <a:t>After creating the virtual machine, it's crucial to set up regular backups within the virtualization environment to safeguard your VM's data and configurations.</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505390776_8ilykzGiVSpIjUqdEXFhDY1ACRJZPDRD"/>
          <p:cNvPicPr>
            <a:picLocks noChangeAspect="1"/>
          </p:cNvPicPr>
          <p:nvPr>
            <p:ph idx="1"/>
          </p:nvPr>
        </p:nvPicPr>
        <p:blipFill>
          <a:blip r:embed="rId1"/>
          <a:stretch>
            <a:fillRect/>
          </a:stretch>
        </p:blipFill>
        <p:spPr>
          <a:xfrm>
            <a:off x="0" y="-635"/>
            <a:ext cx="12191365" cy="68592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2675255" y="660718"/>
            <a:ext cx="10972800" cy="1143000"/>
          </a:xfrm>
        </p:spPr>
        <p:txBody>
          <a:bodyPr/>
          <a:p>
            <a:r>
              <a:rPr lang="en-IN" altLang="en-US" b="1">
                <a:solidFill>
                  <a:schemeClr val="accent3"/>
                </a:solidFill>
              </a:rPr>
              <a:t>Presentation by</a:t>
            </a:r>
            <a:endParaRPr lang="en-IN" altLang="en-US" b="1">
              <a:solidFill>
                <a:schemeClr val="accent3"/>
              </a:solidFill>
            </a:endParaRPr>
          </a:p>
        </p:txBody>
      </p:sp>
      <p:sp>
        <p:nvSpPr>
          <p:cNvPr id="3" name="Content Placeholder 2"/>
          <p:cNvSpPr>
            <a:spLocks noGrp="1"/>
          </p:cNvSpPr>
          <p:nvPr>
            <p:ph idx="1"/>
          </p:nvPr>
        </p:nvSpPr>
        <p:spPr>
          <a:xfrm>
            <a:off x="919480" y="1804035"/>
            <a:ext cx="5351780" cy="4526280"/>
          </a:xfrm>
        </p:spPr>
        <p:txBody>
          <a:bodyPr/>
          <a:p>
            <a:r>
              <a:rPr lang="en-IN" altLang="en-US">
                <a:solidFill>
                  <a:schemeClr val="accent1">
                    <a:lumMod val="40000"/>
                    <a:lumOff val="60000"/>
                  </a:schemeClr>
                </a:solidFill>
              </a:rPr>
              <a:t>R . Harish</a:t>
            </a:r>
            <a:endParaRPr lang="en-IN" altLang="en-US">
              <a:solidFill>
                <a:schemeClr val="accent1">
                  <a:lumMod val="40000"/>
                  <a:lumOff val="60000"/>
                </a:schemeClr>
              </a:solidFill>
            </a:endParaRPr>
          </a:p>
          <a:p>
            <a:r>
              <a:rPr lang="en-IN" altLang="en-US">
                <a:solidFill>
                  <a:schemeClr val="accent1">
                    <a:lumMod val="40000"/>
                    <a:lumOff val="60000"/>
                  </a:schemeClr>
                </a:solidFill>
              </a:rPr>
              <a:t>S . Naveenkumar</a:t>
            </a:r>
            <a:endParaRPr lang="en-IN" altLang="en-US">
              <a:solidFill>
                <a:schemeClr val="accent1">
                  <a:lumMod val="40000"/>
                  <a:lumOff val="60000"/>
                </a:schemeClr>
              </a:solidFill>
            </a:endParaRPr>
          </a:p>
          <a:p>
            <a:r>
              <a:rPr lang="en-IN" altLang="en-US">
                <a:solidFill>
                  <a:schemeClr val="accent1">
                    <a:lumMod val="40000"/>
                    <a:lumOff val="60000"/>
                  </a:schemeClr>
                </a:solidFill>
              </a:rPr>
              <a:t>S . Vasanthavel</a:t>
            </a:r>
            <a:endParaRPr lang="en-IN" altLang="en-US">
              <a:solidFill>
                <a:schemeClr val="accent1">
                  <a:lumMod val="40000"/>
                  <a:lumOff val="60000"/>
                </a:schemeClr>
              </a:solidFill>
            </a:endParaRPr>
          </a:p>
          <a:p>
            <a:r>
              <a:rPr lang="en-IN" altLang="en-US">
                <a:solidFill>
                  <a:schemeClr val="accent1">
                    <a:lumMod val="40000"/>
                    <a:lumOff val="60000"/>
                  </a:schemeClr>
                </a:solidFill>
              </a:rPr>
              <a:t>C . Dhinesh</a:t>
            </a:r>
            <a:endParaRPr lang="en-IN" altLang="en-US">
              <a:solidFill>
                <a:schemeClr val="accent1">
                  <a:lumMod val="40000"/>
                  <a:lumOff val="60000"/>
                </a:schemeClr>
              </a:solidFill>
            </a:endParaRPr>
          </a:p>
          <a:p>
            <a:r>
              <a:rPr lang="en-IN" altLang="en-US">
                <a:solidFill>
                  <a:schemeClr val="accent1">
                    <a:lumMod val="40000"/>
                    <a:lumOff val="60000"/>
                  </a:schemeClr>
                </a:solidFill>
              </a:rPr>
              <a:t>D . Surya </a:t>
            </a:r>
            <a:endParaRPr lang="en-IN" altLang="en-US">
              <a:solidFill>
                <a:schemeClr val="accent1">
                  <a:lumMod val="40000"/>
                  <a:lumOff val="6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b="1">
                <a:gradFill>
                  <a:gsLst>
                    <a:gs pos="0">
                      <a:srgbClr val="007BD3"/>
                    </a:gs>
                    <a:gs pos="100000">
                      <a:srgbClr val="034373"/>
                    </a:gs>
                  </a:gsLst>
                  <a:lin scaled="0"/>
                </a:gradFill>
              </a:rPr>
              <a:t>What is Disaster Recovery Strategy ?</a:t>
            </a:r>
            <a:endParaRPr lang="en-IN" altLang="en-US" b="1">
              <a:gradFill>
                <a:gsLst>
                  <a:gs pos="0">
                    <a:srgbClr val="007BD3"/>
                  </a:gs>
                  <a:gs pos="100000">
                    <a:srgbClr val="034373"/>
                  </a:gs>
                </a:gsLst>
                <a:lin scaled="0"/>
              </a:gradFill>
            </a:endParaRPr>
          </a:p>
        </p:txBody>
      </p:sp>
      <p:sp>
        <p:nvSpPr>
          <p:cNvPr id="3" name="Content Placeholder 2"/>
          <p:cNvSpPr>
            <a:spLocks noGrp="1"/>
          </p:cNvSpPr>
          <p:nvPr>
            <p:ph idx="1"/>
          </p:nvPr>
        </p:nvSpPr>
        <p:spPr>
          <a:xfrm>
            <a:off x="609600" y="1600200"/>
            <a:ext cx="11339195" cy="6101080"/>
          </a:xfrm>
        </p:spPr>
        <p:txBody>
          <a:bodyPr/>
          <a:p>
            <a:pPr marL="0" indent="0">
              <a:buNone/>
            </a:pPr>
            <a:r>
              <a:rPr lang="en-IN" altLang="en-US" sz="2800"/>
              <a:t>          A disaster recovery strategy is a comprehensive plan that an organization develops to minimize the impact of unexpected disasters, such as natural disasters, cyberattacks, hardware failures, or other disruptive events. It outlines the procedures and technologies required to recover and restore critical systems, data, and operations after a disaster. The primary goals of a disaster recovery strategy are to ensure business continuity, minimize downtime, and safeguard essential data and resources. This strategy typically includes backup and data recovery solutions, off-site data storage, redundancy in IT infrastructure, and predefined processes for response and recovery in the event of a disaster.</a:t>
            </a:r>
            <a:endParaRPr lang="en-IN" altLang="en-US" sz="2800"/>
          </a:p>
        </p:txBody>
      </p:sp>
      <p:sp>
        <p:nvSpPr>
          <p:cNvPr id="4" name="Text Box 3"/>
          <p:cNvSpPr txBox="1"/>
          <p:nvPr/>
        </p:nvSpPr>
        <p:spPr>
          <a:xfrm>
            <a:off x="4064000" y="4260850"/>
            <a:ext cx="4064000" cy="368300"/>
          </a:xfrm>
          <a:prstGeom prst="rect">
            <a:avLst/>
          </a:prstGeom>
          <a:noFill/>
        </p:spPr>
        <p:txBody>
          <a:bodyPr wrap="square" rtlCol="0">
            <a:spAutoFit/>
          </a:bodyPr>
          <a:p>
            <a:r>
              <a:rPr lang="en-IN" altLang="en-US"/>
              <a:t>+</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6885" y="274638"/>
            <a:ext cx="10972800" cy="1143000"/>
          </a:xfrm>
        </p:spPr>
        <p:txBody>
          <a:bodyPr/>
          <a:p>
            <a:r>
              <a:rPr lang="en-IN" altLang="en-US" b="1">
                <a:gradFill>
                  <a:gsLst>
                    <a:gs pos="0">
                      <a:srgbClr val="007BD3"/>
                    </a:gs>
                    <a:gs pos="100000">
                      <a:srgbClr val="034373"/>
                    </a:gs>
                  </a:gsLst>
                  <a:lin scaled="0"/>
                </a:gradFill>
              </a:rPr>
              <a:t>Disaster Recovery Include RTO:</a:t>
            </a:r>
            <a:endParaRPr lang="en-IN" altLang="en-US" b="1">
              <a:gradFill>
                <a:gsLst>
                  <a:gs pos="0">
                    <a:srgbClr val="007BD3"/>
                  </a:gs>
                  <a:gs pos="100000">
                    <a:srgbClr val="034373"/>
                  </a:gs>
                </a:gsLst>
                <a:lin scaled="0"/>
              </a:gradFill>
            </a:endParaRPr>
          </a:p>
        </p:txBody>
      </p:sp>
      <p:sp>
        <p:nvSpPr>
          <p:cNvPr id="3" name="Content Placeholder 2"/>
          <p:cNvSpPr>
            <a:spLocks noGrp="1"/>
          </p:cNvSpPr>
          <p:nvPr>
            <p:ph idx="1"/>
          </p:nvPr>
        </p:nvSpPr>
        <p:spPr/>
        <p:txBody>
          <a:bodyPr/>
          <a:p>
            <a:pPr marL="0" indent="0">
              <a:buNone/>
            </a:pPr>
            <a:r>
              <a:rPr lang="en-IN" altLang="en-US" sz="2800"/>
              <a:t>           </a:t>
            </a:r>
            <a:r>
              <a:rPr lang="en-US" sz="2800"/>
              <a:t>A disaster recovery strategy includes RTO, which stands for Recovery Time Objective. RTO is the targeted duration within which a business process or system must be restored after a disruption to avoid unacceptable consequences. It helps organizations set goals for how quickly they need to recover their IT systems and data after a disaster. Having a well-defined RTO is a critical aspect of disaster recovery planning to ensure the timely resumption of operations in the event of a disaster.</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8030" y="274638"/>
            <a:ext cx="10972800" cy="1143000"/>
          </a:xfrm>
        </p:spPr>
        <p:txBody>
          <a:bodyPr/>
          <a:p>
            <a:r>
              <a:rPr lang="en-IN" altLang="en-US" b="1">
                <a:gradFill>
                  <a:gsLst>
                    <a:gs pos="0">
                      <a:srgbClr val="007BD3"/>
                    </a:gs>
                    <a:gs pos="100000">
                      <a:srgbClr val="034373"/>
                    </a:gs>
                  </a:gsLst>
                  <a:lin scaled="0"/>
                </a:gradFill>
              </a:rPr>
              <a:t>Disaster Recovery Inlcude RPO:</a:t>
            </a:r>
            <a:endParaRPr lang="en-IN" altLang="en-US" b="1">
              <a:gradFill>
                <a:gsLst>
                  <a:gs pos="0">
                    <a:srgbClr val="007BD3"/>
                  </a:gs>
                  <a:gs pos="100000">
                    <a:srgbClr val="034373"/>
                  </a:gs>
                </a:gsLst>
                <a:lin scaled="0"/>
              </a:gradFill>
            </a:endParaRPr>
          </a:p>
        </p:txBody>
      </p:sp>
      <p:sp>
        <p:nvSpPr>
          <p:cNvPr id="3" name="Content Placeholder 2"/>
          <p:cNvSpPr>
            <a:spLocks noGrp="1"/>
          </p:cNvSpPr>
          <p:nvPr>
            <p:ph idx="1"/>
          </p:nvPr>
        </p:nvSpPr>
        <p:spPr/>
        <p:txBody>
          <a:bodyPr/>
          <a:p>
            <a:pPr marL="0" indent="0">
              <a:buNone/>
            </a:pPr>
            <a:r>
              <a:rPr lang="en-IN" altLang="en-US" sz="2800"/>
              <a:t>             A </a:t>
            </a:r>
            <a:r>
              <a:rPr lang="en-US" sz="2800"/>
              <a:t>disaster recovery strategy also includes RPO, which stands for Recovery Point Objective. RPO is a crucial parameter that defines the acceptable amount of data loss that an organization can tolerate in the event of a disaster. It helps determine how frequently data needs to be backed up to ensure that, in the event of a disruption, the organization can recover to a point in time that is acceptable from a data loss perspective. RPO, along with RTO (Recovery Time Objective), guides the development of a comprehensive disaster recovery plan that outlines how quickly data can be recovered and at what point in time it can be restored.</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18260" y="274638"/>
            <a:ext cx="10972800" cy="1143000"/>
          </a:xfrm>
        </p:spPr>
        <p:txBody>
          <a:bodyPr/>
          <a:p>
            <a:r>
              <a:rPr lang="en-IN" altLang="en-US" b="1">
                <a:gradFill>
                  <a:gsLst>
                    <a:gs pos="0">
                      <a:srgbClr val="007BD3"/>
                    </a:gs>
                    <a:gs pos="100000">
                      <a:srgbClr val="034373"/>
                    </a:gs>
                  </a:gsLst>
                  <a:lin scaled="0"/>
                </a:gradFill>
              </a:rPr>
              <a:t>Priority Of Virtual Machines:</a:t>
            </a:r>
            <a:endParaRPr lang="en-IN" altLang="en-US" b="1">
              <a:gradFill>
                <a:gsLst>
                  <a:gs pos="0">
                    <a:srgbClr val="007BD3"/>
                  </a:gs>
                  <a:gs pos="100000">
                    <a:srgbClr val="034373"/>
                  </a:gs>
                </a:gsLst>
                <a:lin scaled="0"/>
              </a:gradFill>
            </a:endParaRPr>
          </a:p>
        </p:txBody>
      </p:sp>
      <p:sp>
        <p:nvSpPr>
          <p:cNvPr id="3" name="Content Placeholder 2"/>
          <p:cNvSpPr>
            <a:spLocks noGrp="1"/>
          </p:cNvSpPr>
          <p:nvPr>
            <p:ph idx="1"/>
          </p:nvPr>
        </p:nvSpPr>
        <p:spPr/>
        <p:txBody>
          <a:bodyPr/>
          <a:p>
            <a:pPr marL="0" indent="0">
              <a:buNone/>
            </a:pPr>
            <a:r>
              <a:rPr lang="en-IN" altLang="en-US"/>
              <a:t>        </a:t>
            </a:r>
            <a:r>
              <a:rPr lang="en-US"/>
              <a:t>The priority of a virtual machine (VM) can be influenced by several factors, but it's typically determined by the hypervisor or virtualization platform on which the VM is running. Priority management can be important for resource allocation and performance. Here are some key factors that can influence VM priority: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835" y="593090"/>
            <a:ext cx="10972800" cy="4525963"/>
          </a:xfrm>
        </p:spPr>
        <p:txBody>
          <a:bodyPr/>
          <a:p>
            <a:pPr marL="0" indent="0">
              <a:buNone/>
            </a:pPr>
            <a:r>
              <a:rPr lang="en-US" sz="2400" b="1"/>
              <a:t>         Resource Utilization</a:t>
            </a:r>
            <a:r>
              <a:rPr lang="en-US" sz="2400"/>
              <a:t>: VMs that are actively using their allocated resources might be given higher priority than those that are idle.</a:t>
            </a:r>
            <a:endParaRPr lang="en-US" sz="2400"/>
          </a:p>
          <a:p>
            <a:pPr marL="0" indent="0">
              <a:buNone/>
            </a:pPr>
            <a:r>
              <a:rPr lang="en-US" sz="2400" b="1"/>
              <a:t>         Service Level Agreements (SLAs)</a:t>
            </a:r>
            <a:r>
              <a:rPr lang="en-US" sz="2400"/>
              <a:t>: </a:t>
            </a:r>
            <a:r>
              <a:rPr lang="en-IN" altLang="en-US" sz="2400"/>
              <a:t>   </a:t>
            </a:r>
            <a:r>
              <a:rPr lang="en-US" sz="2400"/>
              <a:t>In enterprise environments, VM priority may be based on SLAs. VMs supporting critical applications may have higher priority to ensure they receive the necessary resources to meet performance expectations.</a:t>
            </a:r>
            <a:endParaRPr lang="en-US" sz="2400"/>
          </a:p>
          <a:p>
            <a:pPr marL="0" indent="0">
              <a:buNone/>
            </a:pPr>
            <a:r>
              <a:rPr lang="en-US" sz="2400" b="1"/>
              <a:t>         Affinity Rules:</a:t>
            </a:r>
            <a:r>
              <a:rPr lang="en-IN" altLang="en-US" sz="2400"/>
              <a:t>    </a:t>
            </a:r>
            <a:r>
              <a:rPr lang="en-US" sz="2400"/>
              <a:t> Hypervisors often allow you to set affinity rules that prioritize VMs on certain host servers. This can influence which VMs get resources in cases of resource contention.</a:t>
            </a:r>
            <a:endParaRPr lang="en-US" sz="2400"/>
          </a:p>
          <a:p>
            <a:pPr marL="0" indent="0">
              <a:buNone/>
            </a:pPr>
            <a:r>
              <a:rPr lang="en-US" sz="2400" b="1"/>
              <a:t>         Dynamic Resource Allocation:</a:t>
            </a:r>
            <a:r>
              <a:rPr lang="en-US" sz="2400"/>
              <a:t> Some hypervisors allow for dynamic resource allocation based on real-time performance metrics. VMs in need of additional resources might be given higher priority during resource allocation.</a:t>
            </a:r>
            <a:endParaRPr lang="en-US" sz="2400"/>
          </a:p>
          <a:p>
            <a:pPr marL="0" indent="0">
              <a:buNone/>
            </a:pPr>
            <a:r>
              <a:rPr lang="en-US" sz="2400" b="1"/>
              <a:t>         Manual Configuration: </a:t>
            </a:r>
            <a:r>
              <a:rPr lang="en-US" sz="2400"/>
              <a:t>Administrators can manually set priorities for VMs in some virtualization platforms, determining which VMs should be given preference in resource allocation.</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gradFill>
                  <a:gsLst>
                    <a:gs pos="0">
                      <a:srgbClr val="007BD3"/>
                    </a:gs>
                    <a:gs pos="100000">
                      <a:srgbClr val="034373"/>
                    </a:gs>
                  </a:gsLst>
                  <a:lin scaled="0"/>
                </a:gradFill>
              </a:rPr>
              <a:t>Virtual Machine Using Backup Tools Or Script                           </a:t>
            </a:r>
            <a:endParaRPr lang="en-US" b="1">
              <a:gradFill>
                <a:gsLst>
                  <a:gs pos="0">
                    <a:srgbClr val="007BD3"/>
                  </a:gs>
                  <a:gs pos="100000">
                    <a:srgbClr val="034373"/>
                  </a:gs>
                </a:gsLst>
                <a:lin scaled="0"/>
              </a:gradFill>
            </a:endParaRPr>
          </a:p>
        </p:txBody>
      </p:sp>
      <p:sp>
        <p:nvSpPr>
          <p:cNvPr id="3" name="Content Placeholder 2"/>
          <p:cNvSpPr>
            <a:spLocks noGrp="1"/>
          </p:cNvSpPr>
          <p:nvPr>
            <p:ph idx="1"/>
          </p:nvPr>
        </p:nvSpPr>
        <p:spPr>
          <a:xfrm>
            <a:off x="609600" y="1417955"/>
            <a:ext cx="10972800" cy="1081405"/>
          </a:xfrm>
        </p:spPr>
        <p:txBody>
          <a:bodyPr/>
          <a:p>
            <a:pPr marL="0" indent="0">
              <a:buNone/>
            </a:pPr>
            <a:r>
              <a:rPr lang="en-US" sz="2400"/>
              <a:t>           Creating a virtual machine using backup tools and scripts typically involves a multi-step process. Here's a high-level overview of how you can achieve this:</a:t>
            </a:r>
            <a:endParaRPr lang="en-US" sz="2400"/>
          </a:p>
        </p:txBody>
      </p:sp>
      <p:sp>
        <p:nvSpPr>
          <p:cNvPr id="4" name="Text Box 3"/>
          <p:cNvSpPr txBox="1"/>
          <p:nvPr/>
        </p:nvSpPr>
        <p:spPr>
          <a:xfrm>
            <a:off x="730885" y="2751455"/>
            <a:ext cx="8788400" cy="1545590"/>
          </a:xfrm>
          <a:prstGeom prst="rect">
            <a:avLst/>
          </a:prstGeom>
          <a:noFill/>
        </p:spPr>
        <p:txBody>
          <a:bodyPr wrap="square" rtlCol="0">
            <a:noAutofit/>
          </a:bodyPr>
          <a:p>
            <a:r>
              <a:rPr lang="en-US" sz="2400"/>
              <a:t>        </a:t>
            </a:r>
            <a:r>
              <a:rPr lang="en-US" sz="2400" b="1"/>
              <a:t>  Backup Your Existing Machine</a:t>
            </a:r>
            <a:r>
              <a:rPr lang="en-US" sz="2400"/>
              <a:t>:Use backup tools like Veeam, Acronis, or built-in solutions (e.g., Windows Backup) to create a backup of your existing machine. Ensure that the backup is in a compatible format, such as VHD or VMDK.</a:t>
            </a:r>
            <a:endParaRPr lang="en-US" sz="2400"/>
          </a:p>
        </p:txBody>
      </p:sp>
      <p:sp>
        <p:nvSpPr>
          <p:cNvPr id="5" name="Text Box 4"/>
          <p:cNvSpPr txBox="1"/>
          <p:nvPr/>
        </p:nvSpPr>
        <p:spPr>
          <a:xfrm>
            <a:off x="818515" y="4656455"/>
            <a:ext cx="10016490" cy="1181735"/>
          </a:xfrm>
          <a:prstGeom prst="rect">
            <a:avLst/>
          </a:prstGeom>
          <a:noFill/>
        </p:spPr>
        <p:txBody>
          <a:bodyPr wrap="square" rtlCol="0">
            <a:noAutofit/>
          </a:bodyPr>
          <a:p>
            <a:r>
              <a:rPr lang="en-US" sz="2400"/>
              <a:t>         </a:t>
            </a:r>
            <a:r>
              <a:rPr lang="en-US" sz="2400" b="1"/>
              <a:t>Select a Hypervisor:</a:t>
            </a:r>
            <a:r>
              <a:rPr lang="en-US" sz="2400"/>
              <a:t>Choose a virtualization platform (hypervisor) to host your virtual machine. Popular options include VMware, VirtualBox, Hyper-V, and KVM/QEMU.</a:t>
            </a:r>
            <a:endParaRPr lang="en-US" sz="2400"/>
          </a:p>
        </p:txBody>
      </p:sp>
      <p:sp>
        <p:nvSpPr>
          <p:cNvPr id="6" name="Text Box 5"/>
          <p:cNvSpPr txBox="1"/>
          <p:nvPr/>
        </p:nvSpPr>
        <p:spPr>
          <a:xfrm>
            <a:off x="5537200" y="6176645"/>
            <a:ext cx="4064000" cy="368300"/>
          </a:xfrm>
          <a:prstGeom prst="rect">
            <a:avLst/>
          </a:prstGeom>
          <a:noFill/>
        </p:spPr>
        <p:txBody>
          <a:bodyPr wrap="square" rtlCol="0">
            <a:spAutoFit/>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20445" y="159385"/>
            <a:ext cx="10561955" cy="790575"/>
          </a:xfrm>
        </p:spPr>
        <p:txBody>
          <a:bodyPr/>
          <a:p>
            <a:pPr marL="0" indent="0">
              <a:buNone/>
            </a:pPr>
            <a:r>
              <a:rPr lang="en-US" sz="2400" b="1"/>
              <a:t>           Set Up the Hypervisor:</a:t>
            </a:r>
            <a:r>
              <a:rPr lang="en-US" sz="2400"/>
              <a:t>Install and configure the chosen hypervisor on your target machine.</a:t>
            </a:r>
            <a:endParaRPr lang="en-US" sz="2400"/>
          </a:p>
        </p:txBody>
      </p:sp>
      <p:sp>
        <p:nvSpPr>
          <p:cNvPr id="6" name="Text Box 5"/>
          <p:cNvSpPr txBox="1"/>
          <p:nvPr/>
        </p:nvSpPr>
        <p:spPr>
          <a:xfrm>
            <a:off x="1020445" y="949960"/>
            <a:ext cx="10065385" cy="978535"/>
          </a:xfrm>
          <a:prstGeom prst="rect">
            <a:avLst/>
          </a:prstGeom>
          <a:noFill/>
        </p:spPr>
        <p:txBody>
          <a:bodyPr wrap="square" rtlCol="0">
            <a:noAutofit/>
          </a:bodyPr>
          <a:p>
            <a:r>
              <a:rPr lang="en-US" sz="2400" b="1"/>
              <a:t>           Create a Virtual Machine</a:t>
            </a:r>
            <a:r>
              <a:rPr lang="en-US" sz="2400"/>
              <a:t>:Using the hypervisor's management interface, create a new virtual machine.</a:t>
            </a:r>
            <a:endParaRPr lang="en-US" sz="2400"/>
          </a:p>
        </p:txBody>
      </p:sp>
      <p:sp>
        <p:nvSpPr>
          <p:cNvPr id="8" name="Text Box 7"/>
          <p:cNvSpPr txBox="1"/>
          <p:nvPr/>
        </p:nvSpPr>
        <p:spPr>
          <a:xfrm>
            <a:off x="1139190" y="1853565"/>
            <a:ext cx="9427210" cy="740410"/>
          </a:xfrm>
          <a:prstGeom prst="rect">
            <a:avLst/>
          </a:prstGeom>
          <a:noFill/>
        </p:spPr>
        <p:txBody>
          <a:bodyPr wrap="square" rtlCol="0">
            <a:noAutofit/>
          </a:bodyPr>
          <a:p>
            <a:r>
              <a:rPr lang="en-US" sz="2400" b="1"/>
              <a:t>          Specify Virtual Machine Settings</a:t>
            </a:r>
            <a:r>
              <a:rPr lang="en-US"/>
              <a:t>:</a:t>
            </a:r>
            <a:r>
              <a:rPr lang="en-US" sz="2400"/>
              <a:t>Configure settings such as CPU, memory, storage, and network for the virtual machine.</a:t>
            </a:r>
            <a:endParaRPr lang="en-US" sz="2400"/>
          </a:p>
        </p:txBody>
      </p:sp>
      <p:sp>
        <p:nvSpPr>
          <p:cNvPr id="10" name="Text Box 9"/>
          <p:cNvSpPr txBox="1"/>
          <p:nvPr/>
        </p:nvSpPr>
        <p:spPr>
          <a:xfrm>
            <a:off x="1139190" y="2713990"/>
            <a:ext cx="9564370" cy="1169670"/>
          </a:xfrm>
          <a:prstGeom prst="rect">
            <a:avLst/>
          </a:prstGeom>
          <a:noFill/>
        </p:spPr>
        <p:txBody>
          <a:bodyPr wrap="square" rtlCol="0">
            <a:noAutofit/>
          </a:bodyPr>
          <a:p>
            <a:r>
              <a:rPr lang="en-US" sz="2400" b="1"/>
              <a:t>          Import Backup into Virtual Machine:</a:t>
            </a:r>
            <a:r>
              <a:rPr lang="en-US" sz="2400"/>
              <a:t>Depending on your hypervisor, you can either directly use the backup file or convert it to a format compatible with the hypervisor.</a:t>
            </a:r>
            <a:endParaRPr lang="en-US" sz="2400"/>
          </a:p>
        </p:txBody>
      </p:sp>
      <p:sp>
        <p:nvSpPr>
          <p:cNvPr id="11" name="Text Box 10"/>
          <p:cNvSpPr txBox="1"/>
          <p:nvPr/>
        </p:nvSpPr>
        <p:spPr>
          <a:xfrm>
            <a:off x="1138555" y="4003675"/>
            <a:ext cx="9427210" cy="2480945"/>
          </a:xfrm>
          <a:prstGeom prst="rect">
            <a:avLst/>
          </a:prstGeom>
          <a:noFill/>
        </p:spPr>
        <p:txBody>
          <a:bodyPr wrap="square" rtlCol="0" anchor="t">
            <a:noAutofit/>
          </a:bodyPr>
          <a:p>
            <a:r>
              <a:rPr lang="en-US"/>
              <a:t>            </a:t>
            </a:r>
            <a:r>
              <a:rPr lang="en-US" sz="2400" b="1"/>
              <a:t>Install Operating System</a:t>
            </a:r>
            <a:r>
              <a:rPr lang="en-US" sz="2400"/>
              <a:t>:If the backup doesn't include the OS, you'll need to install the operating system on the virtual machine.</a:t>
            </a:r>
            <a:endParaRPr lang="en-US" sz="2400"/>
          </a:p>
          <a:p>
            <a:r>
              <a:rPr lang="en-US" sz="2400" b="1"/>
              <a:t> </a:t>
            </a:r>
            <a:endParaRPr lang="en-US" sz="2400" b="1"/>
          </a:p>
          <a:p>
            <a:r>
              <a:rPr lang="en-US" sz="2400" b="1">
                <a:sym typeface="+mn-ea"/>
              </a:rPr>
              <a:t>         Start the Virtual Machine:</a:t>
            </a:r>
            <a:r>
              <a:rPr lang="en-US" sz="2400">
                <a:sym typeface="+mn-ea"/>
              </a:rPr>
              <a:t>Boot up the virtual machine and ensure it's working correctly.</a:t>
            </a:r>
            <a:endParaRPr lang="en-US" sz="2400"/>
          </a:p>
          <a:p>
            <a:endParaRPr lang="en-US" sz="2400"/>
          </a:p>
        </p:txBody>
      </p:sp>
    </p:spTree>
  </p:cSld>
  <p:clrMapOvr>
    <a:masterClrMapping/>
  </p:clrMapOvr>
</p:sld>
</file>

<file path=ppt/tags/tag1.xml><?xml version="1.0" encoding="utf-8"?>
<p:tagLst xmlns:p="http://schemas.openxmlformats.org/presentationml/2006/main">
  <p:tag name="KSO_WPP_MARK_KEY" val="b58b49e5-c38c-44d6-b277-dea011701d74"/>
</p:tagLst>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Poppins"/>
        <a:font script="Hebr" typeface="Poppi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oppi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Poppins"/>
        <a:font script="Hebr" typeface="Poppi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oppi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5529</Words>
  <Application>WPS Presentation</Application>
  <PresentationFormat>Widescreen</PresentationFormat>
  <Paragraphs>61</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Poppins</vt:lpstr>
      <vt:lpstr>Microsoft YaHei</vt:lpstr>
      <vt:lpstr>Arial Unicode MS</vt:lpstr>
      <vt:lpstr>Calibri</vt:lpstr>
      <vt:lpstr>Default Design</vt:lpstr>
      <vt:lpstr>PowerPoint 演示文稿</vt:lpstr>
      <vt:lpstr>Presentation by</vt:lpstr>
      <vt:lpstr>What is Disaster Recovery Strategy ?</vt:lpstr>
      <vt:lpstr>Disaster Recovery Include RTO:</vt:lpstr>
      <vt:lpstr>Disaster Recovery Inlcude RPO:</vt:lpstr>
      <vt:lpstr>Priority Of Virtual Machines: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kingsoft</dc:creator>
  <cp:lastModifiedBy>student</cp:lastModifiedBy>
  <cp:revision>47</cp:revision>
  <dcterms:created xsi:type="dcterms:W3CDTF">2023-06-02T10:01:00Z</dcterms:created>
  <dcterms:modified xsi:type="dcterms:W3CDTF">2023-10-16T06:57:35Z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7E2644A947C341A8943E8BA807EFBF24_13</vt:lpwstr>
  </property>
  <property fmtid="{D5CDD505-2E9C-101B-9397-08002B2CF9AE}" pid="3" name="KSOProductBuildVer">
    <vt:lpwstr>1033-12.2.0.13266</vt:lpwstr>
  </property>
</Properties>
</file>