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559" r:id="rId5"/>
    <p:sldId id="560" r:id="rId6"/>
    <p:sldId id="546" r:id="rId7"/>
    <p:sldId id="578" r:id="rId8"/>
    <p:sldId id="579" r:id="rId9"/>
    <p:sldId id="587" r:id="rId10"/>
    <p:sldId id="564" r:id="rId11"/>
    <p:sldId id="581" r:id="rId12"/>
    <p:sldId id="582" r:id="rId13"/>
    <p:sldId id="575" r:id="rId14"/>
    <p:sldId id="583" r:id="rId15"/>
    <p:sldId id="584" r:id="rId16"/>
    <p:sldId id="585" r:id="rId17"/>
    <p:sldId id="586" r:id="rId18"/>
    <p:sldId id="588" r:id="rId19"/>
    <p:sldId id="576" r:id="rId20"/>
    <p:sldId id="577" r:id="rId21"/>
    <p:sldId id="589" r:id="rId22"/>
    <p:sldId id="550"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FD79F6-E573-4E9B-9286-80443D446361}">
          <p14:sldIdLst>
            <p14:sldId id="559"/>
            <p14:sldId id="560"/>
            <p14:sldId id="546"/>
            <p14:sldId id="578"/>
            <p14:sldId id="579"/>
            <p14:sldId id="587"/>
            <p14:sldId id="564"/>
            <p14:sldId id="581"/>
            <p14:sldId id="582"/>
            <p14:sldId id="575"/>
            <p14:sldId id="583"/>
            <p14:sldId id="584"/>
            <p14:sldId id="585"/>
            <p14:sldId id="586"/>
            <p14:sldId id="588"/>
            <p14:sldId id="576"/>
            <p14:sldId id="577"/>
            <p14:sldId id="589"/>
          </p14:sldIdLst>
        </p14:section>
        <p14:section name="Untitled Section" id="{9E96A2DA-6741-4409-ACD3-5FA049775282}">
          <p14:sldIdLst>
            <p14:sldId id="550"/>
          </p14:sldIdLst>
        </p14:section>
      </p14:sectionLst>
    </p:ex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p:cViewPr varScale="1">
        <p:scale>
          <a:sx n="78" d="100"/>
          <a:sy n="78" d="100"/>
        </p:scale>
        <p:origin x="878" y="7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8/25/2025</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8/25/2025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dirty="0"/>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dirty="0"/>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dirty="0"/>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dirty="0"/>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dirty="0"/>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US"/>
              <a:t>Click to edit Master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C4E9A-A3F8-D7DA-E53B-EC5EB8496E6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0166A682-7D70-D500-D10D-09340C850C01}"/>
              </a:ext>
            </a:extLst>
          </p:cNvPr>
          <p:cNvSpPr>
            <a:spLocks noGrp="1"/>
          </p:cNvSpPr>
          <p:nvPr>
            <p:ph type="title"/>
          </p:nvPr>
        </p:nvSpPr>
        <p:spPr>
          <a:xfrm>
            <a:off x="2782044" y="1628800"/>
            <a:ext cx="7128792" cy="1485880"/>
          </a:xfrm>
        </p:spPr>
        <p:txBody>
          <a:bodyPr>
            <a:normAutofit/>
          </a:bodyPr>
          <a:lstStyle/>
          <a:p>
            <a:r>
              <a:rPr lang="en-IN" sz="4000" dirty="0"/>
              <a:t>Healthcare Patient                                                        Analytics Pipeline</a:t>
            </a:r>
            <a:endParaRPr lang="en-US" dirty="0"/>
          </a:p>
        </p:txBody>
      </p:sp>
      <p:sp>
        <p:nvSpPr>
          <p:cNvPr id="15" name="Text Placeholder 14">
            <a:extLst>
              <a:ext uri="{FF2B5EF4-FFF2-40B4-BE49-F238E27FC236}">
                <a16:creationId xmlns:a16="http://schemas.microsoft.com/office/drawing/2014/main" id="{B3EAFA6B-4A8A-3361-01C7-C6A60B37853A}"/>
              </a:ext>
            </a:extLst>
          </p:cNvPr>
          <p:cNvSpPr>
            <a:spLocks noGrp="1"/>
          </p:cNvSpPr>
          <p:nvPr>
            <p:ph type="body" sz="quarter" idx="17"/>
          </p:nvPr>
        </p:nvSpPr>
        <p:spPr>
          <a:xfrm>
            <a:off x="1701924" y="3978775"/>
            <a:ext cx="7655309" cy="2186529"/>
          </a:xfrm>
        </p:spPr>
        <p:txBody>
          <a:bodyPr/>
          <a:lstStyle/>
          <a:p>
            <a:r>
              <a:rPr lang="en-IN" sz="2400" dirty="0">
                <a:solidFill>
                  <a:schemeClr val="bg2">
                    <a:lumMod val="10000"/>
                  </a:schemeClr>
                </a:solidFill>
                <a:latin typeface="Times New Roman" panose="02020603050405020304" pitchFamily="18" charset="0"/>
                <a:cs typeface="Times New Roman" panose="02020603050405020304" pitchFamily="18" charset="0"/>
              </a:rPr>
              <a:t>TEAM MEMBERS</a:t>
            </a:r>
          </a:p>
          <a:p>
            <a:endParaRPr lang="en-IN" sz="2400" dirty="0">
              <a:solidFill>
                <a:schemeClr val="bg2">
                  <a:lumMod val="10000"/>
                </a:schemeClr>
              </a:solidFill>
            </a:endParaRPr>
          </a:p>
          <a:p>
            <a:r>
              <a:rPr lang="en-IN" sz="2400" dirty="0">
                <a:solidFill>
                  <a:schemeClr val="bg2">
                    <a:lumMod val="10000"/>
                  </a:schemeClr>
                </a:solidFill>
                <a:latin typeface="Times New Roman" panose="02020603050405020304" pitchFamily="18" charset="0"/>
                <a:cs typeface="Times New Roman" panose="02020603050405020304" pitchFamily="18" charset="0"/>
              </a:rPr>
              <a:t>Surya                    </a:t>
            </a:r>
          </a:p>
          <a:p>
            <a:r>
              <a:rPr lang="en-IN" sz="2400" dirty="0">
                <a:solidFill>
                  <a:schemeClr val="bg2">
                    <a:lumMod val="10000"/>
                  </a:schemeClr>
                </a:solidFill>
                <a:latin typeface="Times New Roman" panose="02020603050405020304" pitchFamily="18" charset="0"/>
                <a:cs typeface="Times New Roman" panose="02020603050405020304" pitchFamily="18" charset="0"/>
              </a:rPr>
              <a:t>Sai </a:t>
            </a:r>
            <a:r>
              <a:rPr lang="en-IN" sz="2400" dirty="0" err="1">
                <a:solidFill>
                  <a:schemeClr val="bg2">
                    <a:lumMod val="10000"/>
                  </a:schemeClr>
                </a:solidFill>
                <a:latin typeface="Times New Roman" panose="02020603050405020304" pitchFamily="18" charset="0"/>
                <a:cs typeface="Times New Roman" panose="02020603050405020304" pitchFamily="18" charset="0"/>
              </a:rPr>
              <a:t>kiran</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a:p>
            <a:r>
              <a:rPr lang="en-IN" sz="2400" dirty="0">
                <a:solidFill>
                  <a:schemeClr val="bg2">
                    <a:lumMod val="10000"/>
                  </a:schemeClr>
                </a:solidFill>
                <a:latin typeface="Times New Roman" panose="02020603050405020304" pitchFamily="18" charset="0"/>
                <a:cs typeface="Times New Roman" panose="02020603050405020304" pitchFamily="18" charset="0"/>
              </a:rPr>
              <a:t>K Gayatri</a:t>
            </a:r>
          </a:p>
          <a:p>
            <a:r>
              <a:rPr lang="en-IN" sz="2400" dirty="0">
                <a:solidFill>
                  <a:schemeClr val="bg2">
                    <a:lumMod val="10000"/>
                  </a:schemeClr>
                </a:solidFill>
                <a:latin typeface="Times New Roman" panose="02020603050405020304" pitchFamily="18" charset="0"/>
                <a:cs typeface="Times New Roman" panose="02020603050405020304" pitchFamily="18" charset="0"/>
              </a:rPr>
              <a:t>Raghava </a:t>
            </a:r>
            <a:r>
              <a:rPr lang="en-IN" sz="2400" dirty="0" err="1">
                <a:solidFill>
                  <a:schemeClr val="bg2">
                    <a:lumMod val="10000"/>
                  </a:schemeClr>
                </a:solidFill>
                <a:latin typeface="Times New Roman" panose="02020603050405020304" pitchFamily="18" charset="0"/>
                <a:cs typeface="Times New Roman" panose="02020603050405020304" pitchFamily="18" charset="0"/>
              </a:rPr>
              <a:t>reddy</a:t>
            </a:r>
            <a:r>
              <a:rPr lang="en-IN" sz="2400" dirty="0">
                <a:solidFill>
                  <a:schemeClr val="bg2">
                    <a:lumMod val="10000"/>
                  </a:schemeClr>
                </a:solidFill>
                <a:latin typeface="Times New Roman" panose="02020603050405020304" pitchFamily="18" charset="0"/>
                <a:cs typeface="Times New Roman" panose="02020603050405020304" pitchFamily="18" charset="0"/>
              </a:rPr>
              <a:t> </a:t>
            </a:r>
            <a:r>
              <a:rPr lang="en-IN" sz="2400" dirty="0">
                <a:solidFill>
                  <a:schemeClr val="bg2">
                    <a:lumMod val="10000"/>
                  </a:schemeClr>
                </a:solidFill>
              </a:rPr>
              <a:t>    </a:t>
            </a:r>
          </a:p>
          <a:p>
            <a:endParaRPr lang="en-IN" sz="2400" dirty="0">
              <a:solidFill>
                <a:schemeClr val="accent6">
                  <a:lumMod val="10000"/>
                </a:schemeClr>
              </a:solidFill>
            </a:endParaRPr>
          </a:p>
        </p:txBody>
      </p:sp>
    </p:spTree>
    <p:extLst>
      <p:ext uri="{BB962C8B-B14F-4D97-AF65-F5344CB8AC3E}">
        <p14:creationId xmlns:p14="http://schemas.microsoft.com/office/powerpoint/2010/main" val="344461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E7F1F-AA23-646A-FD71-75BCFE0F1C46}"/>
            </a:ext>
          </a:extLst>
        </p:cNvPr>
        <p:cNvGrpSpPr/>
        <p:nvPr/>
      </p:nvGrpSpPr>
      <p:grpSpPr>
        <a:xfrm>
          <a:off x="0" y="0"/>
          <a:ext cx="0" cy="0"/>
          <a:chOff x="0" y="0"/>
          <a:chExt cx="0" cy="0"/>
        </a:xfrm>
      </p:grpSpPr>
      <p:sp>
        <p:nvSpPr>
          <p:cNvPr id="15" name="Text Placeholder 14">
            <a:extLst>
              <a:ext uri="{FF2B5EF4-FFF2-40B4-BE49-F238E27FC236}">
                <a16:creationId xmlns:a16="http://schemas.microsoft.com/office/drawing/2014/main" id="{2320A1A7-F827-8644-5ABA-FB40A460AE6D}"/>
              </a:ext>
            </a:extLst>
          </p:cNvPr>
          <p:cNvSpPr>
            <a:spLocks noGrp="1"/>
          </p:cNvSpPr>
          <p:nvPr>
            <p:ph type="body" sz="quarter" idx="17"/>
          </p:nvPr>
        </p:nvSpPr>
        <p:spPr>
          <a:xfrm>
            <a:off x="1701924" y="1844824"/>
            <a:ext cx="7655309" cy="4320480"/>
          </a:xfrm>
        </p:spPr>
        <p:txBody>
          <a:bodyPr/>
          <a:lstStyle/>
          <a:p>
            <a:endParaRPr lang="en-IN" sz="2400" dirty="0">
              <a:solidFill>
                <a:schemeClr val="accent6">
                  <a:lumMod val="10000"/>
                </a:schemeClr>
              </a:solidFill>
            </a:endParaRPr>
          </a:p>
        </p:txBody>
      </p:sp>
      <p:pic>
        <p:nvPicPr>
          <p:cNvPr id="6" name="Picture 5">
            <a:extLst>
              <a:ext uri="{FF2B5EF4-FFF2-40B4-BE49-F238E27FC236}">
                <a16:creationId xmlns:a16="http://schemas.microsoft.com/office/drawing/2014/main" id="{FC320339-57B9-D61D-4FF9-51878EA69F9C}"/>
              </a:ext>
            </a:extLst>
          </p:cNvPr>
          <p:cNvPicPr>
            <a:picLocks noChangeAspect="1"/>
          </p:cNvPicPr>
          <p:nvPr/>
        </p:nvPicPr>
        <p:blipFill>
          <a:blip r:embed="rId2"/>
          <a:stretch>
            <a:fillRect/>
          </a:stretch>
        </p:blipFill>
        <p:spPr>
          <a:xfrm>
            <a:off x="549796" y="404664"/>
            <a:ext cx="11017224" cy="5976664"/>
          </a:xfrm>
          <a:prstGeom prst="rect">
            <a:avLst/>
          </a:prstGeom>
        </p:spPr>
      </p:pic>
    </p:spTree>
    <p:extLst>
      <p:ext uri="{BB962C8B-B14F-4D97-AF65-F5344CB8AC3E}">
        <p14:creationId xmlns:p14="http://schemas.microsoft.com/office/powerpoint/2010/main" val="82978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46A66-5660-BFDA-A60B-FC8381B7042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22EE8F5-8058-23D3-28E2-E55595BF6951}"/>
              </a:ext>
            </a:extLst>
          </p:cNvPr>
          <p:cNvSpPr>
            <a:spLocks noGrp="1"/>
          </p:cNvSpPr>
          <p:nvPr>
            <p:ph type="title"/>
          </p:nvPr>
        </p:nvSpPr>
        <p:spPr>
          <a:xfrm>
            <a:off x="1053852" y="404664"/>
            <a:ext cx="10297144" cy="792088"/>
          </a:xfrm>
        </p:spPr>
        <p:txBody>
          <a:bodyPr>
            <a:normAutofit fontScale="90000"/>
          </a:bodyPr>
          <a:lstStyle/>
          <a:p>
            <a:r>
              <a:rPr lang="en-US" sz="4000" dirty="0"/>
              <a:t>error handling &amp; quality checks</a:t>
            </a:r>
            <a:endParaRPr lang="en-US" dirty="0"/>
          </a:p>
        </p:txBody>
      </p:sp>
      <p:sp>
        <p:nvSpPr>
          <p:cNvPr id="15" name="Text Placeholder 14">
            <a:extLst>
              <a:ext uri="{FF2B5EF4-FFF2-40B4-BE49-F238E27FC236}">
                <a16:creationId xmlns:a16="http://schemas.microsoft.com/office/drawing/2014/main" id="{7FC22A19-97AC-ABB5-3FE2-AB66795612C9}"/>
              </a:ext>
            </a:extLst>
          </p:cNvPr>
          <p:cNvSpPr>
            <a:spLocks noGrp="1"/>
          </p:cNvSpPr>
          <p:nvPr>
            <p:ph type="body" sz="quarter" idx="17"/>
          </p:nvPr>
        </p:nvSpPr>
        <p:spPr>
          <a:xfrm>
            <a:off x="693812" y="1052737"/>
            <a:ext cx="10801200" cy="5256584"/>
          </a:xfrm>
        </p:spPr>
        <p:txBody>
          <a:bodyPr/>
          <a:lstStyle/>
          <a:p>
            <a:pPr marL="342900" indent="-342900">
              <a:buFont typeface="Arial" panose="020B0604020202020204" pitchFamily="34" charset="0"/>
              <a:buChar char="•"/>
            </a:pPr>
            <a:r>
              <a:rPr lang="en-IN" sz="2400" b="1" dirty="0"/>
              <a:t>Schema Validation</a:t>
            </a:r>
            <a:r>
              <a:rPr lang="en-IN" sz="2400" dirty="0"/>
              <a:t> – Enforce defined schema in Bronze layer (column names, data types, mandatory fields) to prevent malformed patient records.</a:t>
            </a:r>
          </a:p>
          <a:p>
            <a:endParaRPr lang="en-IN" sz="2400" dirty="0"/>
          </a:p>
          <a:p>
            <a:pPr marL="342900" indent="-342900">
              <a:buFont typeface="Arial" panose="020B0604020202020204" pitchFamily="34" charset="0"/>
              <a:buChar char="•"/>
            </a:pPr>
            <a:r>
              <a:rPr lang="en-IN" sz="2400" b="1" dirty="0"/>
              <a:t>Deduplication &amp; Integrity Checks</a:t>
            </a:r>
            <a:r>
              <a:rPr lang="en-IN" sz="2400" dirty="0"/>
              <a:t> – Remove duplicate patient entries and validate unique identifiers (e.g., </a:t>
            </a:r>
            <a:r>
              <a:rPr lang="en-IN" sz="2400" dirty="0" err="1"/>
              <a:t>patient_id</a:t>
            </a:r>
            <a:r>
              <a:rPr lang="en-IN" sz="2400" dirty="0"/>
              <a:t>, </a:t>
            </a:r>
            <a:r>
              <a:rPr lang="en-IN" sz="2400" dirty="0" err="1"/>
              <a:t>record_id</a:t>
            </a:r>
            <a:r>
              <a:rPr lang="en-IN" sz="2400" dirty="0"/>
              <a:t>) in Silver layer.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1" dirty="0"/>
              <a:t>Null &amp; Outlier Handling</a:t>
            </a:r>
            <a:r>
              <a:rPr lang="en-IN" sz="2400" dirty="0"/>
              <a:t> – Apply imputation or rejection rules for missing/invalid health metrics (e.g., negative age, impossible values like BP = 0).</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1" dirty="0"/>
              <a:t>Error Logging</a:t>
            </a:r>
            <a:r>
              <a:rPr lang="en-IN" sz="2400" dirty="0"/>
              <a:t> – Capture failed/invalid patient records into a dedicated </a:t>
            </a:r>
            <a:r>
              <a:rPr lang="en-IN" sz="2400" b="1" dirty="0"/>
              <a:t>error log table</a:t>
            </a:r>
            <a:r>
              <a:rPr lang="en-IN" sz="2400" dirty="0"/>
              <a:t> in Databricks with timestamp, error reason, and source file.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1" dirty="0"/>
              <a:t>Delta Live Tables (DLT) Expectations</a:t>
            </a:r>
            <a:r>
              <a:rPr lang="en-IN" sz="2400" dirty="0"/>
              <a:t> – Used for enforcing data quality checks continuously in pipeline execution.</a:t>
            </a:r>
          </a:p>
        </p:txBody>
      </p:sp>
    </p:spTree>
    <p:extLst>
      <p:ext uri="{BB962C8B-B14F-4D97-AF65-F5344CB8AC3E}">
        <p14:creationId xmlns:p14="http://schemas.microsoft.com/office/powerpoint/2010/main" val="382818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6AC0B-FA1D-B4CE-D298-A4635C91326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CF3CD8F-A10C-1B82-197C-3503EEA8BD2C}"/>
              </a:ext>
            </a:extLst>
          </p:cNvPr>
          <p:cNvSpPr>
            <a:spLocks noGrp="1"/>
          </p:cNvSpPr>
          <p:nvPr>
            <p:ph type="title"/>
          </p:nvPr>
        </p:nvSpPr>
        <p:spPr>
          <a:xfrm>
            <a:off x="1053852" y="404664"/>
            <a:ext cx="10297144" cy="792088"/>
          </a:xfrm>
        </p:spPr>
        <p:txBody>
          <a:bodyPr>
            <a:normAutofit/>
          </a:bodyPr>
          <a:lstStyle/>
          <a:p>
            <a:r>
              <a:rPr lang="en-US" sz="3600" dirty="0"/>
              <a:t>         Pipeline orchestration</a:t>
            </a:r>
          </a:p>
        </p:txBody>
      </p:sp>
      <p:sp>
        <p:nvSpPr>
          <p:cNvPr id="15" name="Text Placeholder 14">
            <a:extLst>
              <a:ext uri="{FF2B5EF4-FFF2-40B4-BE49-F238E27FC236}">
                <a16:creationId xmlns:a16="http://schemas.microsoft.com/office/drawing/2014/main" id="{95B07250-D343-AB0D-0D3D-52592ACD173C}"/>
              </a:ext>
            </a:extLst>
          </p:cNvPr>
          <p:cNvSpPr>
            <a:spLocks noGrp="1"/>
          </p:cNvSpPr>
          <p:nvPr>
            <p:ph type="body" sz="quarter" idx="17"/>
          </p:nvPr>
        </p:nvSpPr>
        <p:spPr>
          <a:xfrm>
            <a:off x="529706" y="1196752"/>
            <a:ext cx="10801200" cy="5256584"/>
          </a:xfrm>
        </p:spPr>
        <p:txBody>
          <a:bodyPr/>
          <a:lstStyle/>
          <a:p>
            <a:pPr marL="800100" lvl="1" indent="-342900">
              <a:buFont typeface="Wingdings" panose="05000000000000000000" pitchFamily="2" charset="2"/>
              <a:buChar char="Ø"/>
            </a:pPr>
            <a:r>
              <a:rPr lang="en-US" dirty="0"/>
              <a:t>Workflow Orchestration </a:t>
            </a:r>
            <a:r>
              <a:rPr lang="en-US" b="0" dirty="0"/>
              <a:t>– Use AWS Glue Workflows (AWS setup) or Databricks Workflows (Databricks setup) to chain ETL jobs in sequence (Bronze → Silver → Gold).</a:t>
            </a:r>
          </a:p>
          <a:p>
            <a:pPr marL="800100" lvl="1" indent="-342900">
              <a:buFont typeface="Wingdings" panose="05000000000000000000" pitchFamily="2" charset="2"/>
              <a:buChar char="Ø"/>
            </a:pPr>
            <a:endParaRPr lang="en-US" dirty="0"/>
          </a:p>
          <a:p>
            <a:pPr marL="800100" lvl="1" indent="-342900">
              <a:buFont typeface="Wingdings" panose="05000000000000000000" pitchFamily="2" charset="2"/>
              <a:buChar char="Ø"/>
            </a:pPr>
            <a:r>
              <a:rPr lang="en-US" dirty="0"/>
              <a:t>Job Scheduling </a:t>
            </a:r>
            <a:r>
              <a:rPr lang="en-US" b="0" dirty="0"/>
              <a:t>– Configure daily batch runs at 2 AM UTC using Event Bridge (AWS) or built-in scheduler (Databricks).</a:t>
            </a:r>
          </a:p>
          <a:p>
            <a:pPr marL="800100" lvl="1" indent="-342900">
              <a:buFont typeface="Wingdings" panose="05000000000000000000" pitchFamily="2" charset="2"/>
              <a:buChar char="Ø"/>
            </a:pPr>
            <a:endParaRPr lang="en-US" b="0" dirty="0"/>
          </a:p>
          <a:p>
            <a:pPr marL="800100" lvl="1" indent="-342900">
              <a:buFont typeface="Wingdings" panose="05000000000000000000" pitchFamily="2" charset="2"/>
              <a:buChar char="Ø"/>
            </a:pPr>
            <a:r>
              <a:rPr lang="en-US" dirty="0"/>
              <a:t>Dependency Management </a:t>
            </a:r>
            <a:r>
              <a:rPr lang="en-US" b="0" dirty="0"/>
              <a:t>– Ensure downstream jobs (Silver/Gold) run only after upstream tasks (Bronze/Silver) succeed.</a:t>
            </a:r>
          </a:p>
          <a:p>
            <a:pPr marL="800100" lvl="1" indent="-342900">
              <a:buFont typeface="Wingdings" panose="05000000000000000000" pitchFamily="2" charset="2"/>
              <a:buChar char="Ø"/>
            </a:pPr>
            <a:endParaRPr lang="en-US" b="0" dirty="0"/>
          </a:p>
          <a:p>
            <a:pPr marL="800100" lvl="1" indent="-342900">
              <a:buFont typeface="Wingdings" panose="05000000000000000000" pitchFamily="2" charset="2"/>
              <a:buChar char="Ø"/>
            </a:pPr>
            <a:r>
              <a:rPr lang="en-US" dirty="0"/>
              <a:t>Monitoring &amp; Logging </a:t>
            </a:r>
            <a:r>
              <a:rPr lang="en-US" b="0" dirty="0"/>
              <a:t>– Track job execution with Databricks Job Runs UI, storing logs for audits.</a:t>
            </a:r>
          </a:p>
          <a:p>
            <a:pPr marL="800100" lvl="1" indent="-342900">
              <a:buFont typeface="Wingdings" panose="05000000000000000000" pitchFamily="2" charset="2"/>
              <a:buChar char="Ø"/>
            </a:pPr>
            <a:endParaRPr lang="en-US" b="0" dirty="0"/>
          </a:p>
          <a:p>
            <a:pPr marL="800100" lvl="1" indent="-342900">
              <a:buFont typeface="Wingdings" panose="05000000000000000000" pitchFamily="2" charset="2"/>
              <a:buChar char="Ø"/>
            </a:pPr>
            <a:r>
              <a:rPr lang="en-US" dirty="0"/>
              <a:t>Failure Handling &amp; Alerts </a:t>
            </a:r>
            <a:r>
              <a:rPr lang="en-US" b="0" dirty="0"/>
              <a:t>– On job failure, send alerts via email and rerun failed tasks without reprocessing entire pipeline.</a:t>
            </a:r>
          </a:p>
        </p:txBody>
      </p:sp>
    </p:spTree>
    <p:extLst>
      <p:ext uri="{BB962C8B-B14F-4D97-AF65-F5344CB8AC3E}">
        <p14:creationId xmlns:p14="http://schemas.microsoft.com/office/powerpoint/2010/main" val="271651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563B2-60EC-C554-8E46-D1C989A4203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460D02D-2C94-0CDA-6FC2-D58556848D0E}"/>
              </a:ext>
            </a:extLst>
          </p:cNvPr>
          <p:cNvSpPr>
            <a:spLocks noGrp="1"/>
          </p:cNvSpPr>
          <p:nvPr>
            <p:ph type="title"/>
          </p:nvPr>
        </p:nvSpPr>
        <p:spPr>
          <a:xfrm>
            <a:off x="1053852" y="404664"/>
            <a:ext cx="10297144" cy="792088"/>
          </a:xfrm>
        </p:spPr>
        <p:txBody>
          <a:bodyPr>
            <a:normAutofit/>
          </a:bodyPr>
          <a:lstStyle/>
          <a:p>
            <a:r>
              <a:rPr lang="en-IN" sz="3600" b="1" dirty="0"/>
              <a:t>Alerts/Monitoring/Logging</a:t>
            </a:r>
          </a:p>
        </p:txBody>
      </p:sp>
      <p:sp>
        <p:nvSpPr>
          <p:cNvPr id="15" name="Text Placeholder 14">
            <a:extLst>
              <a:ext uri="{FF2B5EF4-FFF2-40B4-BE49-F238E27FC236}">
                <a16:creationId xmlns:a16="http://schemas.microsoft.com/office/drawing/2014/main" id="{7AD6A664-D4F4-41D1-4680-3C6EE0615275}"/>
              </a:ext>
            </a:extLst>
          </p:cNvPr>
          <p:cNvSpPr>
            <a:spLocks noGrp="1"/>
          </p:cNvSpPr>
          <p:nvPr>
            <p:ph type="body" sz="quarter" idx="17"/>
          </p:nvPr>
        </p:nvSpPr>
        <p:spPr>
          <a:xfrm>
            <a:off x="549796" y="1164186"/>
            <a:ext cx="10801200" cy="5256584"/>
          </a:xfrm>
        </p:spPr>
        <p:txBody>
          <a:bodyPr/>
          <a:lstStyle/>
          <a:p>
            <a:pPr marL="342900" indent="-342900">
              <a:buFont typeface="Arial" panose="020B0604020202020204" pitchFamily="34" charset="0"/>
              <a:buChar char="•"/>
            </a:pPr>
            <a:r>
              <a:rPr lang="en-IN" sz="2200" b="1" dirty="0"/>
              <a:t>Pipeline Monitoring</a:t>
            </a:r>
            <a:r>
              <a:rPr lang="en-IN" sz="2200" dirty="0"/>
              <a:t> – Track ETL job runs in </a:t>
            </a:r>
            <a:r>
              <a:rPr lang="en-IN" sz="2200" b="1" dirty="0"/>
              <a:t>Databricks Workflows</a:t>
            </a:r>
            <a:r>
              <a:rPr lang="en-IN" sz="2200" dirty="0"/>
              <a:t> (status: success, failed, duration, resource usage).</a:t>
            </a:r>
          </a:p>
          <a:p>
            <a:endParaRPr lang="en-IN" sz="2200" dirty="0"/>
          </a:p>
          <a:p>
            <a:pPr marL="342900" indent="-342900">
              <a:buFont typeface="Arial" panose="020B0604020202020204" pitchFamily="34" charset="0"/>
              <a:buChar char="•"/>
            </a:pPr>
            <a:r>
              <a:rPr lang="en-IN" sz="2200" b="1" dirty="0"/>
              <a:t>Data Quality Alerts</a:t>
            </a:r>
            <a:r>
              <a:rPr lang="en-IN" sz="2200" dirty="0"/>
              <a:t> – Raise alerts if patient data has schema mismatches, duplicate patient IDs, or missing critical health fields (e.g., date of birth, diagnosis code).</a:t>
            </a:r>
          </a:p>
          <a:p>
            <a:endParaRPr lang="en-IN" sz="2200" dirty="0"/>
          </a:p>
          <a:p>
            <a:pPr marL="342900" indent="-342900">
              <a:buFont typeface="Arial" panose="020B0604020202020204" pitchFamily="34" charset="0"/>
              <a:buChar char="•"/>
            </a:pPr>
            <a:r>
              <a:rPr lang="en-IN" sz="2200" b="1" dirty="0"/>
              <a:t>Error Logging</a:t>
            </a:r>
            <a:r>
              <a:rPr lang="en-IN" sz="2200" dirty="0"/>
              <a:t> – Store failed patient records and schema errors into a dedicated </a:t>
            </a:r>
            <a:r>
              <a:rPr lang="en-IN" sz="2200" b="1" dirty="0"/>
              <a:t>error table/logs (</a:t>
            </a:r>
            <a:r>
              <a:rPr lang="en-IN" sz="2200" b="1" dirty="0" err="1"/>
              <a:t>healthcare_logs.etl_errors</a:t>
            </a:r>
            <a:r>
              <a:rPr lang="en-IN" sz="2200" b="1" dirty="0"/>
              <a:t>)</a:t>
            </a:r>
            <a:r>
              <a:rPr lang="en-IN" sz="2200" dirty="0"/>
              <a:t> with timestamps and reason.</a:t>
            </a:r>
          </a:p>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IN" sz="2200" b="1" dirty="0"/>
              <a:t>Notifications</a:t>
            </a:r>
            <a:r>
              <a:rPr lang="en-IN" sz="2200" dirty="0"/>
              <a:t> – Use </a:t>
            </a:r>
            <a:r>
              <a:rPr lang="en-IN" sz="2200" b="1" dirty="0"/>
              <a:t>AWS SNS</a:t>
            </a:r>
            <a:r>
              <a:rPr lang="en-IN" sz="2200" dirty="0"/>
              <a:t> or </a:t>
            </a:r>
            <a:r>
              <a:rPr lang="en-IN" sz="2200" b="1" dirty="0"/>
              <a:t>Databricks alerting (emails)</a:t>
            </a:r>
            <a:r>
              <a:rPr lang="en-IN" sz="2200" dirty="0"/>
              <a:t> to notify data engineers and analysts on pipeline failures or anomalies.</a:t>
            </a:r>
          </a:p>
          <a:p>
            <a:endParaRPr lang="en-IN" sz="2200" dirty="0"/>
          </a:p>
          <a:p>
            <a:pPr marL="342900" indent="-342900">
              <a:buFont typeface="Arial" panose="020B0604020202020204" pitchFamily="34" charset="0"/>
              <a:buChar char="•"/>
            </a:pPr>
            <a:r>
              <a:rPr lang="en-IN" sz="2200" b="1" dirty="0"/>
              <a:t>Performance &amp; Cost Tracking</a:t>
            </a:r>
            <a:r>
              <a:rPr lang="en-IN" sz="2200" dirty="0"/>
              <a:t> – Monitor pipeline runtime, cluster utilization, and storage growth in </a:t>
            </a:r>
            <a:r>
              <a:rPr lang="en-IN" sz="2200" b="1" dirty="0"/>
              <a:t>Databricks </a:t>
            </a:r>
            <a:r>
              <a:rPr lang="en-IN" sz="2200" dirty="0"/>
              <a:t>to optimize healthcare data processing.</a:t>
            </a:r>
          </a:p>
        </p:txBody>
      </p:sp>
    </p:spTree>
    <p:extLst>
      <p:ext uri="{BB962C8B-B14F-4D97-AF65-F5344CB8AC3E}">
        <p14:creationId xmlns:p14="http://schemas.microsoft.com/office/powerpoint/2010/main" val="381386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01E83-FD95-2D6B-F3DC-97E0C671E63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341C8E6-3971-3BFF-4680-5BC1B8753188}"/>
              </a:ext>
            </a:extLst>
          </p:cNvPr>
          <p:cNvSpPr>
            <a:spLocks noGrp="1"/>
          </p:cNvSpPr>
          <p:nvPr>
            <p:ph type="title"/>
          </p:nvPr>
        </p:nvSpPr>
        <p:spPr>
          <a:xfrm>
            <a:off x="1053852" y="404664"/>
            <a:ext cx="10297144" cy="792088"/>
          </a:xfrm>
        </p:spPr>
        <p:txBody>
          <a:bodyPr>
            <a:normAutofit/>
          </a:bodyPr>
          <a:lstStyle/>
          <a:p>
            <a:r>
              <a:rPr lang="en-IN" sz="3600" b="1" dirty="0"/>
              <a:t>Development of </a:t>
            </a:r>
            <a:r>
              <a:rPr lang="en-IN" sz="3600" b="1" dirty="0" err="1"/>
              <a:t>lakehouse</a:t>
            </a:r>
            <a:endParaRPr lang="en-IN" sz="3600" b="1" dirty="0"/>
          </a:p>
        </p:txBody>
      </p:sp>
      <p:sp>
        <p:nvSpPr>
          <p:cNvPr id="3" name="Text Placeholder 2">
            <a:extLst>
              <a:ext uri="{FF2B5EF4-FFF2-40B4-BE49-F238E27FC236}">
                <a16:creationId xmlns:a16="http://schemas.microsoft.com/office/drawing/2014/main" id="{58CA21C0-0CC9-4906-63E3-015FD449F16F}"/>
              </a:ext>
            </a:extLst>
          </p:cNvPr>
          <p:cNvSpPr>
            <a:spLocks noGrp="1" noChangeArrowheads="1"/>
          </p:cNvSpPr>
          <p:nvPr>
            <p:ph type="body" sz="quarter" idx="17"/>
          </p:nvPr>
        </p:nvSpPr>
        <p:spPr bwMode="auto">
          <a:xfrm>
            <a:off x="621804" y="1536174"/>
            <a:ext cx="105136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ETL Pipelines in </a:t>
            </a:r>
            <a:r>
              <a:rPr kumimoji="0" lang="en-US" altLang="en-US" sz="2400" b="1" i="0" u="none" strike="noStrike" cap="none" normalizeH="0" baseline="0" dirty="0">
                <a:ln>
                  <a:noFill/>
                </a:ln>
                <a:solidFill>
                  <a:schemeClr val="tx1"/>
                </a:solidFill>
                <a:effectLst/>
                <a:latin typeface="Arial" panose="020B0604020202020204" pitchFamily="34" charset="0"/>
              </a:rPr>
              <a:t>AWS &amp; Databricks</a:t>
            </a:r>
            <a:r>
              <a:rPr kumimoji="0" lang="en-US" altLang="en-US" sz="2400" b="0" i="0" u="none" strike="noStrike" cap="none" normalizeH="0" baseline="0" dirty="0">
                <a:ln>
                  <a:noFill/>
                </a:ln>
                <a:solidFill>
                  <a:schemeClr val="tx1"/>
                </a:solidFill>
                <a:effectLst/>
                <a:latin typeface="Arial" panose="020B0604020202020204" pitchFamily="34" charset="0"/>
              </a:rPr>
              <a:t> as per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Ingest raw healthcare data into </a:t>
            </a:r>
            <a:r>
              <a:rPr kumimoji="0" lang="en-US" altLang="en-US" sz="2400" b="1" i="0" u="none" strike="noStrike" cap="none" normalizeH="0" baseline="0" dirty="0">
                <a:ln>
                  <a:noFill/>
                </a:ln>
                <a:solidFill>
                  <a:schemeClr val="tx1"/>
                </a:solidFill>
                <a:effectLst/>
                <a:latin typeface="Arial" panose="020B0604020202020204" pitchFamily="34" charset="0"/>
              </a:rPr>
              <a:t>AWS Data Lake (S3)</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Create catalogs and load data into </a:t>
            </a:r>
            <a:r>
              <a:rPr kumimoji="0" lang="en-US" altLang="en-US" sz="2400" b="1" i="0" u="none" strike="noStrike" cap="none" normalizeH="0" baseline="0" dirty="0">
                <a:ln>
                  <a:noFill/>
                </a:ln>
                <a:solidFill>
                  <a:schemeClr val="tx1"/>
                </a:solidFill>
                <a:effectLst/>
                <a:latin typeface="Arial" panose="020B0604020202020204" pitchFamily="34" charset="0"/>
              </a:rPr>
              <a:t>Bronze Layer</a:t>
            </a:r>
            <a:r>
              <a:rPr kumimoji="0" lang="en-US" altLang="en-US" sz="2400" b="0" i="0" u="none" strike="noStrike" cap="none" normalizeH="0" baseline="0" dirty="0">
                <a:ln>
                  <a:noFill/>
                </a:ln>
                <a:solidFill>
                  <a:schemeClr val="tx1"/>
                </a:solidFill>
                <a:effectLst/>
                <a:latin typeface="Arial" panose="020B0604020202020204" pitchFamily="34" charset="0"/>
              </a:rPr>
              <a:t> (raw storage with Unity Catalog)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Process and cleanse data, feed curated tables into </a:t>
            </a:r>
            <a:r>
              <a:rPr kumimoji="0" lang="en-US" altLang="en-US" sz="2400" b="1" i="0" u="none" strike="noStrike" cap="none" normalizeH="0" baseline="0" dirty="0">
                <a:ln>
                  <a:noFill/>
                </a:ln>
                <a:solidFill>
                  <a:schemeClr val="tx1"/>
                </a:solidFill>
                <a:effectLst/>
                <a:latin typeface="Arial" panose="020B0604020202020204" pitchFamily="34" charset="0"/>
              </a:rPr>
              <a:t>Silver Layer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Aggregate, derive risk scores &amp; analytics, feed results into </a:t>
            </a:r>
            <a:r>
              <a:rPr kumimoji="0" lang="en-US" altLang="en-US" sz="2400" b="1" i="0" u="none" strike="noStrike" cap="none" normalizeH="0" baseline="0" dirty="0">
                <a:ln>
                  <a:noFill/>
                </a:ln>
                <a:solidFill>
                  <a:schemeClr val="tx1"/>
                </a:solidFill>
                <a:effectLst/>
                <a:latin typeface="Arial" panose="020B0604020202020204" pitchFamily="34" charset="0"/>
              </a:rPr>
              <a:t>Gold Layer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987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35065-FECD-C5E9-C9A2-908A30EEC7C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7D9A87C-85CB-0B03-6538-C73421DF465C}"/>
              </a:ext>
            </a:extLst>
          </p:cNvPr>
          <p:cNvSpPr>
            <a:spLocks noGrp="1"/>
          </p:cNvSpPr>
          <p:nvPr>
            <p:ph type="title"/>
          </p:nvPr>
        </p:nvSpPr>
        <p:spPr>
          <a:xfrm>
            <a:off x="1053852" y="404664"/>
            <a:ext cx="10297144" cy="792088"/>
          </a:xfrm>
        </p:spPr>
        <p:txBody>
          <a:bodyPr>
            <a:normAutofit/>
          </a:bodyPr>
          <a:lstStyle/>
          <a:p>
            <a:r>
              <a:rPr lang="en-IN" sz="2800" b="1" dirty="0"/>
              <a:t>                          visualization</a:t>
            </a:r>
          </a:p>
        </p:txBody>
      </p:sp>
      <p:sp>
        <p:nvSpPr>
          <p:cNvPr id="3" name="Text Placeholder 2">
            <a:extLst>
              <a:ext uri="{FF2B5EF4-FFF2-40B4-BE49-F238E27FC236}">
                <a16:creationId xmlns:a16="http://schemas.microsoft.com/office/drawing/2014/main" id="{59E9F01E-94D9-F0BD-FFA8-2F1A25B0E027}"/>
              </a:ext>
            </a:extLst>
          </p:cNvPr>
          <p:cNvSpPr>
            <a:spLocks noGrp="1" noChangeArrowheads="1"/>
          </p:cNvSpPr>
          <p:nvPr>
            <p:ph type="body" sz="quarter" idx="17"/>
          </p:nvPr>
        </p:nvSpPr>
        <p:spPr bwMode="auto">
          <a:xfrm>
            <a:off x="597978" y="4134272"/>
            <a:ext cx="48483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000" dirty="0">
                <a:solidFill>
                  <a:schemeClr val="tx1"/>
                </a:solidFill>
              </a:rPr>
              <a:t>This chart shows how patient counts vary across different ethnic groups based on their average health risk score. It helps in understanding which communities have higher patient volumes in certain risk ranges.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4F43621-83D2-B4CA-5819-8BB5F49CB51E}"/>
              </a:ext>
            </a:extLst>
          </p:cNvPr>
          <p:cNvPicPr>
            <a:picLocks noChangeAspect="1"/>
          </p:cNvPicPr>
          <p:nvPr/>
        </p:nvPicPr>
        <p:blipFill>
          <a:blip r:embed="rId2"/>
          <a:stretch>
            <a:fillRect/>
          </a:stretch>
        </p:blipFill>
        <p:spPr>
          <a:xfrm>
            <a:off x="837829" y="1484785"/>
            <a:ext cx="4176463" cy="2520280"/>
          </a:xfrm>
          <a:prstGeom prst="rect">
            <a:avLst/>
          </a:prstGeom>
        </p:spPr>
      </p:pic>
      <p:pic>
        <p:nvPicPr>
          <p:cNvPr id="8" name="Picture 7">
            <a:extLst>
              <a:ext uri="{FF2B5EF4-FFF2-40B4-BE49-F238E27FC236}">
                <a16:creationId xmlns:a16="http://schemas.microsoft.com/office/drawing/2014/main" id="{2F89DEA9-376D-0AFD-4AD0-88CEDC677C26}"/>
              </a:ext>
            </a:extLst>
          </p:cNvPr>
          <p:cNvPicPr>
            <a:picLocks noChangeAspect="1"/>
          </p:cNvPicPr>
          <p:nvPr/>
        </p:nvPicPr>
        <p:blipFill>
          <a:blip r:embed="rId3"/>
          <a:stretch>
            <a:fillRect/>
          </a:stretch>
        </p:blipFill>
        <p:spPr>
          <a:xfrm>
            <a:off x="5660578" y="1484785"/>
            <a:ext cx="5690418" cy="2520280"/>
          </a:xfrm>
          <a:prstGeom prst="rect">
            <a:avLst/>
          </a:prstGeom>
        </p:spPr>
      </p:pic>
      <p:sp>
        <p:nvSpPr>
          <p:cNvPr id="15" name="TextBox 14">
            <a:extLst>
              <a:ext uri="{FF2B5EF4-FFF2-40B4-BE49-F238E27FC236}">
                <a16:creationId xmlns:a16="http://schemas.microsoft.com/office/drawing/2014/main" id="{3134E5F0-F854-74F1-0AE6-218D9B2A1CEB}"/>
              </a:ext>
            </a:extLst>
          </p:cNvPr>
          <p:cNvSpPr txBox="1"/>
          <p:nvPr/>
        </p:nvSpPr>
        <p:spPr>
          <a:xfrm>
            <a:off x="6017712" y="4166264"/>
            <a:ext cx="4976150" cy="1323439"/>
          </a:xfrm>
          <a:prstGeom prst="rect">
            <a:avLst/>
          </a:prstGeom>
          <a:noFill/>
        </p:spPr>
        <p:txBody>
          <a:bodyPr wrap="square">
            <a:spAutoFit/>
          </a:bodyPr>
          <a:lstStyle/>
          <a:p>
            <a:r>
              <a:rPr lang="en-US" sz="2000" dirty="0"/>
              <a:t>This bar chart displays the number of patients across different U.S. states. It shows where most patients are concentrated, helping in regional healthcare analysis.</a:t>
            </a:r>
            <a:endParaRPr lang="en-IN" sz="2000" dirty="0"/>
          </a:p>
        </p:txBody>
      </p:sp>
    </p:spTree>
    <p:extLst>
      <p:ext uri="{BB962C8B-B14F-4D97-AF65-F5344CB8AC3E}">
        <p14:creationId xmlns:p14="http://schemas.microsoft.com/office/powerpoint/2010/main" val="133720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A26B7-CF43-BABA-DF94-90D464337A5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06DDC847-C695-231F-6D35-97A77F8563AD}"/>
              </a:ext>
            </a:extLst>
          </p:cNvPr>
          <p:cNvSpPr>
            <a:spLocks noGrp="1"/>
          </p:cNvSpPr>
          <p:nvPr>
            <p:ph type="title"/>
          </p:nvPr>
        </p:nvSpPr>
        <p:spPr>
          <a:xfrm>
            <a:off x="1341884" y="548680"/>
            <a:ext cx="8928992" cy="697777"/>
          </a:xfrm>
        </p:spPr>
        <p:txBody>
          <a:bodyPr>
            <a:normAutofit/>
          </a:bodyPr>
          <a:lstStyle/>
          <a:p>
            <a:r>
              <a:rPr lang="en-IN" sz="3600" dirty="0"/>
              <a:t>             Git integration</a:t>
            </a:r>
            <a:endParaRPr lang="en-US" sz="3600" dirty="0"/>
          </a:p>
        </p:txBody>
      </p:sp>
      <p:sp>
        <p:nvSpPr>
          <p:cNvPr id="15" name="Text Placeholder 14">
            <a:extLst>
              <a:ext uri="{FF2B5EF4-FFF2-40B4-BE49-F238E27FC236}">
                <a16:creationId xmlns:a16="http://schemas.microsoft.com/office/drawing/2014/main" id="{A42EAAC5-63A5-A0B8-087C-259873244BEC}"/>
              </a:ext>
            </a:extLst>
          </p:cNvPr>
          <p:cNvSpPr>
            <a:spLocks noGrp="1"/>
          </p:cNvSpPr>
          <p:nvPr>
            <p:ph type="body" sz="quarter" idx="17"/>
          </p:nvPr>
        </p:nvSpPr>
        <p:spPr>
          <a:xfrm>
            <a:off x="1701924" y="1844824"/>
            <a:ext cx="7655309" cy="4320480"/>
          </a:xfrm>
        </p:spPr>
        <p:txBody>
          <a:bodyPr/>
          <a:lstStyle/>
          <a:p>
            <a:endParaRPr lang="en-IN" sz="2400" dirty="0">
              <a:solidFill>
                <a:schemeClr val="accent6">
                  <a:lumMod val="10000"/>
                </a:schemeClr>
              </a:solidFill>
            </a:endParaRPr>
          </a:p>
        </p:txBody>
      </p:sp>
      <p:pic>
        <p:nvPicPr>
          <p:cNvPr id="3" name="Picture 2">
            <a:extLst>
              <a:ext uri="{FF2B5EF4-FFF2-40B4-BE49-F238E27FC236}">
                <a16:creationId xmlns:a16="http://schemas.microsoft.com/office/drawing/2014/main" id="{D0D044C4-C8A2-39C0-5AB0-69AB9C9C869B}"/>
              </a:ext>
            </a:extLst>
          </p:cNvPr>
          <p:cNvPicPr>
            <a:picLocks noChangeAspect="1"/>
          </p:cNvPicPr>
          <p:nvPr/>
        </p:nvPicPr>
        <p:blipFill>
          <a:blip r:embed="rId2"/>
          <a:stretch>
            <a:fillRect/>
          </a:stretch>
        </p:blipFill>
        <p:spPr>
          <a:xfrm>
            <a:off x="549796" y="1340768"/>
            <a:ext cx="11089232" cy="4968552"/>
          </a:xfrm>
          <a:prstGeom prst="rect">
            <a:avLst/>
          </a:prstGeom>
        </p:spPr>
      </p:pic>
    </p:spTree>
    <p:extLst>
      <p:ext uri="{BB962C8B-B14F-4D97-AF65-F5344CB8AC3E}">
        <p14:creationId xmlns:p14="http://schemas.microsoft.com/office/powerpoint/2010/main" val="263549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F778D-0BAD-80DF-4EAA-37615EA98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BEEE1-3612-EB1C-BA89-00F93062E79C}"/>
              </a:ext>
            </a:extLst>
          </p:cNvPr>
          <p:cNvSpPr>
            <a:spLocks noGrp="1"/>
          </p:cNvSpPr>
          <p:nvPr>
            <p:ph type="title"/>
          </p:nvPr>
        </p:nvSpPr>
        <p:spPr>
          <a:xfrm>
            <a:off x="765820" y="620688"/>
            <a:ext cx="11163449" cy="648072"/>
          </a:xfrm>
        </p:spPr>
        <p:txBody>
          <a:bodyPr>
            <a:noAutofit/>
          </a:bodyPr>
          <a:lstStyle/>
          <a:p>
            <a:r>
              <a:rPr lang="en-US" sz="3200" cap="none" dirty="0"/>
              <a:t>                🧪 TESTING &amp; VALIDATION</a:t>
            </a:r>
            <a:endParaRPr lang="en-US" sz="3200" dirty="0"/>
          </a:p>
        </p:txBody>
      </p:sp>
      <p:pic>
        <p:nvPicPr>
          <p:cNvPr id="7" name="Picture 6">
            <a:extLst>
              <a:ext uri="{FF2B5EF4-FFF2-40B4-BE49-F238E27FC236}">
                <a16:creationId xmlns:a16="http://schemas.microsoft.com/office/drawing/2014/main" id="{B1DA140D-187E-46DF-F44B-3121BEFFD765}"/>
              </a:ext>
            </a:extLst>
          </p:cNvPr>
          <p:cNvPicPr>
            <a:picLocks noChangeAspect="1"/>
          </p:cNvPicPr>
          <p:nvPr/>
        </p:nvPicPr>
        <p:blipFill>
          <a:blip r:embed="rId2"/>
          <a:srcRect t="19262"/>
          <a:stretch>
            <a:fillRect/>
          </a:stretch>
        </p:blipFill>
        <p:spPr>
          <a:xfrm>
            <a:off x="1485900" y="1412776"/>
            <a:ext cx="8784976" cy="4728525"/>
          </a:xfrm>
          <a:prstGeom prst="rect">
            <a:avLst/>
          </a:prstGeom>
        </p:spPr>
      </p:pic>
    </p:spTree>
    <p:extLst>
      <p:ext uri="{BB962C8B-B14F-4D97-AF65-F5344CB8AC3E}">
        <p14:creationId xmlns:p14="http://schemas.microsoft.com/office/powerpoint/2010/main" val="371249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BCE72-493F-8BA2-A8B2-020FB45ECA45}"/>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1207B8D4-7DC8-356A-36FB-61A51BF9BCAA}"/>
              </a:ext>
            </a:extLst>
          </p:cNvPr>
          <p:cNvSpPr>
            <a:spLocks noGrp="1"/>
          </p:cNvSpPr>
          <p:nvPr>
            <p:ph type="title"/>
          </p:nvPr>
        </p:nvSpPr>
        <p:spPr>
          <a:xfrm>
            <a:off x="405780" y="548680"/>
            <a:ext cx="10297144" cy="792088"/>
          </a:xfrm>
        </p:spPr>
        <p:txBody>
          <a:bodyPr>
            <a:normAutofit/>
          </a:bodyPr>
          <a:lstStyle/>
          <a:p>
            <a:r>
              <a:rPr lang="en-IN" sz="3200" spc="-105" dirty="0"/>
              <a:t> </a:t>
            </a:r>
            <a:r>
              <a:rPr lang="en-IN" sz="3200" spc="-254" dirty="0"/>
              <a:t>Business</a:t>
            </a:r>
            <a:r>
              <a:rPr lang="en-IN" sz="3200" spc="-110" dirty="0"/>
              <a:t> </a:t>
            </a:r>
            <a:r>
              <a:rPr lang="en-IN" sz="3200" spc="-270" dirty="0"/>
              <a:t>Impact</a:t>
            </a:r>
            <a:r>
              <a:rPr lang="en-IN" sz="3200" spc="-105" dirty="0"/>
              <a:t> </a:t>
            </a:r>
            <a:r>
              <a:rPr lang="en-IN" sz="3200" spc="-320" dirty="0"/>
              <a:t>&amp;</a:t>
            </a:r>
            <a:r>
              <a:rPr lang="en-IN" sz="3200" spc="-110" dirty="0"/>
              <a:t> </a:t>
            </a:r>
            <a:r>
              <a:rPr lang="en-IN" sz="3200" spc="-315" dirty="0"/>
              <a:t>Outcomes</a:t>
            </a:r>
            <a:endParaRPr lang="en-IN" sz="3200" b="1" dirty="0"/>
          </a:p>
        </p:txBody>
      </p:sp>
      <p:sp>
        <p:nvSpPr>
          <p:cNvPr id="5" name="Rectangle 2">
            <a:extLst>
              <a:ext uri="{FF2B5EF4-FFF2-40B4-BE49-F238E27FC236}">
                <a16:creationId xmlns:a16="http://schemas.microsoft.com/office/drawing/2014/main" id="{90167589-24B4-8508-3789-546271D2608D}"/>
              </a:ext>
            </a:extLst>
          </p:cNvPr>
          <p:cNvSpPr>
            <a:spLocks noGrp="1" noChangeArrowheads="1"/>
          </p:cNvSpPr>
          <p:nvPr>
            <p:ph type="body" sz="quarter" idx="17"/>
          </p:nvPr>
        </p:nvSpPr>
        <p:spPr bwMode="auto">
          <a:xfrm>
            <a:off x="1125860" y="1196752"/>
            <a:ext cx="1094471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Improved </a:t>
            </a:r>
            <a:r>
              <a:rPr kumimoji="0" lang="en-US" altLang="en-US" sz="2400" b="1" i="0" u="none" strike="noStrike" cap="none" normalizeH="0" baseline="0" dirty="0">
                <a:ln>
                  <a:noFill/>
                </a:ln>
                <a:solidFill>
                  <a:schemeClr val="tx1"/>
                </a:solidFill>
                <a:effectLst/>
                <a:latin typeface="Arial" panose="020B0604020202020204" pitchFamily="34" charset="0"/>
              </a:rPr>
              <a:t>patient data quality</a:t>
            </a:r>
            <a:r>
              <a:rPr kumimoji="0" lang="en-US" altLang="en-US" sz="2400" b="0" i="0" u="none" strike="noStrike" cap="none" normalizeH="0" baseline="0" dirty="0">
                <a:ln>
                  <a:noFill/>
                </a:ln>
                <a:solidFill>
                  <a:schemeClr val="tx1"/>
                </a:solidFill>
                <a:effectLst/>
                <a:latin typeface="Arial" panose="020B0604020202020204" pitchFamily="34" charset="0"/>
              </a:rPr>
              <a:t> with accurate, clean, and reliable records.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Faster </a:t>
            </a:r>
            <a:r>
              <a:rPr kumimoji="0" lang="en-US" altLang="en-US" sz="2400" b="1" i="0" u="none" strike="noStrike" cap="none" normalizeH="0" baseline="0" dirty="0">
                <a:ln>
                  <a:noFill/>
                </a:ln>
                <a:solidFill>
                  <a:schemeClr val="tx1"/>
                </a:solidFill>
                <a:effectLst/>
                <a:latin typeface="Arial" panose="020B0604020202020204" pitchFamily="34" charset="0"/>
              </a:rPr>
              <a:t>data access &amp; insights</a:t>
            </a:r>
            <a:r>
              <a:rPr kumimoji="0" lang="en-US" altLang="en-US" sz="2400" b="0" i="0" u="none" strike="noStrike" cap="none" normalizeH="0" baseline="0" dirty="0">
                <a:ln>
                  <a:noFill/>
                </a:ln>
                <a:solidFill>
                  <a:schemeClr val="tx1"/>
                </a:solidFill>
                <a:effectLst/>
                <a:latin typeface="Arial" panose="020B0604020202020204" pitchFamily="34" charset="0"/>
              </a:rPr>
              <a:t> through Lakehouse architecture.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Enhanced </a:t>
            </a:r>
            <a:r>
              <a:rPr kumimoji="0" lang="en-US" altLang="en-US" sz="2400" b="1" i="0" u="none" strike="noStrike" cap="none" normalizeH="0" baseline="0" dirty="0">
                <a:ln>
                  <a:noFill/>
                </a:ln>
                <a:solidFill>
                  <a:schemeClr val="tx1"/>
                </a:solidFill>
                <a:effectLst/>
                <a:latin typeface="Arial" panose="020B0604020202020204" pitchFamily="34" charset="0"/>
              </a:rPr>
              <a:t>decision-making</a:t>
            </a:r>
            <a:r>
              <a:rPr kumimoji="0" lang="en-US" altLang="en-US" sz="2400" b="0" i="0" u="none" strike="noStrike" cap="none" normalizeH="0" baseline="0" dirty="0">
                <a:ln>
                  <a:noFill/>
                </a:ln>
                <a:solidFill>
                  <a:schemeClr val="tx1"/>
                </a:solidFill>
                <a:effectLst/>
                <a:latin typeface="Arial" panose="020B0604020202020204" pitchFamily="34" charset="0"/>
              </a:rPr>
              <a:t> with advanced analytics and dashboards.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Increased </a:t>
            </a:r>
            <a:r>
              <a:rPr kumimoji="0" lang="en-US" altLang="en-US" sz="2400" b="1" i="0" u="none" strike="noStrike" cap="none" normalizeH="0" baseline="0" dirty="0">
                <a:ln>
                  <a:noFill/>
                </a:ln>
                <a:solidFill>
                  <a:schemeClr val="tx1"/>
                </a:solidFill>
                <a:effectLst/>
                <a:latin typeface="Arial" panose="020B0604020202020204" pitchFamily="34" charset="0"/>
              </a:rPr>
              <a:t>efficiency</a:t>
            </a:r>
            <a:r>
              <a:rPr kumimoji="0" lang="en-US" altLang="en-US" sz="2400" b="0" i="0" u="none" strike="noStrike" cap="none" normalizeH="0" baseline="0" dirty="0">
                <a:ln>
                  <a:noFill/>
                </a:ln>
                <a:solidFill>
                  <a:schemeClr val="tx1"/>
                </a:solidFill>
                <a:effectLst/>
                <a:latin typeface="Arial" panose="020B0604020202020204" pitchFamily="34" charset="0"/>
              </a:rPr>
              <a:t> by automating ETL pipelines and reducing manual effort.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Strong </a:t>
            </a:r>
            <a:r>
              <a:rPr kumimoji="0" lang="en-US" altLang="en-US" sz="2400" b="1" i="0" u="none" strike="noStrike" cap="none" normalizeH="0" baseline="0" dirty="0">
                <a:ln>
                  <a:noFill/>
                </a:ln>
                <a:solidFill>
                  <a:schemeClr val="tx1"/>
                </a:solidFill>
                <a:effectLst/>
                <a:latin typeface="Arial" panose="020B0604020202020204" pitchFamily="34" charset="0"/>
              </a:rPr>
              <a:t>compliance &amp; security</a:t>
            </a:r>
            <a:r>
              <a:rPr kumimoji="0" lang="en-US" altLang="en-US" sz="2400" b="0" i="0" u="none" strike="noStrike" cap="none" normalizeH="0" baseline="0" dirty="0">
                <a:ln>
                  <a:noFill/>
                </a:ln>
                <a:solidFill>
                  <a:schemeClr val="tx1"/>
                </a:solidFill>
                <a:effectLst/>
                <a:latin typeface="Arial" panose="020B0604020202020204" pitchFamily="34" charset="0"/>
              </a:rPr>
              <a:t> with error handling, logging, and audits.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Better </a:t>
            </a:r>
            <a:r>
              <a:rPr kumimoji="0" lang="en-US" altLang="en-US" sz="2400" b="1" i="0" u="none" strike="noStrike" cap="none" normalizeH="0" baseline="0" dirty="0">
                <a:ln>
                  <a:noFill/>
                </a:ln>
                <a:solidFill>
                  <a:schemeClr val="tx1"/>
                </a:solidFill>
                <a:effectLst/>
                <a:latin typeface="Arial" panose="020B0604020202020204" pitchFamily="34" charset="0"/>
              </a:rPr>
              <a:t>healthcare outcomes</a:t>
            </a:r>
            <a:r>
              <a:rPr kumimoji="0" lang="en-US" altLang="en-US" sz="2400" b="0" i="0" u="none" strike="noStrike" cap="none" normalizeH="0" baseline="0" dirty="0">
                <a:ln>
                  <a:noFill/>
                </a:ln>
                <a:solidFill>
                  <a:schemeClr val="tx1"/>
                </a:solidFill>
                <a:effectLst/>
                <a:latin typeface="Arial" panose="020B0604020202020204" pitchFamily="34" charset="0"/>
              </a:rPr>
              <a:t> by enabling risk analysis and patient monitoring</a:t>
            </a:r>
          </a:p>
        </p:txBody>
      </p:sp>
    </p:spTree>
    <p:extLst>
      <p:ext uri="{BB962C8B-B14F-4D97-AF65-F5344CB8AC3E}">
        <p14:creationId xmlns:p14="http://schemas.microsoft.com/office/powerpoint/2010/main" val="203558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2DFF-14D9-D502-9169-DD1EEF0DC78C}"/>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BEC67415-D00B-E4DE-3FCD-B0FE6098F0F7}"/>
              </a:ext>
            </a:extLst>
          </p:cNvPr>
          <p:cNvSpPr>
            <a:spLocks noGrp="1"/>
          </p:cNvSpPr>
          <p:nvPr>
            <p:ph type="title"/>
          </p:nvPr>
        </p:nvSpPr>
        <p:spPr>
          <a:xfrm>
            <a:off x="5878388" y="2204864"/>
            <a:ext cx="4824536" cy="2072671"/>
          </a:xfrm>
        </p:spPr>
        <p:txBody>
          <a:bodyPr>
            <a:normAutofit/>
          </a:bodyPr>
          <a:lstStyle/>
          <a:p>
            <a:r>
              <a:rPr lang="en-US" sz="6000" dirty="0"/>
              <a:t>Thank you </a:t>
            </a:r>
            <a:endParaRPr lang="en-IN" sz="6000" dirty="0"/>
          </a:p>
        </p:txBody>
      </p:sp>
    </p:spTree>
    <p:extLst>
      <p:ext uri="{BB962C8B-B14F-4D97-AF65-F5344CB8AC3E}">
        <p14:creationId xmlns:p14="http://schemas.microsoft.com/office/powerpoint/2010/main" val="153884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60013-400A-E903-FFD6-CBEFA60CE87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9D65DD0-E45C-6C12-AEE5-0CDA82DFFF97}"/>
              </a:ext>
            </a:extLst>
          </p:cNvPr>
          <p:cNvSpPr>
            <a:spLocks noGrp="1"/>
          </p:cNvSpPr>
          <p:nvPr>
            <p:ph type="title"/>
          </p:nvPr>
        </p:nvSpPr>
        <p:spPr>
          <a:xfrm>
            <a:off x="1341884" y="764705"/>
            <a:ext cx="5465243" cy="792088"/>
          </a:xfrm>
        </p:spPr>
        <p:txBody>
          <a:bodyPr>
            <a:normAutofit fontScale="90000"/>
          </a:bodyPr>
          <a:lstStyle/>
          <a:p>
            <a:r>
              <a:rPr lang="en-US" sz="4000" dirty="0"/>
              <a:t>Tabel of context</a:t>
            </a:r>
            <a:r>
              <a:rPr lang="en-US" dirty="0"/>
              <a:t>  </a:t>
            </a:r>
          </a:p>
        </p:txBody>
      </p:sp>
      <p:sp>
        <p:nvSpPr>
          <p:cNvPr id="15" name="Text Placeholder 14">
            <a:extLst>
              <a:ext uri="{FF2B5EF4-FFF2-40B4-BE49-F238E27FC236}">
                <a16:creationId xmlns:a16="http://schemas.microsoft.com/office/drawing/2014/main" id="{5A0E0069-1312-C0AA-CAB5-F4E7D2892B67}"/>
              </a:ext>
            </a:extLst>
          </p:cNvPr>
          <p:cNvSpPr>
            <a:spLocks noGrp="1"/>
          </p:cNvSpPr>
          <p:nvPr>
            <p:ph type="body" sz="quarter" idx="17"/>
          </p:nvPr>
        </p:nvSpPr>
        <p:spPr>
          <a:xfrm>
            <a:off x="1701924" y="1556793"/>
            <a:ext cx="7655309" cy="4752527"/>
          </a:xfrm>
        </p:spPr>
        <p:txBody>
          <a:bodyPr/>
          <a:lstStyle/>
          <a:p>
            <a:pPr marL="342900" indent="-342900">
              <a:lnSpc>
                <a:spcPct val="150000"/>
              </a:lnSpc>
              <a:buFont typeface="Wingdings" panose="05000000000000000000" pitchFamily="2" charset="2"/>
              <a:buChar char="ü"/>
            </a:pPr>
            <a:r>
              <a:rPr lang="en-US" sz="2800" i="1" dirty="0">
                <a:solidFill>
                  <a:schemeClr val="tx2"/>
                </a:solidFill>
              </a:rPr>
              <a:t>Projective Overview and Objective </a:t>
            </a:r>
          </a:p>
          <a:p>
            <a:pPr marL="342900" indent="-342900">
              <a:lnSpc>
                <a:spcPct val="150000"/>
              </a:lnSpc>
              <a:buFont typeface="Wingdings" panose="05000000000000000000" pitchFamily="2" charset="2"/>
              <a:buChar char="ü"/>
            </a:pPr>
            <a:r>
              <a:rPr lang="en-US" sz="2800" i="1" dirty="0">
                <a:solidFill>
                  <a:schemeClr val="tx2"/>
                </a:solidFill>
              </a:rPr>
              <a:t>Technical Specifications </a:t>
            </a:r>
          </a:p>
          <a:p>
            <a:pPr marL="342900" indent="-342900">
              <a:lnSpc>
                <a:spcPct val="150000"/>
              </a:lnSpc>
              <a:buFont typeface="Wingdings" panose="05000000000000000000" pitchFamily="2" charset="2"/>
              <a:buChar char="ü"/>
            </a:pPr>
            <a:r>
              <a:rPr lang="en-US" sz="2800" i="1" dirty="0">
                <a:solidFill>
                  <a:schemeClr val="tx2"/>
                </a:solidFill>
              </a:rPr>
              <a:t>Design solutions with HLD and LLD</a:t>
            </a:r>
          </a:p>
          <a:p>
            <a:pPr marL="342900" indent="-342900">
              <a:lnSpc>
                <a:spcPct val="150000"/>
              </a:lnSpc>
              <a:buFont typeface="Wingdings" panose="05000000000000000000" pitchFamily="2" charset="2"/>
              <a:buChar char="ü"/>
            </a:pPr>
            <a:r>
              <a:rPr lang="en-US" sz="2800" i="1" dirty="0">
                <a:solidFill>
                  <a:schemeClr val="tx2"/>
                </a:solidFill>
              </a:rPr>
              <a:t>Development of Lakehouse in Databricks </a:t>
            </a:r>
          </a:p>
          <a:p>
            <a:pPr marL="342900" indent="-342900">
              <a:lnSpc>
                <a:spcPct val="150000"/>
              </a:lnSpc>
              <a:buFont typeface="Wingdings" panose="05000000000000000000" pitchFamily="2" charset="2"/>
              <a:buChar char="ü"/>
            </a:pPr>
            <a:r>
              <a:rPr lang="en-US" sz="2800" i="1" dirty="0">
                <a:solidFill>
                  <a:schemeClr val="tx2"/>
                </a:solidFill>
              </a:rPr>
              <a:t>Testing the ELT pipelines in AWS AND Data Bricks</a:t>
            </a:r>
          </a:p>
          <a:p>
            <a:pPr marL="342900" indent="-342900">
              <a:lnSpc>
                <a:spcPct val="150000"/>
              </a:lnSpc>
              <a:buFont typeface="Wingdings" panose="05000000000000000000" pitchFamily="2" charset="2"/>
              <a:buChar char="ü"/>
            </a:pPr>
            <a:r>
              <a:rPr lang="en-US" sz="2800" i="1" dirty="0">
                <a:solidFill>
                  <a:schemeClr val="tx2"/>
                </a:solidFill>
              </a:rPr>
              <a:t>Business outcomes</a:t>
            </a:r>
          </a:p>
        </p:txBody>
      </p:sp>
    </p:spTree>
    <p:extLst>
      <p:ext uri="{BB962C8B-B14F-4D97-AF65-F5344CB8AC3E}">
        <p14:creationId xmlns:p14="http://schemas.microsoft.com/office/powerpoint/2010/main" val="55919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4A36D5C-F322-9B99-EE92-86AF374B1535}"/>
              </a:ext>
            </a:extLst>
          </p:cNvPr>
          <p:cNvSpPr>
            <a:spLocks noGrp="1"/>
          </p:cNvSpPr>
          <p:nvPr>
            <p:ph type="title"/>
          </p:nvPr>
        </p:nvSpPr>
        <p:spPr>
          <a:xfrm>
            <a:off x="981844" y="692696"/>
            <a:ext cx="10153128" cy="1269498"/>
          </a:xfrm>
        </p:spPr>
        <p:txBody>
          <a:bodyPr>
            <a:normAutofit fontScale="90000"/>
          </a:bodyPr>
          <a:lstStyle/>
          <a:p>
            <a:r>
              <a:rPr lang="en-US" sz="4000" b="1" dirty="0">
                <a:solidFill>
                  <a:srgbClr val="0070C0"/>
                </a:solidFill>
              </a:rPr>
              <a:t>  Project Overview &amp; Objectives</a:t>
            </a:r>
          </a:p>
        </p:txBody>
      </p:sp>
      <p:sp>
        <p:nvSpPr>
          <p:cNvPr id="15" name="Text Placeholder 14">
            <a:extLst>
              <a:ext uri="{FF2B5EF4-FFF2-40B4-BE49-F238E27FC236}">
                <a16:creationId xmlns:a16="http://schemas.microsoft.com/office/drawing/2014/main" id="{5254B89D-06D4-4C41-0C68-630679E25572}"/>
              </a:ext>
            </a:extLst>
          </p:cNvPr>
          <p:cNvSpPr>
            <a:spLocks noGrp="1"/>
          </p:cNvSpPr>
          <p:nvPr>
            <p:ph type="body" sz="quarter" idx="17"/>
          </p:nvPr>
        </p:nvSpPr>
        <p:spPr>
          <a:xfrm>
            <a:off x="680838" y="1736812"/>
            <a:ext cx="9329817" cy="4428492"/>
          </a:xfrm>
        </p:spPr>
        <p:txBody>
          <a:bodyPr/>
          <a:lstStyle/>
          <a:p>
            <a:pPr algn="just"/>
            <a:r>
              <a:rPr lang="en-US" sz="2400" dirty="0"/>
              <a:t>The project is a </a:t>
            </a:r>
            <a:r>
              <a:rPr lang="en-US" sz="2400" b="1" dirty="0"/>
              <a:t>Healthcare Patient Analytics Pipeline</a:t>
            </a:r>
            <a:r>
              <a:rPr lang="en-US" sz="2400" dirty="0"/>
              <a:t> that ingests patient and hospital records from AWS S3, processes them in Databricks using the Bronze-Silver-Gold architecture, and ensures data quality with Delta Live Tables. It provides reliable, automated, and scalable data processing for healthcare analytics.</a:t>
            </a:r>
          </a:p>
          <a:p>
            <a:pPr algn="just"/>
            <a:endParaRPr lang="en-US" sz="2400" dirty="0"/>
          </a:p>
          <a:p>
            <a:r>
              <a:rPr lang="en-IN" sz="2400" b="1" dirty="0"/>
              <a:t>Primary Goals</a:t>
            </a:r>
          </a:p>
          <a:p>
            <a:pPr marL="342900" indent="-342900">
              <a:buFont typeface="Arial" panose="020B0604020202020204" pitchFamily="34" charset="0"/>
              <a:buChar char="•"/>
            </a:pPr>
            <a:r>
              <a:rPr lang="en-IN" sz="2400" dirty="0"/>
              <a:t>Ingest and store raw patient &amp; hospital records securely.</a:t>
            </a:r>
          </a:p>
          <a:p>
            <a:pPr marL="342900" indent="-342900">
              <a:buFont typeface="Arial" panose="020B0604020202020204" pitchFamily="34" charset="0"/>
              <a:buChar char="•"/>
            </a:pPr>
            <a:r>
              <a:rPr lang="en-IN" sz="2400" dirty="0"/>
              <a:t>Clean, transform, and validate data for accuracy.</a:t>
            </a:r>
          </a:p>
          <a:p>
            <a:pPr marL="342900" indent="-342900">
              <a:buFont typeface="Arial" panose="020B0604020202020204" pitchFamily="34" charset="0"/>
              <a:buChar char="•"/>
            </a:pPr>
            <a:r>
              <a:rPr lang="en-IN" sz="2400" dirty="0"/>
              <a:t>Automate workflows with Databricks &amp; AWS integration.</a:t>
            </a:r>
          </a:p>
          <a:p>
            <a:pPr marL="342900" indent="-342900">
              <a:buFont typeface="Arial" panose="020B0604020202020204" pitchFamily="34" charset="0"/>
              <a:buChar char="•"/>
            </a:pPr>
            <a:r>
              <a:rPr lang="en-IN" sz="2400" dirty="0"/>
              <a:t>Deliver analytics-ready data for </a:t>
            </a:r>
            <a:r>
              <a:rPr lang="en-IN" sz="2400" b="1" dirty="0"/>
              <a:t>risk scoring and trend dashboards</a:t>
            </a:r>
            <a:r>
              <a:rPr lang="en-IN" sz="2400" dirty="0"/>
              <a:t>.</a:t>
            </a:r>
          </a:p>
        </p:txBody>
      </p:sp>
      <p:pic>
        <p:nvPicPr>
          <p:cNvPr id="7" name="Picture 6">
            <a:extLst>
              <a:ext uri="{FF2B5EF4-FFF2-40B4-BE49-F238E27FC236}">
                <a16:creationId xmlns:a16="http://schemas.microsoft.com/office/drawing/2014/main" id="{144FD9EB-635D-F4CD-CE42-F6FD3B240F76}"/>
              </a:ext>
            </a:extLst>
          </p:cNvPr>
          <p:cNvPicPr>
            <a:picLocks noChangeAspect="1"/>
          </p:cNvPicPr>
          <p:nvPr/>
        </p:nvPicPr>
        <p:blipFill>
          <a:blip r:embed="rId2"/>
          <a:stretch>
            <a:fillRect/>
          </a:stretch>
        </p:blipFill>
        <p:spPr>
          <a:xfrm>
            <a:off x="10209183" y="1768021"/>
            <a:ext cx="1334852" cy="1114913"/>
          </a:xfrm>
          <a:prstGeom prst="rect">
            <a:avLst/>
          </a:prstGeom>
        </p:spPr>
      </p:pic>
      <p:pic>
        <p:nvPicPr>
          <p:cNvPr id="9" name="Picture 8">
            <a:extLst>
              <a:ext uri="{FF2B5EF4-FFF2-40B4-BE49-F238E27FC236}">
                <a16:creationId xmlns:a16="http://schemas.microsoft.com/office/drawing/2014/main" id="{87B25445-6530-8A70-44D1-48B2D7CB2FB1}"/>
              </a:ext>
            </a:extLst>
          </p:cNvPr>
          <p:cNvPicPr>
            <a:picLocks noChangeAspect="1"/>
          </p:cNvPicPr>
          <p:nvPr/>
        </p:nvPicPr>
        <p:blipFill>
          <a:blip r:embed="rId3"/>
          <a:stretch>
            <a:fillRect/>
          </a:stretch>
        </p:blipFill>
        <p:spPr>
          <a:xfrm>
            <a:off x="8974732" y="3561267"/>
            <a:ext cx="1781175" cy="1409700"/>
          </a:xfrm>
          <a:prstGeom prst="rect">
            <a:avLst/>
          </a:prstGeom>
        </p:spPr>
      </p:pic>
      <p:pic>
        <p:nvPicPr>
          <p:cNvPr id="2" name="Picture 1">
            <a:extLst>
              <a:ext uri="{FF2B5EF4-FFF2-40B4-BE49-F238E27FC236}">
                <a16:creationId xmlns:a16="http://schemas.microsoft.com/office/drawing/2014/main" id="{AFB41DAE-BD91-3836-FBED-584606708C0D}"/>
              </a:ext>
            </a:extLst>
          </p:cNvPr>
          <p:cNvPicPr>
            <a:picLocks noChangeAspect="1"/>
          </p:cNvPicPr>
          <p:nvPr/>
        </p:nvPicPr>
        <p:blipFill>
          <a:blip r:embed="rId4"/>
          <a:stretch>
            <a:fillRect/>
          </a:stretch>
        </p:blipFill>
        <p:spPr>
          <a:xfrm>
            <a:off x="10209183" y="5102202"/>
            <a:ext cx="1334852" cy="931867"/>
          </a:xfrm>
          <a:prstGeom prst="rect">
            <a:avLst/>
          </a:prstGeom>
        </p:spPr>
      </p:pic>
    </p:spTree>
    <p:extLst>
      <p:ext uri="{BB962C8B-B14F-4D97-AF65-F5344CB8AC3E}">
        <p14:creationId xmlns:p14="http://schemas.microsoft.com/office/powerpoint/2010/main" val="58487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C545-A09B-6128-7E50-856CFD9FFA9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13F67DE-DD4F-4C50-76AC-0F5EF7624598}"/>
              </a:ext>
            </a:extLst>
          </p:cNvPr>
          <p:cNvSpPr>
            <a:spLocks noGrp="1"/>
          </p:cNvSpPr>
          <p:nvPr>
            <p:ph type="title"/>
          </p:nvPr>
        </p:nvSpPr>
        <p:spPr>
          <a:xfrm>
            <a:off x="939453" y="404664"/>
            <a:ext cx="10669957" cy="596324"/>
          </a:xfrm>
        </p:spPr>
        <p:txBody>
          <a:bodyPr>
            <a:noAutofit/>
          </a:bodyPr>
          <a:lstStyle/>
          <a:p>
            <a:r>
              <a:rPr lang="en-US" sz="3200" b="1" dirty="0">
                <a:solidFill>
                  <a:srgbClr val="0070C0"/>
                </a:solidFill>
              </a:rPr>
              <a:t>Business / Technical Specifications</a:t>
            </a:r>
          </a:p>
        </p:txBody>
      </p:sp>
      <p:sp>
        <p:nvSpPr>
          <p:cNvPr id="4" name="Rectangle 2">
            <a:extLst>
              <a:ext uri="{FF2B5EF4-FFF2-40B4-BE49-F238E27FC236}">
                <a16:creationId xmlns:a16="http://schemas.microsoft.com/office/drawing/2014/main" id="{1482221C-1290-2436-02F7-E39EF98E143B}"/>
              </a:ext>
            </a:extLst>
          </p:cNvPr>
          <p:cNvSpPr>
            <a:spLocks noGrp="1" noChangeArrowheads="1"/>
          </p:cNvSpPr>
          <p:nvPr>
            <p:ph type="body" sz="quarter" idx="17"/>
          </p:nvPr>
        </p:nvSpPr>
        <p:spPr bwMode="auto">
          <a:xfrm>
            <a:off x="759433" y="1170569"/>
            <a:ext cx="1066995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Build ETL pipelines using </a:t>
            </a:r>
            <a:r>
              <a:rPr kumimoji="0" lang="en-US" altLang="en-US" sz="2000" b="1" i="0" u="none" strike="noStrike" cap="none" normalizeH="0" baseline="0" dirty="0">
                <a:ln>
                  <a:noFill/>
                </a:ln>
                <a:solidFill>
                  <a:schemeClr val="tx1"/>
                </a:solidFill>
                <a:effectLst/>
                <a:latin typeface="Arial" panose="020B0604020202020204" pitchFamily="34" charset="0"/>
              </a:rPr>
              <a:t>AWS &amp; Databricks</a:t>
            </a:r>
            <a:r>
              <a:rPr kumimoji="0" lang="en-US" altLang="en-US" sz="2000" b="0" i="0" u="none" strike="noStrike" cap="none" normalizeH="0" baseline="0" dirty="0">
                <a:ln>
                  <a:noFill/>
                </a:ln>
                <a:solidFill>
                  <a:schemeClr val="tx1"/>
                </a:solidFill>
                <a:effectLst/>
                <a:latin typeface="Arial" panose="020B0604020202020204" pitchFamily="34" charset="0"/>
              </a:rPr>
              <a:t> with healthcare datasets (Patient &amp; Hospital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a:t>
            </a:r>
            <a:r>
              <a:rPr kumimoji="0" lang="en-US" altLang="en-US" sz="2000" b="1" i="0" u="none" strike="noStrike" cap="none" normalizeH="0" baseline="0" dirty="0">
                <a:ln>
                  <a:noFill/>
                </a:ln>
                <a:solidFill>
                  <a:schemeClr val="tx1"/>
                </a:solidFill>
                <a:effectLst/>
                <a:latin typeface="Arial" panose="020B0604020202020204" pitchFamily="34" charset="0"/>
              </a:rPr>
              <a:t>Lakehouse Architecture</a:t>
            </a:r>
            <a:r>
              <a:rPr kumimoji="0" lang="en-US" altLang="en-US" sz="2000" b="0" i="0" u="none" strike="noStrike" cap="none" normalizeH="0" baseline="0" dirty="0">
                <a:ln>
                  <a:noFill/>
                </a:ln>
                <a:solidFill>
                  <a:schemeClr val="tx1"/>
                </a:solidFill>
                <a:effectLst/>
                <a:latin typeface="Arial" panose="020B0604020202020204" pitchFamily="34" charset="0"/>
              </a:rPr>
              <a:t> (Bronze → Silver → Gold) for structured and scalable data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Establish </a:t>
            </a:r>
            <a:r>
              <a:rPr kumimoji="0" lang="en-US" altLang="en-US" sz="2000" b="1" i="0" u="none" strike="noStrike" cap="none" normalizeH="0" baseline="0" dirty="0">
                <a:ln>
                  <a:noFill/>
                </a:ln>
                <a:solidFill>
                  <a:schemeClr val="tx1"/>
                </a:solidFill>
                <a:effectLst/>
                <a:latin typeface="Arial" panose="020B0604020202020204" pitchFamily="34" charset="0"/>
              </a:rPr>
              <a:t>Raw Data Store</a:t>
            </a:r>
            <a:r>
              <a:rPr kumimoji="0" lang="en-US" altLang="en-US" sz="2000" b="0" i="0" u="none" strike="noStrike" cap="none" normalizeH="0" baseline="0" dirty="0">
                <a:ln>
                  <a:noFill/>
                </a:ln>
                <a:solidFill>
                  <a:schemeClr val="tx1"/>
                </a:solidFill>
                <a:effectLst/>
                <a:latin typeface="Arial" panose="020B0604020202020204" pitchFamily="34" charset="0"/>
              </a:rPr>
              <a:t> in Bronze layer with Unity Catalog for schema governance and traceability.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Perform </a:t>
            </a:r>
            <a:r>
              <a:rPr kumimoji="0" lang="en-US" altLang="en-US" sz="2000" b="1" i="0" u="none" strike="noStrike" cap="none" normalizeH="0" baseline="0" dirty="0">
                <a:ln>
                  <a:noFill/>
                </a:ln>
                <a:solidFill>
                  <a:schemeClr val="tx1"/>
                </a:solidFill>
                <a:effectLst/>
                <a:latin typeface="Arial" panose="020B0604020202020204" pitchFamily="34" charset="0"/>
              </a:rPr>
              <a:t>Data Cleansing, Validation, and Quality Checks</a:t>
            </a:r>
            <a:r>
              <a:rPr kumimoji="0" lang="en-US" altLang="en-US" sz="2000" b="0" i="0" u="none" strike="noStrike" cap="none" normalizeH="0" baseline="0" dirty="0">
                <a:ln>
                  <a:noFill/>
                </a:ln>
                <a:solidFill>
                  <a:schemeClr val="tx1"/>
                </a:solidFill>
                <a:effectLst/>
                <a:latin typeface="Arial" panose="020B0604020202020204" pitchFamily="34" charset="0"/>
              </a:rPr>
              <a:t> using Delta Live Tables in the Silver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Derive </a:t>
            </a:r>
            <a:r>
              <a:rPr kumimoji="0" lang="en-US" altLang="en-US" sz="2000" b="1" i="0" u="none" strike="noStrike" cap="none" normalizeH="0" baseline="0" dirty="0">
                <a:ln>
                  <a:noFill/>
                </a:ln>
                <a:solidFill>
                  <a:schemeClr val="tx1"/>
                </a:solidFill>
                <a:effectLst/>
                <a:latin typeface="Arial" panose="020B0604020202020204" pitchFamily="34" charset="0"/>
              </a:rPr>
              <a:t>Risk Score Analytics, Trend Reports, and Forecast Features</a:t>
            </a:r>
            <a:r>
              <a:rPr kumimoji="0" lang="en-US" altLang="en-US" sz="2000" b="0" i="0" u="none" strike="noStrike" cap="none" normalizeH="0" baseline="0" dirty="0">
                <a:ln>
                  <a:noFill/>
                </a:ln>
                <a:solidFill>
                  <a:schemeClr val="tx1"/>
                </a:solidFill>
                <a:effectLst/>
                <a:latin typeface="Arial" panose="020B0604020202020204" pitchFamily="34" charset="0"/>
              </a:rPr>
              <a:t> from Gold layer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Automate </a:t>
            </a:r>
            <a:r>
              <a:rPr kumimoji="0" lang="en-US" altLang="en-US" sz="2000" b="1" i="0" u="none" strike="noStrike" cap="none" normalizeH="0" baseline="0" dirty="0">
                <a:ln>
                  <a:noFill/>
                </a:ln>
                <a:solidFill>
                  <a:schemeClr val="tx1"/>
                </a:solidFill>
                <a:effectLst/>
                <a:latin typeface="Arial" panose="020B0604020202020204" pitchFamily="34" charset="0"/>
              </a:rPr>
              <a:t>Workflows &amp; Scheduling</a:t>
            </a:r>
            <a:r>
              <a:rPr kumimoji="0" lang="en-US" altLang="en-US" sz="2000" b="0" i="0" u="none" strike="noStrike" cap="none" normalizeH="0" baseline="0" dirty="0">
                <a:ln>
                  <a:noFill/>
                </a:ln>
                <a:solidFill>
                  <a:schemeClr val="tx1"/>
                </a:solidFill>
                <a:effectLst/>
                <a:latin typeface="Arial" panose="020B0604020202020204" pitchFamily="34" charset="0"/>
              </a:rPr>
              <a:t> using Databricks Workflows and AWS services  (GitHub).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Optimize storage and performance using </a:t>
            </a:r>
            <a:r>
              <a:rPr kumimoji="0" lang="en-US" altLang="en-US" sz="2000" b="1" i="0" u="none" strike="noStrike" cap="none" normalizeH="0" baseline="0" dirty="0">
                <a:ln>
                  <a:noFill/>
                </a:ln>
                <a:solidFill>
                  <a:schemeClr val="tx1"/>
                </a:solidFill>
                <a:effectLst/>
                <a:latin typeface="Arial" panose="020B0604020202020204" pitchFamily="34" charset="0"/>
              </a:rPr>
              <a:t>Partitioning and Vacuum</a:t>
            </a:r>
            <a:r>
              <a:rPr kumimoji="0" lang="en-US" altLang="en-US" sz="2000" b="0" i="0" u="none" strike="noStrike" cap="none" normalizeH="0" baseline="0" dirty="0">
                <a:ln>
                  <a:noFill/>
                </a:ln>
                <a:solidFill>
                  <a:schemeClr val="tx1"/>
                </a:solidFill>
                <a:effectLst/>
                <a:latin typeface="Arial" panose="020B0604020202020204" pitchFamily="34" charset="0"/>
              </a:rPr>
              <a:t> in Delta Lake.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Enable </a:t>
            </a:r>
            <a:r>
              <a:rPr kumimoji="0" lang="en-US" altLang="en-US" sz="2000" b="1" i="0" u="none" strike="noStrike" cap="none" normalizeH="0" baseline="0" dirty="0">
                <a:ln>
                  <a:noFill/>
                </a:ln>
                <a:solidFill>
                  <a:schemeClr val="tx1"/>
                </a:solidFill>
                <a:effectLst/>
                <a:latin typeface="Arial" panose="020B0604020202020204" pitchFamily="34" charset="0"/>
              </a:rPr>
              <a:t>Visualization Dashboards</a:t>
            </a:r>
            <a:r>
              <a:rPr kumimoji="0" lang="en-US" altLang="en-US" sz="2000" b="0" i="0" u="none" strike="noStrike" cap="none" normalizeH="0" baseline="0" dirty="0">
                <a:ln>
                  <a:noFill/>
                </a:ln>
                <a:solidFill>
                  <a:schemeClr val="tx1"/>
                </a:solidFill>
                <a:effectLst/>
                <a:latin typeface="Arial" panose="020B0604020202020204" pitchFamily="34" charset="0"/>
              </a:rPr>
              <a:t> for patient insights, anomalies, and healthcare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a:t>
            </a:r>
            <a:r>
              <a:rPr kumimoji="0" lang="en-US" altLang="en-US" sz="2000" b="1" i="0" u="none" strike="noStrike" cap="none" normalizeH="0" baseline="0" dirty="0">
                <a:ln>
                  <a:noFill/>
                </a:ln>
                <a:solidFill>
                  <a:schemeClr val="tx1"/>
                </a:solidFill>
                <a:effectLst/>
                <a:latin typeface="Arial" panose="020B0604020202020204" pitchFamily="34" charset="0"/>
              </a:rPr>
              <a:t>Testing &amp; Validation</a:t>
            </a:r>
            <a:r>
              <a:rPr kumimoji="0" lang="en-US" altLang="en-US" sz="2000" b="0" i="0" u="none" strike="noStrike" cap="none" normalizeH="0" baseline="0" dirty="0">
                <a:ln>
                  <a:noFill/>
                </a:ln>
                <a:solidFill>
                  <a:schemeClr val="tx1"/>
                </a:solidFill>
                <a:effectLst/>
                <a:latin typeface="Arial" panose="020B0604020202020204" pitchFamily="34" charset="0"/>
              </a:rPr>
              <a:t> with </a:t>
            </a:r>
            <a:r>
              <a:rPr kumimoji="0" lang="en-US" altLang="en-US" sz="2000" b="0" i="0" u="none" strike="noStrike" cap="none" normalizeH="0" baseline="0" dirty="0" err="1">
                <a:ln>
                  <a:noFill/>
                </a:ln>
                <a:solidFill>
                  <a:schemeClr val="tx1"/>
                </a:solidFill>
                <a:effectLst/>
                <a:latin typeface="Arial" panose="020B0604020202020204" pitchFamily="34" charset="0"/>
              </a:rPr>
              <a:t>PyTest</a:t>
            </a:r>
            <a:r>
              <a:rPr kumimoji="0" lang="en-US" altLang="en-US" sz="2000" b="0" i="0" u="none" strike="noStrike" cap="none" normalizeH="0" baseline="0" dirty="0">
                <a:ln>
                  <a:noFill/>
                </a:ln>
                <a:solidFill>
                  <a:schemeClr val="tx1"/>
                </a:solidFill>
                <a:effectLst/>
                <a:latin typeface="Arial" panose="020B0604020202020204" pitchFamily="34" charset="0"/>
              </a:rPr>
              <a:t> for data accuracy, transformations, and performance.</a:t>
            </a:r>
          </a:p>
        </p:txBody>
      </p:sp>
    </p:spTree>
    <p:extLst>
      <p:ext uri="{BB962C8B-B14F-4D97-AF65-F5344CB8AC3E}">
        <p14:creationId xmlns:p14="http://schemas.microsoft.com/office/powerpoint/2010/main" val="27881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3F409-DB6A-D126-B814-E150FF85424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174A1D36-E0F8-E0EA-F0CB-954954C1A465}"/>
              </a:ext>
            </a:extLst>
          </p:cNvPr>
          <p:cNvSpPr>
            <a:spLocks noGrp="1"/>
          </p:cNvSpPr>
          <p:nvPr>
            <p:ph type="title"/>
          </p:nvPr>
        </p:nvSpPr>
        <p:spPr>
          <a:xfrm>
            <a:off x="1053852" y="1484784"/>
            <a:ext cx="10669957" cy="936104"/>
          </a:xfrm>
        </p:spPr>
        <p:txBody>
          <a:bodyPr>
            <a:noAutofit/>
          </a:bodyPr>
          <a:lstStyle/>
          <a:p>
            <a:r>
              <a:rPr lang="en-US" sz="2800" b="1" dirty="0"/>
              <a:t>Design Solutions for building pipelines</a:t>
            </a:r>
          </a:p>
        </p:txBody>
      </p:sp>
      <p:sp>
        <p:nvSpPr>
          <p:cNvPr id="4" name="Rectangle 2">
            <a:extLst>
              <a:ext uri="{FF2B5EF4-FFF2-40B4-BE49-F238E27FC236}">
                <a16:creationId xmlns:a16="http://schemas.microsoft.com/office/drawing/2014/main" id="{A6484618-823D-5AB7-B0FD-F6C22447A432}"/>
              </a:ext>
            </a:extLst>
          </p:cNvPr>
          <p:cNvSpPr>
            <a:spLocks noGrp="1" noChangeArrowheads="1"/>
          </p:cNvSpPr>
          <p:nvPr>
            <p:ph type="body" sz="quarter" idx="17"/>
          </p:nvPr>
        </p:nvSpPr>
        <p:spPr bwMode="auto">
          <a:xfrm>
            <a:off x="2133972" y="2668270"/>
            <a:ext cx="1066995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buFont typeface="Wingdings" panose="05000000000000000000" pitchFamily="2" charset="2"/>
              <a:buChar char="Ø"/>
            </a:pPr>
            <a:r>
              <a:rPr lang="en-IN" sz="2800" b="1" i="1" dirty="0"/>
              <a:t>High level design </a:t>
            </a:r>
          </a:p>
          <a:p>
            <a:endParaRPr lang="en-IN" sz="2800" b="1" dirty="0"/>
          </a:p>
          <a:p>
            <a:pPr marL="571500" indent="-571500">
              <a:buFont typeface="Wingdings" panose="05000000000000000000" pitchFamily="2" charset="2"/>
              <a:buChar char="Ø"/>
            </a:pPr>
            <a:r>
              <a:rPr lang="en-IN" sz="2800" b="1" i="1" dirty="0"/>
              <a:t>Low level design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654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F357E-E4CF-F476-0CA3-13835329D4E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C713A617-DBB9-A092-FFD8-E5F52A7C53D8}"/>
              </a:ext>
            </a:extLst>
          </p:cNvPr>
          <p:cNvSpPr>
            <a:spLocks noGrp="1"/>
          </p:cNvSpPr>
          <p:nvPr>
            <p:ph type="title"/>
          </p:nvPr>
        </p:nvSpPr>
        <p:spPr>
          <a:xfrm>
            <a:off x="4006180" y="2852936"/>
            <a:ext cx="10669957" cy="936104"/>
          </a:xfrm>
        </p:spPr>
        <p:txBody>
          <a:bodyPr>
            <a:noAutofit/>
          </a:bodyPr>
          <a:lstStyle/>
          <a:p>
            <a:r>
              <a:rPr lang="en-US" sz="3600" dirty="0"/>
              <a:t> high level design</a:t>
            </a:r>
            <a:endParaRPr lang="en-US" sz="3600" b="1" dirty="0">
              <a:solidFill>
                <a:srgbClr val="0070C0"/>
              </a:solidFill>
            </a:endParaRPr>
          </a:p>
        </p:txBody>
      </p:sp>
    </p:spTree>
    <p:extLst>
      <p:ext uri="{BB962C8B-B14F-4D97-AF65-F5344CB8AC3E}">
        <p14:creationId xmlns:p14="http://schemas.microsoft.com/office/powerpoint/2010/main" val="81672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A93C9-0632-DC65-7812-39AD93EF3CE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1982AFEE-9519-44A9-73F0-B71ACC90C9CC}"/>
              </a:ext>
            </a:extLst>
          </p:cNvPr>
          <p:cNvSpPr>
            <a:spLocks noGrp="1"/>
          </p:cNvSpPr>
          <p:nvPr>
            <p:ph type="title"/>
          </p:nvPr>
        </p:nvSpPr>
        <p:spPr>
          <a:xfrm>
            <a:off x="1341884" y="548680"/>
            <a:ext cx="8928992" cy="864097"/>
          </a:xfrm>
        </p:spPr>
        <p:txBody>
          <a:bodyPr>
            <a:normAutofit/>
          </a:bodyPr>
          <a:lstStyle/>
          <a:p>
            <a:r>
              <a:rPr lang="en-US" dirty="0"/>
              <a:t>          </a:t>
            </a:r>
            <a:r>
              <a:rPr lang="en-US" sz="4000" dirty="0"/>
              <a:t>high level design</a:t>
            </a:r>
          </a:p>
        </p:txBody>
      </p:sp>
      <p:sp>
        <p:nvSpPr>
          <p:cNvPr id="15" name="Text Placeholder 14">
            <a:extLst>
              <a:ext uri="{FF2B5EF4-FFF2-40B4-BE49-F238E27FC236}">
                <a16:creationId xmlns:a16="http://schemas.microsoft.com/office/drawing/2014/main" id="{69BD16AF-5822-482B-27D4-EAAD818C9885}"/>
              </a:ext>
            </a:extLst>
          </p:cNvPr>
          <p:cNvSpPr>
            <a:spLocks noGrp="1"/>
          </p:cNvSpPr>
          <p:nvPr>
            <p:ph type="body" sz="quarter" idx="17"/>
          </p:nvPr>
        </p:nvSpPr>
        <p:spPr>
          <a:xfrm>
            <a:off x="1701924" y="1844824"/>
            <a:ext cx="7655309" cy="4320480"/>
          </a:xfrm>
        </p:spPr>
        <p:txBody>
          <a:bodyPr/>
          <a:lstStyle/>
          <a:p>
            <a:pPr marL="342900" indent="-342900">
              <a:buFont typeface="Wingdings" panose="05000000000000000000" pitchFamily="2" charset="2"/>
              <a:buChar char="ü"/>
            </a:pPr>
            <a:r>
              <a:rPr lang="en-US" sz="2400" dirty="0"/>
              <a:t>  </a:t>
            </a:r>
            <a:r>
              <a:rPr lang="en-IN" sz="2400" dirty="0">
                <a:solidFill>
                  <a:schemeClr val="accent6">
                    <a:lumMod val="10000"/>
                  </a:schemeClr>
                </a:solidFill>
              </a:rPr>
              <a:t>Introduction</a:t>
            </a:r>
          </a:p>
          <a:p>
            <a:pPr marL="342900" indent="-342900">
              <a:buFont typeface="Wingdings" panose="05000000000000000000" pitchFamily="2" charset="2"/>
              <a:buChar char="ü"/>
            </a:pPr>
            <a:r>
              <a:rPr lang="en-IN" sz="2400" dirty="0">
                <a:solidFill>
                  <a:schemeClr val="accent6">
                    <a:lumMod val="10000"/>
                  </a:schemeClr>
                </a:solidFill>
              </a:rPr>
              <a:t> Requirements </a:t>
            </a:r>
          </a:p>
          <a:p>
            <a:pPr marL="342900" indent="-342900">
              <a:buFont typeface="Wingdings" panose="05000000000000000000" pitchFamily="2" charset="2"/>
              <a:buChar char="ü"/>
            </a:pPr>
            <a:r>
              <a:rPr lang="en-IN" sz="2400" dirty="0">
                <a:solidFill>
                  <a:schemeClr val="accent6">
                    <a:lumMod val="10000"/>
                  </a:schemeClr>
                </a:solidFill>
              </a:rPr>
              <a:t>Specifications</a:t>
            </a:r>
          </a:p>
          <a:p>
            <a:pPr marL="342900" indent="-342900">
              <a:buFont typeface="Wingdings" panose="05000000000000000000" pitchFamily="2" charset="2"/>
              <a:buChar char="ü"/>
            </a:pPr>
            <a:r>
              <a:rPr lang="en-IN" sz="2400" dirty="0">
                <a:solidFill>
                  <a:schemeClr val="accent6">
                    <a:lumMod val="10000"/>
                  </a:schemeClr>
                </a:solidFill>
              </a:rPr>
              <a:t>Workflow</a:t>
            </a:r>
          </a:p>
          <a:p>
            <a:pPr marL="342900" indent="-342900">
              <a:buFont typeface="Wingdings" panose="05000000000000000000" pitchFamily="2" charset="2"/>
              <a:buChar char="ü"/>
            </a:pPr>
            <a:r>
              <a:rPr lang="en-IN" sz="2400" dirty="0">
                <a:solidFill>
                  <a:schemeClr val="accent6">
                    <a:lumMod val="10000"/>
                  </a:schemeClr>
                </a:solidFill>
              </a:rPr>
              <a:t>Problem statement </a:t>
            </a:r>
          </a:p>
          <a:p>
            <a:pPr marL="342900" indent="-342900">
              <a:buFont typeface="Wingdings" panose="05000000000000000000" pitchFamily="2" charset="2"/>
              <a:buChar char="ü"/>
            </a:pPr>
            <a:r>
              <a:rPr lang="en-IN" sz="2400" dirty="0">
                <a:solidFill>
                  <a:schemeClr val="accent6">
                    <a:lumMod val="10000"/>
                  </a:schemeClr>
                </a:solidFill>
              </a:rPr>
              <a:t>SDLC life cycle </a:t>
            </a:r>
          </a:p>
          <a:p>
            <a:pPr marL="342900" indent="-342900">
              <a:buFont typeface="Wingdings" panose="05000000000000000000" pitchFamily="2" charset="2"/>
              <a:buChar char="ü"/>
            </a:pPr>
            <a:r>
              <a:rPr lang="en-IN" sz="2400" dirty="0">
                <a:solidFill>
                  <a:schemeClr val="accent6">
                    <a:lumMod val="10000"/>
                  </a:schemeClr>
                </a:solidFill>
              </a:rPr>
              <a:t>Database Schema</a:t>
            </a:r>
          </a:p>
          <a:p>
            <a:pPr marL="342900" indent="-342900">
              <a:buFont typeface="Wingdings" panose="05000000000000000000" pitchFamily="2" charset="2"/>
              <a:buChar char="ü"/>
            </a:pPr>
            <a:r>
              <a:rPr lang="en-IN" sz="2400" dirty="0">
                <a:solidFill>
                  <a:schemeClr val="accent6">
                    <a:lumMod val="10000"/>
                  </a:schemeClr>
                </a:solidFill>
              </a:rPr>
              <a:t> Core features</a:t>
            </a:r>
          </a:p>
          <a:p>
            <a:pPr marL="342900" indent="-342900">
              <a:buFont typeface="Wingdings" panose="05000000000000000000" pitchFamily="2" charset="2"/>
              <a:buChar char="ü"/>
            </a:pPr>
            <a:r>
              <a:rPr lang="en-IN" sz="2400" dirty="0">
                <a:solidFill>
                  <a:schemeClr val="accent6">
                    <a:lumMod val="10000"/>
                  </a:schemeClr>
                </a:solidFill>
              </a:rPr>
              <a:t> Reporting &amp; analytics</a:t>
            </a:r>
          </a:p>
          <a:p>
            <a:pPr marL="342900" indent="-342900">
              <a:buFont typeface="Wingdings" panose="05000000000000000000" pitchFamily="2" charset="2"/>
              <a:buChar char="ü"/>
            </a:pPr>
            <a:r>
              <a:rPr lang="en-IN" sz="2400" dirty="0">
                <a:solidFill>
                  <a:schemeClr val="accent6">
                    <a:lumMod val="10000"/>
                  </a:schemeClr>
                </a:solidFill>
              </a:rPr>
              <a:t>Testing &amp; Validation</a:t>
            </a:r>
          </a:p>
          <a:p>
            <a:pPr marL="342900" indent="-342900">
              <a:buFont typeface="Wingdings" panose="05000000000000000000" pitchFamily="2" charset="2"/>
              <a:buChar char="ü"/>
            </a:pPr>
            <a:r>
              <a:rPr lang="en-IN" sz="2400" dirty="0">
                <a:solidFill>
                  <a:schemeClr val="accent6">
                    <a:lumMod val="10000"/>
                  </a:schemeClr>
                </a:solidFill>
              </a:rPr>
              <a:t>Conclusion</a:t>
            </a:r>
          </a:p>
        </p:txBody>
      </p:sp>
      <p:pic>
        <p:nvPicPr>
          <p:cNvPr id="2" name="Content Placeholder 12">
            <a:extLst>
              <a:ext uri="{FF2B5EF4-FFF2-40B4-BE49-F238E27FC236}">
                <a16:creationId xmlns:a16="http://schemas.microsoft.com/office/drawing/2014/main" id="{3D810F0B-7175-31E3-D1AE-F5A7AC6182C1}"/>
              </a:ext>
            </a:extLst>
          </p:cNvPr>
          <p:cNvPicPr>
            <a:picLocks noChangeAspect="1"/>
          </p:cNvPicPr>
          <p:nvPr/>
        </p:nvPicPr>
        <p:blipFill>
          <a:blip r:embed="rId2"/>
          <a:stretch>
            <a:fillRect/>
          </a:stretch>
        </p:blipFill>
        <p:spPr>
          <a:xfrm>
            <a:off x="477789" y="1556793"/>
            <a:ext cx="11161240" cy="4752527"/>
          </a:xfrm>
          <a:prstGeom prst="rect">
            <a:avLst/>
          </a:prstGeom>
        </p:spPr>
      </p:pic>
    </p:spTree>
    <p:extLst>
      <p:ext uri="{BB962C8B-B14F-4D97-AF65-F5344CB8AC3E}">
        <p14:creationId xmlns:p14="http://schemas.microsoft.com/office/powerpoint/2010/main" val="31532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38F3B-3394-3246-EE93-D1C1DF5B6D4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F7267FD-314A-89BD-5180-09864ED7058E}"/>
              </a:ext>
            </a:extLst>
          </p:cNvPr>
          <p:cNvSpPr>
            <a:spLocks noGrp="1"/>
          </p:cNvSpPr>
          <p:nvPr>
            <p:ph type="title"/>
          </p:nvPr>
        </p:nvSpPr>
        <p:spPr>
          <a:xfrm>
            <a:off x="4006180" y="2852936"/>
            <a:ext cx="10669957" cy="936104"/>
          </a:xfrm>
        </p:spPr>
        <p:txBody>
          <a:bodyPr>
            <a:noAutofit/>
          </a:bodyPr>
          <a:lstStyle/>
          <a:p>
            <a:r>
              <a:rPr lang="en-US" sz="3600" dirty="0"/>
              <a:t> low level design</a:t>
            </a:r>
            <a:endParaRPr lang="en-US" sz="3600" b="1" dirty="0">
              <a:solidFill>
                <a:srgbClr val="0070C0"/>
              </a:solidFill>
            </a:endParaRPr>
          </a:p>
        </p:txBody>
      </p:sp>
    </p:spTree>
    <p:extLst>
      <p:ext uri="{BB962C8B-B14F-4D97-AF65-F5344CB8AC3E}">
        <p14:creationId xmlns:p14="http://schemas.microsoft.com/office/powerpoint/2010/main" val="411495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5AE95-C4B2-67D1-A816-1539D3FA1322}"/>
            </a:ext>
          </a:extLst>
        </p:cNvPr>
        <p:cNvGrpSpPr/>
        <p:nvPr/>
      </p:nvGrpSpPr>
      <p:grpSpPr>
        <a:xfrm>
          <a:off x="0" y="0"/>
          <a:ext cx="0" cy="0"/>
          <a:chOff x="0" y="0"/>
          <a:chExt cx="0" cy="0"/>
        </a:xfrm>
      </p:grpSpPr>
      <p:sp>
        <p:nvSpPr>
          <p:cNvPr id="15" name="Text Placeholder 14">
            <a:extLst>
              <a:ext uri="{FF2B5EF4-FFF2-40B4-BE49-F238E27FC236}">
                <a16:creationId xmlns:a16="http://schemas.microsoft.com/office/drawing/2014/main" id="{E9224809-155C-68FD-8178-C027D256E03B}"/>
              </a:ext>
            </a:extLst>
          </p:cNvPr>
          <p:cNvSpPr>
            <a:spLocks noGrp="1"/>
          </p:cNvSpPr>
          <p:nvPr>
            <p:ph type="body" sz="quarter" idx="17"/>
          </p:nvPr>
        </p:nvSpPr>
        <p:spPr>
          <a:xfrm>
            <a:off x="693812" y="548680"/>
            <a:ext cx="8663421" cy="5976663"/>
          </a:xfrm>
        </p:spPr>
        <p:txBody>
          <a:bodyPr/>
          <a:lstStyle/>
          <a:p>
            <a:pPr marL="285750" indent="-285750">
              <a:buFont typeface="Wingdings" panose="05000000000000000000" pitchFamily="2" charset="2"/>
              <a:buChar char="q"/>
            </a:pPr>
            <a:endParaRPr lang="en-IN" sz="28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Building ETL Pipelines in AWS  and Databricks</a:t>
            </a:r>
          </a:p>
          <a:p>
            <a:pPr marL="342900" indent="-342900">
              <a:buFont typeface="Wingdings" panose="05000000000000000000" pitchFamily="2" charset="2"/>
              <a:buChar char="Ø"/>
            </a:pPr>
            <a:endParaRPr lang="en-IN" sz="24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Pipeline Orchestration  in AWS AND DATABRICKS</a:t>
            </a:r>
          </a:p>
          <a:p>
            <a:endParaRPr lang="en-IN" sz="24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Error Handling mechanisms in AWS AND DATABRICKS</a:t>
            </a:r>
          </a:p>
          <a:p>
            <a:pPr marL="342900" indent="-342900">
              <a:buFont typeface="Wingdings" panose="05000000000000000000" pitchFamily="2" charset="2"/>
              <a:buChar char="Ø"/>
            </a:pPr>
            <a:endParaRPr lang="en-IN" sz="24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Data Quality checks  using DLT expectations and other approaches</a:t>
            </a:r>
          </a:p>
          <a:p>
            <a:pPr marL="342900" indent="-342900">
              <a:buFont typeface="Wingdings" panose="05000000000000000000" pitchFamily="2" charset="2"/>
              <a:buChar char="Ø"/>
            </a:pPr>
            <a:endParaRPr lang="en-IN" sz="24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Building ALERTS , Audit and error logs in Databricks </a:t>
            </a:r>
          </a:p>
          <a:p>
            <a:pPr marL="342900" indent="-342900">
              <a:buFont typeface="Wingdings" panose="05000000000000000000" pitchFamily="2" charset="2"/>
              <a:buChar char="Ø"/>
            </a:pPr>
            <a:endParaRPr lang="en-IN" sz="24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Data Visualisation for better analysis</a:t>
            </a:r>
          </a:p>
          <a:p>
            <a:pPr marL="342900" indent="-342900">
              <a:buFont typeface="Wingdings" panose="05000000000000000000" pitchFamily="2" charset="2"/>
              <a:buChar char="Ø"/>
            </a:pPr>
            <a:endParaRPr lang="en-IN" sz="2400" b="1" dirty="0">
              <a:solidFill>
                <a:schemeClr val="accent6">
                  <a:lumMod val="50000"/>
                </a:schemeClr>
              </a:solidFill>
            </a:endParaRPr>
          </a:p>
          <a:p>
            <a:pPr marL="342900" indent="-342900">
              <a:buFont typeface="Wingdings" panose="05000000000000000000" pitchFamily="2" charset="2"/>
              <a:buChar char="Ø"/>
            </a:pPr>
            <a:r>
              <a:rPr lang="en-IN" sz="2400" b="1" dirty="0">
                <a:solidFill>
                  <a:schemeClr val="accent6">
                    <a:lumMod val="50000"/>
                  </a:schemeClr>
                </a:solidFill>
              </a:rPr>
              <a:t>Git Integration </a:t>
            </a:r>
          </a:p>
        </p:txBody>
      </p:sp>
    </p:spTree>
    <p:extLst>
      <p:ext uri="{BB962C8B-B14F-4D97-AF65-F5344CB8AC3E}">
        <p14:creationId xmlns:p14="http://schemas.microsoft.com/office/powerpoint/2010/main" val="2185201029"/>
      </p:ext>
    </p:extLst>
  </p:cSld>
  <p:clrMapOvr>
    <a:masterClrMapping/>
  </p:clrMapOvr>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2.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D42FEB-2214-4507-AEBF-7AC9BFC4A1CC}">
  <ds:schemaRefs>
    <ds:schemaRef ds:uri="http://purl.org/dc/terms/"/>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230e9df3-be65-4c73-a93b-d1236ebd677e"/>
    <ds:schemaRef ds:uri="16c05727-aa75-4e4a-9b5f-8a80a1165891"/>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Whitepaper proposal presentation</Template>
  <TotalTime>1159</TotalTime>
  <Words>974</Words>
  <Application>Microsoft Office PowerPoint</Application>
  <PresentationFormat>Custom</PresentationFormat>
  <Paragraphs>122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Corbel</vt:lpstr>
      <vt:lpstr>Times New Roman</vt:lpstr>
      <vt:lpstr>Wingdings</vt:lpstr>
      <vt:lpstr>Office Theme</vt:lpstr>
      <vt:lpstr>Healthcare Patient                                                        Analytics Pipeline</vt:lpstr>
      <vt:lpstr>Tabel of context  </vt:lpstr>
      <vt:lpstr>  Project Overview &amp; Objectives</vt:lpstr>
      <vt:lpstr>Business / Technical Specifications</vt:lpstr>
      <vt:lpstr>Design Solutions for building pipelines</vt:lpstr>
      <vt:lpstr> high level design</vt:lpstr>
      <vt:lpstr>          high level design</vt:lpstr>
      <vt:lpstr> low level design</vt:lpstr>
      <vt:lpstr>PowerPoint Presentation</vt:lpstr>
      <vt:lpstr>PowerPoint Presentation</vt:lpstr>
      <vt:lpstr>error handling &amp; quality checks</vt:lpstr>
      <vt:lpstr>         Pipeline orchestration</vt:lpstr>
      <vt:lpstr>Alerts/Monitoring/Logging</vt:lpstr>
      <vt:lpstr>Development of lakehouse</vt:lpstr>
      <vt:lpstr>                          visualization</vt:lpstr>
      <vt:lpstr>             Git integration</vt:lpstr>
      <vt:lpstr>                🧪 TESTING &amp; VALIDATION</vt:lpstr>
      <vt:lpstr> Business Impact &amp; Outcomes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Chanu 😶‍🌫️</dc:creator>
  <cp:keywords/>
  <dc:description/>
  <cp:lastModifiedBy>gowtham surya</cp:lastModifiedBy>
  <cp:revision>14</cp:revision>
  <dcterms:created xsi:type="dcterms:W3CDTF">2025-08-03T19:34:17Z</dcterms:created>
  <dcterms:modified xsi:type="dcterms:W3CDTF">2025-08-25T18:42:56Z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