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E08949-D66A-4BA7-B844-2C948B961B08}" type="datetime">
              <a:rPr b="0" lang="en-US" sz="900" spc="-1" strike="noStrike">
                <a:solidFill>
                  <a:srgbClr val="9f296b"/>
                </a:solidFill>
                <a:latin typeface="Gill Sans MT"/>
              </a:rPr>
              <a:t>6/4/21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3C3D23-3B57-480F-A8C1-3291E51BAE58}" type="slidenum">
              <a:rPr b="0" lang="en-US" sz="900" spc="-1" strike="noStrike">
                <a:solidFill>
                  <a:srgbClr val="9f296b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C68799-EB7E-43AA-A242-6EEE5177A15C}" type="datetime">
              <a:rPr b="0" lang="en-US" sz="900" spc="-1" strike="noStrike">
                <a:solidFill>
                  <a:srgbClr val="903163"/>
                </a:solidFill>
                <a:latin typeface="Gill Sans MT"/>
              </a:rPr>
              <a:t>6/4/21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FF9453-736F-4A75-AA74-C6927CF44528}" type="slidenum">
              <a:rPr b="0" lang="en-US" sz="900" spc="-1" strike="noStrike">
                <a:solidFill>
                  <a:srgbClr val="903163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5DED19-986E-40D9-A516-3994BE4B3303}" type="datetime">
              <a:rPr b="0" lang="en-US" sz="900" spc="-1" strike="noStrike">
                <a:solidFill>
                  <a:srgbClr val="903163"/>
                </a:solidFill>
                <a:latin typeface="Gill Sans MT"/>
              </a:rPr>
              <a:t>6/4/21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AF614B-2C22-4F93-BF12-634BD70239A5}" type="slidenum">
              <a:rPr b="0" lang="en-US" sz="900" spc="-1" strike="noStrike">
                <a:solidFill>
                  <a:srgbClr val="903163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440640" y="606600"/>
            <a:ext cx="11299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F7FE3E-8B1F-4AC1-846F-E2964F150BF2}" type="datetime">
              <a:rPr b="0" lang="en-US" sz="900" spc="-1" strike="noStrike">
                <a:solidFill>
                  <a:srgbClr val="903163"/>
                </a:solidFill>
                <a:latin typeface="Gill Sans MT"/>
              </a:rPr>
              <a:t>6/4/21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1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707E4F-A7B6-478C-887C-C8573158C6E7}" type="slidenum">
              <a:rPr b="0" lang="en-US" sz="900" spc="-1" strike="noStrike">
                <a:solidFill>
                  <a:srgbClr val="903163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2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83640" y="921240"/>
            <a:ext cx="10993320" cy="930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 cap="all">
                <a:solidFill>
                  <a:srgbClr val="4d1434"/>
                </a:solidFill>
                <a:latin typeface="Gill Sans MT"/>
              </a:rPr>
              <a:t>Cruise control using image analysis</a:t>
            </a:r>
            <a:endParaRPr b="0" lang="en-US" sz="4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799560" y="3429000"/>
            <a:ext cx="10993320" cy="1812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 cap="all">
                <a:solidFill>
                  <a:srgbClr val="ffffff"/>
                </a:solidFill>
                <a:latin typeface="Gill Sans MT"/>
              </a:rPr>
              <a:t>Group no:           </a:t>
            </a:r>
            <a:r>
              <a:rPr b="0" lang="en-US" sz="2000" spc="-1" strike="noStrike" cap="all">
                <a:solidFill>
                  <a:srgbClr val="ffffff"/>
                </a:solidFill>
                <a:latin typeface="Gill Sans MT"/>
              </a:rPr>
              <a:t>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 cap="all">
                <a:solidFill>
                  <a:srgbClr val="ffffff"/>
                </a:solidFill>
                <a:latin typeface="Gill Sans MT"/>
              </a:rPr>
              <a:t>Domain:                </a:t>
            </a:r>
            <a:r>
              <a:rPr b="0" lang="en-US" sz="2000" spc="-1" strike="noStrike" cap="all">
                <a:solidFill>
                  <a:srgbClr val="ffffff"/>
                </a:solidFill>
                <a:latin typeface="Gill Sans MT"/>
              </a:rPr>
              <a:t>Digital Image processing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 cap="all">
                <a:solidFill>
                  <a:srgbClr val="ffffff"/>
                </a:solidFill>
                <a:latin typeface="Gill Sans MT"/>
              </a:rPr>
              <a:t>Project Guide:</a:t>
            </a:r>
            <a:r>
              <a:rPr b="0" lang="en-US" sz="2000" spc="-1" strike="noStrike" cap="all">
                <a:solidFill>
                  <a:srgbClr val="ffffff"/>
                </a:solidFill>
                <a:latin typeface="Gill Sans MT"/>
              </a:rPr>
              <a:t>  dr. Subhash Kulkarni, Principal, pesu-ecc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US" sz="2000" spc="-1" strike="noStrike" cap="all">
                <a:solidFill>
                  <a:srgbClr val="ffffff"/>
                </a:solidFill>
                <a:latin typeface="Gill Sans MT"/>
              </a:rPr>
              <a:t>Students: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121200" y="4757760"/>
            <a:ext cx="62625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AASHIKA CHAKRAVARTY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(1PE17EC003)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ARPITH S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(1PE17EC023)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CHETAN KUMAR NAVALE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Calibri"/>
              </a:rPr>
              <a:t>(1PE17EC035)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Calibri"/>
              </a:rPr>
              <a:t>SURYARAJ MACHANI  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Calibri"/>
              </a:rPr>
              <a:t>	</a:t>
            </a:r>
            <a:r>
              <a:rPr b="0" lang="en-US" sz="2000" spc="-1" strike="noStrike">
                <a:solidFill>
                  <a:srgbClr val="ffffff"/>
                </a:solidFill>
                <a:latin typeface="Gill Sans MT"/>
                <a:ea typeface="Calibri"/>
              </a:rPr>
              <a:t>(1PE17EC144)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1862000" y="6467040"/>
            <a:ext cx="32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ProjecT OVERVIEW AND WORK DONE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28760" y="1941120"/>
            <a:ext cx="11334240" cy="56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To build and program a car capable of detecting the lane and operating in real time by responding to daily traffic situations.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1.Lane Detection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The lane detection is done by passing each frame of the video taken from the camera through the following below steps: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PRE-PROCESSING AND LANE DETECTION STEPS: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1a. Conversion of RGB image into HSV. - Depending on the color of lane to be detected the threshold values are taken into consideration.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1b. Apply Gaussian Blur to smoothen the image- Kernel size of (5,5)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1c. Apply Canny Edge Detector to detect the edges with a lower threshold of 50 and upper threshold of 100.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1d. Define a function to get the region of interest in the image.Un-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necessary part of image is filled with black pixels. Fillpoly() function is used in python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1862000" y="6467040"/>
            <a:ext cx="32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Gill Sans MT"/>
              </a:rPr>
              <a:t>WORK DONE</a:t>
            </a:r>
            <a:endParaRPr b="0" lang="en-US" sz="2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8120" y="2133720"/>
            <a:ext cx="1133424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62000" y="6467040"/>
            <a:ext cx="32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731520" y="2133720"/>
            <a:ext cx="10881360" cy="290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Times New Roman"/>
              </a:rPr>
              <a:t>DRAWING LANE LINES</a:t>
            </a:r>
            <a:endParaRPr b="0" lang="en-US" sz="2000" spc="-1" strike="noStrike">
              <a:latin typeface="Times New Roman"/>
            </a:endParaRPr>
          </a:p>
          <a:p>
            <a:r>
              <a:rPr b="0" lang="en-US" sz="2000" spc="-1" strike="noStrike">
                <a:latin typeface="Times New Roman"/>
              </a:rPr>
              <a:t>1e.We pass the cropped image into the Hough transform function which takes multiple other parameters along it,those are the rho ,theta and threshold. A threshold of 20 is taken .</a:t>
            </a:r>
            <a:endParaRPr b="0" lang="en-US" sz="2000" spc="-1" strike="noStrike">
              <a:latin typeface="Times New Roman"/>
            </a:endParaRPr>
          </a:p>
          <a:p>
            <a:r>
              <a:rPr b="0" lang="en-US" sz="2000" spc="-1" strike="noStrike">
                <a:latin typeface="Times New Roman"/>
              </a:rPr>
              <a:t>1f. We draw the line based on the co-ordinates returned by the hough transform.</a:t>
            </a:r>
            <a:endParaRPr b="0" lang="en-US" sz="2000" spc="-1" strike="noStrike">
              <a:latin typeface="Times New Roman"/>
            </a:endParaRPr>
          </a:p>
          <a:p>
            <a:r>
              <a:rPr b="0" lang="en-US" sz="2000" spc="-1" strike="noStrike">
                <a:latin typeface="Times New Roman"/>
              </a:rPr>
              <a:t>1g. Based on the co-ordinates received we can determine the slop of the line and determine the steering direction accordingly.</a:t>
            </a:r>
            <a:endParaRPr b="0" lang="en-US" sz="2000" spc="-1" strike="noStrike">
              <a:latin typeface="Times New Roman"/>
            </a:endParaRPr>
          </a:p>
          <a:p>
            <a:endParaRPr b="0" lang="en-US" sz="2000" spc="-1" strike="noStrike">
              <a:latin typeface="Times New Roman"/>
            </a:endParaRPr>
          </a:p>
          <a:p>
            <a:endParaRPr b="0" lang="en-US" sz="2000" spc="-1" strike="noStrike">
              <a:latin typeface="Times New Roman"/>
            </a:endParaRPr>
          </a:p>
          <a:p>
            <a:endParaRPr b="0" lang="en-US" sz="2000" spc="-1" strike="noStrike">
              <a:latin typeface="Times New Roman"/>
            </a:endParaRPr>
          </a:p>
          <a:p>
            <a:endParaRPr b="0" lang="en-US" sz="2000" spc="-1" strike="noStrike">
              <a:latin typeface="Times New Roman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005840" y="4204800"/>
            <a:ext cx="9422280" cy="25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1862000" y="6467040"/>
            <a:ext cx="32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548640" y="2103120"/>
            <a:ext cx="11430000" cy="484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Arial"/>
              </a:rPr>
              <a:t>2. Traffic Object Detection using YOLO v3 and tiny weighted YOLO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YOLO is a state of an art algorithm used to detect objects. It is trained for COCO datasets which has 90 different classes. 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We will use only the classes helpful for our project.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We draw bounding boxes across the traffic object detected, with a confidence score around each object detected.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We have taken into consideration several different datasets – Raw footages from Car Cam dashboard. The threshold value for hough transform, Canny detector and the region of interest changes ,depending on the video and application.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YOLO function takes in 2 parameters that are the  obj_threshold, nms_threshold.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1862000" y="6467040"/>
            <a:ext cx="32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90760" y="2727000"/>
            <a:ext cx="11029320" cy="13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1684440" y="6274080"/>
            <a:ext cx="622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Shape 4"/>
          <p:cNvSpPr txBox="1"/>
          <p:nvPr/>
        </p:nvSpPr>
        <p:spPr>
          <a:xfrm>
            <a:off x="548640" y="1005840"/>
            <a:ext cx="11155680" cy="264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latin typeface="Arial"/>
              </a:rPr>
              <a:t>obj_threshold: Integer, threshold for object.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nms_threshold: Integer, threshold for box.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Time taken to compute a single frame in an video was in an average of 0.93 s, which gave us an fps of 1 using the yolo model.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Tiny weighted YOLO is used which gave an average of 0.3 s for each frame and was computationally inexpensive.(fps around 4).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Tiny weight YOLO is 442% faster than YOLO when used in GPU and has a less model size also. When run on a GPU its FPS is around 244.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48880" y="1253880"/>
            <a:ext cx="10600200" cy="14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11862000" y="6467040"/>
            <a:ext cx="32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822960" y="822960"/>
            <a:ext cx="106070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#Future work – Explain about the udacity simulator and then the Unity software.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Simulation based results- Taking images as input and producing steering angle,throttle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and speed as the output.(Behaviour cloning)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1476</TotalTime>
  <Application>LibreOffice/6.4.6.2$Linux_X86_64 LibreOffice_project/40$Build-2</Application>
  <Words>530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2020-11-05T15:27:47Z</dcterms:created>
  <dc:creator>Aashika Chakravarty</dc:creator>
  <dc:description/>
  <dc:language>en-US</dc:language>
  <cp:lastModifiedBy/>
  <dcterms:modified xsi:type="dcterms:W3CDTF">2021-06-04T23:12:46Z</dcterms:modified>
  <cp:revision>62</cp:revision>
  <dc:subject/>
  <dc:title>Autonomous Car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