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C3DEB-F5CA-4D8C-AF8D-9BCBA0C05729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22C17-BF0F-4A30-8A4C-FC8C813DDB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21181-D2E8-4494-8547-29DFCEC655B8}" type="slidenum">
              <a:rPr lang="en-US"/>
              <a:pPr/>
              <a:t>2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Second expression is used when the bound on the cost of a task depends on the task index or on the nature of the task (insert, search, delete).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FB5FB-076C-4457-A822-1FE944445D54}" type="slidenum">
              <a:rPr lang="en-US"/>
              <a:pPr/>
              <a:t>31</a:t>
            </a:fld>
            <a:endParaRPr lang="en-US"/>
          </a:p>
        </p:txBody>
      </p:sp>
      <p:sp>
        <p:nvSpPr>
          <p:cNvPr id="3594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4273" y="691472"/>
            <a:ext cx="4531012" cy="34151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230" y="4342813"/>
            <a:ext cx="5027540" cy="411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07" tIns="44954" rIns="89907" bIns="44954"/>
          <a:lstStyle/>
          <a:p>
            <a:r>
              <a:rPr lang="en-US"/>
              <a:t>Notice that with the accounting and potential function methods it is possible for different symbols to have a different amortized complexity. So, if we change the definition of P() to be number of symbols on stack, the amortized complexity of ; becomes 0.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C7C87-C49D-4232-8A9A-14CDEE460075}" type="slidenum">
              <a:rPr lang="en-US"/>
              <a:pPr/>
              <a:t>36</a:t>
            </a:fld>
            <a:endParaRPr lang="en-US"/>
          </a:p>
        </p:txBody>
      </p:sp>
      <p:sp>
        <p:nvSpPr>
          <p:cNvPr id="3655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4273" y="691472"/>
            <a:ext cx="4531012" cy="34151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230" y="4342813"/>
            <a:ext cx="5027540" cy="411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07" tIns="44954" rIns="89907" bIns="44954"/>
          <a:lstStyle/>
          <a:p>
            <a:r>
              <a:rPr lang="en-US"/>
              <a:t>Credits keep track of potential. Show how to use the credit method on arithmetic statement example. Each stack entry has a credit used to pay for the time it is popped.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6F038-5FC0-4DE3-8448-A149BAE78D65}" type="slidenum">
              <a:rPr lang="en-US"/>
              <a:pPr/>
              <a:t>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P(I) is potential after I’th operation. P(0) is initial potential. This function keeps track of the accumulated difference between the amortized (I.e. charged) costs and actual costs.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Note that if we do worst-case amount of work when I = 10 (say), we can’t do worst-case amount of work when I = 11 as now stack has only 1 element on it!</a:t>
            </a:r>
          </a:p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4C70F4-6476-4B89-B6DF-0CA77AB5233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Because, sum of the amortized costs equals the obtained good upper bound.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D6316-E6D8-4614-AC71-047857693B14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Actually, there are n-1 pushes as there is no push when ; is processed. Only pushed items may be popped. So, there are n-2 pops.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227FF-F1C3-4CA0-986F-E9787898278F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5B5A5-28BE-48B3-AFB4-8239E4682AD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Note that the amortized cost of 2 is sometimes less than the actual cost, sometimes more, and sometimes equal. We could assign an amortized cost of 3 as well.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B769F-5B82-411A-B454-04A7EDE8FF69}" type="slidenum">
              <a:rPr lang="en-US"/>
              <a:pPr/>
              <a:t>23</a:t>
            </a:fld>
            <a:endParaRPr lang="en-US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4273" y="691472"/>
            <a:ext cx="4531012" cy="34151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230" y="4342813"/>
            <a:ext cx="5027540" cy="411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07" tIns="44954" rIns="89907" bIns="44954"/>
          <a:lstStyle/>
          <a:p>
            <a:r>
              <a:rPr lang="en-US"/>
              <a:t>Assume P(0) = 0.</a:t>
            </a:r>
          </a:p>
          <a:p>
            <a:r>
              <a:rPr lang="en-US"/>
              <a:t>Actual cost = # of pops and pushes.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258F2-5B37-4638-8AFA-2B9B8BEE39C4}" type="slidenum">
              <a:rPr lang="en-US"/>
              <a:pPr/>
              <a:t>26</a:t>
            </a:fld>
            <a:endParaRPr lang="en-US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4273" y="691472"/>
            <a:ext cx="4531012" cy="34151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230" y="4342813"/>
            <a:ext cx="5027540" cy="411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07" tIns="44954" rIns="89907" bIns="44954"/>
          <a:lstStyle/>
          <a:p>
            <a:r>
              <a:rPr lang="en-US"/>
              <a:t>Proof by induction on i. When i=0, P(i) = 0 = #symbols on stack. Assume true for arbitrary i. For next i, if symbol is not ) or ;, #symbols on stack increases by 1 and potential also increases by 1. Do other two cases at home.</a:t>
            </a:r>
          </a:p>
          <a:p>
            <a:r>
              <a:rPr lang="en-US"/>
              <a:t>Once you have shown P(i) &gt;= 0 for all i, you can conclude that the cost of the n invocations is at most 2*n.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E7B94-56CD-4E50-BA39-F908EEAE3CFC}" type="slidenum">
              <a:rPr lang="en-US"/>
              <a:pPr/>
              <a:t>27</a:t>
            </a:fld>
            <a:endParaRPr lang="en-US"/>
          </a:p>
        </p:txBody>
      </p:sp>
      <p:sp>
        <p:nvSpPr>
          <p:cNvPr id="3543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4273" y="691472"/>
            <a:ext cx="4531012" cy="34151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230" y="4342813"/>
            <a:ext cx="5027540" cy="41144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07" tIns="44954" rIns="89907" bIns="44954"/>
          <a:lstStyle/>
          <a:p>
            <a:r>
              <a:rPr lang="en-US"/>
              <a:t>Reverse of accounting method.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057F-2553-4602-A120-C2C792A9C66E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7A7F-983A-4D68-B300-F897CB04FB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Slides borrowed from </a:t>
            </a:r>
            <a:r>
              <a:rPr lang="en-US" dirty="0" err="1" smtClean="0"/>
              <a:t>Sartaj</a:t>
            </a:r>
            <a:r>
              <a:rPr lang="en-US" dirty="0" smtClean="0"/>
              <a:t> </a:t>
            </a:r>
            <a:r>
              <a:rPr lang="en-US" dirty="0" err="1" smtClean="0"/>
              <a:t>Sahni’s</a:t>
            </a:r>
            <a:r>
              <a:rPr lang="en-US" dirty="0" smtClean="0"/>
              <a:t> Advanced Data </a:t>
            </a:r>
            <a:r>
              <a:rPr lang="en-US" smtClean="0"/>
              <a:t>Structures class (UF)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Statements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562600" cy="2895600"/>
          </a:xfrm>
        </p:spPr>
        <p:txBody>
          <a:bodyPr/>
          <a:lstStyle/>
          <a:p>
            <a:r>
              <a:rPr lang="en-US" sz="2800" smtClean="0"/>
              <a:t>If the next symbol is </a:t>
            </a:r>
            <a:r>
              <a:rPr lang="en-US" sz="2800" smtClean="0">
                <a:solidFill>
                  <a:schemeClr val="bg1"/>
                </a:solidFill>
              </a:rPr>
              <a:t>)</a:t>
            </a:r>
            <a:r>
              <a:rPr lang="en-US" sz="2800" smtClean="0"/>
              <a:t>, symbols are popped from the stack up to and including the first </a:t>
            </a:r>
            <a:r>
              <a:rPr lang="en-US" sz="2800" smtClean="0">
                <a:solidFill>
                  <a:schemeClr val="hlink"/>
                </a:solidFill>
              </a:rPr>
              <a:t>(</a:t>
            </a:r>
            <a:r>
              <a:rPr lang="en-US" sz="2800" smtClean="0"/>
              <a:t>, an assignment statement is generated, and the left hand symbol is added to the stack.</a:t>
            </a:r>
          </a:p>
          <a:p>
            <a:endParaRPr lang="en-US" sz="2800" smtClean="0">
              <a:solidFill>
                <a:schemeClr val="bg1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 = x+((a+b)*c+d)+y;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43800" y="3429000"/>
            <a:ext cx="838200" cy="3200400"/>
            <a:chOff x="4752" y="2160"/>
            <a:chExt cx="528" cy="201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752" y="2208"/>
              <a:ext cx="480" cy="1968"/>
              <a:chOff x="4080" y="2160"/>
              <a:chExt cx="480" cy="1968"/>
            </a:xfrm>
          </p:grpSpPr>
          <p:sp>
            <p:nvSpPr>
              <p:cNvPr id="25621" name="Line 7"/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0" cy="1968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Line 8"/>
              <p:cNvSpPr>
                <a:spLocks noChangeShapeType="1"/>
              </p:cNvSpPr>
              <p:nvPr/>
            </p:nvSpPr>
            <p:spPr bwMode="auto">
              <a:xfrm>
                <a:off x="4080" y="4128"/>
                <a:ext cx="480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9"/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0" cy="1968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4800" y="384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25613" name="Rectangle 11"/>
            <p:cNvSpPr>
              <a:spLocks noChangeArrowheads="1"/>
            </p:cNvSpPr>
            <p:nvPr/>
          </p:nvSpPr>
          <p:spPr bwMode="auto">
            <a:xfrm>
              <a:off x="4848" y="369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5614" name="Rectangle 12"/>
            <p:cNvSpPr>
              <a:spLocks noChangeArrowheads="1"/>
            </p:cNvSpPr>
            <p:nvPr/>
          </p:nvSpPr>
          <p:spPr bwMode="auto">
            <a:xfrm>
              <a:off x="4848" y="350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5615" name="Rectangle 13"/>
            <p:cNvSpPr>
              <a:spLocks noChangeArrowheads="1"/>
            </p:cNvSpPr>
            <p:nvPr/>
          </p:nvSpPr>
          <p:spPr bwMode="auto">
            <a:xfrm>
              <a:off x="4848" y="331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5616" name="Rectangle 14"/>
            <p:cNvSpPr>
              <a:spLocks noChangeArrowheads="1"/>
            </p:cNvSpPr>
            <p:nvPr/>
          </p:nvSpPr>
          <p:spPr bwMode="auto">
            <a:xfrm>
              <a:off x="4848" y="312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(</a:t>
              </a:r>
            </a:p>
          </p:txBody>
        </p:sp>
        <p:sp>
          <p:nvSpPr>
            <p:cNvPr id="25617" name="Rectangle 15"/>
            <p:cNvSpPr>
              <a:spLocks noChangeArrowheads="1"/>
            </p:cNvSpPr>
            <p:nvPr/>
          </p:nvSpPr>
          <p:spPr bwMode="auto">
            <a:xfrm>
              <a:off x="4848" y="288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(</a:t>
              </a:r>
            </a:p>
          </p:txBody>
        </p:sp>
        <p:sp>
          <p:nvSpPr>
            <p:cNvPr id="25618" name="Rectangle 16"/>
            <p:cNvSpPr>
              <a:spLocks noChangeArrowheads="1"/>
            </p:cNvSpPr>
            <p:nvPr/>
          </p:nvSpPr>
          <p:spPr bwMode="auto">
            <a:xfrm>
              <a:off x="4848" y="264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619" name="Rectangle 17"/>
            <p:cNvSpPr>
              <a:spLocks noChangeArrowheads="1"/>
            </p:cNvSpPr>
            <p:nvPr/>
          </p:nvSpPr>
          <p:spPr bwMode="auto">
            <a:xfrm>
              <a:off x="4848" y="240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5620" name="Rectangle 18"/>
            <p:cNvSpPr>
              <a:spLocks noChangeArrowheads="1"/>
            </p:cNvSpPr>
            <p:nvPr/>
          </p:nvSpPr>
          <p:spPr bwMode="auto">
            <a:xfrm>
              <a:off x="4848" y="216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376851" name="Line 19"/>
          <p:cNvSpPr>
            <a:spLocks noChangeShapeType="1"/>
          </p:cNvSpPr>
          <p:nvPr/>
        </p:nvSpPr>
        <p:spPr bwMode="auto">
          <a:xfrm>
            <a:off x="7696200" y="3733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6852" name="Line 20"/>
          <p:cNvSpPr>
            <a:spLocks noChangeShapeType="1"/>
          </p:cNvSpPr>
          <p:nvPr/>
        </p:nvSpPr>
        <p:spPr bwMode="auto">
          <a:xfrm>
            <a:off x="7696200" y="4114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6853" name="Line 21"/>
          <p:cNvSpPr>
            <a:spLocks noChangeShapeType="1"/>
          </p:cNvSpPr>
          <p:nvPr/>
        </p:nvSpPr>
        <p:spPr bwMode="auto">
          <a:xfrm>
            <a:off x="7696200" y="4495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6854" name="Line 22"/>
          <p:cNvSpPr>
            <a:spLocks noChangeShapeType="1"/>
          </p:cNvSpPr>
          <p:nvPr/>
        </p:nvSpPr>
        <p:spPr bwMode="auto">
          <a:xfrm>
            <a:off x="7696200" y="4876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6855" name="Rectangle 23"/>
          <p:cNvSpPr>
            <a:spLocks noChangeArrowheads="1"/>
          </p:cNvSpPr>
          <p:nvPr/>
        </p:nvSpPr>
        <p:spPr bwMode="auto">
          <a:xfrm>
            <a:off x="1981200" y="5181600"/>
            <a:ext cx="1725613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z1 = a+b;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/>
      <p:bldP spid="376851" grpId="0" animBg="1"/>
      <p:bldP spid="376852" grpId="0" animBg="1"/>
      <p:bldP spid="376853" grpId="0" animBg="1"/>
      <p:bldP spid="376854" grpId="0" animBg="1"/>
      <p:bldP spid="37685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Statements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 = x+((a+b)*c+d)+y;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7543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543800" y="6629400"/>
            <a:ext cx="762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305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7620000" y="60960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696200" y="5867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696200" y="5562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696200" y="5257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696200" y="4953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7696200" y="4572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z1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981200" y="5181600"/>
            <a:ext cx="1725613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z1 = a+b;</a:t>
            </a:r>
          </a:p>
        </p:txBody>
      </p:sp>
      <p:sp>
        <p:nvSpPr>
          <p:cNvPr id="377870" name="Rectangle 14"/>
          <p:cNvSpPr>
            <a:spLocks noChangeArrowheads="1"/>
          </p:cNvSpPr>
          <p:nvPr/>
        </p:nvSpPr>
        <p:spPr bwMode="auto">
          <a:xfrm>
            <a:off x="7696200" y="4343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7696200" y="3962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7872" name="Rectangle 16"/>
          <p:cNvSpPr>
            <a:spLocks noChangeArrowheads="1"/>
          </p:cNvSpPr>
          <p:nvPr/>
        </p:nvSpPr>
        <p:spPr bwMode="auto">
          <a:xfrm>
            <a:off x="7696200" y="3657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7873" name="Rectangle 17"/>
          <p:cNvSpPr>
            <a:spLocks noChangeArrowheads="1"/>
          </p:cNvSpPr>
          <p:nvPr/>
        </p:nvSpPr>
        <p:spPr bwMode="auto">
          <a:xfrm>
            <a:off x="7696200" y="3352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7696200" y="36576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7875" name="Line 19"/>
          <p:cNvSpPr>
            <a:spLocks noChangeShapeType="1"/>
          </p:cNvSpPr>
          <p:nvPr/>
        </p:nvSpPr>
        <p:spPr bwMode="auto">
          <a:xfrm>
            <a:off x="7696200" y="38862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>
            <a:off x="7696200" y="42672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7877" name="Line 21"/>
          <p:cNvSpPr>
            <a:spLocks noChangeShapeType="1"/>
          </p:cNvSpPr>
          <p:nvPr/>
        </p:nvSpPr>
        <p:spPr bwMode="auto">
          <a:xfrm>
            <a:off x="7696200" y="45720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7878" name="Line 22"/>
          <p:cNvSpPr>
            <a:spLocks noChangeShapeType="1"/>
          </p:cNvSpPr>
          <p:nvPr/>
        </p:nvSpPr>
        <p:spPr bwMode="auto">
          <a:xfrm>
            <a:off x="7696200" y="4876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7879" name="Line 23"/>
          <p:cNvSpPr>
            <a:spLocks noChangeShapeType="1"/>
          </p:cNvSpPr>
          <p:nvPr/>
        </p:nvSpPr>
        <p:spPr bwMode="auto">
          <a:xfrm>
            <a:off x="7696200" y="51816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7880" name="Rectangle 24"/>
          <p:cNvSpPr>
            <a:spLocks noChangeArrowheads="1"/>
          </p:cNvSpPr>
          <p:nvPr/>
        </p:nvSpPr>
        <p:spPr bwMode="auto">
          <a:xfrm>
            <a:off x="1981200" y="5638800"/>
            <a:ext cx="2312988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z2 = z1*c+d;</a:t>
            </a:r>
          </a:p>
        </p:txBody>
      </p:sp>
      <p:sp>
        <p:nvSpPr>
          <p:cNvPr id="26649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562600" cy="2895600"/>
          </a:xfrm>
          <a:noFill/>
        </p:spPr>
        <p:txBody>
          <a:bodyPr/>
          <a:lstStyle/>
          <a:p>
            <a:r>
              <a:rPr lang="en-US" sz="2800" smtClean="0"/>
              <a:t>If the next symbol is </a:t>
            </a:r>
            <a:r>
              <a:rPr lang="en-US" sz="2800" smtClean="0">
                <a:solidFill>
                  <a:schemeClr val="bg1"/>
                </a:solidFill>
              </a:rPr>
              <a:t>)</a:t>
            </a:r>
            <a:r>
              <a:rPr lang="en-US" sz="2800" smtClean="0"/>
              <a:t>, symbols are popped from the stack up to and including the first </a:t>
            </a:r>
            <a:r>
              <a:rPr lang="en-US" sz="2800" smtClean="0">
                <a:solidFill>
                  <a:schemeClr val="hlink"/>
                </a:solidFill>
              </a:rPr>
              <a:t>(</a:t>
            </a:r>
            <a:r>
              <a:rPr lang="en-US" sz="2800" smtClean="0"/>
              <a:t>, an assignment statement is generated, and the left hand symbol is added to the stack.</a:t>
            </a:r>
          </a:p>
          <a:p>
            <a:endParaRPr 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0" grpId="0" autoUpdateAnimBg="0"/>
      <p:bldP spid="377871" grpId="0" autoUpdateAnimBg="0"/>
      <p:bldP spid="377872" grpId="0" autoUpdateAnimBg="0"/>
      <p:bldP spid="377873" grpId="0" autoUpdateAnimBg="0"/>
      <p:bldP spid="377874" grpId="0" animBg="1"/>
      <p:bldP spid="377875" grpId="0" animBg="1"/>
      <p:bldP spid="377876" grpId="0" animBg="1"/>
      <p:bldP spid="377877" grpId="0" animBg="1"/>
      <p:bldP spid="377878" grpId="0" animBg="1"/>
      <p:bldP spid="377879" grpId="0" animBg="1"/>
      <p:bldP spid="37788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Statements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 = x+((a+b)*c+d)+y;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7543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7543800" y="6629400"/>
            <a:ext cx="762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8305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620000" y="60960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696200" y="5867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696200" y="5562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696200" y="5257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696200" y="4953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z2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981200" y="5181600"/>
            <a:ext cx="1725613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z1 = a+b;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981200" y="5638800"/>
            <a:ext cx="2312988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z2 = z1*c+d;</a:t>
            </a:r>
          </a:p>
        </p:txBody>
      </p:sp>
      <p:sp>
        <p:nvSpPr>
          <p:cNvPr id="378894" name="Rectangle 14"/>
          <p:cNvSpPr>
            <a:spLocks noChangeArrowheads="1"/>
          </p:cNvSpPr>
          <p:nvPr/>
        </p:nvSpPr>
        <p:spPr bwMode="auto">
          <a:xfrm>
            <a:off x="7696200" y="464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8895" name="Rectangle 15"/>
          <p:cNvSpPr>
            <a:spLocks noChangeArrowheads="1"/>
          </p:cNvSpPr>
          <p:nvPr/>
        </p:nvSpPr>
        <p:spPr bwMode="auto">
          <a:xfrm>
            <a:off x="7696200" y="4114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766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562600" cy="2895600"/>
          </a:xfrm>
          <a:noFill/>
        </p:spPr>
        <p:txBody>
          <a:bodyPr/>
          <a:lstStyle/>
          <a:p>
            <a:r>
              <a:rPr lang="en-US" sz="2800" smtClean="0"/>
              <a:t>If the next symbol is </a:t>
            </a:r>
            <a:r>
              <a:rPr lang="en-US" sz="2800" smtClean="0">
                <a:solidFill>
                  <a:schemeClr val="bg1"/>
                </a:solidFill>
              </a:rPr>
              <a:t>)</a:t>
            </a:r>
            <a:r>
              <a:rPr lang="en-US" sz="2800" smtClean="0"/>
              <a:t>, symbols are popped from the stack up to and including the first </a:t>
            </a:r>
            <a:r>
              <a:rPr lang="en-US" sz="2800" smtClean="0">
                <a:solidFill>
                  <a:schemeClr val="hlink"/>
                </a:solidFill>
              </a:rPr>
              <a:t>(</a:t>
            </a:r>
            <a:r>
              <a:rPr lang="en-US" sz="2800" smtClean="0"/>
              <a:t>, an assignment statement is generated, and the left hand symbol is added to the stack.</a:t>
            </a:r>
          </a:p>
          <a:p>
            <a:endParaRPr 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4" grpId="0" autoUpdateAnimBg="0"/>
      <p:bldP spid="37889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Statements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715000" cy="2362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If the next symbol is </a:t>
            </a:r>
            <a:r>
              <a:rPr lang="en-US" sz="2800" smtClean="0">
                <a:solidFill>
                  <a:schemeClr val="bg1"/>
                </a:solidFill>
              </a:rPr>
              <a:t>;</a:t>
            </a:r>
            <a:r>
              <a:rPr lang="en-US" sz="2800" smtClean="0"/>
              <a:t>, symbols are popped from the stack until the stack becomes empty. The final assignment statement                       </a:t>
            </a:r>
            <a:r>
              <a:rPr lang="en-US" sz="2800" smtClean="0">
                <a:solidFill>
                  <a:schemeClr val="hlink"/>
                </a:solidFill>
              </a:rPr>
              <a:t>a = x+z2+y;                                                 </a:t>
            </a:r>
            <a:r>
              <a:rPr lang="en-US" sz="2800" smtClean="0"/>
              <a:t> is generated.</a:t>
            </a:r>
          </a:p>
          <a:p>
            <a:pPr>
              <a:lnSpc>
                <a:spcPct val="90000"/>
              </a:lnSpc>
            </a:pPr>
            <a:endParaRPr lang="en-US" sz="2800" smtClean="0">
              <a:solidFill>
                <a:schemeClr val="bg1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 = x+((a+b)*c+d)+y;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981200" y="5181600"/>
            <a:ext cx="1725613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z1 = a+b;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7543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7543800" y="6629400"/>
            <a:ext cx="762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8305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7620000" y="60960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7696200" y="5867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696200" y="5562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7696200" y="5257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7696200" y="4953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z2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7696200" y="464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7696200" y="4114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981200" y="5638800"/>
            <a:ext cx="2312988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z2 = z1*c+d;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1143000"/>
          </a:xfrm>
        </p:spPr>
        <p:txBody>
          <a:bodyPr/>
          <a:lstStyle/>
          <a:p>
            <a:r>
              <a:rPr lang="en-US" sz="3600" smtClean="0"/>
              <a:t>Complexity Of processNextSymbol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0574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</a:rPr>
              <a:t>O(</a:t>
            </a:r>
            <a:r>
              <a:rPr lang="en-US" smtClean="0"/>
              <a:t>number of symbols that get popped from stack</a:t>
            </a:r>
            <a:r>
              <a:rPr lang="en-US" smtClean="0">
                <a:solidFill>
                  <a:schemeClr val="hlink"/>
                </a:solidFill>
              </a:rPr>
              <a:t>)</a:t>
            </a:r>
          </a:p>
          <a:p>
            <a:r>
              <a:rPr lang="en-US" smtClean="0">
                <a:solidFill>
                  <a:schemeClr val="hlink"/>
                </a:solidFill>
              </a:rPr>
              <a:t>O(i)</a:t>
            </a:r>
            <a:r>
              <a:rPr lang="en-US" smtClean="0"/>
              <a:t>,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/>
              <a:t>where </a:t>
            </a:r>
            <a:r>
              <a:rPr lang="en-US" smtClean="0">
                <a:solidFill>
                  <a:schemeClr val="hlink"/>
                </a:solidFill>
              </a:rPr>
              <a:t>i </a:t>
            </a:r>
            <a:r>
              <a:rPr lang="en-US" smtClean="0"/>
              <a:t>is </a:t>
            </a:r>
            <a:r>
              <a:rPr lang="en-US" smtClean="0">
                <a:solidFill>
                  <a:schemeClr val="bg1"/>
                </a:solidFill>
              </a:rPr>
              <a:t>for</a:t>
            </a:r>
            <a:r>
              <a:rPr lang="en-US" smtClean="0"/>
              <a:t> loop index.</a:t>
            </a:r>
          </a:p>
          <a:p>
            <a:pPr>
              <a:buFontTx/>
              <a:buNone/>
            </a:pPr>
            <a:endParaRPr lang="en-US" smtClean="0">
              <a:solidFill>
                <a:schemeClr val="hlink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 = x+((a+b)*c+d)+y;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685800"/>
          </a:xfrm>
        </p:spPr>
        <p:txBody>
          <a:bodyPr/>
          <a:lstStyle/>
          <a:p>
            <a:r>
              <a:rPr lang="en-US" sz="3600" smtClean="0"/>
              <a:t>Overall Complexity (Conventional Analysis)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91000"/>
            <a:ext cx="7772400" cy="2438400"/>
          </a:xfrm>
        </p:spPr>
        <p:txBody>
          <a:bodyPr/>
          <a:lstStyle/>
          <a:p>
            <a:r>
              <a:rPr lang="en-US" sz="2800" smtClean="0"/>
              <a:t>So, overall complexity is </a:t>
            </a:r>
            <a:r>
              <a:rPr lang="en-US" sz="2800" smtClean="0">
                <a:solidFill>
                  <a:schemeClr val="hlink"/>
                </a:solidFill>
              </a:rPr>
              <a:t>O(</a:t>
            </a:r>
            <a:r>
              <a:rPr lang="en-US" sz="2800" smtClean="0">
                <a:solidFill>
                  <a:schemeClr val="hlink"/>
                </a:solidFill>
                <a:latin typeface="Symbol" pitchFamily="18" charset="2"/>
              </a:rPr>
              <a:t>S</a:t>
            </a:r>
            <a:r>
              <a:rPr lang="en-US" sz="2800" smtClean="0">
                <a:solidFill>
                  <a:schemeClr val="hlink"/>
                </a:solidFill>
              </a:rPr>
              <a:t>i) = O(n</a:t>
            </a:r>
            <a:r>
              <a:rPr lang="en-US" sz="2800" baseline="30000" smtClean="0">
                <a:solidFill>
                  <a:schemeClr val="hlink"/>
                </a:solidFill>
              </a:rPr>
              <a:t>2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.</a:t>
            </a:r>
          </a:p>
          <a:p>
            <a:r>
              <a:rPr lang="en-US" sz="2800" smtClean="0"/>
              <a:t>Alternatively, </a:t>
            </a:r>
            <a:r>
              <a:rPr lang="en-US" sz="2800" smtClean="0">
                <a:solidFill>
                  <a:schemeClr val="hlink"/>
                </a:solidFill>
              </a:rPr>
              <a:t>O(n*n) = O(n</a:t>
            </a:r>
            <a:r>
              <a:rPr lang="en-US" sz="2800" baseline="30000" smtClean="0">
                <a:solidFill>
                  <a:schemeClr val="hlink"/>
                </a:solidFill>
              </a:rPr>
              <a:t>2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.</a:t>
            </a:r>
          </a:p>
          <a:p>
            <a:r>
              <a:rPr lang="en-US" sz="2800" smtClean="0"/>
              <a:t>Although correct, a more careful analysis permits us to conclude that the complexity is </a:t>
            </a:r>
            <a:r>
              <a:rPr lang="en-US" sz="2800" smtClean="0">
                <a:solidFill>
                  <a:schemeClr val="hlink"/>
                </a:solidFill>
              </a:rPr>
              <a:t>O(n)</a:t>
            </a:r>
            <a:r>
              <a:rPr lang="en-US" sz="2800" smtClean="0"/>
              <a:t>.</a:t>
            </a:r>
          </a:p>
          <a:p>
            <a:endParaRPr lang="en-US" sz="2800" smtClean="0">
              <a:solidFill>
                <a:schemeClr val="hlink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90600" y="838200"/>
            <a:ext cx="7696200" cy="2774950"/>
          </a:xfrm>
          <a:prstGeom prst="rect">
            <a:avLst/>
          </a:prstGeom>
          <a:solidFill>
            <a:srgbClr val="FFFF66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bg1"/>
                </a:solidFill>
              </a:rPr>
              <a:t>   create an empty stack;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bg1"/>
                </a:solidFill>
              </a:rPr>
              <a:t>    for (int i = 1; i &lt;= n; i++)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>
                <a:solidFill>
                  <a:schemeClr val="hlink"/>
                </a:solidFill>
              </a:rPr>
              <a:t>// n is number of symbols in statement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bg1"/>
                </a:solidFill>
              </a:rPr>
              <a:t>        processNextSymbol();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Ways To Determine Amortized Complexity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Aggregate method.</a:t>
            </a:r>
          </a:p>
          <a:p>
            <a:r>
              <a:rPr lang="en-US" smtClean="0"/>
              <a:t>Accounting method.</a:t>
            </a:r>
          </a:p>
          <a:p>
            <a:r>
              <a:rPr lang="en-US" smtClean="0"/>
              <a:t>Potential function method.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mtClean="0"/>
              <a:t>Aggregate Method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smtClean="0"/>
              <a:t>Somehow obtain a good upper bound on the actual cost of the </a:t>
            </a:r>
            <a:r>
              <a:rPr lang="en-US" smtClean="0">
                <a:solidFill>
                  <a:schemeClr val="hlink"/>
                </a:solidFill>
              </a:rPr>
              <a:t>n</a:t>
            </a:r>
            <a:r>
              <a:rPr lang="en-US" smtClean="0"/>
              <a:t> invocations of </a:t>
            </a:r>
            <a:r>
              <a:rPr lang="en-US" smtClean="0">
                <a:solidFill>
                  <a:schemeClr val="bg1"/>
                </a:solidFill>
              </a:rPr>
              <a:t>processNextSymbol()</a:t>
            </a:r>
          </a:p>
          <a:p>
            <a:r>
              <a:rPr lang="en-US" smtClean="0"/>
              <a:t>Divide this bound by </a:t>
            </a:r>
            <a:r>
              <a:rPr lang="en-US" smtClean="0">
                <a:solidFill>
                  <a:schemeClr val="hlink"/>
                </a:solidFill>
              </a:rPr>
              <a:t>n</a:t>
            </a:r>
            <a:r>
              <a:rPr lang="en-US" smtClean="0"/>
              <a:t> to get the amortized cost of one invocation of </a:t>
            </a:r>
            <a:r>
              <a:rPr lang="en-US" smtClean="0">
                <a:solidFill>
                  <a:schemeClr val="bg1"/>
                </a:solidFill>
              </a:rPr>
              <a:t>processNextSymbol()</a:t>
            </a:r>
          </a:p>
          <a:p>
            <a:r>
              <a:rPr lang="en-US" smtClean="0"/>
              <a:t>Easy to see that</a:t>
            </a:r>
          </a:p>
          <a:p>
            <a:pPr lvl="1">
              <a:buFont typeface="Wingdings" pitchFamily="2" charset="2"/>
              <a:buNone/>
            </a:pP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S(</a:t>
            </a:r>
            <a:r>
              <a:rPr lang="en-US" sz="3200" smtClean="0">
                <a:solidFill>
                  <a:schemeClr val="hlink"/>
                </a:solidFill>
              </a:rPr>
              <a:t>actual cost</a:t>
            </a: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) &lt;= S(</a:t>
            </a:r>
            <a:r>
              <a:rPr lang="en-US" sz="3200" smtClean="0">
                <a:solidFill>
                  <a:schemeClr val="hlink"/>
                </a:solidFill>
              </a:rPr>
              <a:t>amortized cost</a:t>
            </a: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sz="3200" smtClean="0">
              <a:solidFill>
                <a:schemeClr val="hlink"/>
              </a:solidFill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mtClean="0"/>
              <a:t>Aggregate Method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r>
              <a:rPr lang="en-US" smtClean="0"/>
              <a:t>The actual cost of the </a:t>
            </a:r>
            <a:r>
              <a:rPr lang="en-US" smtClean="0">
                <a:solidFill>
                  <a:schemeClr val="hlink"/>
                </a:solidFill>
              </a:rPr>
              <a:t>n</a:t>
            </a:r>
            <a:r>
              <a:rPr lang="en-US" smtClean="0"/>
              <a:t> invocations of </a:t>
            </a:r>
            <a:r>
              <a:rPr lang="en-US" smtClean="0">
                <a:solidFill>
                  <a:schemeClr val="bg1"/>
                </a:solidFill>
              </a:rPr>
              <a:t>processNextSymbol()</a:t>
            </a:r>
          </a:p>
          <a:p>
            <a:pPr>
              <a:buFontTx/>
              <a:buNone/>
            </a:pPr>
            <a:r>
              <a:rPr lang="en-US" smtClean="0"/>
              <a:t>   equals number of stack pop and push operations.</a:t>
            </a:r>
            <a:endParaRPr lang="en-US" sz="3600" smtClean="0">
              <a:solidFill>
                <a:schemeClr val="hlink"/>
              </a:solidFill>
              <a:latin typeface="Symbol" pitchFamily="18" charset="2"/>
            </a:endParaRPr>
          </a:p>
          <a:p>
            <a:r>
              <a:rPr lang="en-US" smtClean="0"/>
              <a:t>The </a:t>
            </a:r>
            <a:r>
              <a:rPr lang="en-US" smtClean="0">
                <a:solidFill>
                  <a:schemeClr val="hlink"/>
                </a:solidFill>
              </a:rPr>
              <a:t>n</a:t>
            </a:r>
            <a:r>
              <a:rPr lang="en-US" smtClean="0"/>
              <a:t> invocations cause at most </a:t>
            </a:r>
            <a:r>
              <a:rPr lang="en-US" smtClean="0">
                <a:solidFill>
                  <a:schemeClr val="hlink"/>
                </a:solidFill>
              </a:rPr>
              <a:t>n</a:t>
            </a:r>
            <a:r>
              <a:rPr lang="en-US" smtClean="0"/>
              <a:t> symbols to be pushed on to the stack.</a:t>
            </a:r>
          </a:p>
          <a:p>
            <a:r>
              <a:rPr lang="en-US" smtClean="0"/>
              <a:t>This count includes the symbols for new variables, because each new variable is the result of a </a:t>
            </a:r>
            <a:r>
              <a:rPr lang="en-US" smtClean="0">
                <a:solidFill>
                  <a:schemeClr val="bg1"/>
                </a:solidFill>
              </a:rPr>
              <a:t>)</a:t>
            </a:r>
            <a:r>
              <a:rPr lang="en-US" smtClean="0"/>
              <a:t> being processed. Note that no </a:t>
            </a:r>
            <a:r>
              <a:rPr lang="en-US" smtClean="0">
                <a:solidFill>
                  <a:schemeClr val="bg1"/>
                </a:solidFill>
              </a:rPr>
              <a:t>)</a:t>
            </a:r>
            <a:r>
              <a:rPr lang="en-US" smtClean="0"/>
              <a:t>s get pushed on to the stack.</a:t>
            </a:r>
            <a:endParaRPr lang="en-US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3200" smtClean="0">
              <a:solidFill>
                <a:schemeClr val="hlink"/>
              </a:solidFill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mtClean="0"/>
              <a:t>Aggregate Method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7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actual cost of the </a:t>
            </a:r>
            <a:r>
              <a:rPr lang="en-US" smtClean="0">
                <a:solidFill>
                  <a:schemeClr val="hlink"/>
                </a:solidFill>
              </a:rPr>
              <a:t>n</a:t>
            </a:r>
            <a:r>
              <a:rPr lang="en-US" smtClean="0"/>
              <a:t> invocations of </a:t>
            </a:r>
            <a:r>
              <a:rPr lang="en-US" smtClean="0">
                <a:solidFill>
                  <a:schemeClr val="bg1"/>
                </a:solidFill>
              </a:rPr>
              <a:t>processNextSymbol()                                                </a:t>
            </a:r>
            <a:r>
              <a:rPr lang="en-US" smtClean="0"/>
              <a:t>is at most</a:t>
            </a:r>
            <a:r>
              <a:rPr lang="en-US" smtClean="0">
                <a:solidFill>
                  <a:schemeClr val="hlink"/>
                </a:solidFill>
              </a:rPr>
              <a:t> 2n</a:t>
            </a:r>
            <a:r>
              <a:rPr lang="en-US" smtClean="0"/>
              <a:t>. </a:t>
            </a:r>
            <a:endParaRPr lang="en-US" smtClean="0">
              <a:solidFill>
                <a:schemeClr val="hlink"/>
              </a:solidFill>
            </a:endParaRPr>
          </a:p>
          <a:p>
            <a:r>
              <a:rPr lang="en-US" smtClean="0"/>
              <a:t>So, using </a:t>
            </a:r>
            <a:r>
              <a:rPr lang="en-US" smtClean="0">
                <a:solidFill>
                  <a:schemeClr val="hlink"/>
                </a:solidFill>
              </a:rPr>
              <a:t>2n/n = 2</a:t>
            </a:r>
            <a:r>
              <a:rPr lang="en-US" smtClean="0"/>
              <a:t> as the amortized cost of </a:t>
            </a:r>
            <a:r>
              <a:rPr lang="en-US" smtClean="0">
                <a:solidFill>
                  <a:schemeClr val="bg1"/>
                </a:solidFill>
              </a:rPr>
              <a:t>processNextSymbol()                                                </a:t>
            </a:r>
            <a:r>
              <a:rPr lang="en-US" smtClean="0"/>
              <a:t>is OK, because this cost results in                    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S(</a:t>
            </a:r>
            <a:r>
              <a:rPr lang="en-US" smtClean="0">
                <a:solidFill>
                  <a:schemeClr val="hlink"/>
                </a:solidFill>
              </a:rPr>
              <a:t>actual cost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) &lt;= S(</a:t>
            </a:r>
            <a:r>
              <a:rPr lang="en-US" smtClean="0">
                <a:solidFill>
                  <a:schemeClr val="hlink"/>
                </a:solidFill>
              </a:rPr>
              <a:t>amortized cost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)</a:t>
            </a:r>
            <a:endParaRPr lang="en-US" smtClean="0">
              <a:solidFill>
                <a:schemeClr val="bg1"/>
              </a:solidFill>
            </a:endParaRPr>
          </a:p>
          <a:p>
            <a:r>
              <a:rPr lang="en-US" smtClean="0"/>
              <a:t>Since the amortized cost of  </a:t>
            </a:r>
            <a:r>
              <a:rPr lang="en-US" smtClean="0">
                <a:solidFill>
                  <a:schemeClr val="bg1"/>
                </a:solidFill>
              </a:rPr>
              <a:t>processNextSymbol()   </a:t>
            </a:r>
            <a:r>
              <a:rPr lang="en-US" smtClean="0"/>
              <a:t>is </a:t>
            </a:r>
            <a:r>
              <a:rPr lang="en-US" smtClean="0">
                <a:solidFill>
                  <a:schemeClr val="hlink"/>
                </a:solidFill>
              </a:rPr>
              <a:t>2</a:t>
            </a:r>
            <a:r>
              <a:rPr lang="en-US" smtClean="0"/>
              <a:t>, the actual cost of all </a:t>
            </a:r>
            <a:r>
              <a:rPr lang="en-US" smtClean="0">
                <a:solidFill>
                  <a:schemeClr val="hlink"/>
                </a:solidFill>
              </a:rPr>
              <a:t>n</a:t>
            </a:r>
            <a:r>
              <a:rPr lang="en-US" smtClean="0"/>
              <a:t> invocations is at most </a:t>
            </a:r>
            <a:r>
              <a:rPr lang="en-US" smtClean="0">
                <a:solidFill>
                  <a:schemeClr val="hlink"/>
                </a:solidFill>
              </a:rPr>
              <a:t>2n</a:t>
            </a:r>
            <a:r>
              <a:rPr lang="en-US" smtClean="0"/>
              <a:t>.</a:t>
            </a:r>
            <a:endParaRPr lang="en-US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3200" smtClean="0">
              <a:solidFill>
                <a:schemeClr val="hlink"/>
              </a:solidFill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Amortized Complexity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bg1"/>
                </a:solidFill>
              </a:rPr>
              <a:t>amortized complexity</a:t>
            </a:r>
            <a:r>
              <a:rPr lang="en-US" smtClean="0"/>
              <a:t> of a task is the amount you charge the task.</a:t>
            </a:r>
          </a:p>
          <a:p>
            <a:pPr>
              <a:lnSpc>
                <a:spcPct val="90000"/>
              </a:lnSpc>
            </a:pPr>
            <a:r>
              <a:rPr lang="en-US" smtClean="0"/>
              <a:t>The conventional way to bound the cost of doing a task</a:t>
            </a:r>
            <a:r>
              <a:rPr lang="en-US" smtClean="0">
                <a:solidFill>
                  <a:schemeClr val="hlink"/>
                </a:solidFill>
              </a:rPr>
              <a:t> n</a:t>
            </a:r>
            <a:r>
              <a:rPr lang="en-US" smtClean="0"/>
              <a:t> times is to use one of the expressions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smtClean="0">
                <a:solidFill>
                  <a:schemeClr val="hlink"/>
                </a:solidFill>
              </a:rPr>
              <a:t>n*(worst-case cost of task)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S(</a:t>
            </a:r>
            <a:r>
              <a:rPr lang="en-US" smtClean="0">
                <a:solidFill>
                  <a:schemeClr val="hlink"/>
                </a:solidFill>
              </a:rPr>
              <a:t>worst-case cost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 </a:t>
            </a:r>
            <a:r>
              <a:rPr lang="en-US" smtClean="0">
                <a:solidFill>
                  <a:schemeClr val="hlink"/>
                </a:solidFill>
              </a:rPr>
              <a:t>of task i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)</a:t>
            </a:r>
            <a:endParaRPr lang="en-US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chemeClr val="bg1"/>
                </a:solidFill>
              </a:rPr>
              <a:t>amortized complexity</a:t>
            </a:r>
            <a:r>
              <a:rPr lang="en-US" smtClean="0"/>
              <a:t> way to bound the cost of doing a task</a:t>
            </a:r>
            <a:r>
              <a:rPr lang="en-US" smtClean="0">
                <a:solidFill>
                  <a:schemeClr val="hlink"/>
                </a:solidFill>
              </a:rPr>
              <a:t> n</a:t>
            </a:r>
            <a:r>
              <a:rPr lang="en-US" smtClean="0"/>
              <a:t> times is to use one of the expressions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n*(amortized cost of task)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S(</a:t>
            </a:r>
            <a:r>
              <a:rPr lang="en-US" smtClean="0">
                <a:solidFill>
                  <a:schemeClr val="hlink"/>
                </a:solidFill>
              </a:rPr>
              <a:t>amortized cost of task i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mtClean="0"/>
              <a:t>Aggregate Method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7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aggregate method isn’t very useful, because to figure out the amortized cost we must first obtain a good bound on the aggregate cost of a sequence of invocations.</a:t>
            </a:r>
          </a:p>
          <a:p>
            <a:r>
              <a:rPr lang="en-US" smtClean="0"/>
              <a:t>Since our objective was to use amortized complexity to get a better bound on the cost of a sequence of invocations, if we can obtain this better bound through other techniques, we</a:t>
            </a:r>
            <a:r>
              <a:rPr lang="en-US" sz="3600" smtClean="0"/>
              <a:t> </a:t>
            </a:r>
            <a:r>
              <a:rPr lang="en-US" smtClean="0"/>
              <a:t>can omit dividing the bound by </a:t>
            </a:r>
            <a:r>
              <a:rPr lang="en-US" smtClean="0">
                <a:solidFill>
                  <a:schemeClr val="hlink"/>
                </a:solidFill>
              </a:rPr>
              <a:t>n</a:t>
            </a:r>
            <a:r>
              <a:rPr lang="en-US" smtClean="0"/>
              <a:t> to obtain the amortized cost.</a:t>
            </a:r>
          </a:p>
          <a:p>
            <a:pPr>
              <a:buFontTx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z="3200" smtClean="0">
              <a:solidFill>
                <a:schemeClr val="hlink"/>
              </a:solidFill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Amortized Complexity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/>
              <a:t>Aggregate method.</a:t>
            </a:r>
          </a:p>
          <a:p>
            <a:r>
              <a:rPr lang="en-US"/>
              <a:t>Accounting method.</a:t>
            </a:r>
          </a:p>
          <a:p>
            <a:r>
              <a:rPr lang="en-US"/>
              <a:t>Potential function method.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Function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P(i) = amortizedCost(i) – actualCost(i) + P(i – 1)</a:t>
            </a:r>
          </a:p>
          <a:p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FF3300"/>
                </a:solidFill>
              </a:rPr>
              <a:t>(P(i) – P(i – 1)) =  </a:t>
            </a:r>
          </a:p>
          <a:p>
            <a:pPr>
              <a:buFontTx/>
              <a:buNone/>
            </a:pPr>
            <a:r>
              <a:rPr lang="en-US">
                <a:solidFill>
                  <a:srgbClr val="FF3300"/>
                </a:solidFill>
              </a:rPr>
              <a:t>                   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FF3300"/>
                </a:solidFill>
              </a:rPr>
              <a:t>(amortizedCost(i) –actualCost(i))</a:t>
            </a:r>
          </a:p>
          <a:p>
            <a:r>
              <a:rPr lang="en-US">
                <a:solidFill>
                  <a:srgbClr val="FF3300"/>
                </a:solidFill>
              </a:rPr>
              <a:t>P(n) – P(0) =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FF3300"/>
                </a:solidFill>
              </a:rPr>
              <a:t>(amortizedCost(i) –actualCost(i))</a:t>
            </a:r>
          </a:p>
          <a:p>
            <a:r>
              <a:rPr lang="en-US">
                <a:solidFill>
                  <a:srgbClr val="FF3300"/>
                </a:solidFill>
              </a:rPr>
              <a:t>P(n) – P(0) &gt;= 0</a:t>
            </a:r>
          </a:p>
          <a:p>
            <a:r>
              <a:rPr lang="en-US"/>
              <a:t>When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P(0) = 0</a:t>
            </a:r>
            <a:r>
              <a:rPr lang="en-US"/>
              <a:t>,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P(i)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is the amount by which the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first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operations have been over charged.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Function Example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2743200" y="1447800"/>
            <a:ext cx="563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a = x + ( ( a + b  ) * c + d  ) + y ;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1981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actual cost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76200" y="2667000"/>
            <a:ext cx="2667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amortized cost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1066800" y="3200400"/>
            <a:ext cx="1676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potential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27432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30480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33528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36576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39624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42672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44958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48006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51054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54864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57912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60960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64008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67056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70104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73152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76200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7924800" y="2057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27432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30480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33528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36576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39624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42672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44958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48006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69" name="Text Box 33"/>
          <p:cNvSpPr txBox="1">
            <a:spLocks noChangeArrowheads="1"/>
          </p:cNvSpPr>
          <p:nvPr/>
        </p:nvSpPr>
        <p:spPr bwMode="auto">
          <a:xfrm>
            <a:off x="51054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54864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71" name="Text Box 35"/>
          <p:cNvSpPr txBox="1">
            <a:spLocks noChangeArrowheads="1"/>
          </p:cNvSpPr>
          <p:nvPr/>
        </p:nvSpPr>
        <p:spPr bwMode="auto">
          <a:xfrm>
            <a:off x="5791200" y="2667000"/>
            <a:ext cx="3048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  </a:t>
            </a:r>
          </a:p>
        </p:txBody>
      </p:sp>
      <p:sp>
        <p:nvSpPr>
          <p:cNvPr id="347172" name="Text Box 36"/>
          <p:cNvSpPr txBox="1">
            <a:spLocks noChangeArrowheads="1"/>
          </p:cNvSpPr>
          <p:nvPr/>
        </p:nvSpPr>
        <p:spPr bwMode="auto">
          <a:xfrm>
            <a:off x="60960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73" name="Text Box 37"/>
          <p:cNvSpPr txBox="1">
            <a:spLocks noChangeArrowheads="1"/>
          </p:cNvSpPr>
          <p:nvPr/>
        </p:nvSpPr>
        <p:spPr bwMode="auto">
          <a:xfrm>
            <a:off x="64008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74" name="Text Box 38"/>
          <p:cNvSpPr txBox="1">
            <a:spLocks noChangeArrowheads="1"/>
          </p:cNvSpPr>
          <p:nvPr/>
        </p:nvSpPr>
        <p:spPr bwMode="auto">
          <a:xfrm>
            <a:off x="67056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75" name="Text Box 39"/>
          <p:cNvSpPr txBox="1">
            <a:spLocks noChangeArrowheads="1"/>
          </p:cNvSpPr>
          <p:nvPr/>
        </p:nvSpPr>
        <p:spPr bwMode="auto">
          <a:xfrm>
            <a:off x="70104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73152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77" name="Text Box 41"/>
          <p:cNvSpPr txBox="1">
            <a:spLocks noChangeArrowheads="1"/>
          </p:cNvSpPr>
          <p:nvPr/>
        </p:nvSpPr>
        <p:spPr bwMode="auto">
          <a:xfrm>
            <a:off x="76200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78" name="Text Box 42"/>
          <p:cNvSpPr txBox="1">
            <a:spLocks noChangeArrowheads="1"/>
          </p:cNvSpPr>
          <p:nvPr/>
        </p:nvSpPr>
        <p:spPr bwMode="auto">
          <a:xfrm>
            <a:off x="7924800" y="26670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79" name="Text Box 43"/>
          <p:cNvSpPr txBox="1">
            <a:spLocks noChangeArrowheads="1"/>
          </p:cNvSpPr>
          <p:nvPr/>
        </p:nvSpPr>
        <p:spPr bwMode="auto">
          <a:xfrm>
            <a:off x="27432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180" name="Text Box 44"/>
          <p:cNvSpPr txBox="1">
            <a:spLocks noChangeArrowheads="1"/>
          </p:cNvSpPr>
          <p:nvPr/>
        </p:nvSpPr>
        <p:spPr bwMode="auto">
          <a:xfrm>
            <a:off x="30480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81" name="Text Box 45"/>
          <p:cNvSpPr txBox="1">
            <a:spLocks noChangeArrowheads="1"/>
          </p:cNvSpPr>
          <p:nvPr/>
        </p:nvSpPr>
        <p:spPr bwMode="auto">
          <a:xfrm>
            <a:off x="33528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7182" name="Text Box 46"/>
          <p:cNvSpPr txBox="1">
            <a:spLocks noChangeArrowheads="1"/>
          </p:cNvSpPr>
          <p:nvPr/>
        </p:nvSpPr>
        <p:spPr bwMode="auto">
          <a:xfrm>
            <a:off x="36576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7183" name="Text Box 47"/>
          <p:cNvSpPr txBox="1">
            <a:spLocks noChangeArrowheads="1"/>
          </p:cNvSpPr>
          <p:nvPr/>
        </p:nvSpPr>
        <p:spPr bwMode="auto">
          <a:xfrm>
            <a:off x="39624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7184" name="Text Box 48"/>
          <p:cNvSpPr txBox="1">
            <a:spLocks noChangeArrowheads="1"/>
          </p:cNvSpPr>
          <p:nvPr/>
        </p:nvSpPr>
        <p:spPr bwMode="auto">
          <a:xfrm>
            <a:off x="42672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7185" name="Text Box 49"/>
          <p:cNvSpPr txBox="1">
            <a:spLocks noChangeArrowheads="1"/>
          </p:cNvSpPr>
          <p:nvPr/>
        </p:nvSpPr>
        <p:spPr bwMode="auto">
          <a:xfrm>
            <a:off x="44958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186" name="Text Box 50"/>
          <p:cNvSpPr txBox="1">
            <a:spLocks noChangeArrowheads="1"/>
          </p:cNvSpPr>
          <p:nvPr/>
        </p:nvSpPr>
        <p:spPr bwMode="auto">
          <a:xfrm>
            <a:off x="48006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7187" name="Text Box 51"/>
          <p:cNvSpPr txBox="1">
            <a:spLocks noChangeArrowheads="1"/>
          </p:cNvSpPr>
          <p:nvPr/>
        </p:nvSpPr>
        <p:spPr bwMode="auto">
          <a:xfrm>
            <a:off x="51054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7188" name="Text Box 52"/>
          <p:cNvSpPr txBox="1">
            <a:spLocks noChangeArrowheads="1"/>
          </p:cNvSpPr>
          <p:nvPr/>
        </p:nvSpPr>
        <p:spPr bwMode="auto">
          <a:xfrm>
            <a:off x="54864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7189" name="Text Box 53"/>
          <p:cNvSpPr txBox="1">
            <a:spLocks noChangeArrowheads="1"/>
          </p:cNvSpPr>
          <p:nvPr/>
        </p:nvSpPr>
        <p:spPr bwMode="auto">
          <a:xfrm>
            <a:off x="57912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190" name="Text Box 54"/>
          <p:cNvSpPr txBox="1">
            <a:spLocks noChangeArrowheads="1"/>
          </p:cNvSpPr>
          <p:nvPr/>
        </p:nvSpPr>
        <p:spPr bwMode="auto">
          <a:xfrm>
            <a:off x="60960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7191" name="Text Box 55"/>
          <p:cNvSpPr txBox="1">
            <a:spLocks noChangeArrowheads="1"/>
          </p:cNvSpPr>
          <p:nvPr/>
        </p:nvSpPr>
        <p:spPr bwMode="auto">
          <a:xfrm>
            <a:off x="64008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7192" name="Text Box 56"/>
          <p:cNvSpPr txBox="1">
            <a:spLocks noChangeArrowheads="1"/>
          </p:cNvSpPr>
          <p:nvPr/>
        </p:nvSpPr>
        <p:spPr bwMode="auto">
          <a:xfrm>
            <a:off x="6629400" y="32766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7193" name="Text Box 57"/>
          <p:cNvSpPr txBox="1">
            <a:spLocks noChangeArrowheads="1"/>
          </p:cNvSpPr>
          <p:nvPr/>
        </p:nvSpPr>
        <p:spPr bwMode="auto">
          <a:xfrm>
            <a:off x="70104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7194" name="Text Box 58"/>
          <p:cNvSpPr txBox="1">
            <a:spLocks noChangeArrowheads="1"/>
          </p:cNvSpPr>
          <p:nvPr/>
        </p:nvSpPr>
        <p:spPr bwMode="auto">
          <a:xfrm>
            <a:off x="73152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7195" name="Text Box 59"/>
          <p:cNvSpPr txBox="1">
            <a:spLocks noChangeArrowheads="1"/>
          </p:cNvSpPr>
          <p:nvPr/>
        </p:nvSpPr>
        <p:spPr bwMode="auto">
          <a:xfrm>
            <a:off x="76200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196" name="Text Box 60"/>
          <p:cNvSpPr txBox="1">
            <a:spLocks noChangeArrowheads="1"/>
          </p:cNvSpPr>
          <p:nvPr/>
        </p:nvSpPr>
        <p:spPr bwMode="auto">
          <a:xfrm>
            <a:off x="7924800" y="3200400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197" name="Text Box 61"/>
          <p:cNvSpPr txBox="1">
            <a:spLocks noChangeArrowheads="1"/>
          </p:cNvSpPr>
          <p:nvPr/>
        </p:nvSpPr>
        <p:spPr bwMode="auto">
          <a:xfrm>
            <a:off x="1143000" y="4800600"/>
            <a:ext cx="624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Potential = stack size except at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4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34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34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47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47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34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34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34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34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3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347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347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347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 fill="hold"/>
                                        <p:tgtEl>
                                          <p:spTgt spid="347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" fill="hold"/>
                                        <p:tgtEl>
                                          <p:spTgt spid="347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00" fill="hold"/>
                                        <p:tgtEl>
                                          <p:spTgt spid="34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300" fill="hold"/>
                                        <p:tgtEl>
                                          <p:spTgt spid="34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" fill="hold"/>
                                        <p:tgtEl>
                                          <p:spTgt spid="34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" fill="hold"/>
                                        <p:tgtEl>
                                          <p:spTgt spid="34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00" fill="hold"/>
                                        <p:tgtEl>
                                          <p:spTgt spid="3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00" fill="hold"/>
                                        <p:tgtEl>
                                          <p:spTgt spid="3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" fill="hold"/>
                                        <p:tgtEl>
                                          <p:spTgt spid="34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34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300" fill="hold"/>
                                        <p:tgtEl>
                                          <p:spTgt spid="34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300" fill="hold"/>
                                        <p:tgtEl>
                                          <p:spTgt spid="34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" fill="hold"/>
                                        <p:tgtEl>
                                          <p:spTgt spid="34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" fill="hold"/>
                                        <p:tgtEl>
                                          <p:spTgt spid="34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300" fill="hold"/>
                                        <p:tgtEl>
                                          <p:spTgt spid="34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300" fill="hold"/>
                                        <p:tgtEl>
                                          <p:spTgt spid="34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" fill="hold"/>
                                        <p:tgtEl>
                                          <p:spTgt spid="34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" fill="hold"/>
                                        <p:tgtEl>
                                          <p:spTgt spid="34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300" fill="hold"/>
                                        <p:tgtEl>
                                          <p:spTgt spid="3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300" fill="hold"/>
                                        <p:tgtEl>
                                          <p:spTgt spid="3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300" fill="hold"/>
                                        <p:tgtEl>
                                          <p:spTgt spid="34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300" fill="hold"/>
                                        <p:tgtEl>
                                          <p:spTgt spid="34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300" fill="hold"/>
                                        <p:tgtEl>
                                          <p:spTgt spid="3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300" fill="hold"/>
                                        <p:tgtEl>
                                          <p:spTgt spid="34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300" fill="hold"/>
                                        <p:tgtEl>
                                          <p:spTgt spid="34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300" fill="hold"/>
                                        <p:tgtEl>
                                          <p:spTgt spid="34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300" fill="hold"/>
                                        <p:tgtEl>
                                          <p:spTgt spid="347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300" fill="hold"/>
                                        <p:tgtEl>
                                          <p:spTgt spid="347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300" fill="hold"/>
                                        <p:tgtEl>
                                          <p:spTgt spid="347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300" fill="hold"/>
                                        <p:tgtEl>
                                          <p:spTgt spid="347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300" fill="hold"/>
                                        <p:tgtEl>
                                          <p:spTgt spid="347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300" fill="hold"/>
                                        <p:tgtEl>
                                          <p:spTgt spid="347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300" fill="hold"/>
                                        <p:tgtEl>
                                          <p:spTgt spid="34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300" fill="hold"/>
                                        <p:tgtEl>
                                          <p:spTgt spid="34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300" fill="hold"/>
                                        <p:tgtEl>
                                          <p:spTgt spid="3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300" fill="hold"/>
                                        <p:tgtEl>
                                          <p:spTgt spid="3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300" fill="hold"/>
                                        <p:tgtEl>
                                          <p:spTgt spid="3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300" fill="hold"/>
                                        <p:tgtEl>
                                          <p:spTgt spid="3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300" fill="hold"/>
                                        <p:tgtEl>
                                          <p:spTgt spid="3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300" fill="hold"/>
                                        <p:tgtEl>
                                          <p:spTgt spid="3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300" fill="hold"/>
                                        <p:tgtEl>
                                          <p:spTgt spid="34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300" fill="hold"/>
                                        <p:tgtEl>
                                          <p:spTgt spid="34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300" fill="hold"/>
                                        <p:tgtEl>
                                          <p:spTgt spid="34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300" fill="hold"/>
                                        <p:tgtEl>
                                          <p:spTgt spid="34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300" fill="hold"/>
                                        <p:tgtEl>
                                          <p:spTgt spid="34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300" fill="hold"/>
                                        <p:tgtEl>
                                          <p:spTgt spid="34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300" fill="hold"/>
                                        <p:tgtEl>
                                          <p:spTgt spid="34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300" fill="hold"/>
                                        <p:tgtEl>
                                          <p:spTgt spid="34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300" fill="hold"/>
                                        <p:tgtEl>
                                          <p:spTgt spid="34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300" fill="hold"/>
                                        <p:tgtEl>
                                          <p:spTgt spid="34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300" fill="hold"/>
                                        <p:tgtEl>
                                          <p:spTgt spid="34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300" fill="hold"/>
                                        <p:tgtEl>
                                          <p:spTgt spid="34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300" fill="hold"/>
                                        <p:tgtEl>
                                          <p:spTgt spid="34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300" fill="hold"/>
                                        <p:tgtEl>
                                          <p:spTgt spid="34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300" fill="hold"/>
                                        <p:tgtEl>
                                          <p:spTgt spid="34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300" fill="hold"/>
                                        <p:tgtEl>
                                          <p:spTgt spid="34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300" fill="hold"/>
                                        <p:tgtEl>
                                          <p:spTgt spid="34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300" fill="hold"/>
                                        <p:tgtEl>
                                          <p:spTgt spid="34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300" fill="hold"/>
                                        <p:tgtEl>
                                          <p:spTgt spid="34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300" fill="hold"/>
                                        <p:tgtEl>
                                          <p:spTgt spid="34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300" fill="hold"/>
                                        <p:tgtEl>
                                          <p:spTgt spid="34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300" fill="hold"/>
                                        <p:tgtEl>
                                          <p:spTgt spid="34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300" fill="hold"/>
                                        <p:tgtEl>
                                          <p:spTgt spid="34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300" fill="hold"/>
                                        <p:tgtEl>
                                          <p:spTgt spid="34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300" fill="hold"/>
                                        <p:tgtEl>
                                          <p:spTgt spid="34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300" fill="hold"/>
                                        <p:tgtEl>
                                          <p:spTgt spid="34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300" fill="hold"/>
                                        <p:tgtEl>
                                          <p:spTgt spid="34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300" fill="hold"/>
                                        <p:tgtEl>
                                          <p:spTgt spid="34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300" fill="hold"/>
                                        <p:tgtEl>
                                          <p:spTgt spid="34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300" fill="hold"/>
                                        <p:tgtEl>
                                          <p:spTgt spid="34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300" fill="hold"/>
                                        <p:tgtEl>
                                          <p:spTgt spid="34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300" fill="hold"/>
                                        <p:tgtEl>
                                          <p:spTgt spid="34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300" fill="hold"/>
                                        <p:tgtEl>
                                          <p:spTgt spid="34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300" fill="hold"/>
                                        <p:tgtEl>
                                          <p:spTgt spid="34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300" fill="hold"/>
                                        <p:tgtEl>
                                          <p:spTgt spid="34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300" fill="hold"/>
                                        <p:tgtEl>
                                          <p:spTgt spid="34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300" fill="hold"/>
                                        <p:tgtEl>
                                          <p:spTgt spid="34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300" fill="hold"/>
                                        <p:tgtEl>
                                          <p:spTgt spid="34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300" fill="hold"/>
                                        <p:tgtEl>
                                          <p:spTgt spid="34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300" fill="hold"/>
                                        <p:tgtEl>
                                          <p:spTgt spid="34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300" fill="hold"/>
                                        <p:tgtEl>
                                          <p:spTgt spid="34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300" fill="hold"/>
                                        <p:tgtEl>
                                          <p:spTgt spid="34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300" fill="hold"/>
                                        <p:tgtEl>
                                          <p:spTgt spid="34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300" fill="hold"/>
                                        <p:tgtEl>
                                          <p:spTgt spid="34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300" fill="hold"/>
                                        <p:tgtEl>
                                          <p:spTgt spid="34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300" fill="hold"/>
                                        <p:tgtEl>
                                          <p:spTgt spid="34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300" fill="hold"/>
                                        <p:tgtEl>
                                          <p:spTgt spid="34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300" fill="hold"/>
                                        <p:tgtEl>
                                          <p:spTgt spid="34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34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34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utoUpdateAnimBg="0"/>
      <p:bldP spid="347140" grpId="0" autoUpdateAnimBg="0"/>
      <p:bldP spid="347141" grpId="0" autoUpdateAnimBg="0"/>
      <p:bldP spid="347142" grpId="0" autoUpdateAnimBg="0"/>
      <p:bldP spid="347143" grpId="0" build="p" autoUpdateAnimBg="0"/>
      <p:bldP spid="347144" grpId="0" build="p" autoUpdateAnimBg="0"/>
      <p:bldP spid="347145" grpId="0" build="p" autoUpdateAnimBg="0"/>
      <p:bldP spid="347146" grpId="0" build="p" autoUpdateAnimBg="0"/>
      <p:bldP spid="347147" grpId="0" build="p" autoUpdateAnimBg="0"/>
      <p:bldP spid="347148" grpId="0" build="p" autoUpdateAnimBg="0"/>
      <p:bldP spid="347149" grpId="0" build="p" autoUpdateAnimBg="0"/>
      <p:bldP spid="347150" grpId="0" build="p" autoUpdateAnimBg="0"/>
      <p:bldP spid="347151" grpId="0" build="p" autoUpdateAnimBg="0"/>
      <p:bldP spid="347152" grpId="0" build="p" autoUpdateAnimBg="0"/>
      <p:bldP spid="347153" grpId="0" build="p" autoUpdateAnimBg="0"/>
      <p:bldP spid="347154" grpId="0" build="p" autoUpdateAnimBg="0"/>
      <p:bldP spid="347155" grpId="0" build="p" autoUpdateAnimBg="0"/>
      <p:bldP spid="347156" grpId="0" build="p" autoUpdateAnimBg="0"/>
      <p:bldP spid="347157" grpId="0" build="p" autoUpdateAnimBg="0"/>
      <p:bldP spid="347158" grpId="0" build="p" autoUpdateAnimBg="0"/>
      <p:bldP spid="347159" grpId="0" build="p" autoUpdateAnimBg="0"/>
      <p:bldP spid="347160" grpId="0" build="p" autoUpdateAnimBg="0"/>
      <p:bldP spid="347161" grpId="0" build="p" autoUpdateAnimBg="0"/>
      <p:bldP spid="347162" grpId="0" build="p" autoUpdateAnimBg="0"/>
      <p:bldP spid="347163" grpId="0" build="p" autoUpdateAnimBg="0"/>
      <p:bldP spid="347164" grpId="0" build="p" autoUpdateAnimBg="0"/>
      <p:bldP spid="347165" grpId="0" build="p" autoUpdateAnimBg="0"/>
      <p:bldP spid="347166" grpId="0" build="p" autoUpdateAnimBg="0"/>
      <p:bldP spid="347167" grpId="0" build="p" autoUpdateAnimBg="0"/>
      <p:bldP spid="347168" grpId="0" build="p" autoUpdateAnimBg="0"/>
      <p:bldP spid="347169" grpId="0" build="p" autoUpdateAnimBg="0"/>
      <p:bldP spid="347170" grpId="0" build="p" autoUpdateAnimBg="0"/>
      <p:bldP spid="347171" grpId="0" build="p" autoUpdateAnimBg="0"/>
      <p:bldP spid="347172" grpId="0" build="p" autoUpdateAnimBg="0"/>
      <p:bldP spid="347173" grpId="0" build="p" autoUpdateAnimBg="0"/>
      <p:bldP spid="347174" grpId="0" build="p" autoUpdateAnimBg="0"/>
      <p:bldP spid="347175" grpId="0" build="p" autoUpdateAnimBg="0"/>
      <p:bldP spid="347176" grpId="0" build="p" autoUpdateAnimBg="0"/>
      <p:bldP spid="347177" grpId="0" build="p" autoUpdateAnimBg="0"/>
      <p:bldP spid="347178" grpId="0" build="p" autoUpdateAnimBg="0"/>
      <p:bldP spid="347179" grpId="0" build="p" autoUpdateAnimBg="0"/>
      <p:bldP spid="347180" grpId="0" build="p" autoUpdateAnimBg="0"/>
      <p:bldP spid="347181" grpId="0" build="p" autoUpdateAnimBg="0"/>
      <p:bldP spid="347182" grpId="0" build="p" autoUpdateAnimBg="0"/>
      <p:bldP spid="347183" grpId="0" build="p" autoUpdateAnimBg="0"/>
      <p:bldP spid="347184" grpId="0" build="p" autoUpdateAnimBg="0"/>
      <p:bldP spid="347185" grpId="0" build="p" autoUpdateAnimBg="0"/>
      <p:bldP spid="347186" grpId="0" build="p" autoUpdateAnimBg="0"/>
      <p:bldP spid="347187" grpId="0" build="p" autoUpdateAnimBg="0"/>
      <p:bldP spid="347188" grpId="0" build="p" autoUpdateAnimBg="0"/>
      <p:bldP spid="347189" grpId="0" build="p" autoUpdateAnimBg="0"/>
      <p:bldP spid="347190" grpId="0" build="p" autoUpdateAnimBg="0"/>
      <p:bldP spid="347191" grpId="0" build="p" autoUpdateAnimBg="0"/>
      <p:bldP spid="347192" grpId="0" build="p" autoUpdateAnimBg="0"/>
      <p:bldP spid="347193" grpId="0" build="p" autoUpdateAnimBg="0"/>
      <p:bldP spid="347194" grpId="0" build="p" autoUpdateAnimBg="0"/>
      <p:bldP spid="347195" grpId="0" build="p" autoUpdateAnimBg="0"/>
      <p:bldP spid="347196" grpId="0" build="p" autoUpdateAnimBg="0"/>
      <p:bldP spid="3471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Accounting Method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Guess the amortized cost.</a:t>
            </a:r>
          </a:p>
          <a:p>
            <a:r>
              <a:rPr lang="en-US"/>
              <a:t>Show that </a:t>
            </a:r>
            <a:r>
              <a:rPr lang="en-US">
                <a:solidFill>
                  <a:srgbClr val="FF3300"/>
                </a:solidFill>
              </a:rPr>
              <a:t>P(n) – P(0) &gt;= 0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685800"/>
          </a:xfrm>
        </p:spPr>
        <p:txBody>
          <a:bodyPr/>
          <a:lstStyle/>
          <a:p>
            <a:r>
              <a:rPr lang="en-US" sz="3600"/>
              <a:t>Accounting Method Example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962400"/>
            <a:ext cx="7772400" cy="2895600"/>
          </a:xfrm>
        </p:spPr>
        <p:txBody>
          <a:bodyPr/>
          <a:lstStyle/>
          <a:p>
            <a:r>
              <a:rPr lang="en-US"/>
              <a:t>Guess that amortized complexity of </a:t>
            </a:r>
            <a:r>
              <a:rPr lang="en-US">
                <a:solidFill>
                  <a:srgbClr val="FF3300"/>
                </a:solidFill>
              </a:rPr>
              <a:t>processNextSymbol</a:t>
            </a:r>
            <a:r>
              <a:rPr lang="en-US"/>
              <a:t> is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.</a:t>
            </a:r>
          </a:p>
          <a:p>
            <a:r>
              <a:rPr lang="en-US"/>
              <a:t>Start with </a:t>
            </a:r>
            <a:r>
              <a:rPr lang="en-US">
                <a:solidFill>
                  <a:srgbClr val="FF3300"/>
                </a:solidFill>
              </a:rPr>
              <a:t>P(0) = 0</a:t>
            </a:r>
            <a:r>
              <a:rPr lang="en-US"/>
              <a:t>.</a:t>
            </a:r>
          </a:p>
          <a:p>
            <a:r>
              <a:rPr lang="en-US"/>
              <a:t>Can show that </a:t>
            </a:r>
            <a:r>
              <a:rPr lang="en-US">
                <a:solidFill>
                  <a:srgbClr val="FF3300"/>
                </a:solidFill>
              </a:rPr>
              <a:t>P(i) &gt;=</a:t>
            </a:r>
            <a:r>
              <a:rPr lang="en-US"/>
              <a:t> number of elements on stack after </a:t>
            </a:r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/>
              <a:t>th symbol is processed.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990600" y="838200"/>
            <a:ext cx="7696200" cy="27749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bg1"/>
                </a:solidFill>
              </a:rPr>
              <a:t>   </a:t>
            </a:r>
            <a:r>
              <a:rPr lang="en-US">
                <a:solidFill>
                  <a:schemeClr val="tx1"/>
                </a:solidFill>
              </a:rPr>
              <a:t>create an empty stack;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tx1"/>
                </a:solidFill>
              </a:rPr>
              <a:t>    for (int i = 1; i &lt;= n; i++)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>
                <a:solidFill>
                  <a:srgbClr val="FF3300"/>
                </a:solidFill>
              </a:rPr>
              <a:t>// n is number of symbols in statement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>
                <a:solidFill>
                  <a:schemeClr val="tx1"/>
                </a:solidFill>
              </a:rPr>
              <a:t>processNextSymbol();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3" autoUpdateAnimBg="0"/>
      <p:bldP spid="35021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Accounting Method Example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772400" cy="1905000"/>
          </a:xfrm>
        </p:spPr>
        <p:txBody>
          <a:bodyPr/>
          <a:lstStyle/>
          <a:p>
            <a:r>
              <a:rPr lang="en-US"/>
              <a:t>Potential </a:t>
            </a:r>
            <a:r>
              <a:rPr lang="en-US">
                <a:solidFill>
                  <a:srgbClr val="FF3300"/>
                </a:solidFill>
              </a:rPr>
              <a:t>&gt;=</a:t>
            </a:r>
            <a:r>
              <a:rPr lang="en-US"/>
              <a:t> number of symbols on stack.</a:t>
            </a:r>
          </a:p>
          <a:p>
            <a:r>
              <a:rPr lang="en-US"/>
              <a:t>Therefore, </a:t>
            </a:r>
            <a:r>
              <a:rPr lang="en-US">
                <a:solidFill>
                  <a:srgbClr val="FF3300"/>
                </a:solidFill>
              </a:rPr>
              <a:t>P(i) &gt;= 0</a:t>
            </a:r>
            <a:r>
              <a:rPr lang="en-US"/>
              <a:t> for all </a:t>
            </a:r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/>
              <a:t>.</a:t>
            </a:r>
          </a:p>
          <a:p>
            <a:r>
              <a:rPr lang="en-US"/>
              <a:t>In particular, </a:t>
            </a:r>
            <a:r>
              <a:rPr lang="en-US">
                <a:solidFill>
                  <a:srgbClr val="FF3300"/>
                </a:solidFill>
              </a:rPr>
              <a:t>P(n) &gt;= 0</a:t>
            </a:r>
            <a:r>
              <a:rPr lang="en-US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1447800"/>
            <a:ext cx="8305800" cy="2332038"/>
            <a:chOff x="48" y="912"/>
            <a:chExt cx="5232" cy="1469"/>
          </a:xfrm>
        </p:grpSpPr>
        <p:sp>
          <p:nvSpPr>
            <p:cNvPr id="351237" name="Rectangle 5"/>
            <p:cNvSpPr>
              <a:spLocks noChangeArrowheads="1"/>
            </p:cNvSpPr>
            <p:nvPr/>
          </p:nvSpPr>
          <p:spPr bwMode="auto">
            <a:xfrm>
              <a:off x="1728" y="912"/>
              <a:ext cx="355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a = x + ( ( a + b  ) * c + d  ) + y ;</a:t>
              </a:r>
            </a:p>
          </p:txBody>
        </p:sp>
        <p:sp>
          <p:nvSpPr>
            <p:cNvPr id="351238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24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actual cost</a:t>
              </a:r>
            </a:p>
          </p:txBody>
        </p:sp>
        <p:sp>
          <p:nvSpPr>
            <p:cNvPr id="351239" name="Text Box 7"/>
            <p:cNvSpPr txBox="1">
              <a:spLocks noChangeArrowheads="1"/>
            </p:cNvSpPr>
            <p:nvPr/>
          </p:nvSpPr>
          <p:spPr bwMode="auto">
            <a:xfrm>
              <a:off x="48" y="1680"/>
              <a:ext cx="16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amortized cost</a:t>
              </a:r>
            </a:p>
          </p:txBody>
        </p:sp>
        <p:sp>
          <p:nvSpPr>
            <p:cNvPr id="351240" name="Text Box 8"/>
            <p:cNvSpPr txBox="1">
              <a:spLocks noChangeArrowheads="1"/>
            </p:cNvSpPr>
            <p:nvPr/>
          </p:nvSpPr>
          <p:spPr bwMode="auto">
            <a:xfrm>
              <a:off x="672" y="2016"/>
              <a:ext cx="105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potential</a:t>
              </a:r>
            </a:p>
          </p:txBody>
        </p:sp>
        <p:sp>
          <p:nvSpPr>
            <p:cNvPr id="351241" name="Text Box 9"/>
            <p:cNvSpPr txBox="1">
              <a:spLocks noChangeArrowheads="1"/>
            </p:cNvSpPr>
            <p:nvPr/>
          </p:nvSpPr>
          <p:spPr bwMode="auto">
            <a:xfrm>
              <a:off x="1728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42" name="Text Box 10"/>
            <p:cNvSpPr txBox="1">
              <a:spLocks noChangeArrowheads="1"/>
            </p:cNvSpPr>
            <p:nvPr/>
          </p:nvSpPr>
          <p:spPr bwMode="auto">
            <a:xfrm>
              <a:off x="1920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43" name="Text Box 11"/>
            <p:cNvSpPr txBox="1">
              <a:spLocks noChangeArrowheads="1"/>
            </p:cNvSpPr>
            <p:nvPr/>
          </p:nvSpPr>
          <p:spPr bwMode="auto">
            <a:xfrm>
              <a:off x="2112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44" name="Text Box 12"/>
            <p:cNvSpPr txBox="1">
              <a:spLocks noChangeArrowheads="1"/>
            </p:cNvSpPr>
            <p:nvPr/>
          </p:nvSpPr>
          <p:spPr bwMode="auto">
            <a:xfrm>
              <a:off x="2304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45" name="Text Box 13"/>
            <p:cNvSpPr txBox="1">
              <a:spLocks noChangeArrowheads="1"/>
            </p:cNvSpPr>
            <p:nvPr/>
          </p:nvSpPr>
          <p:spPr bwMode="auto">
            <a:xfrm>
              <a:off x="2496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46" name="Text Box 14"/>
            <p:cNvSpPr txBox="1">
              <a:spLocks noChangeArrowheads="1"/>
            </p:cNvSpPr>
            <p:nvPr/>
          </p:nvSpPr>
          <p:spPr bwMode="auto">
            <a:xfrm>
              <a:off x="2688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47" name="Text Box 15"/>
            <p:cNvSpPr txBox="1">
              <a:spLocks noChangeArrowheads="1"/>
            </p:cNvSpPr>
            <p:nvPr/>
          </p:nvSpPr>
          <p:spPr bwMode="auto">
            <a:xfrm>
              <a:off x="2832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48" name="Text Box 16"/>
            <p:cNvSpPr txBox="1">
              <a:spLocks noChangeArrowheads="1"/>
            </p:cNvSpPr>
            <p:nvPr/>
          </p:nvSpPr>
          <p:spPr bwMode="auto">
            <a:xfrm>
              <a:off x="3024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49" name="Text Box 17"/>
            <p:cNvSpPr txBox="1">
              <a:spLocks noChangeArrowheads="1"/>
            </p:cNvSpPr>
            <p:nvPr/>
          </p:nvSpPr>
          <p:spPr bwMode="auto">
            <a:xfrm>
              <a:off x="3216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50" name="Text Box 18"/>
            <p:cNvSpPr txBox="1">
              <a:spLocks noChangeArrowheads="1"/>
            </p:cNvSpPr>
            <p:nvPr/>
          </p:nvSpPr>
          <p:spPr bwMode="auto">
            <a:xfrm>
              <a:off x="3456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1251" name="Text Box 19"/>
            <p:cNvSpPr txBox="1">
              <a:spLocks noChangeArrowheads="1"/>
            </p:cNvSpPr>
            <p:nvPr/>
          </p:nvSpPr>
          <p:spPr bwMode="auto">
            <a:xfrm>
              <a:off x="3648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52" name="Text Box 20"/>
            <p:cNvSpPr txBox="1">
              <a:spLocks noChangeArrowheads="1"/>
            </p:cNvSpPr>
            <p:nvPr/>
          </p:nvSpPr>
          <p:spPr bwMode="auto">
            <a:xfrm>
              <a:off x="3840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53" name="Text Box 21"/>
            <p:cNvSpPr txBox="1">
              <a:spLocks noChangeArrowheads="1"/>
            </p:cNvSpPr>
            <p:nvPr/>
          </p:nvSpPr>
          <p:spPr bwMode="auto">
            <a:xfrm>
              <a:off x="4032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54" name="Text Box 22"/>
            <p:cNvSpPr txBox="1">
              <a:spLocks noChangeArrowheads="1"/>
            </p:cNvSpPr>
            <p:nvPr/>
          </p:nvSpPr>
          <p:spPr bwMode="auto">
            <a:xfrm>
              <a:off x="4224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55" name="Text Box 23"/>
            <p:cNvSpPr txBox="1">
              <a:spLocks noChangeArrowheads="1"/>
            </p:cNvSpPr>
            <p:nvPr/>
          </p:nvSpPr>
          <p:spPr bwMode="auto">
            <a:xfrm>
              <a:off x="4416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1256" name="Text Box 24"/>
            <p:cNvSpPr txBox="1">
              <a:spLocks noChangeArrowheads="1"/>
            </p:cNvSpPr>
            <p:nvPr/>
          </p:nvSpPr>
          <p:spPr bwMode="auto">
            <a:xfrm>
              <a:off x="4608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57" name="Text Box 25"/>
            <p:cNvSpPr txBox="1">
              <a:spLocks noChangeArrowheads="1"/>
            </p:cNvSpPr>
            <p:nvPr/>
          </p:nvSpPr>
          <p:spPr bwMode="auto">
            <a:xfrm>
              <a:off x="4800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58" name="Text Box 26"/>
            <p:cNvSpPr txBox="1">
              <a:spLocks noChangeArrowheads="1"/>
            </p:cNvSpPr>
            <p:nvPr/>
          </p:nvSpPr>
          <p:spPr bwMode="auto">
            <a:xfrm>
              <a:off x="4992" y="129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1259" name="Text Box 27"/>
            <p:cNvSpPr txBox="1">
              <a:spLocks noChangeArrowheads="1"/>
            </p:cNvSpPr>
            <p:nvPr/>
          </p:nvSpPr>
          <p:spPr bwMode="auto">
            <a:xfrm>
              <a:off x="1728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0" name="Text Box 28"/>
            <p:cNvSpPr txBox="1">
              <a:spLocks noChangeArrowheads="1"/>
            </p:cNvSpPr>
            <p:nvPr/>
          </p:nvSpPr>
          <p:spPr bwMode="auto">
            <a:xfrm>
              <a:off x="1920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1" name="Text Box 29"/>
            <p:cNvSpPr txBox="1">
              <a:spLocks noChangeArrowheads="1"/>
            </p:cNvSpPr>
            <p:nvPr/>
          </p:nvSpPr>
          <p:spPr bwMode="auto">
            <a:xfrm>
              <a:off x="2112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2" name="Text Box 30"/>
            <p:cNvSpPr txBox="1">
              <a:spLocks noChangeArrowheads="1"/>
            </p:cNvSpPr>
            <p:nvPr/>
          </p:nvSpPr>
          <p:spPr bwMode="auto">
            <a:xfrm>
              <a:off x="2304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3" name="Text Box 31"/>
            <p:cNvSpPr txBox="1">
              <a:spLocks noChangeArrowheads="1"/>
            </p:cNvSpPr>
            <p:nvPr/>
          </p:nvSpPr>
          <p:spPr bwMode="auto">
            <a:xfrm>
              <a:off x="2496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4" name="Text Box 32"/>
            <p:cNvSpPr txBox="1">
              <a:spLocks noChangeArrowheads="1"/>
            </p:cNvSpPr>
            <p:nvPr/>
          </p:nvSpPr>
          <p:spPr bwMode="auto">
            <a:xfrm>
              <a:off x="2688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5" name="Text Box 33"/>
            <p:cNvSpPr txBox="1">
              <a:spLocks noChangeArrowheads="1"/>
            </p:cNvSpPr>
            <p:nvPr/>
          </p:nvSpPr>
          <p:spPr bwMode="auto">
            <a:xfrm>
              <a:off x="2832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6" name="Text Box 34"/>
            <p:cNvSpPr txBox="1">
              <a:spLocks noChangeArrowheads="1"/>
            </p:cNvSpPr>
            <p:nvPr/>
          </p:nvSpPr>
          <p:spPr bwMode="auto">
            <a:xfrm>
              <a:off x="3024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7" name="Text Box 35"/>
            <p:cNvSpPr txBox="1">
              <a:spLocks noChangeArrowheads="1"/>
            </p:cNvSpPr>
            <p:nvPr/>
          </p:nvSpPr>
          <p:spPr bwMode="auto">
            <a:xfrm>
              <a:off x="3216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8" name="Text Box 36"/>
            <p:cNvSpPr txBox="1">
              <a:spLocks noChangeArrowheads="1"/>
            </p:cNvSpPr>
            <p:nvPr/>
          </p:nvSpPr>
          <p:spPr bwMode="auto">
            <a:xfrm>
              <a:off x="3456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69" name="Text Box 37"/>
            <p:cNvSpPr txBox="1">
              <a:spLocks noChangeArrowheads="1"/>
            </p:cNvSpPr>
            <p:nvPr/>
          </p:nvSpPr>
          <p:spPr bwMode="auto">
            <a:xfrm>
              <a:off x="3648" y="1680"/>
              <a:ext cx="192" cy="6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  </a:t>
              </a:r>
            </a:p>
          </p:txBody>
        </p:sp>
        <p:sp>
          <p:nvSpPr>
            <p:cNvPr id="351270" name="Text Box 38"/>
            <p:cNvSpPr txBox="1">
              <a:spLocks noChangeArrowheads="1"/>
            </p:cNvSpPr>
            <p:nvPr/>
          </p:nvSpPr>
          <p:spPr bwMode="auto">
            <a:xfrm>
              <a:off x="3840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71" name="Text Box 39"/>
            <p:cNvSpPr txBox="1">
              <a:spLocks noChangeArrowheads="1"/>
            </p:cNvSpPr>
            <p:nvPr/>
          </p:nvSpPr>
          <p:spPr bwMode="auto">
            <a:xfrm>
              <a:off x="4032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72" name="Text Box 40"/>
            <p:cNvSpPr txBox="1">
              <a:spLocks noChangeArrowheads="1"/>
            </p:cNvSpPr>
            <p:nvPr/>
          </p:nvSpPr>
          <p:spPr bwMode="auto">
            <a:xfrm>
              <a:off x="4224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73" name="Text Box 41"/>
            <p:cNvSpPr txBox="1">
              <a:spLocks noChangeArrowheads="1"/>
            </p:cNvSpPr>
            <p:nvPr/>
          </p:nvSpPr>
          <p:spPr bwMode="auto">
            <a:xfrm>
              <a:off x="4416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74" name="Text Box 42"/>
            <p:cNvSpPr txBox="1">
              <a:spLocks noChangeArrowheads="1"/>
            </p:cNvSpPr>
            <p:nvPr/>
          </p:nvSpPr>
          <p:spPr bwMode="auto">
            <a:xfrm>
              <a:off x="4608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75" name="Text Box 43"/>
            <p:cNvSpPr txBox="1">
              <a:spLocks noChangeArrowheads="1"/>
            </p:cNvSpPr>
            <p:nvPr/>
          </p:nvSpPr>
          <p:spPr bwMode="auto">
            <a:xfrm>
              <a:off x="4800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76" name="Text Box 44"/>
            <p:cNvSpPr txBox="1">
              <a:spLocks noChangeArrowheads="1"/>
            </p:cNvSpPr>
            <p:nvPr/>
          </p:nvSpPr>
          <p:spPr bwMode="auto">
            <a:xfrm>
              <a:off x="4992" y="168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77" name="Text Box 45"/>
            <p:cNvSpPr txBox="1">
              <a:spLocks noChangeArrowheads="1"/>
            </p:cNvSpPr>
            <p:nvPr/>
          </p:nvSpPr>
          <p:spPr bwMode="auto">
            <a:xfrm>
              <a:off x="1728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278" name="Text Box 46"/>
            <p:cNvSpPr txBox="1">
              <a:spLocks noChangeArrowheads="1"/>
            </p:cNvSpPr>
            <p:nvPr/>
          </p:nvSpPr>
          <p:spPr bwMode="auto">
            <a:xfrm>
              <a:off x="1920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1279" name="Text Box 47"/>
            <p:cNvSpPr txBox="1">
              <a:spLocks noChangeArrowheads="1"/>
            </p:cNvSpPr>
            <p:nvPr/>
          </p:nvSpPr>
          <p:spPr bwMode="auto">
            <a:xfrm>
              <a:off x="2112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1280" name="Text Box 4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1281" name="Text Box 49"/>
            <p:cNvSpPr txBox="1">
              <a:spLocks noChangeArrowheads="1"/>
            </p:cNvSpPr>
            <p:nvPr/>
          </p:nvSpPr>
          <p:spPr bwMode="auto">
            <a:xfrm>
              <a:off x="2496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1282" name="Text Box 50"/>
            <p:cNvSpPr txBox="1">
              <a:spLocks noChangeArrowheads="1"/>
            </p:cNvSpPr>
            <p:nvPr/>
          </p:nvSpPr>
          <p:spPr bwMode="auto">
            <a:xfrm>
              <a:off x="2688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1283" name="Text Box 51"/>
            <p:cNvSpPr txBox="1">
              <a:spLocks noChangeArrowheads="1"/>
            </p:cNvSpPr>
            <p:nvPr/>
          </p:nvSpPr>
          <p:spPr bwMode="auto">
            <a:xfrm>
              <a:off x="2832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1284" name="Text Box 52"/>
            <p:cNvSpPr txBox="1">
              <a:spLocks noChangeArrowheads="1"/>
            </p:cNvSpPr>
            <p:nvPr/>
          </p:nvSpPr>
          <p:spPr bwMode="auto">
            <a:xfrm>
              <a:off x="3024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1285" name="Text Box 53"/>
            <p:cNvSpPr txBox="1">
              <a:spLocks noChangeArrowheads="1"/>
            </p:cNvSpPr>
            <p:nvPr/>
          </p:nvSpPr>
          <p:spPr bwMode="auto">
            <a:xfrm>
              <a:off x="3216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51286" name="Text Box 54"/>
            <p:cNvSpPr txBox="1">
              <a:spLocks noChangeArrowheads="1"/>
            </p:cNvSpPr>
            <p:nvPr/>
          </p:nvSpPr>
          <p:spPr bwMode="auto">
            <a:xfrm>
              <a:off x="3456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1287" name="Text Box 55"/>
            <p:cNvSpPr txBox="1">
              <a:spLocks noChangeArrowheads="1"/>
            </p:cNvSpPr>
            <p:nvPr/>
          </p:nvSpPr>
          <p:spPr bwMode="auto">
            <a:xfrm>
              <a:off x="3648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1288" name="Text Box 56"/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1289" name="Text Box 57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51290" name="Text Box 58"/>
            <p:cNvSpPr txBox="1">
              <a:spLocks noChangeArrowheads="1"/>
            </p:cNvSpPr>
            <p:nvPr/>
          </p:nvSpPr>
          <p:spPr bwMode="auto">
            <a:xfrm>
              <a:off x="4176" y="2064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51291" name="Text Box 59"/>
            <p:cNvSpPr txBox="1">
              <a:spLocks noChangeArrowheads="1"/>
            </p:cNvSpPr>
            <p:nvPr/>
          </p:nvSpPr>
          <p:spPr bwMode="auto">
            <a:xfrm>
              <a:off x="4416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1292" name="Text Box 60"/>
            <p:cNvSpPr txBox="1">
              <a:spLocks noChangeArrowheads="1"/>
            </p:cNvSpPr>
            <p:nvPr/>
          </p:nvSpPr>
          <p:spPr bwMode="auto">
            <a:xfrm>
              <a:off x="4608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1293" name="Text Box 61"/>
            <p:cNvSpPr txBox="1">
              <a:spLocks noChangeArrowheads="1"/>
            </p:cNvSpPr>
            <p:nvPr/>
          </p:nvSpPr>
          <p:spPr bwMode="auto">
            <a:xfrm>
              <a:off x="4800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1294" name="Text Box 62"/>
            <p:cNvSpPr txBox="1">
              <a:spLocks noChangeArrowheads="1"/>
            </p:cNvSpPr>
            <p:nvPr/>
          </p:nvSpPr>
          <p:spPr bwMode="auto">
            <a:xfrm>
              <a:off x="4992" y="201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Method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Guess a suitable potential function for which </a:t>
            </a:r>
            <a:r>
              <a:rPr lang="en-US">
                <a:solidFill>
                  <a:srgbClr val="FF3300"/>
                </a:solidFill>
              </a:rPr>
              <a:t>P(n) – P(0) &gt;= 0</a:t>
            </a:r>
            <a:r>
              <a:rPr lang="en-US"/>
              <a:t> for all </a:t>
            </a:r>
            <a:r>
              <a:rPr lang="en-US">
                <a:solidFill>
                  <a:srgbClr val="FF3300"/>
                </a:solidFill>
              </a:rPr>
              <a:t>n</a:t>
            </a:r>
            <a:r>
              <a:rPr lang="en-US"/>
              <a:t>.</a:t>
            </a:r>
          </a:p>
          <a:p>
            <a:r>
              <a:rPr lang="en-US"/>
              <a:t>Derive amortized cost of </a:t>
            </a:r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/>
              <a:t>th operation using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  = P(i) – P(i–1)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FF3300"/>
                </a:solidFill>
              </a:rPr>
              <a:t>      </a:t>
            </a:r>
            <a:r>
              <a:rPr lang="en-US" sz="3200">
                <a:solidFill>
                  <a:srgbClr val="FF3300"/>
                </a:solidFill>
              </a:rPr>
              <a:t>= amortized cost – actual cost</a:t>
            </a:r>
          </a:p>
          <a:p>
            <a:r>
              <a:rPr lang="en-US">
                <a:solidFill>
                  <a:srgbClr val="FF3300"/>
                </a:solidFill>
              </a:rPr>
              <a:t>amortized cost = actual cost +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685800"/>
          </a:xfrm>
        </p:spPr>
        <p:txBody>
          <a:bodyPr/>
          <a:lstStyle/>
          <a:p>
            <a:r>
              <a:rPr lang="en-US" sz="3600"/>
              <a:t>Potential Method Example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91000"/>
            <a:ext cx="7772400" cy="2209800"/>
          </a:xfrm>
        </p:spPr>
        <p:txBody>
          <a:bodyPr/>
          <a:lstStyle/>
          <a:p>
            <a:r>
              <a:rPr lang="en-US"/>
              <a:t>Guess that the potential function is  </a:t>
            </a:r>
            <a:r>
              <a:rPr lang="en-US">
                <a:solidFill>
                  <a:srgbClr val="FF3300"/>
                </a:solidFill>
              </a:rPr>
              <a:t>P(i) =</a:t>
            </a:r>
            <a:r>
              <a:rPr lang="en-US"/>
              <a:t> number of elements on stack after </a:t>
            </a:r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 baseline="30000"/>
              <a:t>th</a:t>
            </a:r>
            <a:r>
              <a:rPr lang="en-US"/>
              <a:t> symbol is processed (exception is </a:t>
            </a:r>
            <a:r>
              <a:rPr lang="en-US">
                <a:solidFill>
                  <a:srgbClr val="FF3300"/>
                </a:solidFill>
              </a:rPr>
              <a:t>P(n) = 2</a:t>
            </a:r>
            <a:r>
              <a:rPr lang="en-US"/>
              <a:t>).</a:t>
            </a:r>
          </a:p>
          <a:p>
            <a:r>
              <a:rPr lang="en-US">
                <a:solidFill>
                  <a:srgbClr val="FF3300"/>
                </a:solidFill>
              </a:rPr>
              <a:t>P(0) = 0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and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P(i) – P(0) &gt;=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for all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990600" y="838200"/>
            <a:ext cx="7696200" cy="27749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bg1"/>
                </a:solidFill>
              </a:rPr>
              <a:t>   </a:t>
            </a:r>
            <a:r>
              <a:rPr lang="en-US">
                <a:solidFill>
                  <a:schemeClr val="tx1"/>
                </a:solidFill>
              </a:rPr>
              <a:t>create an empty stack;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tx1"/>
                </a:solidFill>
              </a:rPr>
              <a:t>    for (int i = 1; i &lt;= n; i++)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tx1"/>
                </a:solidFill>
              </a:rPr>
              <a:t>        </a:t>
            </a:r>
            <a:r>
              <a:rPr lang="en-US">
                <a:solidFill>
                  <a:srgbClr val="FF3300"/>
                </a:solidFill>
              </a:rPr>
              <a:t>// n is number of symbols in statement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>
                <a:solidFill>
                  <a:schemeClr val="tx1"/>
                </a:solidFill>
              </a:rPr>
              <a:t>        processNextSymbol();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autoUpdateAnimBg="0"/>
      <p:bldP spid="35533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 baseline="30000"/>
              <a:t>th</a:t>
            </a:r>
            <a:r>
              <a:rPr lang="en-US"/>
              <a:t> Symbol Is Not </a:t>
            </a:r>
            <a:r>
              <a:rPr lang="en-US">
                <a:solidFill>
                  <a:srgbClr val="FF3300"/>
                </a:solidFill>
              </a:rPr>
              <a:t>)</a:t>
            </a:r>
            <a:r>
              <a:rPr lang="en-US"/>
              <a:t> or </a:t>
            </a:r>
            <a:r>
              <a:rPr lang="en-US">
                <a:solidFill>
                  <a:srgbClr val="FF3300"/>
                </a:solidFill>
              </a:rPr>
              <a:t>;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/>
              <a:t>Actual cost of </a:t>
            </a:r>
            <a:r>
              <a:rPr lang="en-US">
                <a:solidFill>
                  <a:srgbClr val="0066FF"/>
                </a:solidFill>
              </a:rPr>
              <a:t>processNextSymbol</a:t>
            </a:r>
            <a:r>
              <a:rPr lang="en-US"/>
              <a:t> is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.</a:t>
            </a:r>
          </a:p>
          <a:p>
            <a:r>
              <a:rPr lang="en-US"/>
              <a:t>Number of elements on stack increases by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.</a:t>
            </a:r>
          </a:p>
          <a:p>
            <a:pPr>
              <a:buFontTx/>
              <a:buChar char="·"/>
            </a:pP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 = P(i) – P(i–1) = 1</a:t>
            </a:r>
            <a:r>
              <a:rPr lang="en-US"/>
              <a:t>.</a:t>
            </a:r>
          </a:p>
          <a:p>
            <a:r>
              <a:rPr lang="en-US">
                <a:solidFill>
                  <a:srgbClr val="FF3300"/>
                </a:solidFill>
              </a:rPr>
              <a:t>amortized cost = actual cost +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FF3300"/>
                </a:solidFill>
              </a:rPr>
              <a:t>                          </a:t>
            </a:r>
            <a:r>
              <a:rPr lang="en-US" sz="3200">
                <a:solidFill>
                  <a:srgbClr val="FF3300"/>
                </a:solidFill>
              </a:rPr>
              <a:t>= 1 + 1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Amortized Complexity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257800"/>
          </a:xfrm>
        </p:spPr>
        <p:txBody>
          <a:bodyPr/>
          <a:lstStyle/>
          <a:p>
            <a:pPr>
              <a:buFontTx/>
              <a:buNone/>
            </a:pPr>
            <a:endParaRPr lang="en-US" sz="3600" smtClean="0"/>
          </a:p>
          <a:p>
            <a:r>
              <a:rPr lang="en-US" smtClean="0"/>
              <a:t>The amortized complexity/cost of individual tasks in any task sequence must satisfy:</a:t>
            </a:r>
          </a:p>
          <a:p>
            <a:pPr lvl="1">
              <a:buFont typeface="Wingdings" pitchFamily="2" charset="2"/>
              <a:buNone/>
            </a:pP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S(</a:t>
            </a:r>
            <a:r>
              <a:rPr lang="en-US" sz="3200" smtClean="0">
                <a:solidFill>
                  <a:schemeClr val="hlink"/>
                </a:solidFill>
              </a:rPr>
              <a:t>actual cost</a:t>
            </a: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 </a:t>
            </a:r>
            <a:r>
              <a:rPr lang="en-US" sz="3200" smtClean="0">
                <a:solidFill>
                  <a:schemeClr val="hlink"/>
                </a:solidFill>
              </a:rPr>
              <a:t>of task i</a:t>
            </a: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&lt;= S(</a:t>
            </a:r>
            <a:r>
              <a:rPr lang="en-US" sz="3200" smtClean="0">
                <a:solidFill>
                  <a:schemeClr val="hlink"/>
                </a:solidFill>
              </a:rPr>
              <a:t>amortized cost of task i</a:t>
            </a: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)</a:t>
            </a:r>
          </a:p>
          <a:p>
            <a:r>
              <a:rPr lang="en-US" smtClean="0"/>
              <a:t>So, we can use</a:t>
            </a:r>
          </a:p>
          <a:p>
            <a:pPr>
              <a:buFontTx/>
              <a:buNone/>
            </a:pPr>
            <a:r>
              <a:rPr lang="en-US" smtClean="0"/>
              <a:t>     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S(</a:t>
            </a:r>
            <a:r>
              <a:rPr lang="en-US" smtClean="0">
                <a:solidFill>
                  <a:schemeClr val="hlink"/>
                </a:solidFill>
              </a:rPr>
              <a:t>amortized cost of task i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smtClean="0"/>
              <a:t>    as a bound on the actual complexity of the task sequence.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i</a:t>
            </a:r>
            <a:r>
              <a:rPr lang="en-US" baseline="30000"/>
              <a:t>th</a:t>
            </a:r>
            <a:r>
              <a:rPr lang="en-US"/>
              <a:t> Symbol Is </a:t>
            </a:r>
            <a:r>
              <a:rPr lang="en-US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34000"/>
          </a:xfrm>
        </p:spPr>
        <p:txBody>
          <a:bodyPr/>
          <a:lstStyle/>
          <a:p>
            <a:r>
              <a:rPr lang="en-US"/>
              <a:t>Actual cost of </a:t>
            </a:r>
            <a:r>
              <a:rPr lang="en-US">
                <a:solidFill>
                  <a:srgbClr val="0066FF"/>
                </a:solidFill>
              </a:rPr>
              <a:t>processNextSymbol</a:t>
            </a:r>
            <a:r>
              <a:rPr lang="en-US"/>
              <a:t> is </a:t>
            </a:r>
            <a:r>
              <a:rPr lang="en-US">
                <a:solidFill>
                  <a:srgbClr val="FF3300"/>
                </a:solidFill>
              </a:rPr>
              <a:t>#unstacked + 1</a:t>
            </a:r>
            <a:r>
              <a:rPr lang="en-US"/>
              <a:t>.</a:t>
            </a:r>
          </a:p>
          <a:p>
            <a:r>
              <a:rPr lang="en-US"/>
              <a:t>Number of elements on stack decreases by </a:t>
            </a:r>
            <a:r>
              <a:rPr lang="en-US">
                <a:solidFill>
                  <a:srgbClr val="FF3300"/>
                </a:solidFill>
              </a:rPr>
              <a:t>#unstacked –1</a:t>
            </a:r>
            <a:r>
              <a:rPr lang="en-US"/>
              <a:t>.</a:t>
            </a:r>
          </a:p>
          <a:p>
            <a:pPr>
              <a:buSzPct val="75000"/>
              <a:buFontTx/>
              <a:buChar char="·"/>
            </a:pP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 = P(i) – P(i–1) = 1 – #unstacked</a:t>
            </a:r>
            <a:r>
              <a:rPr lang="en-US"/>
              <a:t>.</a:t>
            </a:r>
          </a:p>
          <a:p>
            <a:r>
              <a:rPr lang="en-US">
                <a:solidFill>
                  <a:srgbClr val="FF3300"/>
                </a:solidFill>
              </a:rPr>
              <a:t>amortized cost = actual cost +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</a:t>
            </a:r>
          </a:p>
          <a:p>
            <a:pPr lvl="2">
              <a:buFontTx/>
              <a:buNone/>
            </a:pPr>
            <a:r>
              <a:rPr lang="en-US">
                <a:solidFill>
                  <a:srgbClr val="FF3300"/>
                </a:solidFill>
              </a:rPr>
              <a:t>                         </a:t>
            </a:r>
            <a:r>
              <a:rPr lang="en-US" sz="3200">
                <a:solidFill>
                  <a:srgbClr val="FF3300"/>
                </a:solidFill>
              </a:rPr>
              <a:t>= #unstacked + 1 + </a:t>
            </a:r>
          </a:p>
          <a:p>
            <a:pPr lvl="2">
              <a:buFontTx/>
              <a:buNone/>
            </a:pPr>
            <a:r>
              <a:rPr lang="en-US" sz="3200">
                <a:solidFill>
                  <a:srgbClr val="FF3300"/>
                </a:solidFill>
              </a:rPr>
              <a:t>                         (1 </a:t>
            </a:r>
            <a:r>
              <a:rPr lang="en-US">
                <a:solidFill>
                  <a:srgbClr val="FF3300"/>
                </a:solidFill>
              </a:rPr>
              <a:t>– </a:t>
            </a:r>
            <a:r>
              <a:rPr lang="en-US" sz="3200">
                <a:solidFill>
                  <a:srgbClr val="FF3300"/>
                </a:solidFill>
              </a:rPr>
              <a:t>#unstacked)</a:t>
            </a:r>
          </a:p>
          <a:p>
            <a:pPr lvl="2">
              <a:buFontTx/>
              <a:buNone/>
            </a:pPr>
            <a:r>
              <a:rPr lang="en-US" sz="3200">
                <a:solidFill>
                  <a:srgbClr val="FF3300"/>
                </a:solidFill>
              </a:rPr>
              <a:t>                  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3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 baseline="30000"/>
              <a:t>th</a:t>
            </a:r>
            <a:r>
              <a:rPr lang="en-US"/>
              <a:t> Symbol Is </a:t>
            </a:r>
            <a:r>
              <a:rPr lang="en-US">
                <a:solidFill>
                  <a:srgbClr val="FF3300"/>
                </a:solidFill>
              </a:rPr>
              <a:t>;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34000"/>
          </a:xfrm>
        </p:spPr>
        <p:txBody>
          <a:bodyPr/>
          <a:lstStyle/>
          <a:p>
            <a:r>
              <a:rPr lang="en-US"/>
              <a:t>Actual cost of </a:t>
            </a:r>
            <a:r>
              <a:rPr lang="en-US">
                <a:solidFill>
                  <a:srgbClr val="0066FF"/>
                </a:solidFill>
              </a:rPr>
              <a:t>processNextSymbol</a:t>
            </a:r>
            <a:r>
              <a:rPr lang="en-US"/>
              <a:t> is </a:t>
            </a:r>
            <a:r>
              <a:rPr lang="en-US">
                <a:solidFill>
                  <a:srgbClr val="FF3300"/>
                </a:solidFill>
              </a:rPr>
              <a:t>#unstacked = P(n–1).</a:t>
            </a:r>
          </a:p>
          <a:p>
            <a:r>
              <a:rPr lang="en-US"/>
              <a:t>Number of elements on stack decreases by </a:t>
            </a:r>
            <a:r>
              <a:rPr lang="en-US">
                <a:solidFill>
                  <a:srgbClr val="FF3300"/>
                </a:solidFill>
              </a:rPr>
              <a:t>P(n–1).</a:t>
            </a:r>
          </a:p>
          <a:p>
            <a:pPr>
              <a:buSzPct val="75000"/>
              <a:buFontTx/>
              <a:buChar char="·"/>
            </a:pP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 = P(n) – P(n–1) = 2 – P(n–1).</a:t>
            </a:r>
          </a:p>
          <a:p>
            <a:r>
              <a:rPr lang="en-US">
                <a:solidFill>
                  <a:srgbClr val="FF3300"/>
                </a:solidFill>
              </a:rPr>
              <a:t>amortized cost = actual cost +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</a:t>
            </a:r>
          </a:p>
          <a:p>
            <a:pPr lvl="2">
              <a:buFontTx/>
              <a:buNone/>
            </a:pPr>
            <a:r>
              <a:rPr lang="en-US">
                <a:solidFill>
                  <a:srgbClr val="FF3300"/>
                </a:solidFill>
              </a:rPr>
              <a:t>                         </a:t>
            </a:r>
            <a:r>
              <a:rPr lang="en-US" sz="3200">
                <a:solidFill>
                  <a:srgbClr val="FF3300"/>
                </a:solidFill>
              </a:rPr>
              <a:t>= P(n–1) + (2 – P(n–1))</a:t>
            </a:r>
          </a:p>
          <a:p>
            <a:pPr lvl="2">
              <a:buFontTx/>
              <a:buNone/>
            </a:pPr>
            <a:r>
              <a:rPr lang="en-US" sz="3200">
                <a:solidFill>
                  <a:srgbClr val="FF3300"/>
                </a:solidFill>
              </a:rPr>
              <a:t>                  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Counter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n</a:t>
            </a:r>
            <a:r>
              <a:rPr lang="en-US">
                <a:solidFill>
                  <a:schemeClr val="bg2"/>
                </a:solidFill>
              </a:rPr>
              <a:t>-</a:t>
            </a:r>
            <a:r>
              <a:rPr lang="en-US"/>
              <a:t>bit counter</a:t>
            </a:r>
          </a:p>
          <a:p>
            <a:r>
              <a:rPr lang="en-US"/>
              <a:t>Cost of incrementing counter is number of bits that change.</a:t>
            </a:r>
          </a:p>
          <a:p>
            <a:r>
              <a:rPr lang="en-US"/>
              <a:t>Cost of </a:t>
            </a:r>
            <a:r>
              <a:rPr lang="en-US">
                <a:solidFill>
                  <a:srgbClr val="FF3300"/>
                </a:solidFill>
              </a:rPr>
              <a:t>001011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=&gt;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001100</a:t>
            </a:r>
            <a:r>
              <a:rPr lang="en-US"/>
              <a:t> is </a:t>
            </a:r>
            <a:r>
              <a:rPr lang="en-US">
                <a:solidFill>
                  <a:srgbClr val="FF3300"/>
                </a:solidFill>
              </a:rPr>
              <a:t>3</a:t>
            </a:r>
            <a:r>
              <a:rPr lang="en-US"/>
              <a:t>.</a:t>
            </a:r>
          </a:p>
          <a:p>
            <a:r>
              <a:rPr lang="en-US"/>
              <a:t>Counter starts at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/>
              <a:t>.</a:t>
            </a:r>
          </a:p>
          <a:p>
            <a:r>
              <a:rPr lang="en-US"/>
              <a:t>What is the cost of incrementing the counter </a:t>
            </a:r>
            <a:r>
              <a:rPr lang="en-US">
                <a:solidFill>
                  <a:srgbClr val="FF3300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times?</a:t>
            </a:r>
          </a:p>
        </p:txBody>
      </p:sp>
      <p:pic>
        <p:nvPicPr>
          <p:cNvPr id="360452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936625" cy="285750"/>
          </a:xfrm>
          <a:prstGeom prst="rect">
            <a:avLst/>
          </a:prstGeom>
          <a:noFill/>
        </p:spPr>
      </p:pic>
      <p:pic>
        <p:nvPicPr>
          <p:cNvPr id="360453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685800"/>
            <a:ext cx="10287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Method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Worst-case cost of an increment is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n</a:t>
            </a:r>
            <a:r>
              <a:rPr lang="en-US"/>
              <a:t>.</a:t>
            </a:r>
          </a:p>
          <a:p>
            <a:r>
              <a:rPr lang="en-US"/>
              <a:t>Cost of </a:t>
            </a:r>
            <a:r>
              <a:rPr lang="en-US">
                <a:solidFill>
                  <a:srgbClr val="FF3300"/>
                </a:solidFill>
              </a:rPr>
              <a:t>011111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=&gt;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100000</a:t>
            </a:r>
            <a:r>
              <a:rPr lang="en-US"/>
              <a:t> is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.</a:t>
            </a:r>
          </a:p>
          <a:p>
            <a:r>
              <a:rPr lang="en-US"/>
              <a:t>So, the cost of  </a:t>
            </a:r>
            <a:r>
              <a:rPr lang="en-US">
                <a:solidFill>
                  <a:srgbClr val="FF3300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increments is at most </a:t>
            </a:r>
            <a:r>
              <a:rPr lang="en-US">
                <a:solidFill>
                  <a:srgbClr val="FF3300"/>
                </a:solidFill>
              </a:rPr>
              <a:t>mn</a:t>
            </a:r>
            <a:r>
              <a:rPr lang="en-US"/>
              <a:t>.</a:t>
            </a:r>
          </a:p>
        </p:txBody>
      </p:sp>
      <p:pic>
        <p:nvPicPr>
          <p:cNvPr id="361476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</p:spPr>
      </p:pic>
      <p:pic>
        <p:nvPicPr>
          <p:cNvPr id="361477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Method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05200"/>
            <a:ext cx="7772400" cy="2819400"/>
          </a:xfrm>
        </p:spPr>
        <p:txBody>
          <a:bodyPr/>
          <a:lstStyle/>
          <a:p>
            <a:r>
              <a:rPr lang="en-US"/>
              <a:t>Each increment changes bit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(i.e., the right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most bit).</a:t>
            </a:r>
          </a:p>
          <a:p>
            <a:r>
              <a:rPr lang="en-US"/>
              <a:t>Exactly </a:t>
            </a:r>
            <a:r>
              <a:rPr lang="en-US">
                <a:solidFill>
                  <a:srgbClr val="FF3300"/>
                </a:solidFill>
              </a:rPr>
              <a:t>floor(m/2)</a:t>
            </a:r>
            <a:r>
              <a:rPr lang="en-US"/>
              <a:t> increments change bit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(i.e., second bit from right).</a:t>
            </a:r>
          </a:p>
          <a:p>
            <a:r>
              <a:rPr lang="en-US"/>
              <a:t>Exactly </a:t>
            </a:r>
            <a:r>
              <a:rPr lang="en-US">
                <a:solidFill>
                  <a:srgbClr val="FF3300"/>
                </a:solidFill>
              </a:rPr>
              <a:t>floor(m/4)</a:t>
            </a:r>
            <a:r>
              <a:rPr lang="en-US"/>
              <a:t> increments change bit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.</a:t>
            </a:r>
          </a:p>
        </p:txBody>
      </p:sp>
      <p:pic>
        <p:nvPicPr>
          <p:cNvPr id="362500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</p:spPr>
      </p:pic>
      <p:pic>
        <p:nvPicPr>
          <p:cNvPr id="362501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0" y="1676400"/>
            <a:ext cx="1676400" cy="1189038"/>
            <a:chOff x="2400" y="1056"/>
            <a:chExt cx="1056" cy="749"/>
          </a:xfrm>
        </p:grpSpPr>
        <p:sp>
          <p:nvSpPr>
            <p:cNvPr id="362503" name="Text Box 7"/>
            <p:cNvSpPr txBox="1">
              <a:spLocks noChangeArrowheads="1"/>
            </p:cNvSpPr>
            <p:nvPr/>
          </p:nvSpPr>
          <p:spPr bwMode="auto">
            <a:xfrm>
              <a:off x="2544" y="1440"/>
              <a:ext cx="91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counter</a:t>
              </a:r>
            </a:p>
          </p:txBody>
        </p:sp>
        <p:sp>
          <p:nvSpPr>
            <p:cNvPr id="362504" name="Text Box 8"/>
            <p:cNvSpPr txBox="1">
              <a:spLocks noChangeArrowheads="1"/>
            </p:cNvSpPr>
            <p:nvPr/>
          </p:nvSpPr>
          <p:spPr bwMode="auto">
            <a:xfrm>
              <a:off x="2400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2505" name="Text Box 9"/>
            <p:cNvSpPr txBox="1">
              <a:spLocks noChangeArrowheads="1"/>
            </p:cNvSpPr>
            <p:nvPr/>
          </p:nvSpPr>
          <p:spPr bwMode="auto">
            <a:xfrm>
              <a:off x="2592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2506" name="Text Box 10"/>
            <p:cNvSpPr txBox="1">
              <a:spLocks noChangeArrowheads="1"/>
            </p:cNvSpPr>
            <p:nvPr/>
          </p:nvSpPr>
          <p:spPr bwMode="auto">
            <a:xfrm>
              <a:off x="2784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2507" name="Text Box 11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2508" name="Text Box 12"/>
            <p:cNvSpPr txBox="1">
              <a:spLocks noChangeArrowheads="1"/>
            </p:cNvSpPr>
            <p:nvPr/>
          </p:nvSpPr>
          <p:spPr bwMode="auto">
            <a:xfrm>
              <a:off x="3168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Method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077200" cy="2819400"/>
          </a:xfrm>
        </p:spPr>
        <p:txBody>
          <a:bodyPr/>
          <a:lstStyle/>
          <a:p>
            <a:r>
              <a:rPr lang="en-US"/>
              <a:t>Exactly </a:t>
            </a:r>
            <a:r>
              <a:rPr lang="en-US">
                <a:solidFill>
                  <a:srgbClr val="FF3300"/>
                </a:solidFill>
              </a:rPr>
              <a:t>floor(m/8)</a:t>
            </a:r>
            <a:r>
              <a:rPr lang="en-US"/>
              <a:t> increments change bit </a:t>
            </a:r>
            <a:r>
              <a:rPr lang="en-US">
                <a:solidFill>
                  <a:srgbClr val="FF3300"/>
                </a:solidFill>
              </a:rPr>
              <a:t>3</a:t>
            </a:r>
            <a:r>
              <a:rPr lang="en-US"/>
              <a:t>.</a:t>
            </a:r>
          </a:p>
          <a:p>
            <a:r>
              <a:rPr lang="en-US"/>
              <a:t>So, the cost of  </a:t>
            </a:r>
            <a:r>
              <a:rPr lang="en-US">
                <a:solidFill>
                  <a:srgbClr val="FF3300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increments is                     </a:t>
            </a:r>
            <a:r>
              <a:rPr lang="en-US">
                <a:solidFill>
                  <a:srgbClr val="FF3300"/>
                </a:solidFill>
              </a:rPr>
              <a:t>m + floor(m/2) + floor(m/4) +  ....   &lt; 2m</a:t>
            </a:r>
            <a:r>
              <a:rPr lang="en-US">
                <a:solidFill>
                  <a:schemeClr val="hlink"/>
                </a:solidFill>
              </a:rPr>
              <a:t> </a:t>
            </a:r>
          </a:p>
          <a:p>
            <a:r>
              <a:rPr lang="en-US"/>
              <a:t>Amortized cost of an increment is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2m/m = 2</a:t>
            </a:r>
            <a:r>
              <a:rPr lang="en-US"/>
              <a:t>.</a:t>
            </a:r>
          </a:p>
        </p:txBody>
      </p:sp>
      <p:pic>
        <p:nvPicPr>
          <p:cNvPr id="363524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</p:spPr>
      </p:pic>
      <p:pic>
        <p:nvPicPr>
          <p:cNvPr id="363525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0" y="1676400"/>
            <a:ext cx="1676400" cy="1189038"/>
            <a:chOff x="2400" y="1056"/>
            <a:chExt cx="1056" cy="749"/>
          </a:xfrm>
        </p:grpSpPr>
        <p:sp>
          <p:nvSpPr>
            <p:cNvPr id="363527" name="Text Box 7"/>
            <p:cNvSpPr txBox="1">
              <a:spLocks noChangeArrowheads="1"/>
            </p:cNvSpPr>
            <p:nvPr/>
          </p:nvSpPr>
          <p:spPr bwMode="auto">
            <a:xfrm>
              <a:off x="2544" y="1440"/>
              <a:ext cx="91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counter</a:t>
              </a:r>
            </a:p>
          </p:txBody>
        </p:sp>
        <p:sp>
          <p:nvSpPr>
            <p:cNvPr id="363528" name="Text Box 8"/>
            <p:cNvSpPr txBox="1">
              <a:spLocks noChangeArrowheads="1"/>
            </p:cNvSpPr>
            <p:nvPr/>
          </p:nvSpPr>
          <p:spPr bwMode="auto">
            <a:xfrm>
              <a:off x="2400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3529" name="Text Box 9"/>
            <p:cNvSpPr txBox="1">
              <a:spLocks noChangeArrowheads="1"/>
            </p:cNvSpPr>
            <p:nvPr/>
          </p:nvSpPr>
          <p:spPr bwMode="auto">
            <a:xfrm>
              <a:off x="2592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3530" name="Text Box 10"/>
            <p:cNvSpPr txBox="1">
              <a:spLocks noChangeArrowheads="1"/>
            </p:cNvSpPr>
            <p:nvPr/>
          </p:nvSpPr>
          <p:spPr bwMode="auto">
            <a:xfrm>
              <a:off x="2784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3531" name="Text Box 11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3532" name="Text Box 12"/>
            <p:cNvSpPr txBox="1">
              <a:spLocks noChangeArrowheads="1"/>
            </p:cNvSpPr>
            <p:nvPr/>
          </p:nvSpPr>
          <p:spPr bwMode="auto">
            <a:xfrm>
              <a:off x="3168" y="10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Accounting Method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114800"/>
          </a:xfrm>
        </p:spPr>
        <p:txBody>
          <a:bodyPr/>
          <a:lstStyle/>
          <a:p>
            <a:r>
              <a:rPr lang="en-US"/>
              <a:t>Guess that the amortized cost of an increment is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.</a:t>
            </a:r>
          </a:p>
          <a:p>
            <a:r>
              <a:rPr lang="en-US"/>
              <a:t>Now show that </a:t>
            </a:r>
            <a:r>
              <a:rPr lang="en-US">
                <a:solidFill>
                  <a:srgbClr val="FF3300"/>
                </a:solidFill>
              </a:rPr>
              <a:t>P(m) – P(0) &gt;= 0</a:t>
            </a:r>
            <a:r>
              <a:rPr lang="en-US"/>
              <a:t> for all </a:t>
            </a:r>
            <a:r>
              <a:rPr lang="en-US">
                <a:solidFill>
                  <a:srgbClr val="FF3300"/>
                </a:solidFill>
              </a:rPr>
              <a:t>m</a:t>
            </a:r>
            <a:r>
              <a:rPr lang="en-US"/>
              <a:t>.</a:t>
            </a:r>
          </a:p>
          <a:p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 baseline="30000"/>
              <a:t>st</a:t>
            </a:r>
            <a:r>
              <a:rPr lang="en-US"/>
              <a:t> increment:</a:t>
            </a:r>
            <a:r>
              <a:rPr lang="en-US">
                <a:solidFill>
                  <a:schemeClr val="hlink"/>
                </a:solidFill>
              </a:rPr>
              <a:t>  </a:t>
            </a:r>
          </a:p>
          <a:p>
            <a:pPr lvl="1"/>
            <a:r>
              <a:rPr lang="en-US"/>
              <a:t>one unit of amortized cost is used to pay for the change in bit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from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to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.</a:t>
            </a:r>
          </a:p>
          <a:p>
            <a:pPr lvl="1"/>
            <a:r>
              <a:rPr lang="en-US"/>
              <a:t>the other unit remains as a credit on bit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/>
              <a:t> and is used later to pay for the time when bit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/>
              <a:t> changes from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to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/>
              <a:t>.</a:t>
            </a:r>
          </a:p>
        </p:txBody>
      </p:sp>
      <p:pic>
        <p:nvPicPr>
          <p:cNvPr id="364548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</p:spPr>
      </p:pic>
      <p:pic>
        <p:nvPicPr>
          <p:cNvPr id="364549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5486400"/>
            <a:ext cx="3124200" cy="1189038"/>
            <a:chOff x="192" y="3456"/>
            <a:chExt cx="1968" cy="749"/>
          </a:xfrm>
        </p:grpSpPr>
        <p:sp>
          <p:nvSpPr>
            <p:cNvPr id="364551" name="Text Box 7"/>
            <p:cNvSpPr txBox="1">
              <a:spLocks noChangeArrowheads="1"/>
            </p:cNvSpPr>
            <p:nvPr/>
          </p:nvSpPr>
          <p:spPr bwMode="auto">
            <a:xfrm>
              <a:off x="528" y="3456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bits</a:t>
              </a:r>
            </a:p>
          </p:txBody>
        </p:sp>
        <p:sp>
          <p:nvSpPr>
            <p:cNvPr id="364552" name="Text Box 8"/>
            <p:cNvSpPr txBox="1">
              <a:spLocks noChangeArrowheads="1"/>
            </p:cNvSpPr>
            <p:nvPr/>
          </p:nvSpPr>
          <p:spPr bwMode="auto">
            <a:xfrm>
              <a:off x="192" y="3840"/>
              <a:ext cx="86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credits</a:t>
              </a:r>
            </a:p>
          </p:txBody>
        </p:sp>
        <p:sp>
          <p:nvSpPr>
            <p:cNvPr id="364553" name="Text Box 9"/>
            <p:cNvSpPr txBox="1">
              <a:spLocks noChangeArrowheads="1"/>
            </p:cNvSpPr>
            <p:nvPr/>
          </p:nvSpPr>
          <p:spPr bwMode="auto">
            <a:xfrm>
              <a:off x="1200" y="34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1200" y="384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1392" y="34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4556" name="Text Box 12"/>
            <p:cNvSpPr txBox="1">
              <a:spLocks noChangeArrowheads="1"/>
            </p:cNvSpPr>
            <p:nvPr/>
          </p:nvSpPr>
          <p:spPr bwMode="auto">
            <a:xfrm>
              <a:off x="1584" y="34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1776" y="34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4558" name="Text Box 14"/>
            <p:cNvSpPr txBox="1">
              <a:spLocks noChangeArrowheads="1"/>
            </p:cNvSpPr>
            <p:nvPr/>
          </p:nvSpPr>
          <p:spPr bwMode="auto">
            <a:xfrm>
              <a:off x="1968" y="3456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1392" y="384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4560" name="Text Box 16"/>
            <p:cNvSpPr txBox="1">
              <a:spLocks noChangeArrowheads="1"/>
            </p:cNvSpPr>
            <p:nvPr/>
          </p:nvSpPr>
          <p:spPr bwMode="auto">
            <a:xfrm>
              <a:off x="1584" y="384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1776" y="384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1968" y="3840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810000" y="5486400"/>
            <a:ext cx="3276600" cy="1189038"/>
            <a:chOff x="2400" y="3456"/>
            <a:chExt cx="2064" cy="749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504" y="3456"/>
              <a:ext cx="960" cy="749"/>
              <a:chOff x="3504" y="3456"/>
              <a:chExt cx="960" cy="749"/>
            </a:xfrm>
          </p:grpSpPr>
          <p:sp>
            <p:nvSpPr>
              <p:cNvPr id="364565" name="Text Box 21"/>
              <p:cNvSpPr txBox="1">
                <a:spLocks noChangeArrowheads="1"/>
              </p:cNvSpPr>
              <p:nvPr/>
            </p:nvSpPr>
            <p:spPr bwMode="auto">
              <a:xfrm>
                <a:off x="3504" y="3456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364566" name="Text Box 22"/>
              <p:cNvSpPr txBox="1">
                <a:spLocks noChangeArrowheads="1"/>
              </p:cNvSpPr>
              <p:nvPr/>
            </p:nvSpPr>
            <p:spPr bwMode="auto">
              <a:xfrm>
                <a:off x="3504" y="3840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6456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3456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364568" name="Text Box 24"/>
              <p:cNvSpPr txBox="1">
                <a:spLocks noChangeArrowheads="1"/>
              </p:cNvSpPr>
              <p:nvPr/>
            </p:nvSpPr>
            <p:spPr bwMode="auto">
              <a:xfrm>
                <a:off x="3888" y="3456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364569" name="Text Box 25"/>
              <p:cNvSpPr txBox="1">
                <a:spLocks noChangeArrowheads="1"/>
              </p:cNvSpPr>
              <p:nvPr/>
            </p:nvSpPr>
            <p:spPr bwMode="auto">
              <a:xfrm>
                <a:off x="4080" y="3456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364570" name="Text Box 26"/>
              <p:cNvSpPr txBox="1">
                <a:spLocks noChangeArrowheads="1"/>
              </p:cNvSpPr>
              <p:nvPr/>
            </p:nvSpPr>
            <p:spPr bwMode="auto">
              <a:xfrm>
                <a:off x="4272" y="3456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364571" name="Text Box 27"/>
              <p:cNvSpPr txBox="1">
                <a:spLocks noChangeArrowheads="1"/>
              </p:cNvSpPr>
              <p:nvPr/>
            </p:nvSpPr>
            <p:spPr bwMode="auto">
              <a:xfrm>
                <a:off x="3696" y="3840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64572" name="Text Box 28"/>
              <p:cNvSpPr txBox="1">
                <a:spLocks noChangeArrowheads="1"/>
              </p:cNvSpPr>
              <p:nvPr/>
            </p:nvSpPr>
            <p:spPr bwMode="auto">
              <a:xfrm>
                <a:off x="3888" y="3840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64573" name="Text Box 29"/>
              <p:cNvSpPr txBox="1">
                <a:spLocks noChangeArrowheads="1"/>
              </p:cNvSpPr>
              <p:nvPr/>
            </p:nvSpPr>
            <p:spPr bwMode="auto">
              <a:xfrm>
                <a:off x="4080" y="3840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64574" name="Text Box 30"/>
              <p:cNvSpPr txBox="1">
                <a:spLocks noChangeArrowheads="1"/>
              </p:cNvSpPr>
              <p:nvPr/>
            </p:nvSpPr>
            <p:spPr bwMode="auto">
              <a:xfrm>
                <a:off x="4272" y="3840"/>
                <a:ext cx="19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>
              <a:off x="2400" y="3840"/>
              <a:ext cx="96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bldLvl="3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 baseline="30000"/>
              <a:t>nd</a:t>
            </a:r>
            <a:r>
              <a:rPr lang="en-US"/>
              <a:t> Increment.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763000" cy="3810000"/>
          </a:xfrm>
        </p:spPr>
        <p:txBody>
          <a:bodyPr/>
          <a:lstStyle/>
          <a:p>
            <a:pPr lvl="1"/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one unit of amortized cost is used to pay for the change in bit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from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to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1</a:t>
            </a:r>
          </a:p>
          <a:p>
            <a:pPr lvl="1"/>
            <a:r>
              <a:rPr lang="en-US"/>
              <a:t> the other unit remains as a credit on bit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and is used later to pay for the time when bit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changes from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to </a:t>
            </a:r>
            <a:r>
              <a:rPr lang="en-US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/>
              <a:t> the change in bit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/>
              <a:t> from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to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/>
              <a:t> is paid for by the credit on bit </a:t>
            </a:r>
            <a:r>
              <a:rPr lang="en-US">
                <a:solidFill>
                  <a:srgbClr val="FF3300"/>
                </a:solidFill>
              </a:rPr>
              <a:t>0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  <p:pic>
        <p:nvPicPr>
          <p:cNvPr id="366596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</p:spPr>
      </p:pic>
      <p:pic>
        <p:nvPicPr>
          <p:cNvPr id="366597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</p:spPr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04800" y="1219200"/>
            <a:ext cx="3124200" cy="1189038"/>
            <a:chOff x="192" y="768"/>
            <a:chExt cx="1968" cy="749"/>
          </a:xfrm>
        </p:grpSpPr>
        <p:sp>
          <p:nvSpPr>
            <p:cNvPr id="366599" name="Text Box 7"/>
            <p:cNvSpPr txBox="1">
              <a:spLocks noChangeArrowheads="1"/>
            </p:cNvSpPr>
            <p:nvPr/>
          </p:nvSpPr>
          <p:spPr bwMode="auto">
            <a:xfrm>
              <a:off x="528" y="768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bits</a:t>
              </a:r>
            </a:p>
          </p:txBody>
        </p:sp>
        <p:sp>
          <p:nvSpPr>
            <p:cNvPr id="366600" name="Text Box 8"/>
            <p:cNvSpPr txBox="1">
              <a:spLocks noChangeArrowheads="1"/>
            </p:cNvSpPr>
            <p:nvPr/>
          </p:nvSpPr>
          <p:spPr bwMode="auto">
            <a:xfrm>
              <a:off x="192" y="1152"/>
              <a:ext cx="86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credits</a:t>
              </a:r>
            </a:p>
          </p:txBody>
        </p:sp>
        <p:sp>
          <p:nvSpPr>
            <p:cNvPr id="366601" name="Text Box 9"/>
            <p:cNvSpPr txBox="1">
              <a:spLocks noChangeArrowheads="1"/>
            </p:cNvSpPr>
            <p:nvPr/>
          </p:nvSpPr>
          <p:spPr bwMode="auto">
            <a:xfrm>
              <a:off x="1200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6602" name="Text Box 10"/>
            <p:cNvSpPr txBox="1">
              <a:spLocks noChangeArrowheads="1"/>
            </p:cNvSpPr>
            <p:nvPr/>
          </p:nvSpPr>
          <p:spPr bwMode="auto">
            <a:xfrm>
              <a:off x="1200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6603" name="Text Box 11"/>
            <p:cNvSpPr txBox="1">
              <a:spLocks noChangeArrowheads="1"/>
            </p:cNvSpPr>
            <p:nvPr/>
          </p:nvSpPr>
          <p:spPr bwMode="auto">
            <a:xfrm>
              <a:off x="1392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6604" name="Text Box 12"/>
            <p:cNvSpPr txBox="1">
              <a:spLocks noChangeArrowheads="1"/>
            </p:cNvSpPr>
            <p:nvPr/>
          </p:nvSpPr>
          <p:spPr bwMode="auto">
            <a:xfrm>
              <a:off x="1584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6605" name="Text Box 13"/>
            <p:cNvSpPr txBox="1">
              <a:spLocks noChangeArrowheads="1"/>
            </p:cNvSpPr>
            <p:nvPr/>
          </p:nvSpPr>
          <p:spPr bwMode="auto">
            <a:xfrm>
              <a:off x="1776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6606" name="Text Box 14"/>
            <p:cNvSpPr txBox="1">
              <a:spLocks noChangeArrowheads="1"/>
            </p:cNvSpPr>
            <p:nvPr/>
          </p:nvSpPr>
          <p:spPr bwMode="auto">
            <a:xfrm>
              <a:off x="1968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6607" name="Text Box 15"/>
            <p:cNvSpPr txBox="1">
              <a:spLocks noChangeArrowheads="1"/>
            </p:cNvSpPr>
            <p:nvPr/>
          </p:nvSpPr>
          <p:spPr bwMode="auto">
            <a:xfrm>
              <a:off x="1392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6608" name="Text Box 16"/>
            <p:cNvSpPr txBox="1">
              <a:spLocks noChangeArrowheads="1"/>
            </p:cNvSpPr>
            <p:nvPr/>
          </p:nvSpPr>
          <p:spPr bwMode="auto">
            <a:xfrm>
              <a:off x="1584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6609" name="Text Box 17"/>
            <p:cNvSpPr txBox="1">
              <a:spLocks noChangeArrowheads="1"/>
            </p:cNvSpPr>
            <p:nvPr/>
          </p:nvSpPr>
          <p:spPr bwMode="auto">
            <a:xfrm>
              <a:off x="1776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6610" name="Text Box 18"/>
            <p:cNvSpPr txBox="1">
              <a:spLocks noChangeArrowheads="1"/>
            </p:cNvSpPr>
            <p:nvPr/>
          </p:nvSpPr>
          <p:spPr bwMode="auto">
            <a:xfrm>
              <a:off x="1968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810000" y="1219200"/>
            <a:ext cx="3276600" cy="1189038"/>
            <a:chOff x="2400" y="768"/>
            <a:chExt cx="2064" cy="749"/>
          </a:xfrm>
        </p:grpSpPr>
        <p:sp>
          <p:nvSpPr>
            <p:cNvPr id="366613" name="Text Box 21"/>
            <p:cNvSpPr txBox="1">
              <a:spLocks noChangeArrowheads="1"/>
            </p:cNvSpPr>
            <p:nvPr/>
          </p:nvSpPr>
          <p:spPr bwMode="auto">
            <a:xfrm>
              <a:off x="3504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6614" name="Text Box 22"/>
            <p:cNvSpPr txBox="1">
              <a:spLocks noChangeArrowheads="1"/>
            </p:cNvSpPr>
            <p:nvPr/>
          </p:nvSpPr>
          <p:spPr bwMode="auto">
            <a:xfrm>
              <a:off x="3504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6615" name="Text Box 23"/>
            <p:cNvSpPr txBox="1">
              <a:spLocks noChangeArrowheads="1"/>
            </p:cNvSpPr>
            <p:nvPr/>
          </p:nvSpPr>
          <p:spPr bwMode="auto">
            <a:xfrm>
              <a:off x="3696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6616" name="Text Box 24"/>
            <p:cNvSpPr txBox="1">
              <a:spLocks noChangeArrowheads="1"/>
            </p:cNvSpPr>
            <p:nvPr/>
          </p:nvSpPr>
          <p:spPr bwMode="auto">
            <a:xfrm>
              <a:off x="3888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6617" name="Text Box 25"/>
            <p:cNvSpPr txBox="1">
              <a:spLocks noChangeArrowheads="1"/>
            </p:cNvSpPr>
            <p:nvPr/>
          </p:nvSpPr>
          <p:spPr bwMode="auto">
            <a:xfrm>
              <a:off x="4080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6618" name="Text Box 26"/>
            <p:cNvSpPr txBox="1">
              <a:spLocks noChangeArrowheads="1"/>
            </p:cNvSpPr>
            <p:nvPr/>
          </p:nvSpPr>
          <p:spPr bwMode="auto">
            <a:xfrm>
              <a:off x="4272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6619" name="Text Box 27"/>
            <p:cNvSpPr txBox="1">
              <a:spLocks noChangeArrowheads="1"/>
            </p:cNvSpPr>
            <p:nvPr/>
          </p:nvSpPr>
          <p:spPr bwMode="auto">
            <a:xfrm>
              <a:off x="3696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6620" name="Text Box 28"/>
            <p:cNvSpPr txBox="1">
              <a:spLocks noChangeArrowheads="1"/>
            </p:cNvSpPr>
            <p:nvPr/>
          </p:nvSpPr>
          <p:spPr bwMode="auto">
            <a:xfrm>
              <a:off x="3888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6622" name="Text Box 30"/>
            <p:cNvSpPr txBox="1">
              <a:spLocks noChangeArrowheads="1"/>
            </p:cNvSpPr>
            <p:nvPr/>
          </p:nvSpPr>
          <p:spPr bwMode="auto">
            <a:xfrm>
              <a:off x="4272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6623" name="Line 31"/>
            <p:cNvSpPr>
              <a:spLocks noChangeShapeType="1"/>
            </p:cNvSpPr>
            <p:nvPr/>
          </p:nvSpPr>
          <p:spPr bwMode="auto">
            <a:xfrm>
              <a:off x="2400" y="1152"/>
              <a:ext cx="96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bldLvl="3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3</a:t>
            </a:r>
            <a:r>
              <a:rPr lang="en-US" baseline="30000"/>
              <a:t>rd</a:t>
            </a:r>
            <a:r>
              <a:rPr lang="en-US"/>
              <a:t> Increment.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763000" cy="2590800"/>
          </a:xfrm>
        </p:spPr>
        <p:txBody>
          <a:bodyPr/>
          <a:lstStyle/>
          <a:p>
            <a:pPr lvl="1"/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one unit of amortized cost is used to pay for the change in bit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from</a:t>
            </a:r>
            <a:r>
              <a:rPr lang="en-US">
                <a:solidFill>
                  <a:srgbClr val="FF3300"/>
                </a:solidFill>
              </a:rPr>
              <a:t> 0 </a:t>
            </a:r>
            <a:r>
              <a:rPr lang="en-US"/>
              <a:t>to</a:t>
            </a:r>
            <a:r>
              <a:rPr lang="en-US">
                <a:solidFill>
                  <a:srgbClr val="FF3300"/>
                </a:solidFill>
              </a:rPr>
              <a:t> 1</a:t>
            </a:r>
          </a:p>
          <a:p>
            <a:pPr lvl="1"/>
            <a:r>
              <a:rPr lang="en-US"/>
              <a:t> the other unit remains as a credit on bit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/>
              <a:t> and is used later to pay for the time when bit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changes from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to </a:t>
            </a:r>
            <a:r>
              <a:rPr lang="en-US">
                <a:solidFill>
                  <a:srgbClr val="FF3300"/>
                </a:solidFill>
              </a:rPr>
              <a:t>0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  <p:pic>
        <p:nvPicPr>
          <p:cNvPr id="367620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</p:spPr>
      </p:pic>
      <p:pic>
        <p:nvPicPr>
          <p:cNvPr id="367621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</p:spPr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04800" y="1219200"/>
            <a:ext cx="3124200" cy="1189038"/>
            <a:chOff x="192" y="768"/>
            <a:chExt cx="1968" cy="749"/>
          </a:xfrm>
        </p:grpSpPr>
        <p:sp>
          <p:nvSpPr>
            <p:cNvPr id="367623" name="Text Box 7"/>
            <p:cNvSpPr txBox="1">
              <a:spLocks noChangeArrowheads="1"/>
            </p:cNvSpPr>
            <p:nvPr/>
          </p:nvSpPr>
          <p:spPr bwMode="auto">
            <a:xfrm>
              <a:off x="528" y="768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bits</a:t>
              </a:r>
            </a:p>
          </p:txBody>
        </p:sp>
        <p:sp>
          <p:nvSpPr>
            <p:cNvPr id="367624" name="Text Box 8"/>
            <p:cNvSpPr txBox="1">
              <a:spLocks noChangeArrowheads="1"/>
            </p:cNvSpPr>
            <p:nvPr/>
          </p:nvSpPr>
          <p:spPr bwMode="auto">
            <a:xfrm>
              <a:off x="192" y="1152"/>
              <a:ext cx="86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credits</a:t>
              </a:r>
            </a:p>
          </p:txBody>
        </p:sp>
        <p:sp>
          <p:nvSpPr>
            <p:cNvPr id="367625" name="Text Box 9"/>
            <p:cNvSpPr txBox="1">
              <a:spLocks noChangeArrowheads="1"/>
            </p:cNvSpPr>
            <p:nvPr/>
          </p:nvSpPr>
          <p:spPr bwMode="auto">
            <a:xfrm>
              <a:off x="1200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7626" name="Text Box 10"/>
            <p:cNvSpPr txBox="1">
              <a:spLocks noChangeArrowheads="1"/>
            </p:cNvSpPr>
            <p:nvPr/>
          </p:nvSpPr>
          <p:spPr bwMode="auto">
            <a:xfrm>
              <a:off x="1200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7627" name="Text Box 11"/>
            <p:cNvSpPr txBox="1">
              <a:spLocks noChangeArrowheads="1"/>
            </p:cNvSpPr>
            <p:nvPr/>
          </p:nvSpPr>
          <p:spPr bwMode="auto">
            <a:xfrm>
              <a:off x="1392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7628" name="Text Box 12"/>
            <p:cNvSpPr txBox="1">
              <a:spLocks noChangeArrowheads="1"/>
            </p:cNvSpPr>
            <p:nvPr/>
          </p:nvSpPr>
          <p:spPr bwMode="auto">
            <a:xfrm>
              <a:off x="1584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7629" name="Text Box 13"/>
            <p:cNvSpPr txBox="1">
              <a:spLocks noChangeArrowheads="1"/>
            </p:cNvSpPr>
            <p:nvPr/>
          </p:nvSpPr>
          <p:spPr bwMode="auto">
            <a:xfrm>
              <a:off x="1776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7630" name="Text Box 14"/>
            <p:cNvSpPr txBox="1">
              <a:spLocks noChangeArrowheads="1"/>
            </p:cNvSpPr>
            <p:nvPr/>
          </p:nvSpPr>
          <p:spPr bwMode="auto">
            <a:xfrm>
              <a:off x="1968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7631" name="Text Box 15"/>
            <p:cNvSpPr txBox="1">
              <a:spLocks noChangeArrowheads="1"/>
            </p:cNvSpPr>
            <p:nvPr/>
          </p:nvSpPr>
          <p:spPr bwMode="auto">
            <a:xfrm>
              <a:off x="1392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7632" name="Text Box 16"/>
            <p:cNvSpPr txBox="1">
              <a:spLocks noChangeArrowheads="1"/>
            </p:cNvSpPr>
            <p:nvPr/>
          </p:nvSpPr>
          <p:spPr bwMode="auto">
            <a:xfrm>
              <a:off x="1584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7633" name="Text Box 17"/>
            <p:cNvSpPr txBox="1">
              <a:spLocks noChangeArrowheads="1"/>
            </p:cNvSpPr>
            <p:nvPr/>
          </p:nvSpPr>
          <p:spPr bwMode="auto">
            <a:xfrm>
              <a:off x="1776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7634" name="Text Box 18"/>
            <p:cNvSpPr txBox="1">
              <a:spLocks noChangeArrowheads="1"/>
            </p:cNvSpPr>
            <p:nvPr/>
          </p:nvSpPr>
          <p:spPr bwMode="auto">
            <a:xfrm>
              <a:off x="1968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810000" y="1219200"/>
            <a:ext cx="3276600" cy="1189038"/>
            <a:chOff x="2400" y="768"/>
            <a:chExt cx="2064" cy="749"/>
          </a:xfrm>
        </p:grpSpPr>
        <p:sp>
          <p:nvSpPr>
            <p:cNvPr id="367637" name="Text Box 21"/>
            <p:cNvSpPr txBox="1">
              <a:spLocks noChangeArrowheads="1"/>
            </p:cNvSpPr>
            <p:nvPr/>
          </p:nvSpPr>
          <p:spPr bwMode="auto">
            <a:xfrm>
              <a:off x="3504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7638" name="Text Box 22"/>
            <p:cNvSpPr txBox="1">
              <a:spLocks noChangeArrowheads="1"/>
            </p:cNvSpPr>
            <p:nvPr/>
          </p:nvSpPr>
          <p:spPr bwMode="auto">
            <a:xfrm>
              <a:off x="3504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7639" name="Text Box 23"/>
            <p:cNvSpPr txBox="1">
              <a:spLocks noChangeArrowheads="1"/>
            </p:cNvSpPr>
            <p:nvPr/>
          </p:nvSpPr>
          <p:spPr bwMode="auto">
            <a:xfrm>
              <a:off x="3696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7640" name="Text Box 24"/>
            <p:cNvSpPr txBox="1">
              <a:spLocks noChangeArrowheads="1"/>
            </p:cNvSpPr>
            <p:nvPr/>
          </p:nvSpPr>
          <p:spPr bwMode="auto">
            <a:xfrm>
              <a:off x="3888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7641" name="Text Box 25"/>
            <p:cNvSpPr txBox="1">
              <a:spLocks noChangeArrowheads="1"/>
            </p:cNvSpPr>
            <p:nvPr/>
          </p:nvSpPr>
          <p:spPr bwMode="auto">
            <a:xfrm>
              <a:off x="4080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7642" name="Text Box 26"/>
            <p:cNvSpPr txBox="1">
              <a:spLocks noChangeArrowheads="1"/>
            </p:cNvSpPr>
            <p:nvPr/>
          </p:nvSpPr>
          <p:spPr bwMode="auto">
            <a:xfrm>
              <a:off x="4272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7643" name="Text Box 27"/>
            <p:cNvSpPr txBox="1">
              <a:spLocks noChangeArrowheads="1"/>
            </p:cNvSpPr>
            <p:nvPr/>
          </p:nvSpPr>
          <p:spPr bwMode="auto">
            <a:xfrm>
              <a:off x="3696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7644" name="Text Box 28"/>
            <p:cNvSpPr txBox="1">
              <a:spLocks noChangeArrowheads="1"/>
            </p:cNvSpPr>
            <p:nvPr/>
          </p:nvSpPr>
          <p:spPr bwMode="auto">
            <a:xfrm>
              <a:off x="3888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7645" name="Text Box 29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7646" name="Text Box 30"/>
            <p:cNvSpPr txBox="1">
              <a:spLocks noChangeArrowheads="1"/>
            </p:cNvSpPr>
            <p:nvPr/>
          </p:nvSpPr>
          <p:spPr bwMode="auto">
            <a:xfrm>
              <a:off x="4272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2400" y="1152"/>
              <a:ext cx="96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bldLvl="3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 baseline="30000"/>
              <a:t>th</a:t>
            </a:r>
            <a:r>
              <a:rPr lang="en-US"/>
              <a:t> Increment.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763000" cy="3276600"/>
          </a:xfrm>
        </p:spPr>
        <p:txBody>
          <a:bodyPr/>
          <a:lstStyle/>
          <a:p>
            <a:pPr lvl="1"/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one unit of amortized cost is used to pay for the change in bit </a:t>
            </a:r>
            <a:r>
              <a:rPr lang="en-US">
                <a:solidFill>
                  <a:srgbClr val="FF3300"/>
                </a:solidFill>
              </a:rPr>
              <a:t>2 from 0 to 1</a:t>
            </a:r>
          </a:p>
          <a:p>
            <a:pPr lvl="1"/>
            <a:r>
              <a:rPr lang="en-US"/>
              <a:t> the other unit remains as a credit on bit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and is used later to pay for the time when bit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changes from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to </a:t>
            </a:r>
            <a:r>
              <a:rPr lang="en-US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/>
              <a:t> the change in bits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and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from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 to 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/>
              <a:t> is paid for by the credits on these bits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  <p:pic>
        <p:nvPicPr>
          <p:cNvPr id="368644" name="Picture 4" descr="C:\sahni\clip\barry\counter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609600"/>
            <a:ext cx="936625" cy="285750"/>
          </a:xfrm>
          <a:prstGeom prst="rect">
            <a:avLst/>
          </a:prstGeom>
          <a:noFill/>
        </p:spPr>
      </p:pic>
      <p:pic>
        <p:nvPicPr>
          <p:cNvPr id="368645" name="Picture 5" descr="C:\sahni\clip\barry\counter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85800"/>
            <a:ext cx="1028700" cy="228600"/>
          </a:xfrm>
          <a:prstGeom prst="rect">
            <a:avLst/>
          </a:prstGeom>
          <a:noFill/>
        </p:spPr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04800" y="1219200"/>
            <a:ext cx="3124200" cy="1189038"/>
            <a:chOff x="192" y="768"/>
            <a:chExt cx="1968" cy="749"/>
          </a:xfrm>
        </p:grpSpPr>
        <p:sp>
          <p:nvSpPr>
            <p:cNvPr id="368647" name="Text Box 7"/>
            <p:cNvSpPr txBox="1">
              <a:spLocks noChangeArrowheads="1"/>
            </p:cNvSpPr>
            <p:nvPr/>
          </p:nvSpPr>
          <p:spPr bwMode="auto">
            <a:xfrm>
              <a:off x="528" y="768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bits</a:t>
              </a:r>
            </a:p>
          </p:txBody>
        </p:sp>
        <p:sp>
          <p:nvSpPr>
            <p:cNvPr id="368648" name="Text Box 8"/>
            <p:cNvSpPr txBox="1">
              <a:spLocks noChangeArrowheads="1"/>
            </p:cNvSpPr>
            <p:nvPr/>
          </p:nvSpPr>
          <p:spPr bwMode="auto">
            <a:xfrm>
              <a:off x="192" y="1152"/>
              <a:ext cx="86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credits</a:t>
              </a:r>
            </a:p>
          </p:txBody>
        </p:sp>
        <p:sp>
          <p:nvSpPr>
            <p:cNvPr id="368649" name="Text Box 9"/>
            <p:cNvSpPr txBox="1">
              <a:spLocks noChangeArrowheads="1"/>
            </p:cNvSpPr>
            <p:nvPr/>
          </p:nvSpPr>
          <p:spPr bwMode="auto">
            <a:xfrm>
              <a:off x="1200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8650" name="Text Box 10"/>
            <p:cNvSpPr txBox="1">
              <a:spLocks noChangeArrowheads="1"/>
            </p:cNvSpPr>
            <p:nvPr/>
          </p:nvSpPr>
          <p:spPr bwMode="auto">
            <a:xfrm>
              <a:off x="1200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8651" name="Text Box 11"/>
            <p:cNvSpPr txBox="1">
              <a:spLocks noChangeArrowheads="1"/>
            </p:cNvSpPr>
            <p:nvPr/>
          </p:nvSpPr>
          <p:spPr bwMode="auto">
            <a:xfrm>
              <a:off x="1392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8652" name="Text Box 12"/>
            <p:cNvSpPr txBox="1">
              <a:spLocks noChangeArrowheads="1"/>
            </p:cNvSpPr>
            <p:nvPr/>
          </p:nvSpPr>
          <p:spPr bwMode="auto">
            <a:xfrm>
              <a:off x="1584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8653" name="Text Box 13"/>
            <p:cNvSpPr txBox="1">
              <a:spLocks noChangeArrowheads="1"/>
            </p:cNvSpPr>
            <p:nvPr/>
          </p:nvSpPr>
          <p:spPr bwMode="auto">
            <a:xfrm>
              <a:off x="1776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8654" name="Text Box 14"/>
            <p:cNvSpPr txBox="1">
              <a:spLocks noChangeArrowheads="1"/>
            </p:cNvSpPr>
            <p:nvPr/>
          </p:nvSpPr>
          <p:spPr bwMode="auto">
            <a:xfrm>
              <a:off x="1968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8655" name="Text Box 15"/>
            <p:cNvSpPr txBox="1">
              <a:spLocks noChangeArrowheads="1"/>
            </p:cNvSpPr>
            <p:nvPr/>
          </p:nvSpPr>
          <p:spPr bwMode="auto">
            <a:xfrm>
              <a:off x="1392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8656" name="Text Box 16"/>
            <p:cNvSpPr txBox="1">
              <a:spLocks noChangeArrowheads="1"/>
            </p:cNvSpPr>
            <p:nvPr/>
          </p:nvSpPr>
          <p:spPr bwMode="auto">
            <a:xfrm>
              <a:off x="1584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8657" name="Text Box 17"/>
            <p:cNvSpPr txBox="1">
              <a:spLocks noChangeArrowheads="1"/>
            </p:cNvSpPr>
            <p:nvPr/>
          </p:nvSpPr>
          <p:spPr bwMode="auto">
            <a:xfrm>
              <a:off x="1776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8658" name="Text Box 18"/>
            <p:cNvSpPr txBox="1">
              <a:spLocks noChangeArrowheads="1"/>
            </p:cNvSpPr>
            <p:nvPr/>
          </p:nvSpPr>
          <p:spPr bwMode="auto">
            <a:xfrm>
              <a:off x="1968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810000" y="1219200"/>
            <a:ext cx="3276600" cy="1189038"/>
            <a:chOff x="2400" y="768"/>
            <a:chExt cx="2064" cy="749"/>
          </a:xfrm>
        </p:grpSpPr>
        <p:sp>
          <p:nvSpPr>
            <p:cNvPr id="368661" name="Text Box 21"/>
            <p:cNvSpPr txBox="1">
              <a:spLocks noChangeArrowheads="1"/>
            </p:cNvSpPr>
            <p:nvPr/>
          </p:nvSpPr>
          <p:spPr bwMode="auto">
            <a:xfrm>
              <a:off x="3504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8662" name="Text Box 22"/>
            <p:cNvSpPr txBox="1">
              <a:spLocks noChangeArrowheads="1"/>
            </p:cNvSpPr>
            <p:nvPr/>
          </p:nvSpPr>
          <p:spPr bwMode="auto">
            <a:xfrm>
              <a:off x="3504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8663" name="Text Box 23"/>
            <p:cNvSpPr txBox="1">
              <a:spLocks noChangeArrowheads="1"/>
            </p:cNvSpPr>
            <p:nvPr/>
          </p:nvSpPr>
          <p:spPr bwMode="auto">
            <a:xfrm>
              <a:off x="3696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8664" name="Text Box 24"/>
            <p:cNvSpPr txBox="1">
              <a:spLocks noChangeArrowheads="1"/>
            </p:cNvSpPr>
            <p:nvPr/>
          </p:nvSpPr>
          <p:spPr bwMode="auto">
            <a:xfrm>
              <a:off x="3888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8665" name="Text Box 25"/>
            <p:cNvSpPr txBox="1">
              <a:spLocks noChangeArrowheads="1"/>
            </p:cNvSpPr>
            <p:nvPr/>
          </p:nvSpPr>
          <p:spPr bwMode="auto">
            <a:xfrm>
              <a:off x="4080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8666" name="Text Box 26"/>
            <p:cNvSpPr txBox="1">
              <a:spLocks noChangeArrowheads="1"/>
            </p:cNvSpPr>
            <p:nvPr/>
          </p:nvSpPr>
          <p:spPr bwMode="auto">
            <a:xfrm>
              <a:off x="4272" y="768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368667" name="Text Box 27"/>
            <p:cNvSpPr txBox="1">
              <a:spLocks noChangeArrowheads="1"/>
            </p:cNvSpPr>
            <p:nvPr/>
          </p:nvSpPr>
          <p:spPr bwMode="auto">
            <a:xfrm>
              <a:off x="3696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8668" name="Text Box 28"/>
            <p:cNvSpPr txBox="1">
              <a:spLocks noChangeArrowheads="1"/>
            </p:cNvSpPr>
            <p:nvPr/>
          </p:nvSpPr>
          <p:spPr bwMode="auto">
            <a:xfrm>
              <a:off x="3888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8669" name="Text Box 29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8670" name="Text Box 30"/>
            <p:cNvSpPr txBox="1">
              <a:spLocks noChangeArrowheads="1"/>
            </p:cNvSpPr>
            <p:nvPr/>
          </p:nvSpPr>
          <p:spPr bwMode="auto">
            <a:xfrm>
              <a:off x="4272" y="1152"/>
              <a:ext cx="1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68671" name="Line 31"/>
            <p:cNvSpPr>
              <a:spLocks noChangeShapeType="1"/>
            </p:cNvSpPr>
            <p:nvPr/>
          </p:nvSpPr>
          <p:spPr bwMode="auto">
            <a:xfrm>
              <a:off x="2400" y="1152"/>
              <a:ext cx="96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Amortized Complexity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The amortized complexity of a task may bear no direct relationship to the actual complexity of the task.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Accounting Method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572000"/>
          </a:xfrm>
        </p:spPr>
        <p:txBody>
          <a:bodyPr/>
          <a:lstStyle/>
          <a:p>
            <a:pPr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r>
              <a:rPr lang="en-US">
                <a:solidFill>
                  <a:srgbClr val="FF3300"/>
                </a:solidFill>
              </a:rPr>
              <a:t>P(m) – P(0) =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FF3300"/>
                </a:solidFill>
              </a:rPr>
              <a:t>(amortizedCost(i) –actualCost(i))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                     </a:t>
            </a:r>
            <a:r>
              <a:rPr lang="en-US" sz="3200">
                <a:solidFill>
                  <a:srgbClr val="FF3300"/>
                </a:solidFill>
              </a:rPr>
              <a:t>=</a:t>
            </a:r>
            <a:r>
              <a:rPr lang="en-US" sz="3200"/>
              <a:t> amount by which the</a:t>
            </a:r>
            <a:r>
              <a:rPr lang="en-US" sz="3200">
                <a:solidFill>
                  <a:schemeClr val="hlink"/>
                </a:solidFill>
              </a:rPr>
              <a:t> </a:t>
            </a:r>
            <a:r>
              <a:rPr lang="en-US" sz="3200"/>
              <a:t>first</a:t>
            </a:r>
            <a:r>
              <a:rPr lang="en-US" sz="3200">
                <a:solidFill>
                  <a:schemeClr val="hlink"/>
                </a:solidFill>
              </a:rPr>
              <a:t> </a:t>
            </a:r>
            <a:r>
              <a:rPr lang="en-US" sz="3200">
                <a:solidFill>
                  <a:srgbClr val="FF3300"/>
                </a:solidFill>
              </a:rPr>
              <a:t>m</a:t>
            </a:r>
          </a:p>
          <a:p>
            <a:pPr lvl="1">
              <a:buFont typeface="Wingdings" pitchFamily="2" charset="2"/>
              <a:buNone/>
            </a:pPr>
            <a:r>
              <a:rPr lang="en-US" sz="3200"/>
              <a:t>                      increments have been over charged</a:t>
            </a:r>
            <a:r>
              <a:rPr lang="en-US"/>
              <a:t>  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                   </a:t>
            </a:r>
            <a:r>
              <a:rPr lang="en-US" sz="3200"/>
              <a:t> </a:t>
            </a:r>
            <a:r>
              <a:rPr lang="en-US" sz="3200">
                <a:solidFill>
                  <a:srgbClr val="FF3300"/>
                </a:solidFill>
              </a:rPr>
              <a:t>=</a:t>
            </a:r>
            <a:r>
              <a:rPr lang="en-US" sz="3200"/>
              <a:t> number of credits</a:t>
            </a:r>
          </a:p>
          <a:p>
            <a:pPr lvl="1">
              <a:buFont typeface="Wingdings" pitchFamily="2" charset="2"/>
              <a:buNone/>
            </a:pPr>
            <a:r>
              <a:rPr lang="en-US" sz="3200"/>
              <a:t>                   </a:t>
            </a:r>
            <a:r>
              <a:rPr lang="en-US" sz="3200">
                <a:solidFill>
                  <a:srgbClr val="FF3300"/>
                </a:solidFill>
              </a:rPr>
              <a:t>=</a:t>
            </a:r>
            <a:r>
              <a:rPr lang="en-US" sz="3200"/>
              <a:t> number of </a:t>
            </a:r>
            <a:r>
              <a:rPr lang="en-US" sz="3200">
                <a:solidFill>
                  <a:srgbClr val="FF3300"/>
                </a:solidFill>
              </a:rPr>
              <a:t>1</a:t>
            </a:r>
            <a:r>
              <a:rPr lang="en-US" sz="3200"/>
              <a:t>s</a:t>
            </a:r>
            <a:r>
              <a:rPr lang="en-US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                    </a:t>
            </a:r>
            <a:r>
              <a:rPr lang="en-US">
                <a:solidFill>
                  <a:srgbClr val="FF3300"/>
                </a:solidFill>
              </a:rPr>
              <a:t>&gt;= 0</a:t>
            </a:r>
            <a:r>
              <a:rPr lang="en-US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Method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Guess a suitable potential function for which </a:t>
            </a:r>
            <a:r>
              <a:rPr lang="en-US">
                <a:solidFill>
                  <a:srgbClr val="FF3300"/>
                </a:solidFill>
              </a:rPr>
              <a:t>P(n) – P(0) &gt;= 0</a:t>
            </a:r>
            <a:r>
              <a:rPr lang="en-US"/>
              <a:t> for all </a:t>
            </a:r>
            <a:r>
              <a:rPr lang="en-US">
                <a:solidFill>
                  <a:srgbClr val="FF3300"/>
                </a:solidFill>
              </a:rPr>
              <a:t>n</a:t>
            </a:r>
            <a:r>
              <a:rPr lang="en-US"/>
              <a:t>.</a:t>
            </a:r>
          </a:p>
          <a:p>
            <a:r>
              <a:rPr lang="en-US"/>
              <a:t>Derive amortized cost of </a:t>
            </a:r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/>
              <a:t>th operation using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  = P(i) – P(i–1)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      </a:t>
            </a:r>
            <a:r>
              <a:rPr lang="en-US" sz="3200">
                <a:solidFill>
                  <a:srgbClr val="FF3300"/>
                </a:solidFill>
              </a:rPr>
              <a:t>= amortized cost – actual cost</a:t>
            </a:r>
          </a:p>
          <a:p>
            <a:r>
              <a:rPr lang="en-US">
                <a:solidFill>
                  <a:srgbClr val="FF3300"/>
                </a:solidFill>
              </a:rPr>
              <a:t>amortized cost = actual cost +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Method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257800"/>
          </a:xfrm>
        </p:spPr>
        <p:txBody>
          <a:bodyPr/>
          <a:lstStyle/>
          <a:p>
            <a:r>
              <a:rPr lang="en-US"/>
              <a:t>Guess </a:t>
            </a:r>
            <a:r>
              <a:rPr lang="en-US">
                <a:solidFill>
                  <a:srgbClr val="FF3300"/>
                </a:solidFill>
              </a:rPr>
              <a:t>P(i) =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number of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s in counter after </a:t>
            </a:r>
            <a:r>
              <a:rPr lang="en-US">
                <a:solidFill>
                  <a:schemeClr val="hlink"/>
                </a:solidFill>
              </a:rPr>
              <a:t>i</a:t>
            </a:r>
            <a:r>
              <a:rPr lang="en-US"/>
              <a:t>th increment.</a:t>
            </a:r>
          </a:p>
          <a:p>
            <a:r>
              <a:rPr lang="en-US">
                <a:solidFill>
                  <a:srgbClr val="FF3300"/>
                </a:solidFill>
              </a:rPr>
              <a:t>P(i)  &gt;= 0 </a:t>
            </a:r>
            <a:r>
              <a:rPr lang="en-US"/>
              <a:t>and</a:t>
            </a:r>
            <a:r>
              <a:rPr lang="en-US">
                <a:solidFill>
                  <a:srgbClr val="FF3300"/>
                </a:solidFill>
              </a:rPr>
              <a:t> P(0) = 0</a:t>
            </a:r>
            <a:r>
              <a:rPr lang="en-US"/>
              <a:t>.</a:t>
            </a:r>
          </a:p>
          <a:p>
            <a:r>
              <a:rPr lang="en-US"/>
              <a:t>Let </a:t>
            </a:r>
            <a:r>
              <a:rPr lang="en-US">
                <a:solidFill>
                  <a:srgbClr val="FF3300"/>
                </a:solidFill>
              </a:rPr>
              <a:t>q =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# of </a:t>
            </a:r>
            <a:r>
              <a:rPr lang="en-US">
                <a:solidFill>
                  <a:srgbClr val="FF3300"/>
                </a:solidFill>
              </a:rPr>
              <a:t>1</a:t>
            </a:r>
            <a:r>
              <a:rPr lang="en-US"/>
              <a:t>s at right end of counter just before </a:t>
            </a:r>
            <a:r>
              <a:rPr lang="en-US">
                <a:solidFill>
                  <a:schemeClr val="hlink"/>
                </a:solidFill>
              </a:rPr>
              <a:t>i</a:t>
            </a:r>
            <a:r>
              <a:rPr lang="en-US"/>
              <a:t>th increment (</a:t>
            </a:r>
            <a:r>
              <a:rPr lang="en-US">
                <a:solidFill>
                  <a:schemeClr val="bg1"/>
                </a:solidFill>
              </a:rPr>
              <a:t>01001111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=&gt;</a:t>
            </a:r>
            <a:r>
              <a:rPr lang="en-US">
                <a:solidFill>
                  <a:schemeClr val="bg1"/>
                </a:solidFill>
              </a:rPr>
              <a:t> q = 4</a:t>
            </a:r>
            <a:r>
              <a:rPr lang="en-US"/>
              <a:t>).</a:t>
            </a:r>
          </a:p>
          <a:p>
            <a:r>
              <a:rPr lang="en-US"/>
              <a:t>Actual cost of </a:t>
            </a:r>
            <a:r>
              <a:rPr lang="en-US">
                <a:solidFill>
                  <a:srgbClr val="FF3300"/>
                </a:solidFill>
              </a:rPr>
              <a:t>i</a:t>
            </a:r>
            <a:r>
              <a:rPr lang="en-US"/>
              <a:t>th increment is </a:t>
            </a:r>
            <a:r>
              <a:rPr lang="en-US">
                <a:solidFill>
                  <a:srgbClr val="FF3300"/>
                </a:solidFill>
              </a:rPr>
              <a:t>1+q</a:t>
            </a:r>
            <a:r>
              <a:rPr lang="en-US"/>
              <a:t>.</a:t>
            </a:r>
          </a:p>
          <a:p>
            <a:r>
              <a:rPr lang="en-US"/>
              <a:t>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  = P(i) – P(i – 1) = 1 – q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(</a:t>
            </a:r>
            <a:r>
              <a:rPr lang="en-US">
                <a:solidFill>
                  <a:schemeClr val="bg1"/>
                </a:solidFill>
              </a:rPr>
              <a:t>0100111 </a:t>
            </a:r>
            <a:r>
              <a:rPr lang="en-US">
                <a:solidFill>
                  <a:srgbClr val="FF3300"/>
                </a:solidFill>
              </a:rPr>
              <a:t>=&gt;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0101000</a:t>
            </a:r>
            <a:r>
              <a:rPr lang="en-US"/>
              <a:t>)</a:t>
            </a:r>
            <a:endParaRPr lang="en-US" sz="3600"/>
          </a:p>
          <a:p>
            <a:r>
              <a:rPr lang="en-US">
                <a:solidFill>
                  <a:srgbClr val="FF3300"/>
                </a:solidFill>
              </a:rPr>
              <a:t>amortized cost = actual cost + </a:t>
            </a:r>
            <a:r>
              <a:rPr lang="en-US">
                <a:solidFill>
                  <a:srgbClr val="FF33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3300"/>
                </a:solidFill>
              </a:rPr>
              <a:t>P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FF3300"/>
                </a:solidFill>
              </a:rPr>
              <a:t>                           </a:t>
            </a:r>
            <a:r>
              <a:rPr lang="en-US" sz="3200">
                <a:solidFill>
                  <a:srgbClr val="FF3300"/>
                </a:solidFill>
              </a:rPr>
              <a:t>= 1+q + (1 </a:t>
            </a:r>
            <a:r>
              <a:rPr lang="en-US">
                <a:solidFill>
                  <a:srgbClr val="FF3300"/>
                </a:solidFill>
              </a:rPr>
              <a:t>–</a:t>
            </a:r>
            <a:r>
              <a:rPr lang="en-US" sz="3200">
                <a:solidFill>
                  <a:srgbClr val="FF3300"/>
                </a:solidFill>
              </a:rPr>
              <a:t> q) =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Amortized Complexity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In conventional complexity analysis, each task is charged an amount that is </a:t>
            </a:r>
            <a:r>
              <a:rPr lang="en-US" smtClean="0">
                <a:solidFill>
                  <a:schemeClr val="hlink"/>
                </a:solidFill>
              </a:rPr>
              <a:t>&gt;=</a:t>
            </a:r>
            <a:r>
              <a:rPr lang="en-US" smtClean="0"/>
              <a:t> its cost.</a:t>
            </a:r>
          </a:p>
          <a:p>
            <a:pPr lvl="1">
              <a:buFont typeface="Wingdings" pitchFamily="2" charset="2"/>
              <a:buNone/>
            </a:pP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S(</a:t>
            </a:r>
            <a:r>
              <a:rPr lang="en-US" sz="3200" smtClean="0">
                <a:solidFill>
                  <a:schemeClr val="hlink"/>
                </a:solidFill>
              </a:rPr>
              <a:t>actual cost</a:t>
            </a: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 </a:t>
            </a:r>
            <a:r>
              <a:rPr lang="en-US" sz="3200" smtClean="0">
                <a:solidFill>
                  <a:schemeClr val="hlink"/>
                </a:solidFill>
              </a:rPr>
              <a:t>of task i</a:t>
            </a: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&lt;= S(</a:t>
            </a:r>
            <a:r>
              <a:rPr lang="en-US" sz="3200" smtClean="0">
                <a:solidFill>
                  <a:schemeClr val="hlink"/>
                </a:solidFill>
              </a:rPr>
              <a:t>worst-case cost of task i)</a:t>
            </a:r>
            <a:endParaRPr lang="en-US" smtClean="0"/>
          </a:p>
          <a:p>
            <a:r>
              <a:rPr lang="en-US" smtClean="0"/>
              <a:t>In amortized analysis, some tasks may be charged an amount that is </a:t>
            </a:r>
            <a:r>
              <a:rPr lang="en-US" smtClean="0">
                <a:solidFill>
                  <a:schemeClr val="hlink"/>
                </a:solidFill>
              </a:rPr>
              <a:t>&lt;</a:t>
            </a:r>
            <a:r>
              <a:rPr lang="en-US" smtClean="0"/>
              <a:t> their cost.</a:t>
            </a:r>
          </a:p>
          <a:p>
            <a:pPr lvl="1">
              <a:buFont typeface="Wingdings" pitchFamily="2" charset="2"/>
              <a:buNone/>
            </a:pP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S(</a:t>
            </a:r>
            <a:r>
              <a:rPr lang="en-US" sz="3200" smtClean="0">
                <a:solidFill>
                  <a:schemeClr val="hlink"/>
                </a:solidFill>
              </a:rPr>
              <a:t>actual cost</a:t>
            </a: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 </a:t>
            </a:r>
            <a:r>
              <a:rPr lang="en-US" sz="3200" smtClean="0">
                <a:solidFill>
                  <a:schemeClr val="hlink"/>
                </a:solidFill>
              </a:rPr>
              <a:t>of task i</a:t>
            </a: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en-US" sz="3200" smtClean="0">
                <a:solidFill>
                  <a:schemeClr val="hlink"/>
                </a:solidFill>
                <a:latin typeface="Symbol" pitchFamily="18" charset="2"/>
              </a:rPr>
              <a:t>&lt;= S(</a:t>
            </a:r>
            <a:r>
              <a:rPr lang="en-US" sz="3200" smtClean="0">
                <a:solidFill>
                  <a:schemeClr val="hlink"/>
                </a:solidFill>
              </a:rPr>
              <a:t>amortized cost of task 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Function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</a:rPr>
              <a:t>P(i) = amortizedCost(i) – actualCost(i) + P(i – 1)</a:t>
            </a:r>
          </a:p>
          <a:p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S</a:t>
            </a:r>
            <a:r>
              <a:rPr lang="en-US" smtClean="0">
                <a:solidFill>
                  <a:schemeClr val="hlink"/>
                </a:solidFill>
              </a:rPr>
              <a:t>(P(i) – P(i–1)) =  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                    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S</a:t>
            </a:r>
            <a:r>
              <a:rPr lang="en-US" smtClean="0">
                <a:solidFill>
                  <a:schemeClr val="hlink"/>
                </a:solidFill>
              </a:rPr>
              <a:t>(amortizedCost(i) –actualCost(i))</a:t>
            </a:r>
          </a:p>
          <a:p>
            <a:r>
              <a:rPr lang="en-US" smtClean="0">
                <a:solidFill>
                  <a:schemeClr val="hlink"/>
                </a:solidFill>
              </a:rPr>
              <a:t>P(n) – P(0) = </a:t>
            </a:r>
            <a:r>
              <a:rPr lang="en-US" smtClean="0">
                <a:solidFill>
                  <a:schemeClr val="hlink"/>
                </a:solidFill>
                <a:latin typeface="Symbol" pitchFamily="18" charset="2"/>
              </a:rPr>
              <a:t>S</a:t>
            </a:r>
            <a:r>
              <a:rPr lang="en-US" smtClean="0">
                <a:solidFill>
                  <a:schemeClr val="hlink"/>
                </a:solidFill>
              </a:rPr>
              <a:t>(amortizedCost(i) –actualCost(i))</a:t>
            </a:r>
          </a:p>
          <a:p>
            <a:r>
              <a:rPr lang="en-US" smtClean="0">
                <a:solidFill>
                  <a:schemeClr val="hlink"/>
                </a:solidFill>
              </a:rPr>
              <a:t>P(n) – P(0) &gt;= 0</a:t>
            </a:r>
          </a:p>
          <a:p>
            <a:r>
              <a:rPr lang="en-US" smtClean="0"/>
              <a:t>When</a:t>
            </a:r>
            <a:r>
              <a:rPr lang="en-US" smtClean="0">
                <a:solidFill>
                  <a:schemeClr val="hlink"/>
                </a:solidFill>
              </a:rPr>
              <a:t> P(0) = 0</a:t>
            </a:r>
            <a:r>
              <a:rPr lang="en-US" smtClean="0"/>
              <a:t>,</a:t>
            </a:r>
            <a:r>
              <a:rPr lang="en-US" smtClean="0">
                <a:solidFill>
                  <a:schemeClr val="hlink"/>
                </a:solidFill>
              </a:rPr>
              <a:t> P(i) </a:t>
            </a:r>
            <a:r>
              <a:rPr lang="en-US" smtClean="0"/>
              <a:t>is the amount by which the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/>
              <a:t>first</a:t>
            </a:r>
            <a:r>
              <a:rPr lang="en-US" smtClean="0">
                <a:solidFill>
                  <a:schemeClr val="hlink"/>
                </a:solidFill>
              </a:rPr>
              <a:t> i </a:t>
            </a:r>
            <a:r>
              <a:rPr lang="en-US" smtClean="0"/>
              <a:t>tasks/operations have been over charged.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Statements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Rewrite an arithmetic statement as a sequence of statements without using parentheses.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a = x+((a+b)*c+d)+y;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    is equivalent to the sequence: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     </a:t>
            </a:r>
            <a:r>
              <a:rPr lang="en-US" smtClean="0">
                <a:solidFill>
                  <a:schemeClr val="hlink"/>
                </a:solidFill>
              </a:rPr>
              <a:t>z1 = a+b;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     z2 = z1*c+d;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       a = x+z2+y;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Statements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772400" cy="4114800"/>
          </a:xfrm>
        </p:spPr>
        <p:txBody>
          <a:bodyPr/>
          <a:lstStyle/>
          <a:p>
            <a:r>
              <a:rPr lang="en-US" smtClean="0"/>
              <a:t>The rewriting is done using a stack and a method </a:t>
            </a:r>
            <a:r>
              <a:rPr lang="en-US" smtClean="0">
                <a:solidFill>
                  <a:schemeClr val="bg1"/>
                </a:solidFill>
              </a:rPr>
              <a:t>processNextSymbol.</a:t>
            </a:r>
          </a:p>
          <a:p>
            <a:r>
              <a:rPr lang="en-US" smtClean="0">
                <a:solidFill>
                  <a:schemeClr val="bg1"/>
                </a:solidFill>
              </a:rPr>
              <a:t>create an empty stack;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bg1"/>
                </a:solidFill>
              </a:rPr>
              <a:t>    for (int i = 1; i &lt;= n; i++)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bg1"/>
                </a:solidFill>
              </a:rPr>
              <a:t>        </a:t>
            </a:r>
            <a:r>
              <a:rPr lang="en-US" smtClean="0">
                <a:solidFill>
                  <a:schemeClr val="hlink"/>
                </a:solidFill>
              </a:rPr>
              <a:t>// n is number of symbols in statement</a:t>
            </a:r>
            <a:r>
              <a:rPr lang="en-US" smtClean="0">
                <a:solidFill>
                  <a:schemeClr val="bg1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bg1"/>
                </a:solidFill>
              </a:rPr>
              <a:t>        processNextSymbol();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 = x+((a+b)*c+d)+y;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Statements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bg1"/>
                </a:solidFill>
              </a:rPr>
              <a:t>processNextSymbol </a:t>
            </a:r>
            <a:r>
              <a:rPr lang="en-US" smtClean="0"/>
              <a:t>extracts the next symbol from the input statement.</a:t>
            </a:r>
          </a:p>
          <a:p>
            <a:pPr>
              <a:lnSpc>
                <a:spcPct val="90000"/>
              </a:lnSpc>
            </a:pPr>
            <a:r>
              <a:rPr lang="en-US" smtClean="0"/>
              <a:t>Symbols other than </a:t>
            </a:r>
            <a:r>
              <a:rPr lang="en-US" smtClean="0">
                <a:solidFill>
                  <a:schemeClr val="bg1"/>
                </a:solidFill>
              </a:rPr>
              <a:t>)</a:t>
            </a:r>
            <a:r>
              <a:rPr lang="en-US" smtClean="0"/>
              <a:t> and </a:t>
            </a:r>
            <a:r>
              <a:rPr lang="en-US" smtClean="0">
                <a:solidFill>
                  <a:schemeClr val="bg1"/>
                </a:solidFill>
              </a:rPr>
              <a:t>;</a:t>
            </a:r>
            <a:r>
              <a:rPr lang="en-US" smtClean="0"/>
              <a:t> are simply pushed on to the stack.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 = x+((a+b)*c+d)+y;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43800" y="3505200"/>
            <a:ext cx="762000" cy="3124200"/>
            <a:chOff x="4080" y="2160"/>
            <a:chExt cx="480" cy="1968"/>
          </a:xfrm>
        </p:grpSpPr>
        <p:sp>
          <p:nvSpPr>
            <p:cNvPr id="24591" name="Line 6"/>
            <p:cNvSpPr>
              <a:spLocks noChangeShapeType="1"/>
            </p:cNvSpPr>
            <p:nvPr/>
          </p:nvSpPr>
          <p:spPr bwMode="auto">
            <a:xfrm>
              <a:off x="4080" y="2160"/>
              <a:ext cx="0" cy="196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7"/>
            <p:cNvSpPr>
              <a:spLocks noChangeShapeType="1"/>
            </p:cNvSpPr>
            <p:nvPr/>
          </p:nvSpPr>
          <p:spPr bwMode="auto">
            <a:xfrm>
              <a:off x="4080" y="4128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8"/>
            <p:cNvSpPr>
              <a:spLocks noChangeShapeType="1"/>
            </p:cNvSpPr>
            <p:nvPr/>
          </p:nvSpPr>
          <p:spPr bwMode="auto">
            <a:xfrm>
              <a:off x="4560" y="2160"/>
              <a:ext cx="0" cy="196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5817" name="Rectangle 9"/>
          <p:cNvSpPr>
            <a:spLocks noChangeArrowheads="1"/>
          </p:cNvSpPr>
          <p:nvPr/>
        </p:nvSpPr>
        <p:spPr bwMode="auto">
          <a:xfrm>
            <a:off x="7620000" y="60960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7696200" y="5867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375819" name="Rectangle 11"/>
          <p:cNvSpPr>
            <a:spLocks noChangeArrowheads="1"/>
          </p:cNvSpPr>
          <p:nvPr/>
        </p:nvSpPr>
        <p:spPr bwMode="auto">
          <a:xfrm>
            <a:off x="7696200" y="5562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75820" name="Rectangle 12"/>
          <p:cNvSpPr>
            <a:spLocks noChangeArrowheads="1"/>
          </p:cNvSpPr>
          <p:nvPr/>
        </p:nvSpPr>
        <p:spPr bwMode="auto">
          <a:xfrm>
            <a:off x="7696200" y="5257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5821" name="Rectangle 13"/>
          <p:cNvSpPr>
            <a:spLocks noChangeArrowheads="1"/>
          </p:cNvSpPr>
          <p:nvPr/>
        </p:nvSpPr>
        <p:spPr bwMode="auto">
          <a:xfrm>
            <a:off x="7696200" y="4953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75822" name="Rectangle 14"/>
          <p:cNvSpPr>
            <a:spLocks noChangeArrowheads="1"/>
          </p:cNvSpPr>
          <p:nvPr/>
        </p:nvSpPr>
        <p:spPr bwMode="auto">
          <a:xfrm>
            <a:off x="7696200" y="4572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75823" name="Rectangle 15"/>
          <p:cNvSpPr>
            <a:spLocks noChangeArrowheads="1"/>
          </p:cNvSpPr>
          <p:nvPr/>
        </p:nvSpPr>
        <p:spPr bwMode="auto">
          <a:xfrm>
            <a:off x="7696200" y="4191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5824" name="Rectangle 16"/>
          <p:cNvSpPr>
            <a:spLocks noChangeArrowheads="1"/>
          </p:cNvSpPr>
          <p:nvPr/>
        </p:nvSpPr>
        <p:spPr bwMode="auto">
          <a:xfrm>
            <a:off x="7696200" y="3810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5825" name="Rectangle 17"/>
          <p:cNvSpPr>
            <a:spLocks noChangeArrowheads="1"/>
          </p:cNvSpPr>
          <p:nvPr/>
        </p:nvSpPr>
        <p:spPr bwMode="auto">
          <a:xfrm>
            <a:off x="7696200" y="3429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  <p:bldP spid="375817" grpId="0" autoUpdateAnimBg="0"/>
      <p:bldP spid="375818" grpId="0" build="p" autoUpdateAnimBg="0"/>
      <p:bldP spid="375819" grpId="0" build="p" autoUpdateAnimBg="0"/>
      <p:bldP spid="375820" grpId="0" build="p" autoUpdateAnimBg="0"/>
      <p:bldP spid="375821" grpId="0" build="p" autoUpdateAnimBg="0"/>
      <p:bldP spid="375822" grpId="0" build="p" autoUpdateAnimBg="0"/>
      <p:bldP spid="375823" grpId="0" build="p" autoUpdateAnimBg="0"/>
      <p:bldP spid="375824" grpId="0" build="p" autoUpdateAnimBg="0"/>
      <p:bldP spid="37582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2808</Words>
  <Application>Microsoft Office PowerPoint</Application>
  <PresentationFormat>On-screen Show (4:3)</PresentationFormat>
  <Paragraphs>505</Paragraphs>
  <Slides>42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Slides borrowed from Sartaj Sahni’s Advanced Data Structures class (UF)</vt:lpstr>
      <vt:lpstr>Amortized Complexity</vt:lpstr>
      <vt:lpstr>Amortized Complexity</vt:lpstr>
      <vt:lpstr>Amortized Complexity</vt:lpstr>
      <vt:lpstr>Amortized Complexity</vt:lpstr>
      <vt:lpstr>Potential Function</vt:lpstr>
      <vt:lpstr>Arithmetic Statements</vt:lpstr>
      <vt:lpstr>Arithmetic Statements</vt:lpstr>
      <vt:lpstr>Arithmetic Statements</vt:lpstr>
      <vt:lpstr>Arithmetic Statements</vt:lpstr>
      <vt:lpstr>Arithmetic Statements</vt:lpstr>
      <vt:lpstr>Arithmetic Statements</vt:lpstr>
      <vt:lpstr>Arithmetic Statements</vt:lpstr>
      <vt:lpstr>Complexity Of processNextSymbol</vt:lpstr>
      <vt:lpstr>Overall Complexity (Conventional Analysis)</vt:lpstr>
      <vt:lpstr>Ways To Determine Amortized Complexity</vt:lpstr>
      <vt:lpstr>Aggregate Method</vt:lpstr>
      <vt:lpstr>Aggregate Method</vt:lpstr>
      <vt:lpstr>Aggregate Method</vt:lpstr>
      <vt:lpstr>Aggregate Method</vt:lpstr>
      <vt:lpstr>Amortized Complexity</vt:lpstr>
      <vt:lpstr>Potential Function</vt:lpstr>
      <vt:lpstr>Potential Function Example</vt:lpstr>
      <vt:lpstr>Accounting Method</vt:lpstr>
      <vt:lpstr>Accounting Method Example</vt:lpstr>
      <vt:lpstr>Accounting Method Example</vt:lpstr>
      <vt:lpstr>Potential Method</vt:lpstr>
      <vt:lpstr>Potential Method Example</vt:lpstr>
      <vt:lpstr>ith Symbol Is Not ) or ;</vt:lpstr>
      <vt:lpstr>ith Symbol Is )</vt:lpstr>
      <vt:lpstr>ith Symbol Is ;</vt:lpstr>
      <vt:lpstr>Binary Counter</vt:lpstr>
      <vt:lpstr>Worst-Case Method</vt:lpstr>
      <vt:lpstr>Aggregate Method</vt:lpstr>
      <vt:lpstr>Aggregate Method</vt:lpstr>
      <vt:lpstr>Accounting Method</vt:lpstr>
      <vt:lpstr>2nd Increment.</vt:lpstr>
      <vt:lpstr>3rd Increment.</vt:lpstr>
      <vt:lpstr>4th Increment.</vt:lpstr>
      <vt:lpstr>Accounting Method</vt:lpstr>
      <vt:lpstr>Potential Method</vt:lpstr>
      <vt:lpstr>Potential Method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ogans5family</dc:creator>
  <cp:lastModifiedBy>ogans5family</cp:lastModifiedBy>
  <cp:revision>2</cp:revision>
  <dcterms:created xsi:type="dcterms:W3CDTF">2012-09-10T15:02:27Z</dcterms:created>
  <dcterms:modified xsi:type="dcterms:W3CDTF">2012-09-10T15:04:28Z</dcterms:modified>
</cp:coreProperties>
</file>