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3"/>
  </p:notesMasterIdLst>
  <p:handoutMasterIdLst>
    <p:handoutMasterId r:id="rId14"/>
  </p:handoutMasterIdLst>
  <p:sldIdLst>
    <p:sldId id="314" r:id="rId5"/>
    <p:sldId id="315" r:id="rId6"/>
    <p:sldId id="328" r:id="rId7"/>
    <p:sldId id="325" r:id="rId8"/>
    <p:sldId id="326" r:id="rId9"/>
    <p:sldId id="318" r:id="rId10"/>
    <p:sldId id="329" r:id="rId11"/>
    <p:sldId id="30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>
      <p:cViewPr>
        <p:scale>
          <a:sx n="66" d="100"/>
          <a:sy n="66" d="100"/>
        </p:scale>
        <p:origin x="1330" y="322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5/5/2024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5T21:02:32.63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2,'99'-2,"110"4,-106 11,-62-6,56 1,-20-9,-25 0,0 2,98 15,-113-11,0-1,0-2,42-3,54 2,1 23,-35-10,-60-7,72 3,296-11,-383-1,0 0,42-11,-13 3,-5-2,15-1,14-1,-54 9,49-5,105 11,45-3,-86-22,-113 22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5T21:02:36.54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86,'494'0,"-467"-2,-1 0,33-8,-30 4,47-2,119 10,71-4,-252 0,0-1,0 0,0-1,0-1,13-6,-14 6,0 0,1 0,0 1,0 1,16-2,240 3,-131 4,-78-3,-20 0,-1 1,1 2,50 9,-42-3,58 3,37 4,-109-10,1-2,39-1,-43-2,1 1,56 9,-22 0,1-3,-1-3,98-6,-40 0,-17 2,-85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5T21:02:40.38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85,'35'-2,"-1"-1,0-2,46-13,-44 9,0 1,67-4,-47 11,-12 1,1-2,55-9,-37 3,0 2,126 7,-73 1,-83 0,60 10,-59-6,57 2,347-9,-411 0,0-2,32-7,-30 5,47-4,253 10,-302 0,1 2,31 7,-30-5,45 4,-51-9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5/5/2024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37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969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242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966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sz="16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left Imag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>
              <a:spcBef>
                <a:spcPts val="0"/>
              </a:spcBef>
              <a:spcAft>
                <a:spcPts val="1200"/>
              </a:spcAft>
              <a:defRPr sz="1800" b="1"/>
            </a:lvl2pPr>
            <a:lvl3pPr>
              <a:spcBef>
                <a:spcPts val="0"/>
              </a:spcBef>
              <a:spcAft>
                <a:spcPts val="1200"/>
              </a:spcAft>
              <a:defRPr sz="1600" b="1"/>
            </a:lvl3pPr>
            <a:lvl4pPr>
              <a:spcBef>
                <a:spcPts val="0"/>
              </a:spcBef>
              <a:spcAft>
                <a:spcPts val="1200"/>
              </a:spcAft>
              <a:defRPr sz="1400" b="1"/>
            </a:lvl4pPr>
            <a:lvl5pPr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right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2.xml"/><Relationship Id="rId5" Type="http://schemas.openxmlformats.org/officeDocument/2006/relationships/image" Target="../media/image28.png"/><Relationship Id="rId4" Type="http://schemas.openxmlformats.org/officeDocument/2006/relationships/customXml" Target="../ink/ink1.xml"/><Relationship Id="rId9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2847" y="3217762"/>
            <a:ext cx="5416952" cy="3217762"/>
          </a:xfrm>
        </p:spPr>
        <p:txBody>
          <a:bodyPr>
            <a:normAutofit fontScale="90000"/>
          </a:bodyPr>
          <a:lstStyle/>
          <a:p>
            <a:r>
              <a:rPr lang="en-US" dirty="0"/>
              <a:t>Hackathon 5 May 2024-</a:t>
            </a:r>
            <a:br>
              <a:rPr lang="en-US" dirty="0"/>
            </a:br>
            <a:r>
              <a:rPr lang="en-US" dirty="0" err="1"/>
              <a:t>CyberProtector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000" dirty="0"/>
              <a:t>* Surya </a:t>
            </a:r>
            <a:r>
              <a:rPr lang="en-US" sz="2000" dirty="0" err="1"/>
              <a:t>Uppuluri</a:t>
            </a:r>
            <a:br>
              <a:rPr lang="en-US" sz="2000" dirty="0"/>
            </a:br>
            <a:r>
              <a:rPr lang="en-US" sz="2000" dirty="0"/>
              <a:t>* Pratika Vipin</a:t>
            </a:r>
            <a:br>
              <a:rPr lang="en-US" sz="2000" dirty="0"/>
            </a:br>
            <a:r>
              <a:rPr lang="en-US" sz="2000" dirty="0"/>
              <a:t>* </a:t>
            </a:r>
            <a:r>
              <a:rPr lang="en-US" sz="2000" dirty="0" err="1"/>
              <a:t>linara</a:t>
            </a:r>
            <a:r>
              <a:rPr lang="en-US" sz="2000" dirty="0"/>
              <a:t> Abdyzhaparova</a:t>
            </a:r>
            <a:br>
              <a:rPr lang="en-US" sz="2000" dirty="0"/>
            </a:br>
            <a:r>
              <a:rPr lang="en-US" sz="2000" dirty="0"/>
              <a:t>* brent </a:t>
            </a:r>
            <a:r>
              <a:rPr lang="en-US" sz="2000" dirty="0" err="1"/>
              <a:t>cleary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390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74D05E-8A36-8D9F-519E-DB514A69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838" y="-1336287"/>
            <a:ext cx="5181600" cy="2376868"/>
          </a:xfrm>
        </p:spPr>
        <p:txBody>
          <a:bodyPr>
            <a:normAutofit/>
          </a:bodyPr>
          <a:lstStyle/>
          <a:p>
            <a:r>
              <a:rPr lang="en-US" sz="4400" dirty="0"/>
              <a:t>Goal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255621-1D81-03E6-507B-CB20E070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AutoShape 2" descr="The Need for Cybersecurity in Financial Services &amp; Insurance">
            <a:extLst>
              <a:ext uri="{FF2B5EF4-FFF2-40B4-BE49-F238E27FC236}">
                <a16:creationId xmlns:a16="http://schemas.microsoft.com/office/drawing/2014/main" id="{650D61A5-7D3C-652B-533C-AADD91C8A08B}"/>
              </a:ext>
            </a:extLst>
          </p:cNvPr>
          <p:cNvSpPr>
            <a:spLocks noGrp="1" noChangeAspect="1" noChangeArrowheads="1"/>
          </p:cNvSpPr>
          <p:nvPr>
            <p:ph sz="quarter" idx="10"/>
          </p:nvPr>
        </p:nvSpPr>
        <p:spPr bwMode="auto">
          <a:xfrm>
            <a:off x="538217" y="1513348"/>
            <a:ext cx="7054842" cy="426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Protecting AI against AI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Understanding Cyber Threats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Building a Resilient Defense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Empowering Digital Citizens</a:t>
            </a:r>
          </a:p>
          <a:p>
            <a:pPr>
              <a:buClr>
                <a:srgbClr val="FF0000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059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FB223-4E51-DB14-BD15-B36FE5C0A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Societal Impact			Combat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3DEEB-7419-0AB5-1A1C-0A922AA6B6D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514350" indent="-28575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Disruption of emergency services =&gt; Loss of lives</a:t>
            </a:r>
          </a:p>
          <a:p>
            <a:pPr marL="514350" indent="-28575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Economic and financial losses</a:t>
            </a:r>
          </a:p>
          <a:p>
            <a:pPr marL="514350" indent="-28575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Social media manipulation -&gt; Political instability</a:t>
            </a:r>
          </a:p>
          <a:p>
            <a:pPr marL="0" indent="0">
              <a:buNone/>
            </a:pPr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C167A7-DCCE-7F7B-CFD4-084E2ECDA3B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Understanding the vulnerabilities and motivations of attackers.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Financial gains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Political or strategic goals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Intention of causing harm</a:t>
            </a:r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2E02A1-3493-F284-3269-822101BEC2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590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A1A39-A691-5FC7-9548-86C9B6414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Types of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AI Cyberattacks</a:t>
            </a:r>
            <a:endParaRPr lang="en-US" dirty="0"/>
          </a:p>
        </p:txBody>
      </p:sp>
      <p:graphicFrame>
        <p:nvGraphicFramePr>
          <p:cNvPr id="7" name="Table Placeholder 6">
            <a:extLst>
              <a:ext uri="{FF2B5EF4-FFF2-40B4-BE49-F238E27FC236}">
                <a16:creationId xmlns:a16="http://schemas.microsoft.com/office/drawing/2014/main" id="{63E98181-EC54-043D-6A40-C3854CD5CDC8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1368971171"/>
              </p:ext>
            </p:extLst>
          </p:nvPr>
        </p:nvGraphicFramePr>
        <p:xfrm>
          <a:off x="353961" y="2021306"/>
          <a:ext cx="10923636" cy="2918613"/>
        </p:xfrm>
        <a:graphic>
          <a:graphicData uri="http://schemas.openxmlformats.org/drawingml/2006/table">
            <a:tbl>
              <a:tblPr firstRow="1" bandCol="1">
                <a:tableStyleId>{073A0DAA-6AF3-43AB-8588-CEC1D06C72B9}</a:tableStyleId>
              </a:tblPr>
              <a:tblGrid>
                <a:gridCol w="3651218">
                  <a:extLst>
                    <a:ext uri="{9D8B030D-6E8A-4147-A177-3AD203B41FA5}">
                      <a16:colId xmlns:a16="http://schemas.microsoft.com/office/drawing/2014/main" val="820478971"/>
                    </a:ext>
                  </a:extLst>
                </a:gridCol>
                <a:gridCol w="3636209">
                  <a:extLst>
                    <a:ext uri="{9D8B030D-6E8A-4147-A177-3AD203B41FA5}">
                      <a16:colId xmlns:a16="http://schemas.microsoft.com/office/drawing/2014/main" val="393955034"/>
                    </a:ext>
                  </a:extLst>
                </a:gridCol>
                <a:gridCol w="3636209">
                  <a:extLst>
                    <a:ext uri="{9D8B030D-6E8A-4147-A177-3AD203B41FA5}">
                      <a16:colId xmlns:a16="http://schemas.microsoft.com/office/drawing/2014/main" val="1930596199"/>
                    </a:ext>
                  </a:extLst>
                </a:gridCol>
              </a:tblGrid>
              <a:tr h="315208">
                <a:tc>
                  <a:txBody>
                    <a:bodyPr/>
                    <a:lstStyle/>
                    <a:p>
                      <a:r>
                        <a:rPr lang="en-US" dirty="0"/>
                        <a:t>Offensive AI Cyberattacks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Defensive AI Cyberattacks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Adverse AI Cyberattacks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889156"/>
                  </a:ext>
                </a:extLst>
              </a:tr>
              <a:tr h="551614">
                <a:tc>
                  <a:txBody>
                    <a:bodyPr/>
                    <a:lstStyle/>
                    <a:p>
                      <a:r>
                        <a:rPr lang="en-US" dirty="0"/>
                        <a:t>Audio and Video impersonation(deepfakes)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Threat Detection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Data poisoning; Disruption of AI controlled systems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666276"/>
                  </a:ext>
                </a:extLst>
              </a:tr>
              <a:tr h="541173">
                <a:tc>
                  <a:txBody>
                    <a:bodyPr/>
                    <a:lstStyle/>
                    <a:p>
                      <a:r>
                        <a:rPr lang="en-US" dirty="0"/>
                        <a:t>Tailored fishing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Threat Response and Mitigation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AI driven spoofing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515542"/>
                  </a:ext>
                </a:extLst>
              </a:tr>
              <a:tr h="315208">
                <a:tc>
                  <a:txBody>
                    <a:bodyPr/>
                    <a:lstStyle/>
                    <a:p>
                      <a:r>
                        <a:rPr lang="en-US" dirty="0"/>
                        <a:t>AI-Driven malware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Vulnerability Management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Integrity attacks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296540"/>
                  </a:ext>
                </a:extLst>
              </a:tr>
              <a:tr h="315208">
                <a:tc>
                  <a:txBody>
                    <a:bodyPr/>
                    <a:lstStyle/>
                    <a:p>
                      <a:r>
                        <a:rPr lang="en-US" dirty="0"/>
                        <a:t>Forgery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Malware Defense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Unintended outcomes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571058"/>
                  </a:ext>
                </a:extLst>
              </a:tr>
              <a:tr h="551614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Social network attack, replay attack, spoofing attack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Evasion Attacks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68485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5BA886-BEE9-D650-F478-FCC7A65A66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24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E5FF3-87B4-1389-852E-BB3F62FD2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939" y="1154748"/>
            <a:ext cx="10354052" cy="1209765"/>
          </a:xfrm>
        </p:spPr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Where can AI be helpful in defending against AI?</a:t>
            </a:r>
            <a:endParaRPr lang="en-US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587BA8EB-4320-0B4C-0C80-7F0B2F570BCD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120190" y="2610548"/>
            <a:ext cx="10354052" cy="3931920"/>
          </a:xfrm>
        </p:spPr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Threat Detection and Analysis</a:t>
            </a:r>
          </a:p>
          <a:p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Vulnerability Management</a:t>
            </a:r>
            <a:endParaRPr lang="en-US" b="1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Malware Detection and Prevention</a:t>
            </a:r>
          </a:p>
          <a:p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Adversarial Machine Learning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83A55D-1063-FA86-F2E1-58D28E8BDA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774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0D061-7327-A55C-AF6A-A95C24DD8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FD213C3-BAC8-DDB2-ED6F-76E1A49A2043}"/>
              </a:ext>
            </a:extLst>
          </p:cNvPr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29567"/>
            <a:ext cx="10245884" cy="459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D551D11-22C2-ED70-EBF7-77D7756347EA}"/>
                  </a:ext>
                </a:extLst>
              </p14:cNvPr>
              <p14:cNvContentPartPr/>
              <p14:nvPr/>
            </p14:nvContentPartPr>
            <p14:xfrm>
              <a:off x="157297" y="1897316"/>
              <a:ext cx="1080720" cy="403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D551D11-22C2-ED70-EBF7-77D7756347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297" y="1789316"/>
                <a:ext cx="118836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0760090-05B3-E32E-922F-41F3F7CC11CB}"/>
                  </a:ext>
                </a:extLst>
              </p14:cNvPr>
              <p14:cNvContentPartPr/>
              <p14:nvPr/>
            </p14:nvContentPartPr>
            <p14:xfrm>
              <a:off x="2074657" y="1886516"/>
              <a:ext cx="1179000" cy="327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0760090-05B3-E32E-922F-41F3F7CC11C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21017" y="1778876"/>
                <a:ext cx="128664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2EC5369-8248-7534-4E9A-20F7F78BAF61}"/>
                  </a:ext>
                </a:extLst>
              </p14:cNvPr>
              <p14:cNvContentPartPr/>
              <p14:nvPr/>
            </p14:nvContentPartPr>
            <p14:xfrm>
              <a:off x="2123257" y="2407796"/>
              <a:ext cx="903960" cy="309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2EC5369-8248-7534-4E9A-20F7F78BAF6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69617" y="2299796"/>
                <a:ext cx="1011600" cy="24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000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3F0C1-BEBD-2561-F67A-A17AFFEDE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276CB-72F9-6AB9-BBFE-849A1661D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37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77B52831-0916-294C-0ACB-9774B9805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82E216E-9EE0-9D3F-D692-083F575A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1515" y="374090"/>
            <a:ext cx="5057104" cy="362498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6993264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_win32_SL_V9" id="{8502042B-488E-4F33-AD20-77B40A1BC1AA}" vid="{A90C26AF-23CA-48C5-BFF9-84DC7B1C91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B045227-5724-4DBF-9712-031B1BFB2C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7B39BD0-040C-43BE-B0E4-512B09E8003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2457D9-12AC-4794-A05E-F1B90FCD8D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{ED7FEBEC-6970-4067-B59A-FA6957CD81F6}tf22318419_win32</Template>
  <TotalTime>158</TotalTime>
  <Words>181</Words>
  <Application>Microsoft Office PowerPoint</Application>
  <PresentationFormat>Widescreen</PresentationFormat>
  <Paragraphs>49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Söhne</vt:lpstr>
      <vt:lpstr>Tenorite</vt:lpstr>
      <vt:lpstr>Wingdings</vt:lpstr>
      <vt:lpstr>Custom</vt:lpstr>
      <vt:lpstr>Hackathon 5 May 2024- CyberProtector    * Surya Uppuluri * Pratika Vipin * linara Abdyzhaparova * brent cleary </vt:lpstr>
      <vt:lpstr>Goal</vt:lpstr>
      <vt:lpstr>Societal Impact   Combat</vt:lpstr>
      <vt:lpstr>Types of AI Cyberattacks</vt:lpstr>
      <vt:lpstr>Where can AI be helpful in defending against AI?</vt:lpstr>
      <vt:lpstr>PowerPoint Presentation</vt:lpstr>
      <vt:lpstr>DEmo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 5 May 2024- CyberProtector    * Surya Uppuluri * Pratika Vipin * linara Abdyzhaparova * brent cleary</dc:title>
  <dc:creator>Linara Abdyzhaparova</dc:creator>
  <cp:lastModifiedBy>Linara Abdyzhaparova</cp:lastModifiedBy>
  <cp:revision>1</cp:revision>
  <dcterms:created xsi:type="dcterms:W3CDTF">2024-05-05T20:20:09Z</dcterms:created>
  <dcterms:modified xsi:type="dcterms:W3CDTF">2024-05-05T22:58:19Z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