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28E1-0D12-7B49-042B-F8295AD02362}"/>
              </a:ext>
            </a:extLst>
          </p:cNvPr>
          <p:cNvSpPr>
            <a:spLocks noGrp="1"/>
          </p:cNvSpPr>
          <p:nvPr>
            <p:ph type="ctrTitle"/>
          </p:nvPr>
        </p:nvSpPr>
        <p:spPr>
          <a:xfrm>
            <a:off x="793122" y="678425"/>
            <a:ext cx="10993549" cy="501446"/>
          </a:xfrm>
        </p:spPr>
        <p:txBody>
          <a:bodyPr>
            <a:normAutofit fontScale="90000"/>
          </a:bodyPr>
          <a:lstStyle/>
          <a:p>
            <a:r>
              <a:rPr lang="en-US" sz="2900" b="1" dirty="0"/>
              <a:t>Develop an Automated Email Response Chatbot</a:t>
            </a:r>
            <a:endParaRPr lang="en-IN" sz="2900" dirty="0"/>
          </a:p>
        </p:txBody>
      </p:sp>
      <p:sp>
        <p:nvSpPr>
          <p:cNvPr id="3" name="Subtitle 2">
            <a:extLst>
              <a:ext uri="{FF2B5EF4-FFF2-40B4-BE49-F238E27FC236}">
                <a16:creationId xmlns:a16="http://schemas.microsoft.com/office/drawing/2014/main" id="{856D8435-9B48-9F1B-8149-A05F50ACD9C3}"/>
              </a:ext>
            </a:extLst>
          </p:cNvPr>
          <p:cNvSpPr>
            <a:spLocks noGrp="1"/>
          </p:cNvSpPr>
          <p:nvPr>
            <p:ph type="subTitle" idx="1"/>
          </p:nvPr>
        </p:nvSpPr>
        <p:spPr>
          <a:xfrm>
            <a:off x="581194" y="1327354"/>
            <a:ext cx="10993546" cy="1433947"/>
          </a:xfrm>
        </p:spPr>
        <p:txBody>
          <a:bodyPr>
            <a:normAutofit/>
          </a:bodyPr>
          <a:lstStyle/>
          <a:p>
            <a:r>
              <a:rPr lang="en-US" b="1" dirty="0"/>
              <a:t>Problem Statement:</a:t>
            </a:r>
          </a:p>
          <a:p>
            <a:r>
              <a:rPr lang="en-US" dirty="0"/>
              <a:t>Handling a large volume of repetitive customer inquiries leads to delays in response and increased workload for customer support teams. The project aims to automate email responses to improve efficiency and customer satisfaction.</a:t>
            </a:r>
          </a:p>
          <a:p>
            <a:endParaRPr lang="en-IN" dirty="0"/>
          </a:p>
        </p:txBody>
      </p:sp>
      <p:sp>
        <p:nvSpPr>
          <p:cNvPr id="4" name="TextBox 3">
            <a:extLst>
              <a:ext uri="{FF2B5EF4-FFF2-40B4-BE49-F238E27FC236}">
                <a16:creationId xmlns:a16="http://schemas.microsoft.com/office/drawing/2014/main" id="{770E7AB8-69C2-A808-EB8B-DF0E4BB82580}"/>
              </a:ext>
            </a:extLst>
          </p:cNvPr>
          <p:cNvSpPr txBox="1"/>
          <p:nvPr/>
        </p:nvSpPr>
        <p:spPr>
          <a:xfrm>
            <a:off x="423283" y="3103812"/>
            <a:ext cx="4387857" cy="3293209"/>
          </a:xfrm>
          <a:prstGeom prst="rect">
            <a:avLst/>
          </a:prstGeom>
          <a:noFill/>
        </p:spPr>
        <p:txBody>
          <a:bodyPr wrap="square" rtlCol="0">
            <a:spAutoFit/>
          </a:bodyPr>
          <a:lstStyle/>
          <a:p>
            <a:r>
              <a:rPr lang="en-US" sz="1600" b="1" dirty="0">
                <a:solidFill>
                  <a:schemeClr val="bg1"/>
                </a:solidFill>
              </a:rPr>
              <a:t>Algorithm</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Naive Bayes:</a:t>
            </a:r>
            <a:r>
              <a:rPr kumimoji="0" lang="en-US" altLang="en-US" sz="1600" b="0" i="0" u="none" strike="noStrike" cap="none" normalizeH="0" baseline="0" dirty="0">
                <a:ln>
                  <a:noFill/>
                </a:ln>
                <a:solidFill>
                  <a:schemeClr val="bg1"/>
                </a:solidFill>
                <a:effectLst/>
                <a:latin typeface="Arial" panose="020B0604020202020204" pitchFamily="34" charset="0"/>
              </a:rPr>
              <a:t> A simple algorithm that predicts responses based on the probability of certain words appearing in customer inquiries.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SVM:</a:t>
            </a:r>
            <a:r>
              <a:rPr kumimoji="0" lang="en-US" altLang="en-US" sz="1600" b="0" i="0" u="none" strike="noStrike" cap="none" normalizeH="0" baseline="0" dirty="0">
                <a:ln>
                  <a:noFill/>
                </a:ln>
                <a:solidFill>
                  <a:schemeClr val="bg1"/>
                </a:solidFill>
                <a:effectLst/>
                <a:latin typeface="Arial" panose="020B0604020202020204" pitchFamily="34" charset="0"/>
              </a:rPr>
              <a:t> A more complex algorithm that draws a boundary between different types of inquiries to classify them. </a:t>
            </a:r>
          </a:p>
          <a:p>
            <a:endParaRPr lang="en-US" sz="1600" dirty="0">
              <a:solidFill>
                <a:schemeClr val="bg1"/>
              </a:solidFill>
            </a:endParaRPr>
          </a:p>
          <a:p>
            <a:r>
              <a:rPr lang="en-US" sz="1600" b="1" dirty="0">
                <a:solidFill>
                  <a:schemeClr val="bg1"/>
                </a:solidFill>
              </a:rPr>
              <a:t>Data Source:</a:t>
            </a:r>
          </a:p>
          <a:p>
            <a:r>
              <a:rPr lang="en-US" sz="1600" b="1" dirty="0">
                <a:solidFill>
                  <a:schemeClr val="bg1"/>
                </a:solidFill>
              </a:rPr>
              <a:t>Customer Inquiries and Responses:</a:t>
            </a:r>
            <a:r>
              <a:rPr lang="en-US" sz="1600" dirty="0">
                <a:solidFill>
                  <a:schemeClr val="bg1"/>
                </a:solidFill>
              </a:rPr>
              <a:t> A dataset containing questions from customers (e.g., about products, order status, tech support) and the corresponding answers.</a:t>
            </a:r>
            <a:endParaRPr lang="en-IN" sz="1600" dirty="0">
              <a:solidFill>
                <a:schemeClr val="bg1"/>
              </a:solidFill>
            </a:endParaRPr>
          </a:p>
        </p:txBody>
      </p:sp>
      <p:sp>
        <p:nvSpPr>
          <p:cNvPr id="5" name="TextBox 4">
            <a:extLst>
              <a:ext uri="{FF2B5EF4-FFF2-40B4-BE49-F238E27FC236}">
                <a16:creationId xmlns:a16="http://schemas.microsoft.com/office/drawing/2014/main" id="{0650E582-23D9-AC27-A899-1ED1BB64062B}"/>
              </a:ext>
            </a:extLst>
          </p:cNvPr>
          <p:cNvSpPr txBox="1"/>
          <p:nvPr/>
        </p:nvSpPr>
        <p:spPr>
          <a:xfrm>
            <a:off x="4811731" y="3255301"/>
            <a:ext cx="3528723" cy="2031325"/>
          </a:xfrm>
          <a:prstGeom prst="rect">
            <a:avLst/>
          </a:prstGeom>
          <a:noFill/>
        </p:spPr>
        <p:txBody>
          <a:bodyPr wrap="none" rtlCol="0">
            <a:spAutoFit/>
          </a:bodyPr>
          <a:lstStyle/>
          <a:p>
            <a:r>
              <a:rPr lang="en-US" b="1" dirty="0">
                <a:solidFill>
                  <a:srgbClr val="ED8428"/>
                </a:solidFill>
              </a:rPr>
              <a:t>Expected Output:</a:t>
            </a:r>
          </a:p>
          <a:p>
            <a:r>
              <a:rPr lang="en-US" dirty="0">
                <a:solidFill>
                  <a:srgbClr val="ED8428"/>
                </a:solidFill>
                <a:sym typeface="Wingdings" panose="05000000000000000000" pitchFamily="2" charset="2"/>
              </a:rPr>
              <a:t></a:t>
            </a:r>
            <a:r>
              <a:rPr lang="en-US" dirty="0">
                <a:solidFill>
                  <a:srgbClr val="ED8428"/>
                </a:solidFill>
              </a:rPr>
              <a:t>Accurately categorizes inquiries</a:t>
            </a:r>
          </a:p>
          <a:p>
            <a:r>
              <a:rPr lang="en-US" dirty="0">
                <a:solidFill>
                  <a:srgbClr val="ED8428"/>
                </a:solidFill>
                <a:sym typeface="Wingdings" panose="05000000000000000000" pitchFamily="2" charset="2"/>
              </a:rPr>
              <a:t></a:t>
            </a:r>
            <a:r>
              <a:rPr lang="en-US" dirty="0">
                <a:solidFill>
                  <a:srgbClr val="ED8428"/>
                </a:solidFill>
              </a:rPr>
              <a:t>Generates appropriate responses</a:t>
            </a:r>
          </a:p>
          <a:p>
            <a:r>
              <a:rPr lang="en-US" dirty="0">
                <a:solidFill>
                  <a:srgbClr val="ED8428"/>
                </a:solidFill>
                <a:sym typeface="Wingdings" panose="05000000000000000000" pitchFamily="2" charset="2"/>
              </a:rPr>
              <a:t></a:t>
            </a:r>
            <a:r>
              <a:rPr lang="en-US" dirty="0">
                <a:solidFill>
                  <a:srgbClr val="ED8428"/>
                </a:solidFill>
              </a:rPr>
              <a:t>Reduces manual workload</a:t>
            </a:r>
          </a:p>
          <a:p>
            <a:r>
              <a:rPr lang="en-US" dirty="0">
                <a:solidFill>
                  <a:srgbClr val="ED8428"/>
                </a:solidFill>
                <a:sym typeface="Wingdings" panose="05000000000000000000" pitchFamily="2" charset="2"/>
              </a:rPr>
              <a:t></a:t>
            </a:r>
            <a:r>
              <a:rPr lang="en-US" dirty="0">
                <a:solidFill>
                  <a:srgbClr val="ED8428"/>
                </a:solidFill>
              </a:rPr>
              <a:t>Improves response times</a:t>
            </a:r>
          </a:p>
          <a:p>
            <a:r>
              <a:rPr lang="en-US" dirty="0">
                <a:solidFill>
                  <a:srgbClr val="ED8428"/>
                </a:solidFill>
                <a:sym typeface="Wingdings" panose="05000000000000000000" pitchFamily="2" charset="2"/>
              </a:rPr>
              <a:t></a:t>
            </a:r>
            <a:r>
              <a:rPr lang="en-US" dirty="0">
                <a:solidFill>
                  <a:srgbClr val="ED8428"/>
                </a:solidFill>
              </a:rPr>
              <a:t>Enhances customer satisfaction</a:t>
            </a:r>
          </a:p>
          <a:p>
            <a:endParaRPr lang="en-IN" dirty="0">
              <a:solidFill>
                <a:srgbClr val="ED8428"/>
              </a:solidFill>
            </a:endParaRPr>
          </a:p>
        </p:txBody>
      </p:sp>
      <p:sp>
        <p:nvSpPr>
          <p:cNvPr id="6" name="TextBox 5">
            <a:extLst>
              <a:ext uri="{FF2B5EF4-FFF2-40B4-BE49-F238E27FC236}">
                <a16:creationId xmlns:a16="http://schemas.microsoft.com/office/drawing/2014/main" id="{054EDF16-FAB4-A775-DCA2-08875E157523}"/>
              </a:ext>
            </a:extLst>
          </p:cNvPr>
          <p:cNvSpPr txBox="1"/>
          <p:nvPr/>
        </p:nvSpPr>
        <p:spPr>
          <a:xfrm>
            <a:off x="7698159" y="5286626"/>
            <a:ext cx="4387858" cy="1323439"/>
          </a:xfrm>
          <a:prstGeom prst="rect">
            <a:avLst/>
          </a:prstGeom>
          <a:noFill/>
        </p:spPr>
        <p:txBody>
          <a:bodyPr wrap="square" rtlCol="0">
            <a:spAutoFit/>
          </a:bodyPr>
          <a:lstStyle/>
          <a:p>
            <a:r>
              <a:rPr lang="en-IN" sz="1600" b="1" dirty="0">
                <a:solidFill>
                  <a:schemeClr val="bg1"/>
                </a:solidFill>
              </a:rPr>
              <a:t>Team Members:</a:t>
            </a:r>
          </a:p>
          <a:p>
            <a:r>
              <a:rPr lang="en-IN" sz="1600" b="1" dirty="0">
                <a:solidFill>
                  <a:schemeClr val="bg1"/>
                </a:solidFill>
              </a:rPr>
              <a:t>Reeshmanth Chowdary. D – 2320030321</a:t>
            </a:r>
            <a:endParaRPr lang="en-IN" sz="1600" dirty="0">
              <a:solidFill>
                <a:schemeClr val="bg1"/>
              </a:solidFill>
            </a:endParaRPr>
          </a:p>
          <a:p>
            <a:r>
              <a:rPr lang="en-IN" sz="1600" b="1" dirty="0">
                <a:solidFill>
                  <a:schemeClr val="bg1"/>
                </a:solidFill>
              </a:rPr>
              <a:t>Surya Vamshi Yadav. M – 2320030251</a:t>
            </a:r>
            <a:endParaRPr lang="en-IN" sz="1600" dirty="0">
              <a:solidFill>
                <a:schemeClr val="bg1"/>
              </a:solidFill>
            </a:endParaRPr>
          </a:p>
          <a:p>
            <a:r>
              <a:rPr lang="en-IN" sz="1600" b="1" dirty="0" err="1">
                <a:solidFill>
                  <a:schemeClr val="bg1"/>
                </a:solidFill>
              </a:rPr>
              <a:t>Tejashwini</a:t>
            </a:r>
            <a:r>
              <a:rPr lang="en-IN" sz="1600" b="1" dirty="0">
                <a:solidFill>
                  <a:schemeClr val="bg1"/>
                </a:solidFill>
              </a:rPr>
              <a:t> </a:t>
            </a:r>
            <a:r>
              <a:rPr lang="en-IN" sz="1600" b="1" dirty="0" err="1">
                <a:solidFill>
                  <a:schemeClr val="bg1"/>
                </a:solidFill>
              </a:rPr>
              <a:t>Mudiraj</a:t>
            </a:r>
            <a:r>
              <a:rPr lang="en-IN" sz="1600" b="1" dirty="0">
                <a:solidFill>
                  <a:schemeClr val="bg1"/>
                </a:solidFill>
              </a:rPr>
              <a:t>. A – 2320030443</a:t>
            </a:r>
            <a:endParaRPr lang="en-IN" sz="1600" dirty="0">
              <a:solidFill>
                <a:schemeClr val="bg1"/>
              </a:solidFill>
            </a:endParaRPr>
          </a:p>
          <a:p>
            <a:endParaRPr lang="en-IN" sz="1600" dirty="0">
              <a:solidFill>
                <a:schemeClr val="bg1"/>
              </a:solidFill>
            </a:endParaRPr>
          </a:p>
        </p:txBody>
      </p:sp>
      <p:pic>
        <p:nvPicPr>
          <p:cNvPr id="8" name="Picture 7">
            <a:extLst>
              <a:ext uri="{FF2B5EF4-FFF2-40B4-BE49-F238E27FC236}">
                <a16:creationId xmlns:a16="http://schemas.microsoft.com/office/drawing/2014/main" id="{CE473E5D-1BE3-6C32-693E-155913DBEAB9}"/>
              </a:ext>
            </a:extLst>
          </p:cNvPr>
          <p:cNvPicPr>
            <a:picLocks noChangeAspect="1"/>
          </p:cNvPicPr>
          <p:nvPr/>
        </p:nvPicPr>
        <p:blipFill>
          <a:blip r:embed="rId2"/>
          <a:srcRect l="2833" t="7616" r="32098" b="8834"/>
          <a:stretch/>
        </p:blipFill>
        <p:spPr>
          <a:xfrm>
            <a:off x="8583473" y="3103812"/>
            <a:ext cx="3094955" cy="2232889"/>
          </a:xfrm>
          <a:prstGeom prst="rect">
            <a:avLst/>
          </a:prstGeom>
        </p:spPr>
      </p:pic>
    </p:spTree>
    <p:extLst>
      <p:ext uri="{BB962C8B-B14F-4D97-AF65-F5344CB8AC3E}">
        <p14:creationId xmlns:p14="http://schemas.microsoft.com/office/powerpoint/2010/main" val="14882896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36</TotalTime>
  <Words>163</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Gill Sans MT</vt:lpstr>
      <vt:lpstr>Wingdings</vt:lpstr>
      <vt:lpstr>Wingdings 2</vt:lpstr>
      <vt:lpstr>Dividend</vt:lpstr>
      <vt:lpstr>Develop an Automated Email Response 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Reeshmanth Chowdary</dc:creator>
  <cp:lastModifiedBy>Reeshmanth Chowdary</cp:lastModifiedBy>
  <cp:revision>3</cp:revision>
  <dcterms:created xsi:type="dcterms:W3CDTF">2024-09-13T07:26:01Z</dcterms:created>
  <dcterms:modified xsi:type="dcterms:W3CDTF">2024-09-13T08:37:16Z</dcterms:modified>
</cp:coreProperties>
</file>