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ielCQBRSiEk4vjm7ItQEqQdQ7H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783566-6358-460F-8210-550DD1F326CC}">
  <a:tblStyle styleId="{79783566-6358-460F-8210-550DD1F326C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OneDrive\Desktop\ABMS\plot1-grap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OneDrive\Desktop\ABMS\plot2-grap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ELL\OneDrive\Desktop\ABMS\plot3-graph.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DELL\OneDrive\Desktop\ABMS\plot4-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none"/>
              <a:t>SHOPPING</a:t>
            </a:r>
            <a:r>
              <a:rPr lang="en-US" b="1" u="none" baseline="0"/>
              <a:t> LIST &amp; MONEY MODEL</a:t>
            </a:r>
            <a:endParaRPr lang="en-US" b="1" u="none"/>
          </a:p>
        </c:rich>
      </c:tx>
      <c:layout/>
      <c:spPr>
        <a:noFill/>
        <a:ln>
          <a:noFill/>
        </a:ln>
        <a:effectLst/>
      </c:spPr>
    </c:title>
    <c:plotArea>
      <c:layout/>
      <c:scatterChart>
        <c:scatterStyle val="lineMarker"/>
        <c:ser>
          <c:idx val="0"/>
          <c:order val="0"/>
          <c:tx>
            <c:strRef>
              <c:f>Sheet1!$B$1</c:f>
              <c:strCache>
                <c:ptCount val="1"/>
                <c:pt idx="0">
                  <c:v>total-customers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Sheet1!$A$2:$A$19</c:f>
              <c:numCache>
                <c:formatCode>General</c:formatCode>
                <c:ptCount val="18"/>
                <c:pt idx="0">
                  <c:v>0</c:v>
                </c:pt>
                <c:pt idx="1">
                  <c:v>504</c:v>
                </c:pt>
                <c:pt idx="2">
                  <c:v>556.25</c:v>
                </c:pt>
                <c:pt idx="3">
                  <c:v>414.42</c:v>
                </c:pt>
                <c:pt idx="4">
                  <c:v>416.33</c:v>
                </c:pt>
                <c:pt idx="5">
                  <c:v>412.916</c:v>
                </c:pt>
                <c:pt idx="6">
                  <c:v>462.5</c:v>
                </c:pt>
                <c:pt idx="7">
                  <c:v>464.61099999999999</c:v>
                </c:pt>
                <c:pt idx="8">
                  <c:v>481.85</c:v>
                </c:pt>
                <c:pt idx="9">
                  <c:v>485.6</c:v>
                </c:pt>
                <c:pt idx="10">
                  <c:v>465.96</c:v>
                </c:pt>
                <c:pt idx="11">
                  <c:v>469.44</c:v>
                </c:pt>
                <c:pt idx="12">
                  <c:v>466.38</c:v>
                </c:pt>
                <c:pt idx="13">
                  <c:v>483.02</c:v>
                </c:pt>
                <c:pt idx="14">
                  <c:v>481.24</c:v>
                </c:pt>
                <c:pt idx="15">
                  <c:v>483.02</c:v>
                </c:pt>
                <c:pt idx="16">
                  <c:v>483.75</c:v>
                </c:pt>
                <c:pt idx="17">
                  <c:v>466.75</c:v>
                </c:pt>
              </c:numCache>
            </c:numRef>
          </c:xVal>
          <c:yVal>
            <c:numRef>
              <c:f>Sheet1!$B$2:$B$19</c:f>
              <c:numCache>
                <c:formatCode>General</c:formatCode>
                <c:ptCount val="18"/>
                <c:pt idx="0">
                  <c:v>0</c:v>
                </c:pt>
                <c:pt idx="1">
                  <c:v>2</c:v>
                </c:pt>
                <c:pt idx="2">
                  <c:v>4</c:v>
                </c:pt>
                <c:pt idx="3">
                  <c:v>7</c:v>
                </c:pt>
                <c:pt idx="4">
                  <c:v>9</c:v>
                </c:pt>
                <c:pt idx="5">
                  <c:v>12</c:v>
                </c:pt>
                <c:pt idx="6">
                  <c:v>16</c:v>
                </c:pt>
                <c:pt idx="7">
                  <c:v>18</c:v>
                </c:pt>
                <c:pt idx="8">
                  <c:v>21</c:v>
                </c:pt>
                <c:pt idx="9">
                  <c:v>23</c:v>
                </c:pt>
                <c:pt idx="10">
                  <c:v>25</c:v>
                </c:pt>
                <c:pt idx="11">
                  <c:v>27</c:v>
                </c:pt>
                <c:pt idx="12">
                  <c:v>31</c:v>
                </c:pt>
                <c:pt idx="13">
                  <c:v>35</c:v>
                </c:pt>
                <c:pt idx="14">
                  <c:v>37</c:v>
                </c:pt>
                <c:pt idx="15">
                  <c:v>40</c:v>
                </c:pt>
                <c:pt idx="16">
                  <c:v>44</c:v>
                </c:pt>
                <c:pt idx="17">
                  <c:v>48</c:v>
                </c:pt>
              </c:numCache>
            </c:numRef>
          </c:yVal>
          <c:extLst xmlns:c16r2="http://schemas.microsoft.com/office/drawing/2015/06/chart">
            <c:ext xmlns:c16="http://schemas.microsoft.com/office/drawing/2014/chart" uri="{C3380CC4-5D6E-409C-BE32-E72D297353CC}">
              <c16:uniqueId val="{00000000-38E2-428A-B590-0753B6E7DD23}"/>
            </c:ext>
          </c:extLst>
        </c:ser>
        <c:axId val="141771520"/>
        <c:axId val="141773824"/>
      </c:scatterChart>
      <c:valAx>
        <c:axId val="141771520"/>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average-</a:t>
                </a:r>
                <a:r>
                  <a:rPr lang="en-IN" sz="1000" b="1" i="0" u="none" strike="noStrike" baseline="0" dirty="0" err="1">
                    <a:effectLst/>
                  </a:rPr>
                  <a:t>possesion</a:t>
                </a:r>
                <a:r>
                  <a:rPr lang="en-IN" sz="1000" b="1" i="0" u="none" strike="noStrike" baseline="0" dirty="0">
                    <a:effectLst/>
                  </a:rPr>
                  <a:t>-money</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773824"/>
        <c:crosses val="autoZero"/>
        <c:crossBetween val="midCat"/>
      </c:valAx>
      <c:valAx>
        <c:axId val="14177382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total-customers</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771520"/>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SHOPPING</a:t>
            </a:r>
            <a:r>
              <a:rPr lang="en-IN" b="1" baseline="0" dirty="0"/>
              <a:t> LIST &amp; TIME MODEL</a:t>
            </a:r>
            <a:endParaRPr lang="en-IN" b="1" dirty="0"/>
          </a:p>
        </c:rich>
      </c:tx>
      <c:layout/>
      <c:spPr>
        <a:noFill/>
        <a:ln>
          <a:noFill/>
        </a:ln>
        <a:effectLst/>
      </c:spPr>
    </c:title>
    <c:plotArea>
      <c:layout/>
      <c:scatterChart>
        <c:scatterStyle val="lineMarker"/>
        <c:ser>
          <c:idx val="0"/>
          <c:order val="0"/>
          <c:tx>
            <c:strRef>
              <c:f>Sheet1!$B$1</c:f>
              <c:strCache>
                <c:ptCount val="1"/>
              </c:strCache>
            </c:strRef>
          </c:tx>
          <c:spPr>
            <a:ln w="28575" cap="rnd">
              <a:noFill/>
              <a:round/>
            </a:ln>
            <a:effectLst/>
          </c:spPr>
          <c:marker>
            <c:symbol val="circle"/>
            <c:size val="5"/>
            <c:spPr>
              <a:solidFill>
                <a:schemeClr val="accent1"/>
              </a:solidFill>
              <a:ln w="9525">
                <a:solidFill>
                  <a:schemeClr val="accent1"/>
                </a:solidFill>
              </a:ln>
              <a:effectLst/>
            </c:spPr>
          </c:marker>
          <c:xVal>
            <c:numRef>
              <c:f>Sheet1!$A$2:$A$19</c:f>
              <c:numCache>
                <c:formatCode>General</c:formatCode>
                <c:ptCount val="18"/>
                <c:pt idx="0">
                  <c:v>0</c:v>
                </c:pt>
                <c:pt idx="1">
                  <c:v>0</c:v>
                </c:pt>
                <c:pt idx="2">
                  <c:v>0</c:v>
                </c:pt>
                <c:pt idx="3">
                  <c:v>16.332999999999998</c:v>
                </c:pt>
                <c:pt idx="4">
                  <c:v>13.635999999999999</c:v>
                </c:pt>
                <c:pt idx="5">
                  <c:v>10.714</c:v>
                </c:pt>
                <c:pt idx="6">
                  <c:v>22.35</c:v>
                </c:pt>
                <c:pt idx="7">
                  <c:v>38</c:v>
                </c:pt>
                <c:pt idx="8">
                  <c:v>31.66</c:v>
                </c:pt>
                <c:pt idx="9">
                  <c:v>47.32</c:v>
                </c:pt>
                <c:pt idx="10">
                  <c:v>67.930000000000007</c:v>
                </c:pt>
                <c:pt idx="11">
                  <c:v>84.17</c:v>
                </c:pt>
                <c:pt idx="12">
                  <c:v>119.18899999999999</c:v>
                </c:pt>
                <c:pt idx="13">
                  <c:v>119.45</c:v>
                </c:pt>
                <c:pt idx="14">
                  <c:v>128.595</c:v>
                </c:pt>
                <c:pt idx="15">
                  <c:v>159.81</c:v>
                </c:pt>
                <c:pt idx="16">
                  <c:v>149.61000000000001</c:v>
                </c:pt>
                <c:pt idx="17">
                  <c:v>149.07</c:v>
                </c:pt>
              </c:numCache>
            </c:numRef>
          </c:xVal>
          <c:yVal>
            <c:numRef>
              <c:f>Sheet1!$B$2:$B$19</c:f>
              <c:numCache>
                <c:formatCode>General</c:formatCode>
                <c:ptCount val="18"/>
              </c:numCache>
            </c:numRef>
          </c:yVal>
          <c:extLst xmlns:c16r2="http://schemas.microsoft.com/office/drawing/2015/06/chart">
            <c:ext xmlns:c16="http://schemas.microsoft.com/office/drawing/2014/chart" uri="{C3380CC4-5D6E-409C-BE32-E72D297353CC}">
              <c16:uniqueId val="{00000000-F62C-4B79-A70F-8EE54DB98F30}"/>
            </c:ext>
          </c:extLst>
        </c:ser>
        <c:ser>
          <c:idx val="1"/>
          <c:order val="1"/>
          <c:tx>
            <c:strRef>
              <c:f>Sheet1!$C$1</c:f>
              <c:strCache>
                <c:ptCount val="1"/>
                <c:pt idx="0">
                  <c:v>total-customers</c:v>
                </c:pt>
              </c:strCache>
            </c:strRef>
          </c:tx>
          <c:spPr>
            <a:ln w="28575" cap="rnd">
              <a:noFill/>
              <a:round/>
            </a:ln>
            <a:effectLst/>
          </c:spPr>
          <c:marker>
            <c:symbol val="circle"/>
            <c:size val="5"/>
            <c:spPr>
              <a:solidFill>
                <a:schemeClr val="accent2"/>
              </a:solidFill>
              <a:ln w="9525">
                <a:solidFill>
                  <a:schemeClr val="accent2"/>
                </a:solidFill>
              </a:ln>
              <a:effectLst/>
            </c:spPr>
          </c:marker>
          <c:xVal>
            <c:numRef>
              <c:f>Sheet1!$A$2:$A$19</c:f>
              <c:numCache>
                <c:formatCode>General</c:formatCode>
                <c:ptCount val="18"/>
                <c:pt idx="0">
                  <c:v>0</c:v>
                </c:pt>
                <c:pt idx="1">
                  <c:v>0</c:v>
                </c:pt>
                <c:pt idx="2">
                  <c:v>0</c:v>
                </c:pt>
                <c:pt idx="3">
                  <c:v>16.332999999999998</c:v>
                </c:pt>
                <c:pt idx="4">
                  <c:v>13.635999999999999</c:v>
                </c:pt>
                <c:pt idx="5">
                  <c:v>10.714</c:v>
                </c:pt>
                <c:pt idx="6">
                  <c:v>22.35</c:v>
                </c:pt>
                <c:pt idx="7">
                  <c:v>38</c:v>
                </c:pt>
                <c:pt idx="8">
                  <c:v>31.66</c:v>
                </c:pt>
                <c:pt idx="9">
                  <c:v>47.32</c:v>
                </c:pt>
                <c:pt idx="10">
                  <c:v>67.930000000000007</c:v>
                </c:pt>
                <c:pt idx="11">
                  <c:v>84.17</c:v>
                </c:pt>
                <c:pt idx="12">
                  <c:v>119.18899999999999</c:v>
                </c:pt>
                <c:pt idx="13">
                  <c:v>119.45</c:v>
                </c:pt>
                <c:pt idx="14">
                  <c:v>128.595</c:v>
                </c:pt>
                <c:pt idx="15">
                  <c:v>159.81</c:v>
                </c:pt>
                <c:pt idx="16">
                  <c:v>149.61000000000001</c:v>
                </c:pt>
                <c:pt idx="17">
                  <c:v>149.07</c:v>
                </c:pt>
              </c:numCache>
            </c:numRef>
          </c:xVal>
          <c:yVal>
            <c:numRef>
              <c:f>Sheet1!$C$2:$C$19</c:f>
              <c:numCache>
                <c:formatCode>General</c:formatCode>
                <c:ptCount val="18"/>
                <c:pt idx="0">
                  <c:v>0</c:v>
                </c:pt>
                <c:pt idx="1">
                  <c:v>3</c:v>
                </c:pt>
                <c:pt idx="2">
                  <c:v>6</c:v>
                </c:pt>
                <c:pt idx="3">
                  <c:v>9</c:v>
                </c:pt>
                <c:pt idx="4">
                  <c:v>11</c:v>
                </c:pt>
                <c:pt idx="5">
                  <c:v>14</c:v>
                </c:pt>
                <c:pt idx="6">
                  <c:v>17</c:v>
                </c:pt>
                <c:pt idx="7">
                  <c:v>20</c:v>
                </c:pt>
                <c:pt idx="8">
                  <c:v>24</c:v>
                </c:pt>
                <c:pt idx="9">
                  <c:v>28</c:v>
                </c:pt>
                <c:pt idx="10">
                  <c:v>32</c:v>
                </c:pt>
                <c:pt idx="11">
                  <c:v>35</c:v>
                </c:pt>
                <c:pt idx="12">
                  <c:v>37</c:v>
                </c:pt>
                <c:pt idx="13">
                  <c:v>40</c:v>
                </c:pt>
                <c:pt idx="14">
                  <c:v>42</c:v>
                </c:pt>
                <c:pt idx="15">
                  <c:v>44</c:v>
                </c:pt>
                <c:pt idx="16">
                  <c:v>47</c:v>
                </c:pt>
                <c:pt idx="17">
                  <c:v>51</c:v>
                </c:pt>
              </c:numCache>
            </c:numRef>
          </c:yVal>
          <c:extLst xmlns:c16r2="http://schemas.microsoft.com/office/drawing/2015/06/chart">
            <c:ext xmlns:c16="http://schemas.microsoft.com/office/drawing/2014/chart" uri="{C3380CC4-5D6E-409C-BE32-E72D297353CC}">
              <c16:uniqueId val="{00000001-F62C-4B79-A70F-8EE54DB98F30}"/>
            </c:ext>
          </c:extLst>
        </c:ser>
        <c:axId val="59201024"/>
        <c:axId val="59216640"/>
      </c:scatterChart>
      <c:valAx>
        <c:axId val="59201024"/>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average-staying-time</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16640"/>
        <c:crosses val="autoZero"/>
        <c:crossBetween val="midCat"/>
      </c:valAx>
      <c:valAx>
        <c:axId val="5921664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total-customers</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01024"/>
        <c:crosses val="autoZero"/>
        <c:crossBetween val="midCat"/>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SHOPPING</a:t>
            </a:r>
            <a:r>
              <a:rPr lang="en-US" b="1" baseline="0"/>
              <a:t> LIST, MONEY &amp; TIME MODEL</a:t>
            </a:r>
            <a:endParaRPr lang="en-US" b="1"/>
          </a:p>
        </c:rich>
      </c:tx>
      <c:layout/>
      <c:spPr>
        <a:noFill/>
        <a:ln>
          <a:noFill/>
        </a:ln>
        <a:effectLst/>
      </c:spPr>
    </c:title>
    <c:plotArea>
      <c:layout/>
      <c:scatterChart>
        <c:scatterStyle val="lineMarker"/>
        <c:ser>
          <c:idx val="0"/>
          <c:order val="0"/>
          <c:tx>
            <c:strRef>
              <c:f>Sheet1!$C$1</c:f>
              <c:strCache>
                <c:ptCount val="1"/>
                <c:pt idx="0">
                  <c:v>total customers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Sheet1!$B$2:$B$19</c:f>
              <c:numCache>
                <c:formatCode>General</c:formatCode>
                <c:ptCount val="18"/>
                <c:pt idx="0">
                  <c:v>0</c:v>
                </c:pt>
                <c:pt idx="1">
                  <c:v>201.5</c:v>
                </c:pt>
                <c:pt idx="2">
                  <c:v>269</c:v>
                </c:pt>
                <c:pt idx="3">
                  <c:v>243.71</c:v>
                </c:pt>
                <c:pt idx="4">
                  <c:v>296.5</c:v>
                </c:pt>
                <c:pt idx="5">
                  <c:v>355.16</c:v>
                </c:pt>
                <c:pt idx="6">
                  <c:v>298</c:v>
                </c:pt>
                <c:pt idx="7">
                  <c:v>333.22</c:v>
                </c:pt>
                <c:pt idx="8">
                  <c:v>358.23</c:v>
                </c:pt>
                <c:pt idx="9">
                  <c:v>363.58300000000003</c:v>
                </c:pt>
                <c:pt idx="10">
                  <c:v>392.35</c:v>
                </c:pt>
                <c:pt idx="11">
                  <c:v>374.77</c:v>
                </c:pt>
                <c:pt idx="12">
                  <c:v>376.41</c:v>
                </c:pt>
                <c:pt idx="13">
                  <c:v>397.37</c:v>
                </c:pt>
                <c:pt idx="14">
                  <c:v>403.28</c:v>
                </c:pt>
                <c:pt idx="15">
                  <c:v>409.06</c:v>
                </c:pt>
                <c:pt idx="16">
                  <c:v>416.95</c:v>
                </c:pt>
                <c:pt idx="17">
                  <c:v>406.9</c:v>
                </c:pt>
              </c:numCache>
            </c:numRef>
          </c:xVal>
          <c:yVal>
            <c:numRef>
              <c:f>Sheet1!$C$2:$C$19</c:f>
              <c:numCache>
                <c:formatCode>General</c:formatCode>
                <c:ptCount val="18"/>
                <c:pt idx="0">
                  <c:v>0</c:v>
                </c:pt>
                <c:pt idx="1">
                  <c:v>2</c:v>
                </c:pt>
                <c:pt idx="2">
                  <c:v>5</c:v>
                </c:pt>
                <c:pt idx="3">
                  <c:v>7</c:v>
                </c:pt>
                <c:pt idx="4">
                  <c:v>10</c:v>
                </c:pt>
                <c:pt idx="5">
                  <c:v>12</c:v>
                </c:pt>
                <c:pt idx="6">
                  <c:v>16</c:v>
                </c:pt>
                <c:pt idx="7">
                  <c:v>18</c:v>
                </c:pt>
                <c:pt idx="8">
                  <c:v>21</c:v>
                </c:pt>
                <c:pt idx="9">
                  <c:v>24</c:v>
                </c:pt>
                <c:pt idx="10">
                  <c:v>28</c:v>
                </c:pt>
                <c:pt idx="11">
                  <c:v>31</c:v>
                </c:pt>
                <c:pt idx="12">
                  <c:v>34</c:v>
                </c:pt>
                <c:pt idx="13">
                  <c:v>37</c:v>
                </c:pt>
                <c:pt idx="14">
                  <c:v>39</c:v>
                </c:pt>
                <c:pt idx="15">
                  <c:v>43</c:v>
                </c:pt>
                <c:pt idx="16">
                  <c:v>46</c:v>
                </c:pt>
                <c:pt idx="17">
                  <c:v>50</c:v>
                </c:pt>
              </c:numCache>
            </c:numRef>
          </c:yVal>
          <c:extLst xmlns:c16r2="http://schemas.microsoft.com/office/drawing/2015/06/chart">
            <c:ext xmlns:c16="http://schemas.microsoft.com/office/drawing/2014/chart" uri="{C3380CC4-5D6E-409C-BE32-E72D297353CC}">
              <c16:uniqueId val="{00000000-94F3-4F8A-BE67-D75D361A4209}"/>
            </c:ext>
          </c:extLst>
        </c:ser>
        <c:axId val="12823936"/>
        <c:axId val="41543552"/>
      </c:scatterChart>
      <c:valAx>
        <c:axId val="12823936"/>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Average </a:t>
                </a:r>
                <a:r>
                  <a:rPr lang="en-IN" sz="1000" b="1" i="0" u="none" strike="noStrike" baseline="0" dirty="0" err="1">
                    <a:effectLst/>
                  </a:rPr>
                  <a:t>Possesion</a:t>
                </a:r>
                <a:r>
                  <a:rPr lang="en-IN" sz="1000" b="1" i="0" u="none" strike="noStrike" baseline="0" dirty="0">
                    <a:effectLst/>
                  </a:rPr>
                  <a:t> money</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43552"/>
        <c:crosses val="autoZero"/>
        <c:crossBetween val="midCat"/>
      </c:valAx>
      <c:valAx>
        <c:axId val="4154355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total customers</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23936"/>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SHOPPING</a:t>
            </a:r>
            <a:r>
              <a:rPr lang="en-US" b="1" baseline="0"/>
              <a:t> LIST, MONEY &amp; TIME MODEL</a:t>
            </a:r>
            <a:endParaRPr lang="en-US" b="1"/>
          </a:p>
        </c:rich>
      </c:tx>
      <c:layout/>
      <c:spPr>
        <a:noFill/>
        <a:ln>
          <a:noFill/>
        </a:ln>
        <a:effectLst/>
      </c:spPr>
    </c:title>
    <c:plotArea>
      <c:layout/>
      <c:scatterChart>
        <c:scatterStyle val="lineMarker"/>
        <c:ser>
          <c:idx val="0"/>
          <c:order val="0"/>
          <c:tx>
            <c:strRef>
              <c:f>Sheet1!$B$1</c:f>
              <c:strCache>
                <c:ptCount val="1"/>
                <c:pt idx="0">
                  <c:v>Total Customers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Sheet1!$A$2:$A$19</c:f>
              <c:numCache>
                <c:formatCode>General</c:formatCode>
                <c:ptCount val="18"/>
                <c:pt idx="0">
                  <c:v>0</c:v>
                </c:pt>
                <c:pt idx="1">
                  <c:v>0</c:v>
                </c:pt>
                <c:pt idx="2">
                  <c:v>0</c:v>
                </c:pt>
                <c:pt idx="3">
                  <c:v>0</c:v>
                </c:pt>
                <c:pt idx="4">
                  <c:v>0</c:v>
                </c:pt>
                <c:pt idx="5">
                  <c:v>19.75</c:v>
                </c:pt>
                <c:pt idx="6">
                  <c:v>14.8</c:v>
                </c:pt>
                <c:pt idx="7">
                  <c:v>13.16</c:v>
                </c:pt>
                <c:pt idx="8">
                  <c:v>51.28</c:v>
                </c:pt>
                <c:pt idx="9">
                  <c:v>68.875</c:v>
                </c:pt>
                <c:pt idx="10">
                  <c:v>81.709999999999994</c:v>
                </c:pt>
                <c:pt idx="11">
                  <c:v>83.83</c:v>
                </c:pt>
                <c:pt idx="12">
                  <c:v>76.44</c:v>
                </c:pt>
                <c:pt idx="13">
                  <c:v>86.1</c:v>
                </c:pt>
                <c:pt idx="14">
                  <c:v>106.64</c:v>
                </c:pt>
                <c:pt idx="15">
                  <c:v>119.44</c:v>
                </c:pt>
                <c:pt idx="16">
                  <c:v>111.65</c:v>
                </c:pt>
                <c:pt idx="17">
                  <c:v>102.72</c:v>
                </c:pt>
              </c:numCache>
            </c:numRef>
          </c:xVal>
          <c:yVal>
            <c:numRef>
              <c:f>Sheet1!$B$2:$B$19</c:f>
              <c:numCache>
                <c:formatCode>General</c:formatCode>
                <c:ptCount val="18"/>
                <c:pt idx="0">
                  <c:v>0</c:v>
                </c:pt>
                <c:pt idx="1">
                  <c:v>2</c:v>
                </c:pt>
                <c:pt idx="2">
                  <c:v>5</c:v>
                </c:pt>
                <c:pt idx="3">
                  <c:v>7</c:v>
                </c:pt>
                <c:pt idx="4">
                  <c:v>10</c:v>
                </c:pt>
                <c:pt idx="5">
                  <c:v>12</c:v>
                </c:pt>
                <c:pt idx="6">
                  <c:v>16</c:v>
                </c:pt>
                <c:pt idx="7">
                  <c:v>18</c:v>
                </c:pt>
                <c:pt idx="8">
                  <c:v>21</c:v>
                </c:pt>
                <c:pt idx="9">
                  <c:v>24</c:v>
                </c:pt>
                <c:pt idx="10">
                  <c:v>28</c:v>
                </c:pt>
                <c:pt idx="11">
                  <c:v>31</c:v>
                </c:pt>
                <c:pt idx="12">
                  <c:v>34</c:v>
                </c:pt>
                <c:pt idx="13">
                  <c:v>37</c:v>
                </c:pt>
                <c:pt idx="14">
                  <c:v>39</c:v>
                </c:pt>
                <c:pt idx="15">
                  <c:v>43</c:v>
                </c:pt>
                <c:pt idx="16">
                  <c:v>46</c:v>
                </c:pt>
                <c:pt idx="17">
                  <c:v>50</c:v>
                </c:pt>
              </c:numCache>
            </c:numRef>
          </c:yVal>
          <c:extLst xmlns:c16r2="http://schemas.microsoft.com/office/drawing/2015/06/chart">
            <c:ext xmlns:c16="http://schemas.microsoft.com/office/drawing/2014/chart" uri="{C3380CC4-5D6E-409C-BE32-E72D297353CC}">
              <c16:uniqueId val="{00000000-05D7-4444-8399-89E287B04171}"/>
            </c:ext>
          </c:extLst>
        </c:ser>
        <c:axId val="41873792"/>
        <c:axId val="42818944"/>
      </c:scatterChart>
      <c:valAx>
        <c:axId val="41873792"/>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Average Staying time</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18944"/>
        <c:crosses val="autoZero"/>
        <c:crossBetween val="midCat"/>
      </c:valAx>
      <c:valAx>
        <c:axId val="4281894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Total Customers</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73792"/>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1792288" y="612775"/>
            <a:ext cx="5486400" cy="4114800"/>
          </a:xfrm>
          <a:prstGeom prst="rect">
            <a:avLst/>
          </a:prstGeom>
          <a:noFill/>
          <a:ln>
            <a:noFill/>
          </a:ln>
        </p:spPr>
      </p:sp>
      <p:sp>
        <p:nvSpPr>
          <p:cNvPr id="64" name="Google Shape;64;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4"/>
              </a:buClr>
              <a:buSzPts val="4400"/>
              <a:buFont typeface="Calibri"/>
              <a:buNone/>
            </a:pPr>
            <a:r>
              <a:rPr b="1" lang="en-US">
                <a:solidFill>
                  <a:schemeClr val="accent4"/>
                </a:solidFill>
              </a:rPr>
              <a:t>STATISTICAL TESTING &amp; RESULTS</a:t>
            </a:r>
            <a:endParaRPr b="1">
              <a:solidFill>
                <a:schemeClr val="accent4"/>
              </a:solidFill>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Experiment number of Purchased Items</a:t>
            </a:r>
            <a:endParaRPr sz="3600"/>
          </a:p>
        </p:txBody>
      </p:sp>
      <p:sp>
        <p:nvSpPr>
          <p:cNvPr id="140" name="Google Shape;14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SHOPPING LIST &amp; TIME MODEL:</a:t>
            </a:r>
            <a:endParaRPr/>
          </a:p>
          <a:p>
            <a:pPr indent="-342900" lvl="0" marL="342900" rtl="0" algn="l">
              <a:spcBef>
                <a:spcPts val="480"/>
              </a:spcBef>
              <a:spcAft>
                <a:spcPts val="0"/>
              </a:spcAft>
              <a:buClr>
                <a:schemeClr val="dk1"/>
              </a:buClr>
              <a:buSzPts val="2400"/>
              <a:buNone/>
            </a:pPr>
            <a:r>
              <a:rPr b="1" lang="en-US" sz="2400"/>
              <a:t>   </a:t>
            </a:r>
            <a:endParaRPr/>
          </a:p>
          <a:p>
            <a:pPr indent="-342900" lvl="0" marL="342900" rtl="0" algn="l">
              <a:spcBef>
                <a:spcPts val="480"/>
              </a:spcBef>
              <a:spcAft>
                <a:spcPts val="0"/>
              </a:spcAft>
              <a:buClr>
                <a:schemeClr val="dk1"/>
              </a:buClr>
              <a:buSzPts val="2400"/>
              <a:buNone/>
            </a:pPr>
            <a:r>
              <a:t/>
            </a:r>
            <a:endParaRPr b="1" sz="2400"/>
          </a:p>
        </p:txBody>
      </p:sp>
      <p:pic>
        <p:nvPicPr>
          <p:cNvPr descr="time-2.jpeg" id="141" name="Google Shape;141;p10"/>
          <p:cNvPicPr preferRelativeResize="0"/>
          <p:nvPr/>
        </p:nvPicPr>
        <p:blipFill rotWithShape="1">
          <a:blip r:embed="rId3">
            <a:alphaModFix/>
          </a:blip>
          <a:srcRect b="0" l="0" r="0" t="0"/>
          <a:stretch/>
        </p:blipFill>
        <p:spPr>
          <a:xfrm>
            <a:off x="1790700" y="2602230"/>
            <a:ext cx="5562600" cy="21126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Experiment number of Purchased Items</a:t>
            </a:r>
            <a:endParaRPr sz="3600"/>
          </a:p>
        </p:txBody>
      </p:sp>
      <p:sp>
        <p:nvSpPr>
          <p:cNvPr id="147" name="Google Shape;14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SHOPPING LIST,MONEY &amp; TIME MODEL:</a:t>
            </a:r>
            <a:endParaRPr/>
          </a:p>
          <a:p>
            <a:pPr indent="-342900" lvl="0" marL="342900" rtl="0" algn="l">
              <a:spcBef>
                <a:spcPts val="480"/>
              </a:spcBef>
              <a:spcAft>
                <a:spcPts val="0"/>
              </a:spcAft>
              <a:buClr>
                <a:schemeClr val="dk1"/>
              </a:buClr>
              <a:buSzPts val="2400"/>
              <a:buNone/>
            </a:pPr>
            <a:r>
              <a:rPr b="1" lang="en-US" sz="2400"/>
              <a:t> </a:t>
            </a:r>
            <a:endParaRPr/>
          </a:p>
          <a:p>
            <a:pPr indent="-342900" lvl="0" marL="342900" rtl="0" algn="l">
              <a:spcBef>
                <a:spcPts val="480"/>
              </a:spcBef>
              <a:spcAft>
                <a:spcPts val="0"/>
              </a:spcAft>
              <a:buClr>
                <a:schemeClr val="dk1"/>
              </a:buClr>
              <a:buSzPts val="2400"/>
              <a:buNone/>
            </a:pPr>
            <a:r>
              <a:rPr b="1" lang="en-US" sz="2400"/>
              <a:t>    </a:t>
            </a:r>
            <a:endParaRPr b="1" sz="2400"/>
          </a:p>
        </p:txBody>
      </p:sp>
      <p:pic>
        <p:nvPicPr>
          <p:cNvPr descr="time-money-2.jpeg" id="148" name="Google Shape;148;p11"/>
          <p:cNvPicPr preferRelativeResize="0"/>
          <p:nvPr/>
        </p:nvPicPr>
        <p:blipFill rotWithShape="1">
          <a:blip r:embed="rId3">
            <a:alphaModFix/>
          </a:blip>
          <a:srcRect b="0" l="0" r="0" t="0"/>
          <a:stretch/>
        </p:blipFill>
        <p:spPr>
          <a:xfrm>
            <a:off x="1857356" y="2500306"/>
            <a:ext cx="5494020" cy="19612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Table for Experiment of Purchased items</a:t>
            </a:r>
            <a:endParaRPr sz="2800"/>
          </a:p>
        </p:txBody>
      </p:sp>
      <p:graphicFrame>
        <p:nvGraphicFramePr>
          <p:cNvPr id="154" name="Google Shape;154;p12"/>
          <p:cNvGraphicFramePr/>
          <p:nvPr/>
        </p:nvGraphicFramePr>
        <p:xfrm>
          <a:off x="571472" y="1571612"/>
          <a:ext cx="3000000" cy="3000000"/>
        </p:xfrm>
        <a:graphic>
          <a:graphicData uri="http://schemas.openxmlformats.org/drawingml/2006/table">
            <a:tbl>
              <a:tblPr bandRow="1" firstRow="1">
                <a:noFill/>
                <a:tableStyleId>{79783566-6358-460F-8210-550DD1F326CC}</a:tableStyleId>
              </a:tblPr>
              <a:tblGrid>
                <a:gridCol w="2328850"/>
                <a:gridCol w="1214450"/>
                <a:gridCol w="2000275"/>
                <a:gridCol w="2686050"/>
              </a:tblGrid>
              <a:tr h="640075">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Types of models</a:t>
                      </a:r>
                      <a:endParaRPr sz="1800" u="none" cap="none" strike="noStrike"/>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Samples </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Purchased Number</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Error</a:t>
                      </a:r>
                      <a:r>
                        <a:rPr lang="en-US" sz="1800"/>
                        <a:t> rate </a:t>
                      </a:r>
                      <a:endParaRPr sz="1800"/>
                    </a:p>
                  </a:txBody>
                  <a:tcPr marT="45725" marB="45725" marR="91450" marL="91450"/>
                </a:tc>
              </a:tr>
              <a:tr h="542925">
                <a:tc>
                  <a:txBody>
                    <a:bodyPr/>
                    <a:lstStyle/>
                    <a:p>
                      <a:pPr indent="0" lvl="0" marL="0" marR="0" rtl="0" algn="l">
                        <a:spcBef>
                          <a:spcPts val="0"/>
                        </a:spcBef>
                        <a:spcAft>
                          <a:spcPts val="0"/>
                        </a:spcAft>
                        <a:buNone/>
                      </a:pPr>
                      <a:r>
                        <a:rPr lang="en-US" sz="1800"/>
                        <a:t>     Real</a:t>
                      </a:r>
                      <a:r>
                        <a:rPr lang="en-US" sz="1800"/>
                        <a:t> life values</a:t>
                      </a:r>
                      <a:endParaRPr sz="1800"/>
                    </a:p>
                  </a:txBody>
                  <a:tcPr marT="45725" marB="45725" marR="91450" marL="91450"/>
                </a:tc>
                <a:tc>
                  <a:txBody>
                    <a:bodyPr/>
                    <a:lstStyle/>
                    <a:p>
                      <a:pPr indent="0" lvl="0" marL="0" marR="0" rtl="0" algn="l">
                        <a:spcBef>
                          <a:spcPts val="0"/>
                        </a:spcBef>
                        <a:spcAft>
                          <a:spcPts val="0"/>
                        </a:spcAft>
                        <a:buNone/>
                      </a:pPr>
                      <a:r>
                        <a:rPr lang="en-US" sz="1800"/>
                        <a:t> 1849</a:t>
                      </a:r>
                      <a:endParaRPr sz="1800"/>
                    </a:p>
                  </a:txBody>
                  <a:tcPr marT="45725" marB="45725" marR="91450" marL="91450"/>
                </a:tc>
                <a:tc>
                  <a:txBody>
                    <a:bodyPr/>
                    <a:lstStyle/>
                    <a:p>
                      <a:pPr indent="0" lvl="0" marL="0" marR="0" rtl="0" algn="l">
                        <a:spcBef>
                          <a:spcPts val="0"/>
                        </a:spcBef>
                        <a:spcAft>
                          <a:spcPts val="0"/>
                        </a:spcAft>
                        <a:buNone/>
                      </a:pPr>
                      <a:r>
                        <a:rPr lang="en-US" sz="1800"/>
                        <a:t>           18882</a:t>
                      </a:r>
                      <a:endParaRPr sz="1800"/>
                    </a:p>
                  </a:txBody>
                  <a:tcPr marT="45725" marB="45725" marR="91450" marL="91450"/>
                </a:tc>
                <a:tc>
                  <a:txBody>
                    <a:bodyPr/>
                    <a:lstStyle/>
                    <a:p>
                      <a:pPr indent="0" lvl="0" marL="0" marR="0" rtl="0" algn="l">
                        <a:spcBef>
                          <a:spcPts val="0"/>
                        </a:spcBef>
                        <a:spcAft>
                          <a:spcPts val="0"/>
                        </a:spcAft>
                        <a:buNone/>
                      </a:pPr>
                      <a:r>
                        <a:rPr lang="en-US" sz="1800"/>
                        <a:t>       </a:t>
                      </a:r>
                      <a:r>
                        <a:rPr lang="en-US" sz="1800"/>
                        <a:t>     </a:t>
                      </a:r>
                      <a:r>
                        <a:rPr lang="en-US" sz="1800"/>
                        <a:t>   0</a:t>
                      </a:r>
                      <a:endParaRPr sz="1800"/>
                    </a:p>
                  </a:txBody>
                  <a:tcPr marT="45725" marB="45725" marR="91450" marL="91450"/>
                </a:tc>
              </a:tr>
              <a:tr h="714375">
                <a:tc>
                  <a:txBody>
                    <a:bodyPr/>
                    <a:lstStyle/>
                    <a:p>
                      <a:pPr indent="0" lvl="0" marL="0" marR="0" rtl="0" algn="l">
                        <a:lnSpc>
                          <a:spcPct val="100000"/>
                        </a:lnSpc>
                        <a:spcBef>
                          <a:spcPts val="0"/>
                        </a:spcBef>
                        <a:spcAft>
                          <a:spcPts val="0"/>
                        </a:spcAft>
                        <a:buClr>
                          <a:schemeClr val="dk1"/>
                        </a:buClr>
                        <a:buSzPts val="1800"/>
                        <a:buFont typeface="Calibri"/>
                        <a:buNone/>
                      </a:pPr>
                      <a:r>
                        <a:rPr lang="en-US" sz="1800"/>
                        <a:t>Shopping list &amp; Money</a:t>
                      </a:r>
                      <a:r>
                        <a:rPr lang="en-US" sz="1800"/>
                        <a:t> </a:t>
                      </a:r>
                      <a:r>
                        <a:rPr lang="en-US" sz="1800"/>
                        <a:t>model</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1849</a:t>
                      </a:r>
                      <a:endParaRPr sz="1800"/>
                    </a:p>
                  </a:txBody>
                  <a:tcPr marT="45725" marB="45725" marR="91450" marL="91450"/>
                </a:tc>
                <a:tc>
                  <a:txBody>
                    <a:bodyPr/>
                    <a:lstStyle/>
                    <a:p>
                      <a:pPr indent="0" lvl="0" marL="0" marR="0" rtl="0" algn="l">
                        <a:spcBef>
                          <a:spcPts val="0"/>
                        </a:spcBef>
                        <a:spcAft>
                          <a:spcPts val="0"/>
                        </a:spcAft>
                        <a:buNone/>
                      </a:pPr>
                      <a:r>
                        <a:rPr lang="en-US" sz="1800"/>
                        <a:t>           14365</a:t>
                      </a:r>
                      <a:endParaRPr sz="1800"/>
                    </a:p>
                  </a:txBody>
                  <a:tcPr marT="45725" marB="45725" marR="91450" marL="91450"/>
                </a:tc>
                <a:tc>
                  <a:txBody>
                    <a:bodyPr/>
                    <a:lstStyle/>
                    <a:p>
                      <a:pPr indent="0" lvl="0" marL="0" marR="0" rtl="0" algn="l">
                        <a:spcBef>
                          <a:spcPts val="0"/>
                        </a:spcBef>
                        <a:spcAft>
                          <a:spcPts val="0"/>
                        </a:spcAft>
                        <a:buNone/>
                      </a:pPr>
                      <a:r>
                        <a:rPr lang="en-US" sz="1800"/>
                        <a:t>            -23.9</a:t>
                      </a:r>
                      <a:endParaRPr sz="1800"/>
                    </a:p>
                  </a:txBody>
                  <a:tcPr marT="45725" marB="45725" marR="91450" marL="91450"/>
                </a:tc>
              </a:tr>
              <a:tr h="9172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Shopping List &amp; Time model</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1851</a:t>
                      </a:r>
                      <a:endParaRPr sz="1800"/>
                    </a:p>
                  </a:txBody>
                  <a:tcPr marT="45725" marB="45725" marR="91450" marL="91450"/>
                </a:tc>
                <a:tc>
                  <a:txBody>
                    <a:bodyPr/>
                    <a:lstStyle/>
                    <a:p>
                      <a:pPr indent="0" lvl="0" marL="0" marR="0" rtl="0" algn="l">
                        <a:spcBef>
                          <a:spcPts val="0"/>
                        </a:spcBef>
                        <a:spcAft>
                          <a:spcPts val="0"/>
                        </a:spcAft>
                        <a:buNone/>
                      </a:pPr>
                      <a:r>
                        <a:rPr lang="en-US" sz="1800"/>
                        <a:t>           29032</a:t>
                      </a:r>
                      <a:endParaRPr sz="1800"/>
                    </a:p>
                  </a:txBody>
                  <a:tcPr marT="45725" marB="45725" marR="91450" marL="91450"/>
                </a:tc>
                <a:tc>
                  <a:txBody>
                    <a:bodyPr/>
                    <a:lstStyle/>
                    <a:p>
                      <a:pPr indent="0" lvl="0" marL="0" marR="0" rtl="0" algn="l">
                        <a:spcBef>
                          <a:spcPts val="0"/>
                        </a:spcBef>
                        <a:spcAft>
                          <a:spcPts val="0"/>
                        </a:spcAft>
                        <a:buNone/>
                      </a:pPr>
                      <a:r>
                        <a:rPr lang="en-US" sz="1800"/>
                        <a:t>            +53.7</a:t>
                      </a:r>
                      <a:endParaRPr sz="1800"/>
                    </a:p>
                  </a:txBody>
                  <a:tcPr marT="45725" marB="45725" marR="91450" marL="91450"/>
                </a:tc>
              </a:tr>
              <a:tr h="8836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Shopping List</a:t>
                      </a:r>
                      <a:r>
                        <a:rPr lang="en-US" sz="1800"/>
                        <a:t>,Money &amp; Time model</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1850</a:t>
                      </a:r>
                      <a:endParaRPr sz="1800"/>
                    </a:p>
                  </a:txBody>
                  <a:tcPr marT="45725" marB="45725" marR="91450" marL="91450"/>
                </a:tc>
                <a:tc>
                  <a:txBody>
                    <a:bodyPr/>
                    <a:lstStyle/>
                    <a:p>
                      <a:pPr indent="0" lvl="0" marL="0" marR="0" rtl="0" algn="l">
                        <a:spcBef>
                          <a:spcPts val="0"/>
                        </a:spcBef>
                        <a:spcAft>
                          <a:spcPts val="0"/>
                        </a:spcAft>
                        <a:buNone/>
                      </a:pPr>
                      <a:r>
                        <a:rPr lang="en-US" sz="1800"/>
                        <a:t>          12790</a:t>
                      </a:r>
                      <a:endParaRPr sz="1800"/>
                    </a:p>
                  </a:txBody>
                  <a:tcPr marT="45725" marB="45725" marR="91450" marL="91450"/>
                </a:tc>
                <a:tc>
                  <a:txBody>
                    <a:bodyPr/>
                    <a:lstStyle/>
                    <a:p>
                      <a:pPr indent="0" lvl="0" marL="0" marR="0" rtl="0" algn="l">
                        <a:spcBef>
                          <a:spcPts val="0"/>
                        </a:spcBef>
                        <a:spcAft>
                          <a:spcPts val="0"/>
                        </a:spcAft>
                        <a:buNone/>
                      </a:pPr>
                      <a:r>
                        <a:rPr lang="en-US" sz="1800"/>
                        <a:t>             -32.2</a:t>
                      </a:r>
                      <a:endParaRPr sz="18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0" name="Google Shape;16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Experimental Results: </a:t>
            </a:r>
            <a:r>
              <a:rPr lang="en-US" sz="2000"/>
              <a:t>The above table shows the number of purchased items for every model for customers.We adjusted the number of customers such that it matches the article(1849 customers).The model in which the shopping list becomes empty or the staying time exceeds the schedule.</a:t>
            </a:r>
            <a:endParaRPr/>
          </a:p>
          <a:p>
            <a:pPr indent="-342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Which clearly suggests that “</a:t>
            </a:r>
            <a:r>
              <a:rPr b="1" lang="en-US" sz="2000"/>
              <a:t>Shopping List &amp; Time model</a:t>
            </a:r>
            <a:r>
              <a:rPr lang="en-US" sz="2000"/>
              <a:t>” has been the best for customer behaviour and also suggests they buy more Products under those restrictions.</a:t>
            </a:r>
            <a:endParaRPr/>
          </a:p>
          <a:p>
            <a:pPr indent="-215900" lvl="0" marL="342900" rtl="0" algn="l">
              <a:spcBef>
                <a:spcPts val="400"/>
              </a:spcBef>
              <a:spcAft>
                <a:spcPts val="0"/>
              </a:spcAft>
              <a:buClr>
                <a:schemeClr val="dk1"/>
              </a:buClr>
              <a:buSzPts val="2000"/>
              <a:buNone/>
            </a:pPr>
            <a:r>
              <a:t/>
            </a:r>
            <a:endParaRPr sz="2000"/>
          </a:p>
          <a:p>
            <a:pPr indent="-190500" lvl="0" marL="342900" rtl="0" algn="l">
              <a:spcBef>
                <a:spcPts val="480"/>
              </a:spcBef>
              <a:spcAft>
                <a:spcPts val="0"/>
              </a:spcAft>
              <a:buClr>
                <a:schemeClr val="dk1"/>
              </a:buClr>
              <a:buSzPts val="2400"/>
              <a:buNone/>
            </a:pPr>
            <a:r>
              <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6" name="Google Shape;166;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15900" lvl="0" marL="342900" rtl="0" algn="l">
              <a:spcBef>
                <a:spcPts val="0"/>
              </a:spcBef>
              <a:spcAft>
                <a:spcPts val="0"/>
              </a:spcAft>
              <a:buClr>
                <a:schemeClr val="dk1"/>
              </a:buClr>
              <a:buSzPts val="2000"/>
              <a:buNone/>
            </a:pPr>
            <a:r>
              <a:t/>
            </a:r>
            <a:endParaRPr b="1" sz="2000"/>
          </a:p>
          <a:p>
            <a:pPr indent="-342900" lvl="0" marL="342900" rtl="0" algn="l">
              <a:spcBef>
                <a:spcPts val="400"/>
              </a:spcBef>
              <a:spcAft>
                <a:spcPts val="0"/>
              </a:spcAft>
              <a:buClr>
                <a:schemeClr val="dk1"/>
              </a:buClr>
              <a:buSzPts val="2000"/>
              <a:buChar char="•"/>
            </a:pPr>
            <a:r>
              <a:rPr b="1" lang="en-US" sz="2000"/>
              <a:t>Conclusion: </a:t>
            </a:r>
            <a:r>
              <a:rPr lang="en-US" sz="1800"/>
              <a:t>This model has presented a customer behavioral model for testing the number of purchase items in Agent-Based In-Store Simulator (ABISS). We have described the setups and the analyzing results of field study, and the models which changed a stopping condition of shopping and experimental results of ABISS.We have decided the limit from "Shopping List", "Staying Time", and "Possession Money Limit". The experimental results have suggested that we can ground the number of purchasing items in ABISS to POS data if we consider only “Shopping List” and “Possession Money Limit”.</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Customer Behaviour at SuperMarket</a:t>
            </a:r>
            <a:endParaRPr b="1" sz="2800"/>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We have three models in our project:</a:t>
            </a:r>
            <a:endParaRPr/>
          </a:p>
          <a:p>
            <a:pPr indent="-342900" lvl="0" marL="342900" rtl="0" algn="l">
              <a:spcBef>
                <a:spcPts val="400"/>
              </a:spcBef>
              <a:spcAft>
                <a:spcPts val="0"/>
              </a:spcAft>
              <a:buClr>
                <a:schemeClr val="dk1"/>
              </a:buClr>
              <a:buSzPts val="2000"/>
              <a:buNone/>
            </a:pPr>
            <a:r>
              <a:rPr lang="en-US" sz="2000"/>
              <a:t>       </a:t>
            </a:r>
            <a:r>
              <a:rPr lang="en-US" sz="1600"/>
              <a:t>・Shopping List &amp; Money Model </a:t>
            </a:r>
            <a:endParaRPr/>
          </a:p>
          <a:p>
            <a:pPr indent="-342900" lvl="0" marL="342900" rtl="0" algn="l">
              <a:spcBef>
                <a:spcPts val="320"/>
              </a:spcBef>
              <a:spcAft>
                <a:spcPts val="0"/>
              </a:spcAft>
              <a:buClr>
                <a:schemeClr val="dk1"/>
              </a:buClr>
              <a:buSzPts val="1600"/>
              <a:buNone/>
            </a:pPr>
            <a:r>
              <a:rPr lang="en-US" sz="1600"/>
              <a:t>       ・Shopping List &amp; Time Model </a:t>
            </a:r>
            <a:endParaRPr/>
          </a:p>
          <a:p>
            <a:pPr indent="-342900" lvl="0" marL="342900" rtl="0" algn="l">
              <a:spcBef>
                <a:spcPts val="320"/>
              </a:spcBef>
              <a:spcAft>
                <a:spcPts val="0"/>
              </a:spcAft>
              <a:buClr>
                <a:schemeClr val="dk1"/>
              </a:buClr>
              <a:buSzPts val="1600"/>
              <a:buNone/>
            </a:pPr>
            <a:r>
              <a:rPr lang="en-US" sz="1600"/>
              <a:t>       ・Shopping List, Money &amp; Time Model</a:t>
            </a:r>
            <a:endParaRPr/>
          </a:p>
          <a:p>
            <a:pPr indent="-342900" lvl="0" marL="342900" rtl="0" algn="l">
              <a:spcBef>
                <a:spcPts val="400"/>
              </a:spcBef>
              <a:spcAft>
                <a:spcPts val="0"/>
              </a:spcAft>
              <a:buClr>
                <a:schemeClr val="dk1"/>
              </a:buClr>
              <a:buSzPts val="2000"/>
              <a:buFont typeface="Arial"/>
              <a:buChar char="•"/>
            </a:pPr>
            <a:r>
              <a:rPr b="1" lang="en-US" sz="2000"/>
              <a:t>Shopping List &amp; Money Model </a:t>
            </a:r>
            <a:r>
              <a:rPr lang="en-US" sz="2000"/>
              <a:t>:</a:t>
            </a:r>
            <a:r>
              <a:rPr lang="en-US" sz="1600"/>
              <a:t>In this model, customer agents finish shopping when a shopping list become empty or the amount of purchase money exceeds a budget.</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400"/>
              </a:spcBef>
              <a:spcAft>
                <a:spcPts val="0"/>
              </a:spcAft>
              <a:buClr>
                <a:schemeClr val="dk1"/>
              </a:buClr>
              <a:buSzPts val="2000"/>
              <a:buFont typeface="Arial"/>
              <a:buChar char="•"/>
            </a:pPr>
            <a:r>
              <a:rPr b="1" lang="en-US" sz="2000"/>
              <a:t>Shopping List &amp; Time Money: </a:t>
            </a:r>
            <a:r>
              <a:rPr lang="en-US" sz="1600"/>
              <a:t>In this model, customer agents finish shopping when a shopping list become empty or the staying time exceeds a schedule.</a:t>
            </a:r>
            <a:endParaRPr/>
          </a:p>
          <a:p>
            <a:pPr indent="-241300" lvl="0" marL="342900" rtl="0" algn="l">
              <a:spcBef>
                <a:spcPts val="320"/>
              </a:spcBef>
              <a:spcAft>
                <a:spcPts val="0"/>
              </a:spcAft>
              <a:buClr>
                <a:schemeClr val="dk1"/>
              </a:buClr>
              <a:buSzPts val="1600"/>
              <a:buFont typeface="Arial"/>
              <a:buNone/>
            </a:pPr>
            <a:r>
              <a:t/>
            </a:r>
            <a:endParaRPr b="1" sz="1600"/>
          </a:p>
          <a:p>
            <a:pPr indent="-342900" lvl="0" marL="342900" rtl="0" algn="l">
              <a:spcBef>
                <a:spcPts val="400"/>
              </a:spcBef>
              <a:spcAft>
                <a:spcPts val="0"/>
              </a:spcAft>
              <a:buClr>
                <a:schemeClr val="dk1"/>
              </a:buClr>
              <a:buSzPts val="1600"/>
              <a:buFont typeface="Arial"/>
              <a:buChar char="•"/>
            </a:pPr>
            <a:r>
              <a:rPr b="1" lang="en-US" sz="1600"/>
              <a:t> </a:t>
            </a:r>
            <a:r>
              <a:rPr b="1" lang="en-US" sz="2000"/>
              <a:t>Shopping List,Money &amp; Time Model : </a:t>
            </a:r>
            <a:r>
              <a:rPr lang="en-US" sz="1600"/>
              <a:t>In this model, customer agents finish shopping when a shopping list become empty, the amount of purchase money exceeds a budget or the staying time exceeds a schedule.</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Three models working:</a:t>
            </a:r>
            <a:endParaRPr b="1" sz="4000"/>
          </a:p>
        </p:txBody>
      </p:sp>
      <p:pic>
        <p:nvPicPr>
          <p:cNvPr descr="models.PNG" id="97" name="Google Shape;97;p3"/>
          <p:cNvPicPr preferRelativeResize="0"/>
          <p:nvPr>
            <p:ph idx="1" type="body"/>
          </p:nvPr>
        </p:nvPicPr>
        <p:blipFill rotWithShape="1">
          <a:blip r:embed="rId3">
            <a:alphaModFix/>
          </a:blip>
          <a:srcRect b="0" l="0" r="0" t="0"/>
          <a:stretch/>
        </p:blipFill>
        <p:spPr>
          <a:xfrm>
            <a:off x="1592455" y="1600200"/>
            <a:ext cx="5959090" cy="4525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 We run the three models for 1000 ticks three times  and find the values of average possesion money and total customers .</a:t>
            </a:r>
            <a:endParaRPr/>
          </a:p>
          <a:p>
            <a:pPr indent="-342900" lvl="0" marL="342900" rtl="0" algn="l">
              <a:spcBef>
                <a:spcPts val="360"/>
              </a:spcBef>
              <a:spcAft>
                <a:spcPts val="0"/>
              </a:spcAft>
              <a:buClr>
                <a:schemeClr val="dk1"/>
              </a:buClr>
              <a:buSzPts val="1800"/>
              <a:buChar char="•"/>
            </a:pPr>
            <a:r>
              <a:rPr lang="en-US" sz="1800"/>
              <a:t>We plot graphs for each model to understand the basic statistics of the model.</a:t>
            </a:r>
            <a:endParaRPr/>
          </a:p>
          <a:p>
            <a:pPr indent="-342900" lvl="0" marL="342900" rtl="0" algn="l">
              <a:spcBef>
                <a:spcPts val="320"/>
              </a:spcBef>
              <a:spcAft>
                <a:spcPts val="0"/>
              </a:spcAft>
              <a:buClr>
                <a:schemeClr val="dk1"/>
              </a:buClr>
              <a:buSzPts val="1600"/>
              <a:buChar char="•"/>
            </a:pPr>
            <a:r>
              <a:rPr lang="en-US" sz="1600"/>
              <a:t>For model 1:</a:t>
            </a:r>
            <a:endParaRPr/>
          </a:p>
          <a:p>
            <a:pPr indent="-342900" lvl="0" marL="342900" rtl="0" algn="l">
              <a:spcBef>
                <a:spcPts val="400"/>
              </a:spcBef>
              <a:spcAft>
                <a:spcPts val="0"/>
              </a:spcAft>
              <a:buClr>
                <a:schemeClr val="dk1"/>
              </a:buClr>
              <a:buSzPts val="2000"/>
              <a:buNone/>
            </a:pPr>
            <a:r>
              <a:rPr lang="en-US" sz="2000"/>
              <a:t>      </a:t>
            </a:r>
            <a:r>
              <a:rPr lang="en-US" sz="1800"/>
              <a:t>Plot </a:t>
            </a:r>
            <a:r>
              <a:rPr lang="en-US" sz="2000"/>
              <a:t>:  </a:t>
            </a:r>
            <a:r>
              <a:rPr lang="en-US" sz="1800"/>
              <a:t>Average possesion money vs Total Customers </a:t>
            </a:r>
            <a:endParaRPr/>
          </a:p>
          <a:p>
            <a:pPr indent="-342900" lvl="0" marL="342900" rtl="0" algn="l">
              <a:spcBef>
                <a:spcPts val="360"/>
              </a:spcBef>
              <a:spcAft>
                <a:spcPts val="0"/>
              </a:spcAft>
              <a:buClr>
                <a:schemeClr val="dk1"/>
              </a:buClr>
              <a:buSzPts val="1800"/>
              <a:buNone/>
            </a:pPr>
            <a:r>
              <a:rPr lang="en-US" sz="1800"/>
              <a:t>           ( Since We ignore the staying time in the model)</a:t>
            </a:r>
            <a:endParaRPr/>
          </a:p>
          <a:p>
            <a:pPr indent="-342900" lvl="0" marL="342900" rtl="0" algn="l">
              <a:spcBef>
                <a:spcPts val="360"/>
              </a:spcBef>
              <a:spcAft>
                <a:spcPts val="0"/>
              </a:spcAft>
              <a:buClr>
                <a:schemeClr val="dk1"/>
              </a:buClr>
              <a:buSzPts val="1800"/>
              <a:buFont typeface="Arial"/>
              <a:buChar char="•"/>
            </a:pPr>
            <a:r>
              <a:rPr lang="en-US" sz="1800"/>
              <a:t>For model 2 : </a:t>
            </a:r>
            <a:endParaRPr sz="1800"/>
          </a:p>
          <a:p>
            <a:pPr indent="-342900" lvl="0" marL="342900" rtl="0" algn="l">
              <a:spcBef>
                <a:spcPts val="360"/>
              </a:spcBef>
              <a:spcAft>
                <a:spcPts val="0"/>
              </a:spcAft>
              <a:buClr>
                <a:schemeClr val="dk1"/>
              </a:buClr>
              <a:buSzPts val="1800"/>
              <a:buNone/>
            </a:pPr>
            <a:r>
              <a:rPr lang="en-US" sz="1800"/>
              <a:t>       Plot : Average staying time vs Total Customers</a:t>
            </a:r>
            <a:endParaRPr/>
          </a:p>
          <a:p>
            <a:pPr indent="-342900" lvl="0" marL="342900" rtl="0" algn="l">
              <a:spcBef>
                <a:spcPts val="360"/>
              </a:spcBef>
              <a:spcAft>
                <a:spcPts val="0"/>
              </a:spcAft>
              <a:buClr>
                <a:schemeClr val="dk1"/>
              </a:buClr>
              <a:buSzPts val="1800"/>
              <a:buNone/>
            </a:pPr>
            <a:r>
              <a:rPr lang="en-US" sz="1800"/>
              <a:t>    ( Since we ignore the possesion money in the model)</a:t>
            </a:r>
            <a:endParaRPr/>
          </a:p>
          <a:p>
            <a:pPr indent="-342900" lvl="0" marL="342900" rtl="0" algn="l">
              <a:spcBef>
                <a:spcPts val="360"/>
              </a:spcBef>
              <a:spcAft>
                <a:spcPts val="0"/>
              </a:spcAft>
              <a:buClr>
                <a:schemeClr val="dk1"/>
              </a:buClr>
              <a:buSzPts val="1800"/>
              <a:buFont typeface="Arial"/>
              <a:buChar char="•"/>
            </a:pPr>
            <a:r>
              <a:rPr lang="en-US" sz="1800"/>
              <a:t>For model 3 :</a:t>
            </a:r>
            <a:endParaRPr/>
          </a:p>
          <a:p>
            <a:pPr indent="-342900" lvl="0" marL="342900" rtl="0" algn="l">
              <a:spcBef>
                <a:spcPts val="360"/>
              </a:spcBef>
              <a:spcAft>
                <a:spcPts val="0"/>
              </a:spcAft>
              <a:buClr>
                <a:schemeClr val="dk1"/>
              </a:buClr>
              <a:buSzPts val="1800"/>
              <a:buNone/>
            </a:pPr>
            <a:r>
              <a:rPr lang="en-US" sz="1800"/>
              <a:t>       Plot 1 : Average possesion money vs Total Customers </a:t>
            </a:r>
            <a:endParaRPr/>
          </a:p>
          <a:p>
            <a:pPr indent="-342900" lvl="0" marL="342900" rtl="0" algn="l">
              <a:spcBef>
                <a:spcPts val="360"/>
              </a:spcBef>
              <a:spcAft>
                <a:spcPts val="0"/>
              </a:spcAft>
              <a:buClr>
                <a:schemeClr val="dk1"/>
              </a:buClr>
              <a:buSzPts val="1800"/>
              <a:buNone/>
            </a:pPr>
            <a:r>
              <a:rPr lang="en-US" sz="1800"/>
              <a:t>       Plot 2 : Average staying time vs Total Customers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Model 1: Shopping List &amp; Money </a:t>
            </a:r>
            <a:endParaRPr b="1"/>
          </a:p>
        </p:txBody>
      </p:sp>
      <p:graphicFrame>
        <p:nvGraphicFramePr>
          <p:cNvPr id="109" name="Google Shape;109;p5"/>
          <p:cNvGraphicFramePr/>
          <p:nvPr/>
        </p:nvGraphicFramePr>
        <p:xfrm>
          <a:off x="457200" y="1600200"/>
          <a:ext cx="8229600" cy="4525963"/>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Model 2:Shopping List &amp; Time </a:t>
            </a:r>
            <a:endParaRPr b="1"/>
          </a:p>
        </p:txBody>
      </p:sp>
      <p:graphicFrame>
        <p:nvGraphicFramePr>
          <p:cNvPr id="115" name="Google Shape;115;p6"/>
          <p:cNvGraphicFramePr/>
          <p:nvPr/>
        </p:nvGraphicFramePr>
        <p:xfrm>
          <a:off x="457200" y="1600200"/>
          <a:ext cx="8229600" cy="4525963"/>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Model 3: Shopping List,Money &amp; Time </a:t>
            </a:r>
            <a:endParaRPr b="1"/>
          </a:p>
        </p:txBody>
      </p:sp>
      <p:graphicFrame>
        <p:nvGraphicFramePr>
          <p:cNvPr id="121" name="Google Shape;121;p7"/>
          <p:cNvGraphicFramePr/>
          <p:nvPr/>
        </p:nvGraphicFramePr>
        <p:xfrm>
          <a:off x="457200" y="1600200"/>
          <a:ext cx="8229600" cy="4525963"/>
        </p:xfrm>
        <a:graphic>
          <a:graphicData uri="http://schemas.openxmlformats.org/drawingml/2006/chart">
            <c:chart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Model 3: Shopping List,Money &amp; Time </a:t>
            </a:r>
            <a:endParaRPr/>
          </a:p>
        </p:txBody>
      </p:sp>
      <p:graphicFrame>
        <p:nvGraphicFramePr>
          <p:cNvPr id="127" name="Google Shape;127;p8"/>
          <p:cNvGraphicFramePr/>
          <p:nvPr/>
        </p:nvGraphicFramePr>
        <p:xfrm>
          <a:off x="457200" y="1600200"/>
          <a:ext cx="8229600" cy="4525963"/>
        </p:xfrm>
        <a:graphic>
          <a:graphicData uri="http://schemas.openxmlformats.org/drawingml/2006/chart">
            <c:chart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Experiment number of Purchased Items</a:t>
            </a:r>
            <a:endParaRPr sz="3600"/>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To calculate Which among the three models are better We find the total purchased items count and run it for 1849 customers.</a:t>
            </a:r>
            <a:endParaRPr/>
          </a:p>
          <a:p>
            <a:pPr indent="-342900" lvl="0" marL="342900" rtl="0" algn="l">
              <a:spcBef>
                <a:spcPts val="360"/>
              </a:spcBef>
              <a:spcAft>
                <a:spcPts val="0"/>
              </a:spcAft>
              <a:buClr>
                <a:schemeClr val="dk1"/>
              </a:buClr>
              <a:buSzPts val="1800"/>
              <a:buChar char="•"/>
            </a:pPr>
            <a:r>
              <a:rPr lang="en-US" sz="1800"/>
              <a:t>Observe the number of Purchased number of Items for every model run.</a:t>
            </a:r>
            <a:endParaRPr/>
          </a:p>
          <a:p>
            <a:pPr indent="-342900" lvl="0" marL="342900" rtl="0" algn="l">
              <a:spcBef>
                <a:spcPts val="360"/>
              </a:spcBef>
              <a:spcAft>
                <a:spcPts val="0"/>
              </a:spcAft>
              <a:buClr>
                <a:schemeClr val="dk1"/>
              </a:buClr>
              <a:buSzPts val="1800"/>
              <a:buChar char="•"/>
            </a:pPr>
            <a:r>
              <a:rPr b="1" lang="en-US" sz="1800"/>
              <a:t> SHOPPING LIST &amp; MONEY MODEL:</a:t>
            </a:r>
            <a:endParaRPr/>
          </a:p>
          <a:p>
            <a:pPr indent="-228600" lvl="0" marL="342900" rtl="0" algn="l">
              <a:spcBef>
                <a:spcPts val="360"/>
              </a:spcBef>
              <a:spcAft>
                <a:spcPts val="0"/>
              </a:spcAft>
              <a:buClr>
                <a:schemeClr val="dk1"/>
              </a:buClr>
              <a:buSzPts val="1800"/>
              <a:buNone/>
            </a:pPr>
            <a:r>
              <a:t/>
            </a:r>
            <a:endParaRPr b="1" sz="1800"/>
          </a:p>
          <a:p>
            <a:pPr indent="-342900" lvl="0" marL="342900" rtl="0" algn="l">
              <a:spcBef>
                <a:spcPts val="360"/>
              </a:spcBef>
              <a:spcAft>
                <a:spcPts val="0"/>
              </a:spcAft>
              <a:buClr>
                <a:schemeClr val="dk1"/>
              </a:buClr>
              <a:buSzPts val="1800"/>
              <a:buNone/>
            </a:pPr>
            <a:r>
              <a:rPr b="1" lang="en-US" sz="1800"/>
              <a:t>        </a:t>
            </a:r>
            <a:endParaRPr/>
          </a:p>
          <a:p>
            <a:pPr indent="-342900" lvl="0" marL="342900" rtl="0" algn="l">
              <a:spcBef>
                <a:spcPts val="360"/>
              </a:spcBef>
              <a:spcAft>
                <a:spcPts val="0"/>
              </a:spcAft>
              <a:buClr>
                <a:schemeClr val="dk1"/>
              </a:buClr>
              <a:buSzPts val="1800"/>
              <a:buNone/>
            </a:pPr>
            <a:r>
              <a:rPr b="1" lang="en-US" sz="1800"/>
              <a:t>         </a:t>
            </a:r>
            <a:endParaRPr/>
          </a:p>
          <a:p>
            <a:pPr indent="-342900" lvl="0" marL="342900" rtl="0" algn="l">
              <a:spcBef>
                <a:spcPts val="360"/>
              </a:spcBef>
              <a:spcAft>
                <a:spcPts val="0"/>
              </a:spcAft>
              <a:buClr>
                <a:schemeClr val="dk1"/>
              </a:buClr>
              <a:buSzPts val="1800"/>
              <a:buNone/>
            </a:pPr>
            <a:r>
              <a:rPr lang="en-US" sz="1800"/>
              <a:t>        </a:t>
            </a:r>
            <a:endParaRPr sz="1800"/>
          </a:p>
        </p:txBody>
      </p:sp>
      <p:pic>
        <p:nvPicPr>
          <p:cNvPr descr="money-1-2.jpeg" id="134" name="Google Shape;134;p9"/>
          <p:cNvPicPr preferRelativeResize="0"/>
          <p:nvPr/>
        </p:nvPicPr>
        <p:blipFill rotWithShape="1">
          <a:blip r:embed="rId3">
            <a:alphaModFix/>
          </a:blip>
          <a:srcRect b="0" l="0" r="0" t="0"/>
          <a:stretch/>
        </p:blipFill>
        <p:spPr>
          <a:xfrm>
            <a:off x="1857356" y="3429000"/>
            <a:ext cx="5524500" cy="178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2021-12-05T09:04:56Z</dcterms:created>
  <dc:creator>DELL</dc:creator>
</cp:coreProperties>
</file>