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73" d="100"/>
          <a:sy n="73" d="100"/>
        </p:scale>
        <p:origin x="3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D81-8683-437D-92D8-658AF5FA68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271555-FF4C-4B38-943F-BAA2CFEA2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6830F8-48F7-4FBB-9915-A7D27C9C9A26}"/>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8D28D162-DBA6-4CAD-A5EA-1DADAD9AB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D5181-5728-4A82-91C8-E0405F2F5F1C}"/>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23299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70E7-B40B-4A4D-97E4-B0538E5B4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420ED0-D8EA-4D39-9684-87026A3961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EFCCE-EC44-42C5-B14F-B907B7D10F23}"/>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E770D23C-2B2F-4C01-B8D9-9C9AB0D754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35DA1-1B0D-4CB9-A78B-E6186A866360}"/>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3808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B46DF-499B-47D0-8FC3-19A39B190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17A01E-DDF7-44C2-A439-3668B6BC6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88EAA1-611A-486D-A3D9-D2A36866CBD6}"/>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E9BCC346-6018-48AD-9A15-C3D266619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88ABE-4D04-42CD-A89F-0FDCFC9767D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375561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B97-0EE3-4457-A1D5-AB7EA36F5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95E96-FDFF-4516-85D2-29DCCDD5C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92ADC-C132-43AC-AA4C-47053D46FB8F}"/>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04118B83-177C-48E7-8EB4-5CB661A83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84026D-7DBF-4F43-B7FA-6E40699F9E9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6881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706E-0B8A-4765-81D7-823CFE6ED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98E30F-D064-4F47-B652-08018F1BC4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B9B6C-582C-437F-BE9D-5B5FF3A3358E}"/>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AFFD121B-07B4-4046-AA7C-C4E4A3C966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817D3-E940-4049-A66B-69F53FB11A71}"/>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8133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6A45-F6B0-470D-AF29-3DD0CF347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546846-55D8-4612-B1AF-E7D3089B2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4B4534-1C7A-4C94-9607-6CDD808F5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67F2CF-7F0D-4875-90BC-831E236A6522}"/>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6" name="Footer Placeholder 5">
            <a:extLst>
              <a:ext uri="{FF2B5EF4-FFF2-40B4-BE49-F238E27FC236}">
                <a16:creationId xmlns:a16="http://schemas.microsoft.com/office/drawing/2014/main" id="{A3BF4920-73FE-40CD-86D3-A989D3D35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04F68-3A60-4EC8-891A-48F177FD3266}"/>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90186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2214-D921-4FEA-9989-7D28F05900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321771-FE15-43CB-B175-6F0F96FA4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7A913-C38E-40EA-B98D-E660A0A9E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970F39-B05D-472E-AE20-52BEFADE1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3D53D-3B6C-4717-946B-587BD9824D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C65FAE-4D44-4192-B1A8-716D509001DB}"/>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8" name="Footer Placeholder 7">
            <a:extLst>
              <a:ext uri="{FF2B5EF4-FFF2-40B4-BE49-F238E27FC236}">
                <a16:creationId xmlns:a16="http://schemas.microsoft.com/office/drawing/2014/main" id="{8A85F78A-A5C5-4AB9-A7F7-F65E3F24F6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E6B5B7-B7D2-4F4C-B43A-D11849B0E5AF}"/>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757740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216D-8E16-45BE-9FC6-B223478F19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5A39E-9678-4092-8A08-D9FA4777384F}"/>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4" name="Footer Placeholder 3">
            <a:extLst>
              <a:ext uri="{FF2B5EF4-FFF2-40B4-BE49-F238E27FC236}">
                <a16:creationId xmlns:a16="http://schemas.microsoft.com/office/drawing/2014/main" id="{4A00D173-21BC-40CE-8B40-BC53F6FE4C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312848-2BA4-4AE0-96F8-F8D24AB71029}"/>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5975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F9235-6953-4D2B-AEDB-7EFF13BE4576}"/>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3" name="Footer Placeholder 2">
            <a:extLst>
              <a:ext uri="{FF2B5EF4-FFF2-40B4-BE49-F238E27FC236}">
                <a16:creationId xmlns:a16="http://schemas.microsoft.com/office/drawing/2014/main" id="{51F7F616-CFB6-4CCB-B234-880C9E1F0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6E9850-D8C3-4508-9833-D97758C176E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57379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683F-0734-4C3D-B317-3B46FD5C3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5A0D8B-A4F9-4221-BABC-C8D097680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1D02D5-5D5B-4B8C-8D05-E0D2143E3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B5249-98CB-4CD5-8C75-D34CA6DECF08}"/>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6" name="Footer Placeholder 5">
            <a:extLst>
              <a:ext uri="{FF2B5EF4-FFF2-40B4-BE49-F238E27FC236}">
                <a16:creationId xmlns:a16="http://schemas.microsoft.com/office/drawing/2014/main" id="{B3CC3113-C0B7-4CC2-A6E6-BD4D7D9DD5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D0C97A-138D-4F2B-BFF1-5F5B274443B4}"/>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295914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7379-E504-417F-8FC7-FC1FDB251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2DA2D-36AB-4CB0-9B58-DD83A162C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B2BC0-516C-4DDC-9FE2-7EBC6911E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AA716-5B42-4DD0-BD0B-343E94E7383D}"/>
              </a:ext>
            </a:extLst>
          </p:cNvPr>
          <p:cNvSpPr>
            <a:spLocks noGrp="1"/>
          </p:cNvSpPr>
          <p:nvPr>
            <p:ph type="dt" sz="half" idx="10"/>
          </p:nvPr>
        </p:nvSpPr>
        <p:spPr/>
        <p:txBody>
          <a:bodyPr/>
          <a:lstStyle/>
          <a:p>
            <a:fld id="{A12DE565-1008-47A9-9970-675AEBD3298F}" type="datetimeFigureOut">
              <a:rPr lang="en-IN" smtClean="0"/>
              <a:t>24-05-2022</a:t>
            </a:fld>
            <a:endParaRPr lang="en-IN"/>
          </a:p>
        </p:txBody>
      </p:sp>
      <p:sp>
        <p:nvSpPr>
          <p:cNvPr id="6" name="Footer Placeholder 5">
            <a:extLst>
              <a:ext uri="{FF2B5EF4-FFF2-40B4-BE49-F238E27FC236}">
                <a16:creationId xmlns:a16="http://schemas.microsoft.com/office/drawing/2014/main" id="{EED7BE7B-DACF-4C00-AC5F-5B9A7DD22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25E38-5B2D-45C9-B8FF-9DE843531C28}"/>
              </a:ext>
            </a:extLst>
          </p:cNvPr>
          <p:cNvSpPr>
            <a:spLocks noGrp="1"/>
          </p:cNvSpPr>
          <p:nvPr>
            <p:ph type="sldNum" sz="quarter" idx="12"/>
          </p:nvPr>
        </p:nvSpPr>
        <p:spPr/>
        <p:txBody>
          <a:bodyPr/>
          <a:lstStyle/>
          <a:p>
            <a:fld id="{ACB02EE5-B74F-4745-B0A9-3CD73F7EAD03}" type="slidenum">
              <a:rPr lang="en-IN" smtClean="0"/>
              <a:t>‹#›</a:t>
            </a:fld>
            <a:endParaRPr lang="en-IN"/>
          </a:p>
        </p:txBody>
      </p:sp>
    </p:spTree>
    <p:extLst>
      <p:ext uri="{BB962C8B-B14F-4D97-AF65-F5344CB8AC3E}">
        <p14:creationId xmlns:p14="http://schemas.microsoft.com/office/powerpoint/2010/main" val="110743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9A979-3AE0-4DFF-8DA3-4CC31C9F5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C39D55-21A9-4E00-A30A-A83928A38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62981-E2FC-4993-AE60-21562CD51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DE565-1008-47A9-9970-675AEBD3298F}" type="datetimeFigureOut">
              <a:rPr lang="en-IN" smtClean="0"/>
              <a:t>24-05-2022</a:t>
            </a:fld>
            <a:endParaRPr lang="en-IN"/>
          </a:p>
        </p:txBody>
      </p:sp>
      <p:sp>
        <p:nvSpPr>
          <p:cNvPr id="5" name="Footer Placeholder 4">
            <a:extLst>
              <a:ext uri="{FF2B5EF4-FFF2-40B4-BE49-F238E27FC236}">
                <a16:creationId xmlns:a16="http://schemas.microsoft.com/office/drawing/2014/main" id="{BFFD02A8-9F42-460A-BDD0-919F0CD32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2EC9EB-F317-4C15-AD95-E5B88E2DA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02EE5-B74F-4745-B0A9-3CD73F7EAD03}" type="slidenum">
              <a:rPr lang="en-IN" smtClean="0"/>
              <a:t>‹#›</a:t>
            </a:fld>
            <a:endParaRPr lang="en-IN"/>
          </a:p>
        </p:txBody>
      </p:sp>
    </p:spTree>
    <p:extLst>
      <p:ext uri="{BB962C8B-B14F-4D97-AF65-F5344CB8AC3E}">
        <p14:creationId xmlns:p14="http://schemas.microsoft.com/office/powerpoint/2010/main" val="202013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ieeexplore.ieee.org/document/8468083" TargetMode="External"/><Relationship Id="rId3" Type="http://schemas.openxmlformats.org/officeDocument/2006/relationships/hyperlink" Target="https://ijisrt.com/wp-content/uploads/2019/05/IJISRT19MY198.pdf" TargetMode="External"/><Relationship Id="rId7" Type="http://schemas.openxmlformats.org/officeDocument/2006/relationships/hyperlink" Target="http://www.ijstr.org/final-print/jan2020/Prediction-Of-Rainfall-Using-Machine-Learning-Techniques.pdf" TargetMode="External"/><Relationship Id="rId2" Type="http://schemas.openxmlformats.org/officeDocument/2006/relationships/hyperlink" Target="https://ieeexplore.ieee.org/document/9358615" TargetMode="External"/><Relationship Id="rId1" Type="http://schemas.openxmlformats.org/officeDocument/2006/relationships/slideLayout" Target="../slideLayouts/slideLayout7.xml"/><Relationship Id="rId6" Type="http://schemas.openxmlformats.org/officeDocument/2006/relationships/hyperlink" Target="https://www.hindawi.com/journals/mpe/2021/6664413/" TargetMode="External"/><Relationship Id="rId11" Type="http://schemas.openxmlformats.org/officeDocument/2006/relationships/hyperlink" Target="http://journal.upgris.ac.id/index.php/asset/article/view/6019" TargetMode="External"/><Relationship Id="rId5" Type="http://schemas.openxmlformats.org/officeDocument/2006/relationships/hyperlink" Target="https://ieeexplore.ieee.org/document/9155896" TargetMode="External"/><Relationship Id="rId10" Type="http://schemas.openxmlformats.org/officeDocument/2006/relationships/hyperlink" Target="https://ieeexplore.ieee.org/document/8938211" TargetMode="External"/><Relationship Id="rId4" Type="http://schemas.openxmlformats.org/officeDocument/2006/relationships/hyperlink" Target="https://www.phytojournal.com/archives/2017/vol6issue5/PartU/6-5-80-125.pdf" TargetMode="External"/><Relationship Id="rId9" Type="http://schemas.openxmlformats.org/officeDocument/2006/relationships/hyperlink" Target="https://ieeexplore.ieee.org/abstract/document/96645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9F2E-A3F8-4351-97B2-E6EC7E60721E}"/>
              </a:ext>
            </a:extLst>
          </p:cNvPr>
          <p:cNvSpPr>
            <a:spLocks noGrp="1"/>
          </p:cNvSpPr>
          <p:nvPr>
            <p:ph type="title"/>
          </p:nvPr>
        </p:nvSpPr>
        <p:spPr>
          <a:xfrm>
            <a:off x="1748901" y="870012"/>
            <a:ext cx="9658165" cy="1495379"/>
          </a:xfrm>
        </p:spPr>
        <p:txBody>
          <a:bodyPr>
            <a:normAutofit fontScale="90000"/>
          </a:bodyPr>
          <a:lstStyle/>
          <a:p>
            <a:r>
              <a:rPr lang="en-US" sz="4000" b="1" dirty="0">
                <a:latin typeface="Times New Roman" panose="02020603050405020304" pitchFamily="18" charset="0"/>
                <a:cs typeface="Times New Roman" panose="02020603050405020304" pitchFamily="18" charset="0"/>
              </a:rPr>
              <a:t>RAINFALL PREDICTION USING ARIMA </a:t>
            </a:r>
            <a:br>
              <a:rPr lang="en-US" sz="4000" b="1" dirty="0">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            AND </a:t>
            </a:r>
            <a:r>
              <a:rPr lang="en-US" sz="4000" b="1" dirty="0">
                <a:latin typeface="Times New Roman" panose="02020603050405020304" pitchFamily="18" charset="0"/>
                <a:cs typeface="Times New Roman" panose="02020603050405020304" pitchFamily="18" charset="0"/>
              </a:rPr>
              <a:t>LINEAR REGRESSION</a:t>
            </a:r>
            <a:br>
              <a:rPr lang="en-US" sz="4400" b="1" dirty="0">
                <a:solidFill>
                  <a:schemeClr val="accent1"/>
                </a:solidFill>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C2FCFF24-0420-4063-BFBA-F7E0613B13DC}"/>
              </a:ext>
            </a:extLst>
          </p:cNvPr>
          <p:cNvSpPr txBox="1"/>
          <p:nvPr/>
        </p:nvSpPr>
        <p:spPr>
          <a:xfrm>
            <a:off x="1393794" y="2716567"/>
            <a:ext cx="8788893" cy="2954655"/>
          </a:xfrm>
          <a:prstGeom prst="rect">
            <a:avLst/>
          </a:prstGeom>
          <a:noFill/>
        </p:spPr>
        <p:txBody>
          <a:bodyPr wrap="square" rtlCol="0">
            <a:spAutoFit/>
          </a:bodyPr>
          <a:lstStyle/>
          <a:p>
            <a:pPr marL="7620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DOMAIN :</a:t>
            </a:r>
            <a:r>
              <a:rPr lang="en-US" sz="2400" b="1"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Machine Learning</a:t>
            </a:r>
          </a:p>
          <a:p>
            <a:pPr marL="76200" indent="0">
              <a:buNone/>
            </a:pPr>
            <a:r>
              <a:rPr lang="en-US" sz="2400" b="1" dirty="0">
                <a:latin typeface="Times New Roman" panose="02020603050405020304" pitchFamily="18" charset="0"/>
                <a:cs typeface="Times New Roman" panose="02020603050405020304" pitchFamily="18" charset="0"/>
              </a:rPr>
              <a:t>		BATCH    :  </a:t>
            </a:r>
            <a:r>
              <a:rPr lang="en-US" sz="2400" dirty="0">
                <a:latin typeface="Times New Roman" panose="02020603050405020304" pitchFamily="18" charset="0"/>
                <a:cs typeface="Times New Roman" panose="02020603050405020304" pitchFamily="18" charset="0"/>
              </a:rPr>
              <a:t>A12</a:t>
            </a:r>
            <a:endParaRPr lang="en-US"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solidFill>
                  <a:schemeClr val="tx1"/>
                </a:solidFill>
                <a:latin typeface="Times New Roman" panose="02020603050405020304" pitchFamily="18" charset="0"/>
                <a:cs typeface="Times New Roman" panose="02020603050405020304" pitchFamily="18" charset="0"/>
              </a:rPr>
              <a:t>		NAME      :  </a:t>
            </a:r>
            <a:r>
              <a:rPr lang="en-IN" sz="2400" dirty="0" err="1">
                <a:solidFill>
                  <a:schemeClr val="tx1"/>
                </a:solidFill>
                <a:latin typeface="Times New Roman" panose="02020603050405020304" pitchFamily="18" charset="0"/>
                <a:cs typeface="Times New Roman" panose="02020603050405020304" pitchFamily="18" charset="0"/>
              </a:rPr>
              <a:t>Supriya</a:t>
            </a:r>
            <a:r>
              <a:rPr lang="en-IN" sz="2400" dirty="0">
                <a:solidFill>
                  <a:schemeClr val="tx1"/>
                </a:solidFill>
                <a:latin typeface="Times New Roman" panose="02020603050405020304" pitchFamily="18" charset="0"/>
                <a:cs typeface="Times New Roman" panose="02020603050405020304" pitchFamily="18" charset="0"/>
              </a:rPr>
              <a:t>. S  (211418104275)</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Surya. P     (211418104278)</a:t>
            </a:r>
          </a:p>
          <a:p>
            <a:pPr marL="76200" indent="0">
              <a:buNone/>
            </a:pPr>
            <a:r>
              <a:rPr lang="en-IN" sz="2400" dirty="0">
                <a:solidFill>
                  <a:schemeClr val="tx1"/>
                </a:solidFill>
                <a:latin typeface="Times New Roman" panose="02020603050405020304" pitchFamily="18" charset="0"/>
                <a:cs typeface="Times New Roman" panose="02020603050405020304" pitchFamily="18" charset="0"/>
              </a:rPr>
              <a:t>	                                  Swetha. N  (211418104284)</a:t>
            </a:r>
          </a:p>
          <a:p>
            <a:pPr marL="76200"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76200" indent="0">
              <a:buNone/>
            </a:pPr>
            <a:r>
              <a:rPr lang="en-IN" sz="2400" b="1" dirty="0">
                <a:latin typeface="Times New Roman" panose="02020603050405020304" pitchFamily="18" charset="0"/>
                <a:cs typeface="Times New Roman" panose="02020603050405020304" pitchFamily="18" charset="0"/>
              </a:rPr>
              <a:t> 		GUIDE NAME:- </a:t>
            </a:r>
            <a:r>
              <a:rPr lang="en-IN" sz="2400" dirty="0" err="1">
                <a:latin typeface="Times New Roman" panose="02020603050405020304" pitchFamily="18" charset="0"/>
                <a:cs typeface="Times New Roman" panose="02020603050405020304" pitchFamily="18" charset="0"/>
              </a:rPr>
              <a:t>Dr.K.Sangeetha</a:t>
            </a:r>
            <a:r>
              <a:rPr lang="en-IN" sz="2400" dirty="0">
                <a:latin typeface="Times New Roman" panose="02020603050405020304" pitchFamily="18" charset="0"/>
                <a:cs typeface="Times New Roman" panose="02020603050405020304" pitchFamily="18" charset="0"/>
              </a:rPr>
              <a:t>, M.E., Ph.D.</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584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B1DEF-9E60-4B16-AF8F-BEC01D2BE8C3}"/>
              </a:ext>
            </a:extLst>
          </p:cNvPr>
          <p:cNvSpPr txBox="1"/>
          <p:nvPr/>
        </p:nvSpPr>
        <p:spPr>
          <a:xfrm>
            <a:off x="756821" y="529275"/>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ACTIVITY DIAGRAM</a:t>
            </a:r>
            <a:endParaRPr lang="en-IN" sz="2800" dirty="0"/>
          </a:p>
        </p:txBody>
      </p:sp>
      <p:pic>
        <p:nvPicPr>
          <p:cNvPr id="4" name="Content Placeholder 7">
            <a:extLst>
              <a:ext uri="{FF2B5EF4-FFF2-40B4-BE49-F238E27FC236}">
                <a16:creationId xmlns:a16="http://schemas.microsoft.com/office/drawing/2014/main" id="{A325CF74-72B9-4D7F-BAC1-618FBFB94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31" y="1154097"/>
            <a:ext cx="6345886" cy="5424256"/>
          </a:xfrm>
          <a:prstGeom prst="rect">
            <a:avLst/>
          </a:prstGeom>
        </p:spPr>
      </p:pic>
    </p:spTree>
    <p:extLst>
      <p:ext uri="{BB962C8B-B14F-4D97-AF65-F5344CB8AC3E}">
        <p14:creationId xmlns:p14="http://schemas.microsoft.com/office/powerpoint/2010/main" val="354325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21665-6967-4AC3-B882-C1B4EA229807}"/>
              </a:ext>
            </a:extLst>
          </p:cNvPr>
          <p:cNvSpPr txBox="1"/>
          <p:nvPr/>
        </p:nvSpPr>
        <p:spPr>
          <a:xfrm>
            <a:off x="987641" y="645396"/>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MODULES</a:t>
            </a:r>
            <a:endParaRPr lang="en-IN" sz="3200" dirty="0"/>
          </a:p>
        </p:txBody>
      </p:sp>
      <p:sp>
        <p:nvSpPr>
          <p:cNvPr id="4" name="TextBox 3">
            <a:extLst>
              <a:ext uri="{FF2B5EF4-FFF2-40B4-BE49-F238E27FC236}">
                <a16:creationId xmlns:a16="http://schemas.microsoft.com/office/drawing/2014/main" id="{F8F19749-6893-49A7-A686-74AD76752B98}"/>
              </a:ext>
            </a:extLst>
          </p:cNvPr>
          <p:cNvSpPr txBox="1"/>
          <p:nvPr/>
        </p:nvSpPr>
        <p:spPr>
          <a:xfrm>
            <a:off x="924123" y="937783"/>
            <a:ext cx="8682361" cy="3693319"/>
          </a:xfrm>
          <a:prstGeom prst="rect">
            <a:avLst/>
          </a:prstGeom>
          <a:noFill/>
        </p:spPr>
        <p:txBody>
          <a:bodyPr wrap="square" rtlCol="0">
            <a:spAutoFit/>
          </a:bodyPr>
          <a:lstStyle/>
          <a:p>
            <a:pPr algn="just"/>
            <a:endParaRPr lang="en-IN" dirty="0"/>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Collection.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Feature Extraction.</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Linear Regression.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ARIMA (Auto Regressive Integrated Moving Average) </a:t>
            </a:r>
          </a:p>
          <a:p>
            <a:pPr marL="285750" lvl="0" indent="-28575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Ensemble Methods and Bagging.</a:t>
            </a:r>
          </a:p>
          <a:p>
            <a:endParaRPr lang="en-IN" dirty="0"/>
          </a:p>
        </p:txBody>
      </p:sp>
    </p:spTree>
    <p:extLst>
      <p:ext uri="{BB962C8B-B14F-4D97-AF65-F5344CB8AC3E}">
        <p14:creationId xmlns:p14="http://schemas.microsoft.com/office/powerpoint/2010/main" val="14049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CAADD-893D-4562-9635-81B439B41E73}"/>
              </a:ext>
            </a:extLst>
          </p:cNvPr>
          <p:cNvSpPr txBox="1"/>
          <p:nvPr/>
        </p:nvSpPr>
        <p:spPr>
          <a:xfrm>
            <a:off x="882631" y="581992"/>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COLLECTION</a:t>
            </a:r>
            <a:endParaRPr lang="en-IN" sz="3200" dirty="0"/>
          </a:p>
        </p:txBody>
      </p:sp>
      <p:sp>
        <p:nvSpPr>
          <p:cNvPr id="4" name="TextBox 3">
            <a:extLst>
              <a:ext uri="{FF2B5EF4-FFF2-40B4-BE49-F238E27FC236}">
                <a16:creationId xmlns:a16="http://schemas.microsoft.com/office/drawing/2014/main" id="{1EA11B10-5FDE-4FEE-A9CE-F968D795CA15}"/>
              </a:ext>
            </a:extLst>
          </p:cNvPr>
          <p:cNvSpPr txBox="1"/>
          <p:nvPr/>
        </p:nvSpPr>
        <p:spPr>
          <a:xfrm flipH="1">
            <a:off x="882631" y="1089232"/>
            <a:ext cx="9745462" cy="4493538"/>
          </a:xfrm>
          <a:prstGeom prst="rect">
            <a:avLst/>
          </a:prstGeom>
          <a:noFill/>
        </p:spPr>
        <p:txBody>
          <a:bodyPr wrap="square" rtlCol="0">
            <a:spAutoFit/>
          </a:bodyPr>
          <a:lstStyle/>
          <a:p>
            <a:pPr marL="285750" lvl="0" indent="-285750" algn="just">
              <a:lnSpc>
                <a:spcPct val="150000"/>
              </a:lnSpc>
              <a:buClrTx/>
              <a:buFont typeface="Wingdings" panose="05000000000000000000" pitchFamily="2" charset="2"/>
              <a:buChar char="Ø"/>
            </a:pPr>
            <a:r>
              <a:rPr lang="en-IN" sz="2200" dirty="0">
                <a:latin typeface="Times New Roman" panose="02020603050405020304" pitchFamily="18" charset="0"/>
                <a:ea typeface="Times New Roman" panose="02020603050405020304" pitchFamily="18" charset="0"/>
              </a:rPr>
              <a:t>Dataset is collected from Kaggle</a:t>
            </a:r>
            <a:r>
              <a:rPr lang="en-IN" sz="2200" dirty="0">
                <a:effectLst/>
                <a:latin typeface="Times New Roman" panose="02020603050405020304" pitchFamily="18" charset="0"/>
                <a:ea typeface="Times New Roman" panose="02020603050405020304" pitchFamily="18" charset="0"/>
              </a:rPr>
              <a:t> </a:t>
            </a:r>
            <a:r>
              <a:rPr lang="en-IN" sz="2200" dirty="0">
                <a:latin typeface="Times New Roman" panose="02020603050405020304" pitchFamily="18" charset="0"/>
                <a:ea typeface="Times New Roman" panose="02020603050405020304" pitchFamily="18" charset="0"/>
              </a:rPr>
              <a:t>is</a:t>
            </a:r>
            <a:r>
              <a:rPr lang="en-IN" sz="2200" dirty="0">
                <a:effectLst/>
                <a:latin typeface="Times New Roman" panose="02020603050405020304" pitchFamily="18" charset="0"/>
                <a:ea typeface="Times New Roman" panose="02020603050405020304" pitchFamily="18" charset="0"/>
              </a:rPr>
              <a:t> used to collect random real-time data that is converted to a fixed format. </a:t>
            </a:r>
          </a:p>
          <a:p>
            <a:pPr marL="285750" indent="-285750" algn="just">
              <a:lnSpc>
                <a:spcPct val="150000"/>
              </a:lnSpc>
              <a:buFont typeface="Wingdings" panose="05000000000000000000" pitchFamily="2" charset="2"/>
              <a:buChar char="Ø"/>
            </a:pPr>
            <a:r>
              <a:rPr lang="en-IN" sz="2200" dirty="0">
                <a:latin typeface="Times New Roman" pitchFamily="18" charset="0"/>
                <a:cs typeface="Times New Roman" pitchFamily="18" charset="0"/>
              </a:rPr>
              <a:t>The algorithm efficiency and accuracy depend upon the correctness and quality of data collected.</a:t>
            </a:r>
          </a:p>
          <a:p>
            <a:pPr marL="285750" lvl="0" indent="-28575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There are 21 features available in the dataset like time,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intensity,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Intensitymax</a:t>
            </a:r>
            <a:r>
              <a:rPr lang="en-US" sz="22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probability, temperature min, temperature max, apparent temperature min, apparent temperature max, latitude, longitude, </a:t>
            </a:r>
            <a:r>
              <a:rPr lang="en-US" sz="2200" dirty="0" err="1">
                <a:effectLst/>
                <a:latin typeface="Times New Roman" panose="02020603050405020304" pitchFamily="18" charset="0"/>
                <a:ea typeface="Times New Roman" panose="02020603050405020304" pitchFamily="18" charset="0"/>
              </a:rPr>
              <a:t>precip</a:t>
            </a:r>
            <a:r>
              <a:rPr lang="en-US" sz="2200" dirty="0">
                <a:effectLst/>
                <a:latin typeface="Times New Roman" panose="02020603050405020304" pitchFamily="18" charset="0"/>
                <a:ea typeface="Times New Roman" panose="02020603050405020304" pitchFamily="18" charset="0"/>
              </a:rPr>
              <a:t> type, time., </a:t>
            </a:r>
            <a:r>
              <a:rPr lang="en-US" sz="2200" dirty="0" err="1">
                <a:effectLst/>
                <a:latin typeface="Times New Roman" panose="02020603050405020304" pitchFamily="18" charset="0"/>
                <a:ea typeface="Times New Roman" panose="02020603050405020304" pitchFamily="18" charset="0"/>
              </a:rPr>
              <a:t>etc</a:t>
            </a:r>
            <a:r>
              <a:rPr lang="en-US" sz="2200" dirty="0">
                <a:effectLst/>
                <a:latin typeface="Times New Roman" panose="02020603050405020304" pitchFamily="18" charset="0"/>
                <a:ea typeface="Times New Roman" panose="02020603050405020304" pitchFamily="18" charset="0"/>
              </a:rPr>
              <a:t> for the prediction of rainfall. </a:t>
            </a:r>
            <a:r>
              <a:rPr lang="en-US" sz="2000" b="1" dirty="0">
                <a:latin typeface="Times New Roman" panose="02020603050405020304" pitchFamily="18" charset="0"/>
                <a:cs typeface="Times New Roman" panose="02020603050405020304" pitchFamily="18" charset="0"/>
              </a:rPr>
              <a:t>		</a:t>
            </a:r>
          </a:p>
          <a:p>
            <a:pPr marL="0" lvl="0" indent="0" algn="just">
              <a:buClrTx/>
              <a:buNone/>
            </a:pPr>
            <a:r>
              <a:rPr lang="en-US"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DATASETS</a:t>
            </a:r>
            <a:endParaRPr lang="en-IN" sz="22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237AA87B-3C60-4E92-B1E1-386E74CBE86B}"/>
              </a:ext>
            </a:extLst>
          </p:cNvPr>
          <p:cNvGraphicFramePr>
            <a:graphicFrameLocks noGrp="1"/>
          </p:cNvGraphicFramePr>
          <p:nvPr>
            <p:extLst>
              <p:ext uri="{D42A27DB-BD31-4B8C-83A1-F6EECF244321}">
                <p14:modId xmlns:p14="http://schemas.microsoft.com/office/powerpoint/2010/main" val="2725049454"/>
              </p:ext>
            </p:extLst>
          </p:nvPr>
        </p:nvGraphicFramePr>
        <p:xfrm>
          <a:off x="2032000" y="5539408"/>
          <a:ext cx="8128000" cy="7366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95287047"/>
                    </a:ext>
                  </a:extLst>
                </a:gridCol>
                <a:gridCol w="2032000">
                  <a:extLst>
                    <a:ext uri="{9D8B030D-6E8A-4147-A177-3AD203B41FA5}">
                      <a16:colId xmlns:a16="http://schemas.microsoft.com/office/drawing/2014/main" val="1320430712"/>
                    </a:ext>
                  </a:extLst>
                </a:gridCol>
                <a:gridCol w="2032000">
                  <a:extLst>
                    <a:ext uri="{9D8B030D-6E8A-4147-A177-3AD203B41FA5}">
                      <a16:colId xmlns:a16="http://schemas.microsoft.com/office/drawing/2014/main" val="2460862442"/>
                    </a:ext>
                  </a:extLst>
                </a:gridCol>
                <a:gridCol w="2032000">
                  <a:extLst>
                    <a:ext uri="{9D8B030D-6E8A-4147-A177-3AD203B41FA5}">
                      <a16:colId xmlns:a16="http://schemas.microsoft.com/office/drawing/2014/main" val="296705500"/>
                    </a:ext>
                  </a:extLst>
                </a:gridCol>
              </a:tblGrid>
              <a:tr h="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FI</a:t>
                      </a:r>
                      <a:r>
                        <a:rPr lang="en-IN" b="1" dirty="0">
                          <a:solidFill>
                            <a:schemeClr val="tx1"/>
                          </a:solidFill>
                          <a:latin typeface="Times New Roman" panose="02020603050405020304" pitchFamily="18" charset="0"/>
                          <a:cs typeface="Times New Roman" panose="02020603050405020304" pitchFamily="18" charset="0"/>
                        </a:rPr>
                        <a:t>LE FORMAT</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DATA COUNT</a:t>
                      </a:r>
                    </a:p>
                  </a:txBody>
                  <a:tcPr/>
                </a:tc>
                <a:tc>
                  <a:txBody>
                    <a:bodyPr/>
                    <a:lstStyle/>
                    <a:p>
                      <a:r>
                        <a:rPr lang="en-IN" b="1" dirty="0">
                          <a:latin typeface="Times New Roman" panose="02020603050405020304" pitchFamily="18" charset="0"/>
                          <a:cs typeface="Times New Roman" panose="02020603050405020304" pitchFamily="18" charset="0"/>
                        </a:rPr>
                        <a:t>SOURCE</a:t>
                      </a:r>
                    </a:p>
                  </a:txBody>
                  <a:tcPr/>
                </a:tc>
                <a:extLst>
                  <a:ext uri="{0D108BD9-81ED-4DB2-BD59-A6C34878D82A}">
                    <a16:rowId xmlns:a16="http://schemas.microsoft.com/office/drawing/2014/main" val="79648787"/>
                  </a:ext>
                </a:extLst>
              </a:tr>
              <a:tr h="370840">
                <a:tc>
                  <a:txBody>
                    <a:bodyPr/>
                    <a:lstStyle/>
                    <a:p>
                      <a:r>
                        <a:rPr lang="en-IN" b="1" dirty="0">
                          <a:latin typeface="Times New Roman" panose="02020603050405020304" pitchFamily="18" charset="0"/>
                          <a:cs typeface="Times New Roman" panose="02020603050405020304" pitchFamily="18" charset="0"/>
                        </a:rPr>
                        <a:t>       Rainfall</a:t>
                      </a:r>
                    </a:p>
                  </a:txBody>
                  <a:tcPr/>
                </a:tc>
                <a:tc>
                  <a:txBody>
                    <a:bodyPr/>
                    <a:lstStyle/>
                    <a:p>
                      <a:r>
                        <a:rPr lang="en-IN" dirty="0">
                          <a:latin typeface="Times New Roman" panose="02020603050405020304" pitchFamily="18" charset="0"/>
                          <a:cs typeface="Times New Roman" panose="02020603050405020304" pitchFamily="18" charset="0"/>
                        </a:rPr>
                        <a:t>CSV</a:t>
                      </a:r>
                    </a:p>
                  </a:txBody>
                  <a:tcPr/>
                </a:tc>
                <a:tc>
                  <a:txBody>
                    <a:bodyPr/>
                    <a:lstStyle/>
                    <a:p>
                      <a:r>
                        <a:rPr lang="en-IN" dirty="0">
                          <a:latin typeface="Times New Roman" panose="02020603050405020304" pitchFamily="18" charset="0"/>
                          <a:cs typeface="Times New Roman" panose="02020603050405020304" pitchFamily="18" charset="0"/>
                        </a:rPr>
                        <a:t>44728</a:t>
                      </a:r>
                    </a:p>
                  </a:txBody>
                  <a:tcPr/>
                </a:tc>
                <a:tc>
                  <a:txBody>
                    <a:bodyPr/>
                    <a:lstStyle/>
                    <a:p>
                      <a:r>
                        <a:rPr lang="en-IN" dirty="0">
                          <a:latin typeface="Times New Roman" panose="02020603050405020304" pitchFamily="18" charset="0"/>
                          <a:cs typeface="Times New Roman" panose="02020603050405020304" pitchFamily="18" charset="0"/>
                        </a:rPr>
                        <a:t>Kaggle</a:t>
                      </a:r>
                    </a:p>
                  </a:txBody>
                  <a:tcPr/>
                </a:tc>
                <a:extLst>
                  <a:ext uri="{0D108BD9-81ED-4DB2-BD59-A6C34878D82A}">
                    <a16:rowId xmlns:a16="http://schemas.microsoft.com/office/drawing/2014/main" val="3391696201"/>
                  </a:ext>
                </a:extLst>
              </a:tr>
            </a:tbl>
          </a:graphicData>
        </a:graphic>
      </p:graphicFrame>
    </p:spTree>
    <p:extLst>
      <p:ext uri="{BB962C8B-B14F-4D97-AF65-F5344CB8AC3E}">
        <p14:creationId xmlns:p14="http://schemas.microsoft.com/office/powerpoint/2010/main" val="34689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FCF064-3882-4617-BD76-E51F294F737E}"/>
              </a:ext>
            </a:extLst>
          </p:cNvPr>
          <p:cNvSpPr txBox="1"/>
          <p:nvPr/>
        </p:nvSpPr>
        <p:spPr>
          <a:xfrm>
            <a:off x="934375" y="60917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DATA PREPROCESSING</a:t>
            </a:r>
            <a:endParaRPr lang="en-IN" sz="3200" dirty="0"/>
          </a:p>
        </p:txBody>
      </p:sp>
      <p:sp>
        <p:nvSpPr>
          <p:cNvPr id="4" name="TextBox 3">
            <a:extLst>
              <a:ext uri="{FF2B5EF4-FFF2-40B4-BE49-F238E27FC236}">
                <a16:creationId xmlns:a16="http://schemas.microsoft.com/office/drawing/2014/main" id="{5F4192D2-ABCD-4D33-AB4A-82748D91D2F0}"/>
              </a:ext>
            </a:extLst>
          </p:cNvPr>
          <p:cNvSpPr txBox="1"/>
          <p:nvPr/>
        </p:nvSpPr>
        <p:spPr>
          <a:xfrm>
            <a:off x="815530" y="1071801"/>
            <a:ext cx="10560939" cy="5786199"/>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Data preprocessing is a technique that involves transforming raw data into an understandable format.</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dataset might contain empty values, negative values or errors.</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Dataset is cleared in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stage.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The </a:t>
            </a:r>
            <a:r>
              <a:rPr lang="en-US" sz="2200" dirty="0">
                <a:latin typeface="Times New Roman" pitchFamily="18" charset="0"/>
                <a:cs typeface="Times New Roman" pitchFamily="18" charset="0"/>
              </a:rPr>
              <a:t>preprocessing</a:t>
            </a:r>
            <a:r>
              <a:rPr lang="en-IN" sz="2200" dirty="0">
                <a:latin typeface="Times New Roman" pitchFamily="18" charset="0"/>
                <a:cs typeface="Times New Roman" pitchFamily="18" charset="0"/>
              </a:rPr>
              <a:t> method involves removing records which are not complete.</a:t>
            </a:r>
          </a:p>
          <a:p>
            <a:pPr marL="342900" indent="-342900" algn="just">
              <a:lnSpc>
                <a:spcPct val="150000"/>
              </a:lnSpc>
              <a:buClrTx/>
              <a:buFont typeface="Wingdings" panose="05000000000000000000" pitchFamily="2" charset="2"/>
              <a:buChar char="Ø"/>
            </a:pPr>
            <a:r>
              <a:rPr lang="en-IN" sz="2200" dirty="0">
                <a:latin typeface="Times New Roman" pitchFamily="18" charset="0"/>
                <a:cs typeface="Times New Roman" pitchFamily="18" charset="0"/>
              </a:rPr>
              <a:t>So, it creates reliable consistent data that improves the efficiency of the training data for analysis and also enables accurate decision making.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t>
            </a:r>
            <a:r>
              <a:rPr lang="en-US" sz="2200" dirty="0" err="1">
                <a:effectLst/>
                <a:latin typeface="Times New Roman" panose="02020603050405020304" pitchFamily="18" charset="0"/>
                <a:ea typeface="Times New Roman" panose="02020603050405020304" pitchFamily="18" charset="0"/>
              </a:rPr>
              <a:t>bfill</a:t>
            </a:r>
            <a:r>
              <a:rPr lang="en-US" sz="2200" dirty="0">
                <a:effectLst/>
                <a:latin typeface="Times New Roman" panose="02020603050405020304" pitchFamily="18" charset="0"/>
                <a:ea typeface="Times New Roman" panose="02020603050405020304" pitchFamily="18" charset="0"/>
              </a:rPr>
              <a:t> () method is used in our project to process input and complete empty values.</a:t>
            </a:r>
            <a:endParaRPr lang="en-IN" sz="2200"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solidFill>
                  <a:srgbClr val="000000"/>
                </a:solidFill>
                <a:effectLst/>
                <a:latin typeface="Times New Roman" panose="02020603050405020304" pitchFamily="18" charset="0"/>
                <a:ea typeface="Times New Roman" panose="02020603050405020304" pitchFamily="18" charset="0"/>
              </a:rPr>
              <a:t>The </a:t>
            </a:r>
            <a:r>
              <a:rPr lang="en-US" sz="2200" dirty="0" err="1">
                <a:solidFill>
                  <a:srgbClr val="000000"/>
                </a:solidFill>
                <a:effectLst/>
                <a:latin typeface="Times New Roman" panose="02020603050405020304" pitchFamily="18" charset="0"/>
                <a:ea typeface="Times New Roman" panose="02020603050405020304" pitchFamily="18" charset="0"/>
              </a:rPr>
              <a:t>bfill</a:t>
            </a:r>
            <a:r>
              <a:rPr lang="en-US" sz="2200" dirty="0">
                <a:solidFill>
                  <a:srgbClr val="000000"/>
                </a:solidFill>
                <a:effectLst/>
                <a:latin typeface="Times New Roman" panose="02020603050405020304" pitchFamily="18" charset="0"/>
                <a:ea typeface="Times New Roman" panose="02020603050405020304" pitchFamily="18" charset="0"/>
              </a:rPr>
              <a:t> () method replaces NULL values ​​with the following line values. It is used to replenish non-database values. It will fill any NAN values ​​in the pandas data framework.</a:t>
            </a:r>
            <a:endParaRPr lang="en-IN" sz="2200" dirty="0">
              <a:effectLst/>
              <a:latin typeface="Times New Roman" panose="02020603050405020304" pitchFamily="18" charset="0"/>
              <a:ea typeface="Times New Roman" panose="02020603050405020304" pitchFamily="18" charset="0"/>
            </a:endParaRPr>
          </a:p>
          <a:p>
            <a:pPr marL="342900" indent="-342900" algn="just">
              <a:buClrTx/>
              <a:buFont typeface="Wingdings" panose="05000000000000000000" pitchFamily="2" charset="2"/>
              <a:buChar char="Ø"/>
            </a:pPr>
            <a:endParaRPr lang="en-US" sz="2200" dirty="0">
              <a:latin typeface="Times New Roman" pitchFamily="18" charset="0"/>
              <a:cs typeface="Times New Roman" pitchFamily="18" charset="0"/>
            </a:endParaRPr>
          </a:p>
          <a:p>
            <a:pPr marL="0" indent="0" algn="just">
              <a:buClrTx/>
              <a:buNone/>
            </a:pPr>
            <a:endParaRPr lang="en-IN" sz="1800" dirty="0"/>
          </a:p>
        </p:txBody>
      </p:sp>
    </p:spTree>
    <p:extLst>
      <p:ext uri="{BB962C8B-B14F-4D97-AF65-F5344CB8AC3E}">
        <p14:creationId xmlns:p14="http://schemas.microsoft.com/office/powerpoint/2010/main" val="96947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86F3C-DB6F-4FA3-9D65-83EBAEADA055}"/>
              </a:ext>
            </a:extLst>
          </p:cNvPr>
          <p:cNvSpPr txBox="1"/>
          <p:nvPr/>
        </p:nvSpPr>
        <p:spPr>
          <a:xfrm>
            <a:off x="667559" y="352273"/>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FEATURE EXTRACTION </a:t>
            </a:r>
            <a:endParaRPr lang="en-IN" sz="3200" dirty="0"/>
          </a:p>
        </p:txBody>
      </p:sp>
      <p:sp>
        <p:nvSpPr>
          <p:cNvPr id="4" name="TextBox 3">
            <a:extLst>
              <a:ext uri="{FF2B5EF4-FFF2-40B4-BE49-F238E27FC236}">
                <a16:creationId xmlns:a16="http://schemas.microsoft.com/office/drawing/2014/main" id="{FB8495EE-1BE1-4450-8BC8-C6FAAF16554B}"/>
              </a:ext>
            </a:extLst>
          </p:cNvPr>
          <p:cNvSpPr txBox="1"/>
          <p:nvPr/>
        </p:nvSpPr>
        <p:spPr>
          <a:xfrm>
            <a:off x="667559" y="768937"/>
            <a:ext cx="10545678" cy="6463308"/>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Feature extraction is useful when we have a large dataset and need to reduce the number of resources without losing any important or relevant information.</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The original dataset contains unwanted information which is not required for training the model.</a:t>
            </a: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endParaRPr lang="en-US" sz="2200" dirty="0">
              <a:latin typeface="Times New Roman" panose="02020603050405020304" pitchFamily="18" charset="0"/>
              <a:cs typeface="Times New Roman" pitchFamily="18" charset="0"/>
            </a:endParaRPr>
          </a:p>
          <a:p>
            <a:pPr algn="just">
              <a:lnSpc>
                <a:spcPct val="150000"/>
              </a:lnSpc>
              <a:buClrTx/>
            </a:pPr>
            <a:endParaRPr lang="en-US" sz="2200" dirty="0">
              <a:latin typeface="Times New Roman" panose="02020603050405020304"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So by using the feature extraction process only required information is extracted from the original dataset.</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In our project we need only features like </a:t>
            </a:r>
            <a:r>
              <a:rPr lang="en-US" sz="2200" dirty="0" err="1">
                <a:latin typeface="Times New Roman" panose="02020603050405020304" pitchFamily="18" charset="0"/>
                <a:cs typeface="Times New Roman" pitchFamily="18" charset="0"/>
              </a:rPr>
              <a:t>TempMax</a:t>
            </a:r>
            <a:r>
              <a:rPr lang="en-US" sz="2200" dirty="0">
                <a:latin typeface="Times New Roman" panose="02020603050405020304" pitchFamily="18" charset="0"/>
                <a:cs typeface="Times New Roman" pitchFamily="18" charset="0"/>
              </a:rPr>
              <a:t>, </a:t>
            </a:r>
            <a:r>
              <a:rPr lang="en-US" sz="2200" dirty="0" err="1">
                <a:latin typeface="Times New Roman" panose="02020603050405020304" pitchFamily="18" charset="0"/>
                <a:cs typeface="Times New Roman" pitchFamily="18" charset="0"/>
              </a:rPr>
              <a:t>TempMin</a:t>
            </a:r>
            <a:r>
              <a:rPr lang="en-US" sz="2200" dirty="0">
                <a:latin typeface="Times New Roman" panose="02020603050405020304" pitchFamily="18" charset="0"/>
                <a:cs typeface="Times New Roman" pitchFamily="18" charset="0"/>
              </a:rPr>
              <a:t>, and </a:t>
            </a:r>
            <a:r>
              <a:rPr lang="en-US" sz="2200" dirty="0" err="1">
                <a:latin typeface="Times New Roman" panose="02020603050405020304" pitchFamily="18" charset="0"/>
                <a:cs typeface="Times New Roman" pitchFamily="18" charset="0"/>
              </a:rPr>
              <a:t>PrecipIntensity</a:t>
            </a:r>
            <a:r>
              <a:rPr lang="en-US" sz="2200" dirty="0">
                <a:latin typeface="Times New Roman" panose="02020603050405020304" pitchFamily="18" charset="0"/>
                <a:cs typeface="Times New Roman" pitchFamily="18" charset="0"/>
              </a:rPr>
              <a:t> for rainfall prediction.</a:t>
            </a:r>
          </a:p>
          <a:p>
            <a:endParaRPr lang="en-IN" dirty="0"/>
          </a:p>
        </p:txBody>
      </p:sp>
      <p:graphicFrame>
        <p:nvGraphicFramePr>
          <p:cNvPr id="5" name="Table 5">
            <a:extLst>
              <a:ext uri="{FF2B5EF4-FFF2-40B4-BE49-F238E27FC236}">
                <a16:creationId xmlns:a16="http://schemas.microsoft.com/office/drawing/2014/main" id="{EA053223-132F-4BF4-B624-A41EAFA45C07}"/>
              </a:ext>
            </a:extLst>
          </p:cNvPr>
          <p:cNvGraphicFramePr>
            <a:graphicFrameLocks noGrp="1"/>
          </p:cNvGraphicFramePr>
          <p:nvPr>
            <p:extLst>
              <p:ext uri="{D42A27DB-BD31-4B8C-83A1-F6EECF244321}">
                <p14:modId xmlns:p14="http://schemas.microsoft.com/office/powerpoint/2010/main" val="3443935610"/>
              </p:ext>
            </p:extLst>
          </p:nvPr>
        </p:nvGraphicFramePr>
        <p:xfrm>
          <a:off x="1419498" y="2882539"/>
          <a:ext cx="9326883" cy="2103120"/>
        </p:xfrm>
        <a:graphic>
          <a:graphicData uri="http://schemas.openxmlformats.org/drawingml/2006/table">
            <a:tbl>
              <a:tblPr firstRow="1" bandRow="1">
                <a:tableStyleId>{5940675A-B579-460E-94D1-54222C63F5DA}</a:tableStyleId>
              </a:tblPr>
              <a:tblGrid>
                <a:gridCol w="1329351">
                  <a:extLst>
                    <a:ext uri="{9D8B030D-6E8A-4147-A177-3AD203B41FA5}">
                      <a16:colId xmlns:a16="http://schemas.microsoft.com/office/drawing/2014/main" val="1268482478"/>
                    </a:ext>
                  </a:extLst>
                </a:gridCol>
                <a:gridCol w="1332922">
                  <a:extLst>
                    <a:ext uri="{9D8B030D-6E8A-4147-A177-3AD203B41FA5}">
                      <a16:colId xmlns:a16="http://schemas.microsoft.com/office/drawing/2014/main" val="1731715357"/>
                    </a:ext>
                  </a:extLst>
                </a:gridCol>
                <a:gridCol w="1332922">
                  <a:extLst>
                    <a:ext uri="{9D8B030D-6E8A-4147-A177-3AD203B41FA5}">
                      <a16:colId xmlns:a16="http://schemas.microsoft.com/office/drawing/2014/main" val="1251859592"/>
                    </a:ext>
                  </a:extLst>
                </a:gridCol>
                <a:gridCol w="1332922">
                  <a:extLst>
                    <a:ext uri="{9D8B030D-6E8A-4147-A177-3AD203B41FA5}">
                      <a16:colId xmlns:a16="http://schemas.microsoft.com/office/drawing/2014/main" val="112266868"/>
                    </a:ext>
                  </a:extLst>
                </a:gridCol>
                <a:gridCol w="1332922">
                  <a:extLst>
                    <a:ext uri="{9D8B030D-6E8A-4147-A177-3AD203B41FA5}">
                      <a16:colId xmlns:a16="http://schemas.microsoft.com/office/drawing/2014/main" val="1749713786"/>
                    </a:ext>
                  </a:extLst>
                </a:gridCol>
                <a:gridCol w="1332922">
                  <a:extLst>
                    <a:ext uri="{9D8B030D-6E8A-4147-A177-3AD203B41FA5}">
                      <a16:colId xmlns:a16="http://schemas.microsoft.com/office/drawing/2014/main" val="505467014"/>
                    </a:ext>
                  </a:extLst>
                </a:gridCol>
                <a:gridCol w="1332922">
                  <a:extLst>
                    <a:ext uri="{9D8B030D-6E8A-4147-A177-3AD203B41FA5}">
                      <a16:colId xmlns:a16="http://schemas.microsoft.com/office/drawing/2014/main" val="2622145910"/>
                    </a:ext>
                  </a:extLst>
                </a:gridCol>
              </a:tblGrid>
              <a:tr h="442549">
                <a:tc>
                  <a:txBody>
                    <a:bodyPr/>
                    <a:lstStyle/>
                    <a:p>
                      <a:r>
                        <a:rPr lang="en-IN" sz="2000" b="1" dirty="0">
                          <a:solidFill>
                            <a:schemeClr val="tx1"/>
                          </a:solidFill>
                          <a:latin typeface="Times New Roman" panose="02020603050405020304" pitchFamily="18" charset="0"/>
                          <a:cs typeface="Times New Roman" panose="02020603050405020304" pitchFamily="18" charset="0"/>
                        </a:rPr>
                        <a:t>State</a:t>
                      </a:r>
                    </a:p>
                  </a:txBody>
                  <a:tcPr/>
                </a:tc>
                <a:tc>
                  <a:txBody>
                    <a:bodyPr/>
                    <a:lstStyle/>
                    <a:p>
                      <a:r>
                        <a:rPr lang="en-IN" b="1" dirty="0">
                          <a:latin typeface="Times New Roman" panose="02020603050405020304" pitchFamily="18" charset="0"/>
                          <a:cs typeface="Times New Roman" panose="02020603050405020304" pitchFamily="18" charset="0"/>
                        </a:rPr>
                        <a:t>Latitude</a:t>
                      </a:r>
                    </a:p>
                  </a:txBody>
                  <a:tcPr/>
                </a:tc>
                <a:tc>
                  <a:txBody>
                    <a:bodyPr/>
                    <a:lstStyle/>
                    <a:p>
                      <a:r>
                        <a:rPr lang="en-IN" b="1" dirty="0">
                          <a:latin typeface="Times New Roman" panose="02020603050405020304" pitchFamily="18" charset="0"/>
                          <a:cs typeface="Times New Roman" panose="02020603050405020304" pitchFamily="18" charset="0"/>
                        </a:rPr>
                        <a:t>Longitude</a:t>
                      </a:r>
                    </a:p>
                  </a:txBody>
                  <a:tcPr/>
                </a:tc>
                <a:tc>
                  <a:txBody>
                    <a:bodyPr/>
                    <a:lstStyle/>
                    <a:p>
                      <a:r>
                        <a:rPr lang="en-IN" b="1" dirty="0" err="1">
                          <a:latin typeface="Times New Roman" panose="02020603050405020304" pitchFamily="18" charset="0"/>
                          <a:cs typeface="Times New Roman" panose="02020603050405020304" pitchFamily="18" charset="0"/>
                        </a:rPr>
                        <a:t>TempMin</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TempMax</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Intensity</a:t>
                      </a:r>
                    </a:p>
                  </a:txBody>
                  <a:tcPr/>
                </a:tc>
                <a:tc>
                  <a:txBody>
                    <a:bodyPr/>
                    <a:lstStyle/>
                    <a:p>
                      <a:r>
                        <a:rPr lang="en-IN" b="1" dirty="0" err="1">
                          <a:latin typeface="Times New Roman" panose="02020603050405020304" pitchFamily="18" charset="0"/>
                          <a:cs typeface="Times New Roman" panose="02020603050405020304" pitchFamily="18" charset="0"/>
                        </a:rPr>
                        <a:t>Precip</a:t>
                      </a:r>
                      <a:r>
                        <a:rPr lang="en-IN" b="1" dirty="0">
                          <a:latin typeface="Times New Roman" panose="02020603050405020304" pitchFamily="18" charset="0"/>
                          <a:cs typeface="Times New Roman" panose="02020603050405020304" pitchFamily="18" charset="0"/>
                        </a:rPr>
                        <a:t> Probability</a:t>
                      </a:r>
                    </a:p>
                  </a:txBody>
                  <a:tcPr/>
                </a:tc>
                <a:extLst>
                  <a:ext uri="{0D108BD9-81ED-4DB2-BD59-A6C34878D82A}">
                    <a16:rowId xmlns:a16="http://schemas.microsoft.com/office/drawing/2014/main" val="1986976660"/>
                  </a:ext>
                </a:extLst>
              </a:tr>
              <a:tr h="261654">
                <a:tc>
                  <a:txBody>
                    <a:bodyPr/>
                    <a:lstStyle/>
                    <a:p>
                      <a:r>
                        <a:rPr lang="en-IN" dirty="0">
                          <a:latin typeface="Times New Roman" panose="02020603050405020304" pitchFamily="18" charset="0"/>
                          <a:cs typeface="Times New Roman" panose="02020603050405020304" pitchFamily="18" charset="0"/>
                        </a:rPr>
                        <a:t>Karnataka</a:t>
                      </a:r>
                    </a:p>
                  </a:txBody>
                  <a:tcPr/>
                </a:tc>
                <a:tc>
                  <a:txBody>
                    <a:bodyPr/>
                    <a:lstStyle/>
                    <a:p>
                      <a:r>
                        <a:rPr lang="en-IN" dirty="0">
                          <a:latin typeface="Times New Roman" panose="02020603050405020304" pitchFamily="18" charset="0"/>
                          <a:cs typeface="Times New Roman" panose="02020603050405020304" pitchFamily="18" charset="0"/>
                        </a:rPr>
                        <a:t>15.31</a:t>
                      </a:r>
                    </a:p>
                  </a:txBody>
                  <a:tcPr/>
                </a:tc>
                <a:tc>
                  <a:txBody>
                    <a:bodyPr/>
                    <a:lstStyle/>
                    <a:p>
                      <a:r>
                        <a:rPr lang="en-IN" dirty="0">
                          <a:latin typeface="Times New Roman" panose="02020603050405020304" pitchFamily="18" charset="0"/>
                          <a:cs typeface="Times New Roman" panose="02020603050405020304" pitchFamily="18" charset="0"/>
                        </a:rPr>
                        <a:t>75.71</a:t>
                      </a:r>
                    </a:p>
                  </a:txBody>
                  <a:tcPr/>
                </a:tc>
                <a:tc>
                  <a:txBody>
                    <a:bodyPr/>
                    <a:lstStyle/>
                    <a:p>
                      <a:r>
                        <a:rPr lang="en-IN" dirty="0">
                          <a:latin typeface="Times New Roman" panose="02020603050405020304" pitchFamily="18" charset="0"/>
                          <a:cs typeface="Times New Roman" panose="02020603050405020304" pitchFamily="18" charset="0"/>
                        </a:rPr>
                        <a:t>18.62</a:t>
                      </a:r>
                    </a:p>
                  </a:txBody>
                  <a:tcPr/>
                </a:tc>
                <a:tc>
                  <a:txBody>
                    <a:bodyPr/>
                    <a:lstStyle/>
                    <a:p>
                      <a:r>
                        <a:rPr lang="en-IN" dirty="0">
                          <a:latin typeface="Times New Roman" panose="02020603050405020304" pitchFamily="18" charset="0"/>
                          <a:cs typeface="Times New Roman" panose="02020603050405020304" pitchFamily="18" charset="0"/>
                        </a:rPr>
                        <a:t>30.26</a:t>
                      </a:r>
                    </a:p>
                  </a:txBody>
                  <a:tcPr/>
                </a:tc>
                <a:tc>
                  <a:txBody>
                    <a:bodyPr/>
                    <a:lstStyle/>
                    <a:p>
                      <a:r>
                        <a:rPr lang="en-IN" dirty="0">
                          <a:latin typeface="Times New Roman" panose="02020603050405020304" pitchFamily="18" charset="0"/>
                          <a:cs typeface="Times New Roman" panose="02020603050405020304" pitchFamily="18" charset="0"/>
                        </a:rPr>
                        <a:t>0.0062</a:t>
                      </a:r>
                    </a:p>
                  </a:txBody>
                  <a:tcPr/>
                </a:tc>
                <a:tc>
                  <a:txBody>
                    <a:bodyPr/>
                    <a:lstStyle/>
                    <a:p>
                      <a:r>
                        <a:rPr lang="en-IN" dirty="0">
                          <a:latin typeface="Times New Roman" panose="02020603050405020304" pitchFamily="18" charset="0"/>
                          <a:cs typeface="Times New Roman" panose="02020603050405020304" pitchFamily="18" charset="0"/>
                        </a:rPr>
                        <a:t>0.07</a:t>
                      </a:r>
                    </a:p>
                  </a:txBody>
                  <a:tcPr/>
                </a:tc>
                <a:extLst>
                  <a:ext uri="{0D108BD9-81ED-4DB2-BD59-A6C34878D82A}">
                    <a16:rowId xmlns:a16="http://schemas.microsoft.com/office/drawing/2014/main" val="2091295840"/>
                  </a:ext>
                </a:extLst>
              </a:tr>
              <a:tr h="261654">
                <a:tc>
                  <a:txBody>
                    <a:bodyPr/>
                    <a:lstStyle/>
                    <a:p>
                      <a:r>
                        <a:rPr lang="en-IN" dirty="0">
                          <a:latin typeface="Times New Roman" panose="02020603050405020304" pitchFamily="18" charset="0"/>
                          <a:cs typeface="Times New Roman" panose="02020603050405020304" pitchFamily="18" charset="0"/>
                        </a:rPr>
                        <a:t>Haryana</a:t>
                      </a:r>
                    </a:p>
                  </a:txBody>
                  <a:tcPr/>
                </a:tc>
                <a:tc>
                  <a:txBody>
                    <a:bodyPr/>
                    <a:lstStyle/>
                    <a:p>
                      <a:r>
                        <a:rPr lang="en-IN" dirty="0">
                          <a:latin typeface="Times New Roman" panose="02020603050405020304" pitchFamily="18" charset="0"/>
                          <a:cs typeface="Times New Roman" panose="02020603050405020304" pitchFamily="18" charset="0"/>
                        </a:rPr>
                        <a:t>29.23</a:t>
                      </a:r>
                    </a:p>
                  </a:txBody>
                  <a:tcPr/>
                </a:tc>
                <a:tc>
                  <a:txBody>
                    <a:bodyPr/>
                    <a:lstStyle/>
                    <a:p>
                      <a:r>
                        <a:rPr lang="en-IN" dirty="0">
                          <a:latin typeface="Times New Roman" panose="02020603050405020304" pitchFamily="18" charset="0"/>
                          <a:cs typeface="Times New Roman" panose="02020603050405020304" pitchFamily="18" charset="0"/>
                        </a:rPr>
                        <a:t>76.43</a:t>
                      </a:r>
                    </a:p>
                  </a:txBody>
                  <a:tcPr/>
                </a:tc>
                <a:tc>
                  <a:txBody>
                    <a:bodyPr/>
                    <a:lstStyle/>
                    <a:p>
                      <a:r>
                        <a:rPr lang="en-IN" dirty="0">
                          <a:latin typeface="Times New Roman" panose="02020603050405020304" pitchFamily="18" charset="0"/>
                          <a:cs typeface="Times New Roman" panose="02020603050405020304" pitchFamily="18" charset="0"/>
                        </a:rPr>
                        <a:t>12.74</a:t>
                      </a:r>
                    </a:p>
                  </a:txBody>
                  <a:tcPr/>
                </a:tc>
                <a:tc>
                  <a:txBody>
                    <a:bodyPr/>
                    <a:lstStyle/>
                    <a:p>
                      <a:r>
                        <a:rPr lang="en-IN" dirty="0">
                          <a:latin typeface="Times New Roman" panose="02020603050405020304" pitchFamily="18" charset="0"/>
                          <a:cs typeface="Times New Roman" panose="02020603050405020304" pitchFamily="18" charset="0"/>
                        </a:rPr>
                        <a:t>28.78</a:t>
                      </a:r>
                    </a:p>
                  </a:txBody>
                  <a:tcPr/>
                </a:tc>
                <a:tc>
                  <a:txBody>
                    <a:bodyPr/>
                    <a:lstStyle/>
                    <a:p>
                      <a:r>
                        <a:rPr lang="en-IN" dirty="0">
                          <a:latin typeface="Times New Roman" panose="02020603050405020304" pitchFamily="18" charset="0"/>
                          <a:cs typeface="Times New Roman" panose="02020603050405020304" pitchFamily="18" charset="0"/>
                        </a:rPr>
                        <a:t>0.0034</a:t>
                      </a:r>
                    </a:p>
                  </a:txBody>
                  <a:tcPr/>
                </a:tc>
                <a:tc>
                  <a:txBody>
                    <a:bodyPr/>
                    <a:lstStyle/>
                    <a:p>
                      <a:r>
                        <a:rPr lang="en-IN" dirty="0">
                          <a:latin typeface="Times New Roman" panose="02020603050405020304" pitchFamily="18" charset="0"/>
                          <a:cs typeface="Times New Roman" panose="02020603050405020304" pitchFamily="18" charset="0"/>
                        </a:rPr>
                        <a:t>0.02</a:t>
                      </a:r>
                    </a:p>
                  </a:txBody>
                  <a:tcPr/>
                </a:tc>
                <a:extLst>
                  <a:ext uri="{0D108BD9-81ED-4DB2-BD59-A6C34878D82A}">
                    <a16:rowId xmlns:a16="http://schemas.microsoft.com/office/drawing/2014/main" val="2003835388"/>
                  </a:ext>
                </a:extLst>
              </a:tr>
              <a:tr h="261654">
                <a:tc>
                  <a:txBody>
                    <a:bodyPr/>
                    <a:lstStyle/>
                    <a:p>
                      <a:r>
                        <a:rPr lang="en-IN" dirty="0">
                          <a:latin typeface="Times New Roman" panose="02020603050405020304" pitchFamily="18" charset="0"/>
                          <a:cs typeface="Times New Roman" panose="02020603050405020304" pitchFamily="18" charset="0"/>
                        </a:rPr>
                        <a:t>Tamil Nadu</a:t>
                      </a:r>
                    </a:p>
                  </a:txBody>
                  <a:tcPr/>
                </a:tc>
                <a:tc>
                  <a:txBody>
                    <a:bodyPr/>
                    <a:lstStyle/>
                    <a:p>
                      <a:r>
                        <a:rPr lang="en-IN" dirty="0">
                          <a:latin typeface="Times New Roman" panose="02020603050405020304" pitchFamily="18" charset="0"/>
                          <a:cs typeface="Times New Roman" panose="02020603050405020304" pitchFamily="18" charset="0"/>
                        </a:rPr>
                        <a:t>11.05</a:t>
                      </a:r>
                    </a:p>
                  </a:txBody>
                  <a:tcPr/>
                </a:tc>
                <a:tc>
                  <a:txBody>
                    <a:bodyPr/>
                    <a:lstStyle/>
                    <a:p>
                      <a:r>
                        <a:rPr lang="en-IN" dirty="0">
                          <a:latin typeface="Times New Roman" panose="02020603050405020304" pitchFamily="18" charset="0"/>
                          <a:cs typeface="Times New Roman" panose="02020603050405020304" pitchFamily="18" charset="0"/>
                        </a:rPr>
                        <a:t>78.38</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32.32</a:t>
                      </a:r>
                    </a:p>
                  </a:txBody>
                  <a:tcPr/>
                </a:tc>
                <a:tc>
                  <a:txBody>
                    <a:bodyPr/>
                    <a:lstStyle/>
                    <a:p>
                      <a:r>
                        <a:rPr lang="en-IN" dirty="0">
                          <a:latin typeface="Times New Roman" panose="02020603050405020304" pitchFamily="18" charset="0"/>
                          <a:cs typeface="Times New Roman" panose="02020603050405020304" pitchFamily="18" charset="0"/>
                        </a:rPr>
                        <a:t>0.0149</a:t>
                      </a:r>
                    </a:p>
                  </a:txBody>
                  <a:tcPr/>
                </a:tc>
                <a:tc>
                  <a:txBody>
                    <a:bodyPr/>
                    <a:lstStyle/>
                    <a:p>
                      <a:r>
                        <a:rPr lang="en-IN" dirty="0">
                          <a:latin typeface="Times New Roman" panose="02020603050405020304" pitchFamily="18" charset="0"/>
                          <a:cs typeface="Times New Roman" panose="02020603050405020304" pitchFamily="18" charset="0"/>
                        </a:rPr>
                        <a:t>0.09</a:t>
                      </a:r>
                    </a:p>
                  </a:txBody>
                  <a:tcPr/>
                </a:tc>
                <a:extLst>
                  <a:ext uri="{0D108BD9-81ED-4DB2-BD59-A6C34878D82A}">
                    <a16:rowId xmlns:a16="http://schemas.microsoft.com/office/drawing/2014/main" val="1225530111"/>
                  </a:ext>
                </a:extLst>
              </a:tr>
              <a:tr h="261654">
                <a:tc>
                  <a:txBody>
                    <a:bodyPr/>
                    <a:lstStyle/>
                    <a:p>
                      <a:r>
                        <a:rPr lang="en-IN" dirty="0">
                          <a:latin typeface="Times New Roman" panose="02020603050405020304" pitchFamily="18" charset="0"/>
                          <a:cs typeface="Times New Roman" panose="02020603050405020304" pitchFamily="18" charset="0"/>
                        </a:rPr>
                        <a:t>Kerala</a:t>
                      </a:r>
                    </a:p>
                  </a:txBody>
                  <a:tcPr/>
                </a:tc>
                <a:tc>
                  <a:txBody>
                    <a:bodyPr/>
                    <a:lstStyle/>
                    <a:p>
                      <a:r>
                        <a:rPr lang="en-IN" dirty="0">
                          <a:latin typeface="Times New Roman" panose="02020603050405020304" pitchFamily="18" charset="0"/>
                          <a:cs typeface="Times New Roman" panose="02020603050405020304" pitchFamily="18" charset="0"/>
                        </a:rPr>
                        <a:t>10.85</a:t>
                      </a:r>
                    </a:p>
                  </a:txBody>
                  <a:tcPr/>
                </a:tc>
                <a:tc>
                  <a:txBody>
                    <a:bodyPr/>
                    <a:lstStyle/>
                    <a:p>
                      <a:r>
                        <a:rPr lang="en-IN" dirty="0">
                          <a:latin typeface="Times New Roman" panose="02020603050405020304" pitchFamily="18" charset="0"/>
                          <a:cs typeface="Times New Roman" panose="02020603050405020304" pitchFamily="18" charset="0"/>
                        </a:rPr>
                        <a:t>76.27</a:t>
                      </a:r>
                    </a:p>
                  </a:txBody>
                  <a:tcPr/>
                </a:tc>
                <a:tc>
                  <a:txBody>
                    <a:bodyPr/>
                    <a:lstStyle/>
                    <a:p>
                      <a:r>
                        <a:rPr lang="en-IN" dirty="0">
                          <a:latin typeface="Times New Roman" panose="02020603050405020304" pitchFamily="18" charset="0"/>
                          <a:cs typeface="Times New Roman" panose="02020603050405020304" pitchFamily="18" charset="0"/>
                        </a:rPr>
                        <a:t>22.92</a:t>
                      </a:r>
                    </a:p>
                  </a:txBody>
                  <a:tcPr/>
                </a:tc>
                <a:tc>
                  <a:txBody>
                    <a:bodyPr/>
                    <a:lstStyle/>
                    <a:p>
                      <a:r>
                        <a:rPr lang="en-IN" dirty="0">
                          <a:latin typeface="Times New Roman" panose="02020603050405020304" pitchFamily="18" charset="0"/>
                          <a:cs typeface="Times New Roman" panose="02020603050405020304" pitchFamily="18" charset="0"/>
                        </a:rPr>
                        <a:t>32.43</a:t>
                      </a:r>
                    </a:p>
                  </a:txBody>
                  <a:tcPr/>
                </a:tc>
                <a:tc>
                  <a:txBody>
                    <a:bodyPr/>
                    <a:lstStyle/>
                    <a:p>
                      <a:r>
                        <a:rPr lang="en-IN" dirty="0">
                          <a:latin typeface="Times New Roman" panose="02020603050405020304" pitchFamily="18" charset="0"/>
                          <a:cs typeface="Times New Roman" panose="02020603050405020304" pitchFamily="18" charset="0"/>
                        </a:rPr>
                        <a:t>0.1591</a:t>
                      </a:r>
                    </a:p>
                  </a:txBody>
                  <a:tcPr/>
                </a:tc>
                <a:tc>
                  <a:txBody>
                    <a:bodyPr/>
                    <a:lstStyle/>
                    <a:p>
                      <a:r>
                        <a:rPr lang="en-IN" dirty="0">
                          <a:latin typeface="Times New Roman" panose="02020603050405020304" pitchFamily="18" charset="0"/>
                          <a:cs typeface="Times New Roman" panose="02020603050405020304" pitchFamily="18" charset="0"/>
                        </a:rPr>
                        <a:t>0.41</a:t>
                      </a:r>
                    </a:p>
                  </a:txBody>
                  <a:tcPr/>
                </a:tc>
                <a:extLst>
                  <a:ext uri="{0D108BD9-81ED-4DB2-BD59-A6C34878D82A}">
                    <a16:rowId xmlns:a16="http://schemas.microsoft.com/office/drawing/2014/main" val="2528466209"/>
                  </a:ext>
                </a:extLst>
              </a:tr>
            </a:tbl>
          </a:graphicData>
        </a:graphic>
      </p:graphicFrame>
    </p:spTree>
    <p:extLst>
      <p:ext uri="{BB962C8B-B14F-4D97-AF65-F5344CB8AC3E}">
        <p14:creationId xmlns:p14="http://schemas.microsoft.com/office/powerpoint/2010/main" val="158650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28DCA-CCC7-4615-9359-28FBFADB3CCF}"/>
              </a:ext>
            </a:extLst>
          </p:cNvPr>
          <p:cNvSpPr txBox="1"/>
          <p:nvPr/>
        </p:nvSpPr>
        <p:spPr>
          <a:xfrm>
            <a:off x="881109" y="689784"/>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LINEAR REGRESSION</a:t>
            </a:r>
            <a:r>
              <a:rPr lang="en-US" sz="1800" b="1" dirty="0">
                <a:solidFill>
                  <a:schemeClr val="accent1"/>
                </a:solidFill>
                <a:latin typeface="Times New Roman" pitchFamily="18" charset="0"/>
                <a:cs typeface="Times New Roman" pitchFamily="18" charset="0"/>
              </a:rPr>
              <a:t> </a:t>
            </a:r>
            <a:endParaRPr lang="en-IN" dirty="0"/>
          </a:p>
        </p:txBody>
      </p:sp>
      <p:sp>
        <p:nvSpPr>
          <p:cNvPr id="4" name="TextBox 3">
            <a:extLst>
              <a:ext uri="{FF2B5EF4-FFF2-40B4-BE49-F238E27FC236}">
                <a16:creationId xmlns:a16="http://schemas.microsoft.com/office/drawing/2014/main" id="{371005FB-5179-4ED7-A794-76419929A7B8}"/>
              </a:ext>
            </a:extLst>
          </p:cNvPr>
          <p:cNvSpPr txBox="1"/>
          <p:nvPr/>
        </p:nvSpPr>
        <p:spPr>
          <a:xfrm>
            <a:off x="742765" y="1274559"/>
            <a:ext cx="10706470" cy="4896853"/>
          </a:xfrm>
          <a:prstGeom prst="rect">
            <a:avLst/>
          </a:prstGeom>
          <a:noFill/>
        </p:spPr>
        <p:txBody>
          <a:bodyPr wrap="square" rtlCol="0">
            <a:spAutoFit/>
          </a:bodyPr>
          <a:lstStyle/>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Linear Regression is a method that describes the relationship between a dependent variable and a set of independent variables.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The equation of the line is given. It provides an estimate of rainfall using various atmospheric variables like cloud cover, humidity, wind, and average temperature to predict rainfall. </a:t>
            </a:r>
          </a:p>
          <a:p>
            <a:pPr marL="342900" indent="-342900" algn="just">
              <a:lnSpc>
                <a:spcPct val="150000"/>
              </a:lnSpc>
              <a:buClrTx/>
              <a:buFont typeface="Wingdings" panose="05000000000000000000" pitchFamily="2" charset="2"/>
              <a:buChar char="Ø"/>
            </a:pPr>
            <a:r>
              <a:rPr lang="en-US" sz="2400" dirty="0">
                <a:latin typeface="Times New Roman" pitchFamily="18" charset="0"/>
                <a:cs typeface="Times New Roman" pitchFamily="18" charset="0"/>
              </a:rPr>
              <a:t>An estimate of rainfall is easy to determine at any given point since the regression method uses the previous correlation between the various atmospheric variables.</a:t>
            </a:r>
          </a:p>
          <a:p>
            <a:pPr marL="342900" indent="-342900" algn="just">
              <a:lnSpc>
                <a:spcPct val="150000"/>
              </a:lnSpc>
              <a:buClrTx/>
              <a:buFont typeface="Wingdings" panose="05000000000000000000" pitchFamily="2" charset="2"/>
              <a:buChar char="Ø"/>
            </a:pPr>
            <a:endParaRPr lang="en-IN" sz="2400" dirty="0"/>
          </a:p>
          <a:p>
            <a:pPr>
              <a:lnSpc>
                <a:spcPct val="150000"/>
              </a:lnSpc>
            </a:pPr>
            <a:endParaRPr lang="en-IN" dirty="0"/>
          </a:p>
        </p:txBody>
      </p:sp>
    </p:spTree>
    <p:extLst>
      <p:ext uri="{BB962C8B-B14F-4D97-AF65-F5344CB8AC3E}">
        <p14:creationId xmlns:p14="http://schemas.microsoft.com/office/powerpoint/2010/main" val="87610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E65F8-F52F-4C94-90F9-CE9F0866DD32}"/>
              </a:ext>
            </a:extLst>
          </p:cNvPr>
          <p:cNvSpPr txBox="1"/>
          <p:nvPr/>
        </p:nvSpPr>
        <p:spPr>
          <a:xfrm>
            <a:off x="728580" y="300926"/>
            <a:ext cx="10153835" cy="6478697"/>
          </a:xfrm>
          <a:prstGeom prst="rect">
            <a:avLst/>
          </a:prstGeom>
          <a:noFill/>
        </p:spPr>
        <p:txBody>
          <a:bodyPr wrap="square" anchor="ctr">
            <a:spAutoFit/>
          </a:bodyPr>
          <a:lstStyle/>
          <a:p>
            <a:r>
              <a:rPr lang="en-US" sz="3200" b="1" dirty="0">
                <a:latin typeface="Times New Roman" pitchFamily="18" charset="0"/>
                <a:cs typeface="Times New Roman" pitchFamily="18" charset="0"/>
              </a:rPr>
              <a:t>ARIMA </a:t>
            </a:r>
          </a:p>
          <a:p>
            <a:pPr marL="342900" indent="-342900" algn="just">
              <a:lnSpc>
                <a:spcPct val="150000"/>
              </a:lnSpc>
              <a:buClrTx/>
              <a:buFont typeface="Wingdings" panose="05000000000000000000" pitchFamily="2" charset="2"/>
              <a:buChar char="Ø"/>
            </a:pPr>
            <a:r>
              <a:rPr lang="en-US" sz="2200" dirty="0">
                <a:latin typeface="Times New Roman" pitchFamily="18" charset="0"/>
                <a:cs typeface="Times New Roman" pitchFamily="18" charset="0"/>
              </a:rPr>
              <a:t>This model is used for time series prediction and analysis and forecasting. It contains four methods and is proposed by Box and Jenkins. The following are the four steps used in the ARIMA model.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Stage-1:</a:t>
            </a:r>
            <a:r>
              <a:rPr lang="en-US" sz="2200" dirty="0">
                <a:latin typeface="Times New Roman" pitchFamily="18" charset="0"/>
                <a:cs typeface="Times New Roman" pitchFamily="18" charset="0"/>
              </a:rPr>
              <a:t> Identification of a series of responses is done in the first stage which is used in calculating the time series and autocorrelations using statement IDENTIFY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Stage-2:</a:t>
            </a:r>
            <a:r>
              <a:rPr lang="en-US" sz="2200" dirty="0">
                <a:latin typeface="Times New Roman" pitchFamily="18" charset="0"/>
                <a:cs typeface="Times New Roman" pitchFamily="18" charset="0"/>
              </a:rPr>
              <a:t> In this stage Estimation of the previously identified variables is done and also the parameters are estimated using the statement ESTIMATE.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Stage-3:</a:t>
            </a:r>
            <a:r>
              <a:rPr lang="en-US" sz="2200" dirty="0">
                <a:latin typeface="Times New Roman" pitchFamily="18" charset="0"/>
                <a:cs typeface="Times New Roman" pitchFamily="18" charset="0"/>
              </a:rPr>
              <a:t> Diagnostics checking of the above-collected variables and parameters is done in this stage. </a:t>
            </a:r>
          </a:p>
          <a:p>
            <a:pPr marL="342900" indent="-342900" algn="just">
              <a:lnSpc>
                <a:spcPct val="150000"/>
              </a:lnSpc>
              <a:buClrTx/>
              <a:buFont typeface="Wingdings" panose="05000000000000000000" pitchFamily="2" charset="2"/>
              <a:buChar char="Ø"/>
            </a:pPr>
            <a:r>
              <a:rPr lang="en-US" sz="2200" b="1" dirty="0">
                <a:latin typeface="Times New Roman" pitchFamily="18" charset="0"/>
                <a:cs typeface="Times New Roman" pitchFamily="18" charset="0"/>
              </a:rPr>
              <a:t>Stage-4:</a:t>
            </a:r>
            <a:r>
              <a:rPr lang="en-US" sz="2200" dirty="0">
                <a:latin typeface="Times New Roman" pitchFamily="18" charset="0"/>
                <a:cs typeface="Times New Roman" pitchFamily="18" charset="0"/>
              </a:rPr>
              <a:t> In this stage the predicting values of time series are forecasted which are future values, using the ARIMA model using the statement FORECAST. </a:t>
            </a:r>
          </a:p>
          <a:p>
            <a:endParaRPr lang="en-IN" sz="2000" dirty="0"/>
          </a:p>
        </p:txBody>
      </p:sp>
    </p:spTree>
    <p:extLst>
      <p:ext uri="{BB962C8B-B14F-4D97-AF65-F5344CB8AC3E}">
        <p14:creationId xmlns:p14="http://schemas.microsoft.com/office/powerpoint/2010/main" val="351996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655166-A5B5-4CD6-8CA5-E83F619FB96D}"/>
              </a:ext>
            </a:extLst>
          </p:cNvPr>
          <p:cNvSpPr txBox="1"/>
          <p:nvPr/>
        </p:nvSpPr>
        <p:spPr>
          <a:xfrm>
            <a:off x="845597" y="627640"/>
            <a:ext cx="8973105" cy="4939814"/>
          </a:xfrm>
          <a:prstGeom prst="rect">
            <a:avLst/>
          </a:prstGeom>
          <a:noFill/>
        </p:spPr>
        <p:txBody>
          <a:bodyPr wrap="square">
            <a:spAutoFit/>
          </a:bodyPr>
          <a:lstStyle/>
          <a:p>
            <a:r>
              <a:rPr lang="en-US" sz="3200" b="1" dirty="0">
                <a:latin typeface="Times New Roman" pitchFamily="18" charset="0"/>
                <a:cs typeface="Times New Roman" pitchFamily="18" charset="0"/>
              </a:rPr>
              <a:t>ENSEMBLE METHOD AND BAGGING</a:t>
            </a:r>
          </a:p>
          <a:p>
            <a:endParaRPr lang="en-US" sz="2000" b="1" dirty="0">
              <a:latin typeface="Times New Roman" pitchFamily="18" charset="0"/>
              <a:cs typeface="Times New Roman" pitchFamily="18" charset="0"/>
            </a:endParaRP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Bagging is the ensemble learning method that is commonly used to reduce variance within a noisy dataset.</a:t>
            </a:r>
          </a:p>
          <a:p>
            <a:pPr marL="342900" indent="-342900" algn="just">
              <a:lnSpc>
                <a:spcPct val="150000"/>
              </a:lnSpc>
              <a:buClrTx/>
              <a:buFont typeface="Wingdings" panose="05000000000000000000" pitchFamily="2" charset="2"/>
              <a:buChar char="Ø"/>
            </a:pPr>
            <a:r>
              <a:rPr lang="en-US" sz="2200" i="0" dirty="0">
                <a:effectLst/>
                <a:latin typeface="Times New Roman" panose="02020603050405020304" pitchFamily="18" charset="0"/>
                <a:cs typeface="Times New Roman" panose="02020603050405020304" pitchFamily="18" charset="0"/>
              </a:rPr>
              <a:t>Ensemble learning is a machine learning paradigm where multiple models are trained to solve the same problem and combined to get better results. </a:t>
            </a:r>
          </a:p>
          <a:p>
            <a:pPr marL="342900" indent="-342900" algn="just">
              <a:lnSpc>
                <a:spcPct val="150000"/>
              </a:lnSpc>
              <a:buClrTx/>
              <a:buFont typeface="Wingdings" panose="05000000000000000000" pitchFamily="2" charset="2"/>
              <a:buChar char="Ø"/>
            </a:pPr>
            <a:r>
              <a:rPr lang="en-US" sz="2200" dirty="0">
                <a:latin typeface="Times New Roman" panose="02020603050405020304" pitchFamily="18" charset="0"/>
                <a:cs typeface="Times New Roman" pitchFamily="18" charset="0"/>
              </a:rPr>
              <a:t>Bagging generates multiple bootstrap data from the original dataset, constructs a prediction model in a uniform way for each bootstrap data, and combines the models to arrive at the final model. </a:t>
            </a:r>
          </a:p>
          <a:p>
            <a:endParaRPr lang="en-IN" sz="3200" dirty="0"/>
          </a:p>
        </p:txBody>
      </p:sp>
    </p:spTree>
    <p:extLst>
      <p:ext uri="{BB962C8B-B14F-4D97-AF65-F5344CB8AC3E}">
        <p14:creationId xmlns:p14="http://schemas.microsoft.com/office/powerpoint/2010/main" val="183228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BB29A-9F62-4A2C-AD23-FE60FF30A9C8}"/>
              </a:ext>
            </a:extLst>
          </p:cNvPr>
          <p:cNvSpPr txBox="1"/>
          <p:nvPr/>
        </p:nvSpPr>
        <p:spPr>
          <a:xfrm>
            <a:off x="934374" y="618763"/>
            <a:ext cx="8218504"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itchFamily="18" charset="0"/>
              </a:rPr>
              <a:t>PERFORMANCE EVALUATION</a:t>
            </a:r>
            <a:endParaRPr lang="en-IN" sz="3200" dirty="0"/>
          </a:p>
        </p:txBody>
      </p:sp>
      <p:sp>
        <p:nvSpPr>
          <p:cNvPr id="4" name="TextBox 3">
            <a:extLst>
              <a:ext uri="{FF2B5EF4-FFF2-40B4-BE49-F238E27FC236}">
                <a16:creationId xmlns:a16="http://schemas.microsoft.com/office/drawing/2014/main" id="{9F84E959-F0EA-4012-87C7-3CE6371C9200}"/>
              </a:ext>
            </a:extLst>
          </p:cNvPr>
          <p:cNvSpPr txBox="1"/>
          <p:nvPr/>
        </p:nvSpPr>
        <p:spPr>
          <a:xfrm>
            <a:off x="849297" y="1415678"/>
            <a:ext cx="10493405"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US" sz="2400" dirty="0">
                <a:latin typeface="Times New Roman" panose="02020603050405020304" pitchFamily="18" charset="0"/>
                <a:cs typeface="Times New Roman" panose="02020603050405020304" pitchFamily="18" charset="0"/>
              </a:rPr>
              <a:t>Linear Regression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5" name="Table 5">
            <a:extLst>
              <a:ext uri="{FF2B5EF4-FFF2-40B4-BE49-F238E27FC236}">
                <a16:creationId xmlns:a16="http://schemas.microsoft.com/office/drawing/2014/main" id="{9C5BA11D-035C-4278-87DA-C23D753B0F59}"/>
              </a:ext>
            </a:extLst>
          </p:cNvPr>
          <p:cNvGraphicFramePr>
            <a:graphicFrameLocks noGrp="1"/>
          </p:cNvGraphicFramePr>
          <p:nvPr>
            <p:extLst>
              <p:ext uri="{D42A27DB-BD31-4B8C-83A1-F6EECF244321}">
                <p14:modId xmlns:p14="http://schemas.microsoft.com/office/powerpoint/2010/main" val="3324911912"/>
              </p:ext>
            </p:extLst>
          </p:nvPr>
        </p:nvGraphicFramePr>
        <p:xfrm>
          <a:off x="1792302" y="2100526"/>
          <a:ext cx="8127999" cy="158496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00153029"/>
                    </a:ext>
                  </a:extLst>
                </a:gridCol>
                <a:gridCol w="2709333">
                  <a:extLst>
                    <a:ext uri="{9D8B030D-6E8A-4147-A177-3AD203B41FA5}">
                      <a16:colId xmlns:a16="http://schemas.microsoft.com/office/drawing/2014/main" val="2307641984"/>
                    </a:ext>
                  </a:extLst>
                </a:gridCol>
                <a:gridCol w="2709333">
                  <a:extLst>
                    <a:ext uri="{9D8B030D-6E8A-4147-A177-3AD203B41FA5}">
                      <a16:colId xmlns:a16="http://schemas.microsoft.com/office/drawing/2014/main" val="202875876"/>
                    </a:ext>
                  </a:extLst>
                </a:gridCol>
              </a:tblGrid>
              <a:tr h="370840">
                <a:tc>
                  <a:txBody>
                    <a:bodyPr/>
                    <a:lstStyle/>
                    <a:p>
                      <a:r>
                        <a:rPr lang="en-IN" sz="2000" b="1" dirty="0">
                          <a:latin typeface="Times New Roman" panose="02020603050405020304" pitchFamily="18" charset="0"/>
                          <a:cs typeface="Times New Roman" panose="02020603050405020304" pitchFamily="18" charset="0"/>
                        </a:rPr>
                        <a:t>Features</a:t>
                      </a:r>
                    </a:p>
                  </a:txBody>
                  <a:tcPr/>
                </a:tc>
                <a:tc>
                  <a:txBody>
                    <a:bodyPr/>
                    <a:lstStyle/>
                    <a:p>
                      <a:r>
                        <a:rPr lang="en-IN" sz="2000" b="1" dirty="0">
                          <a:latin typeface="Times New Roman" panose="02020603050405020304" pitchFamily="18" charset="0"/>
                          <a:cs typeface="Times New Roman" panose="02020603050405020304" pitchFamily="18" charset="0"/>
                        </a:rPr>
                        <a:t>R-Squared</a:t>
                      </a:r>
                    </a:p>
                  </a:txBody>
                  <a:tcPr/>
                </a:tc>
                <a:tc>
                  <a:txBody>
                    <a:bodyPr/>
                    <a:lstStyle/>
                    <a:p>
                      <a:r>
                        <a:rPr lang="en-IN" sz="2000" b="1" dirty="0">
                          <a:latin typeface="Times New Roman" panose="02020603050405020304" pitchFamily="18" charset="0"/>
                          <a:cs typeface="Times New Roman" panose="02020603050405020304" pitchFamily="18" charset="0"/>
                        </a:rPr>
                        <a:t>R-Squared %</a:t>
                      </a:r>
                    </a:p>
                  </a:txBody>
                  <a:tcPr/>
                </a:tc>
                <a:extLst>
                  <a:ext uri="{0D108BD9-81ED-4DB2-BD59-A6C34878D82A}">
                    <a16:rowId xmlns:a16="http://schemas.microsoft.com/office/drawing/2014/main" val="2000552003"/>
                  </a:ext>
                </a:extLst>
              </a:tr>
              <a:tr h="370840">
                <a:tc>
                  <a:txBody>
                    <a:bodyPr/>
                    <a:lstStyle/>
                    <a:p>
                      <a:r>
                        <a:rPr lang="en-IN" sz="2000" dirty="0" err="1">
                          <a:latin typeface="Times New Roman" panose="02020603050405020304" pitchFamily="18" charset="0"/>
                          <a:cs typeface="Times New Roman" panose="02020603050405020304" pitchFamily="18" charset="0"/>
                        </a:rPr>
                        <a:t>TemperatureMin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0.999</a:t>
                      </a:r>
                    </a:p>
                  </a:txBody>
                  <a:tcPr/>
                </a:tc>
                <a:tc>
                  <a:txBody>
                    <a:bodyPr/>
                    <a:lstStyle/>
                    <a:p>
                      <a:r>
                        <a:rPr lang="en-IN" sz="2000" dirty="0">
                          <a:latin typeface="Times New Roman" panose="02020603050405020304" pitchFamily="18" charset="0"/>
                          <a:cs typeface="Times New Roman" panose="02020603050405020304" pitchFamily="18" charset="0"/>
                        </a:rPr>
                        <a:t>99.9</a:t>
                      </a:r>
                    </a:p>
                  </a:txBody>
                  <a:tcPr/>
                </a:tc>
                <a:extLst>
                  <a:ext uri="{0D108BD9-81ED-4DB2-BD59-A6C34878D82A}">
                    <a16:rowId xmlns:a16="http://schemas.microsoft.com/office/drawing/2014/main" val="3393003794"/>
                  </a:ext>
                </a:extLst>
              </a:tr>
              <a:tr h="370840">
                <a:tc>
                  <a:txBody>
                    <a:bodyPr/>
                    <a:lstStyle/>
                    <a:p>
                      <a:r>
                        <a:rPr lang="en-IN" sz="2000" dirty="0" err="1">
                          <a:latin typeface="Times New Roman" panose="02020603050405020304" pitchFamily="18" charset="0"/>
                          <a:cs typeface="Times New Roman" panose="02020603050405020304" pitchFamily="18" charset="0"/>
                        </a:rPr>
                        <a:t>TemperatureMax</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0.996</a:t>
                      </a:r>
                    </a:p>
                  </a:txBody>
                  <a:tcPr/>
                </a:tc>
                <a:tc>
                  <a:txBody>
                    <a:bodyPr/>
                    <a:lstStyle/>
                    <a:p>
                      <a:r>
                        <a:rPr lang="en-IN" sz="2000" dirty="0">
                          <a:latin typeface="Times New Roman" panose="02020603050405020304" pitchFamily="18" charset="0"/>
                          <a:cs typeface="Times New Roman" panose="02020603050405020304" pitchFamily="18" charset="0"/>
                        </a:rPr>
                        <a:t>99.6</a:t>
                      </a:r>
                    </a:p>
                  </a:txBody>
                  <a:tcPr/>
                </a:tc>
                <a:extLst>
                  <a:ext uri="{0D108BD9-81ED-4DB2-BD59-A6C34878D82A}">
                    <a16:rowId xmlns:a16="http://schemas.microsoft.com/office/drawing/2014/main" val="3917548816"/>
                  </a:ext>
                </a:extLst>
              </a:tr>
              <a:tr h="370840">
                <a:tc>
                  <a:txBody>
                    <a:bodyPr/>
                    <a:lstStyle/>
                    <a:p>
                      <a:r>
                        <a:rPr lang="en-IN" sz="2000" dirty="0" err="1">
                          <a:latin typeface="Times New Roman" panose="02020603050405020304" pitchFamily="18" charset="0"/>
                          <a:cs typeface="Times New Roman" panose="02020603050405020304" pitchFamily="18" charset="0"/>
                        </a:rPr>
                        <a:t>PrecipIntensity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0.643</a:t>
                      </a:r>
                    </a:p>
                  </a:txBody>
                  <a:tcPr/>
                </a:tc>
                <a:tc>
                  <a:txBody>
                    <a:bodyPr/>
                    <a:lstStyle/>
                    <a:p>
                      <a:r>
                        <a:rPr lang="en-IN" sz="2000" dirty="0">
                          <a:latin typeface="Times New Roman" panose="02020603050405020304" pitchFamily="18" charset="0"/>
                          <a:cs typeface="Times New Roman" panose="02020603050405020304" pitchFamily="18" charset="0"/>
                        </a:rPr>
                        <a:t>64.3</a:t>
                      </a:r>
                    </a:p>
                  </a:txBody>
                  <a:tcPr/>
                </a:tc>
                <a:extLst>
                  <a:ext uri="{0D108BD9-81ED-4DB2-BD59-A6C34878D82A}">
                    <a16:rowId xmlns:a16="http://schemas.microsoft.com/office/drawing/2014/main" val="1643247839"/>
                  </a:ext>
                </a:extLst>
              </a:tr>
            </a:tbl>
          </a:graphicData>
        </a:graphic>
      </p:graphicFrame>
      <p:sp>
        <p:nvSpPr>
          <p:cNvPr id="7" name="TextBox 6">
            <a:extLst>
              <a:ext uri="{FF2B5EF4-FFF2-40B4-BE49-F238E27FC236}">
                <a16:creationId xmlns:a16="http://schemas.microsoft.com/office/drawing/2014/main" id="{F304220E-696C-4F92-8595-7CC6FDC4665D}"/>
              </a:ext>
            </a:extLst>
          </p:cNvPr>
          <p:cNvSpPr txBox="1"/>
          <p:nvPr/>
        </p:nvSpPr>
        <p:spPr>
          <a:xfrm>
            <a:off x="934374" y="3964995"/>
            <a:ext cx="6094520" cy="461665"/>
          </a:xfrm>
          <a:prstGeom prst="rect">
            <a:avLst/>
          </a:prstGeom>
          <a:noFill/>
        </p:spPr>
        <p:txBody>
          <a:bodyPr wrap="square">
            <a:spAutoFit/>
          </a:bodyPr>
          <a:lstStyle/>
          <a:p>
            <a:pPr marL="285750" indent="-285750">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ARIMA</a:t>
            </a:r>
          </a:p>
        </p:txBody>
      </p:sp>
      <p:graphicFrame>
        <p:nvGraphicFramePr>
          <p:cNvPr id="8" name="Table 8">
            <a:extLst>
              <a:ext uri="{FF2B5EF4-FFF2-40B4-BE49-F238E27FC236}">
                <a16:creationId xmlns:a16="http://schemas.microsoft.com/office/drawing/2014/main" id="{C41C6070-3420-4EB2-B7A6-4AE7F22E5758}"/>
              </a:ext>
            </a:extLst>
          </p:cNvPr>
          <p:cNvGraphicFramePr>
            <a:graphicFrameLocks noGrp="1"/>
          </p:cNvGraphicFramePr>
          <p:nvPr>
            <p:extLst>
              <p:ext uri="{D42A27DB-BD31-4B8C-83A1-F6EECF244321}">
                <p14:modId xmlns:p14="http://schemas.microsoft.com/office/powerpoint/2010/main" val="2585893480"/>
              </p:ext>
            </p:extLst>
          </p:nvPr>
        </p:nvGraphicFramePr>
        <p:xfrm>
          <a:off x="1792302" y="4649842"/>
          <a:ext cx="8128000" cy="1584960"/>
        </p:xfrm>
        <a:graphic>
          <a:graphicData uri="http://schemas.openxmlformats.org/drawingml/2006/table">
            <a:tbl>
              <a:tblPr firstRow="1" bandRow="1">
                <a:tableStyleId>{5940675A-B579-460E-94D1-54222C63F5DA}</a:tableStyleId>
              </a:tblPr>
              <a:tblGrid>
                <a:gridCol w="1989585">
                  <a:extLst>
                    <a:ext uri="{9D8B030D-6E8A-4147-A177-3AD203B41FA5}">
                      <a16:colId xmlns:a16="http://schemas.microsoft.com/office/drawing/2014/main" val="675065098"/>
                    </a:ext>
                  </a:extLst>
                </a:gridCol>
                <a:gridCol w="2074415">
                  <a:extLst>
                    <a:ext uri="{9D8B030D-6E8A-4147-A177-3AD203B41FA5}">
                      <a16:colId xmlns:a16="http://schemas.microsoft.com/office/drawing/2014/main" val="1598030260"/>
                    </a:ext>
                  </a:extLst>
                </a:gridCol>
                <a:gridCol w="2032000">
                  <a:extLst>
                    <a:ext uri="{9D8B030D-6E8A-4147-A177-3AD203B41FA5}">
                      <a16:colId xmlns:a16="http://schemas.microsoft.com/office/drawing/2014/main" val="3373017368"/>
                    </a:ext>
                  </a:extLst>
                </a:gridCol>
                <a:gridCol w="2032000">
                  <a:extLst>
                    <a:ext uri="{9D8B030D-6E8A-4147-A177-3AD203B41FA5}">
                      <a16:colId xmlns:a16="http://schemas.microsoft.com/office/drawing/2014/main" val="2511967046"/>
                    </a:ext>
                  </a:extLst>
                </a:gridCol>
              </a:tblGrid>
              <a:tr h="528320">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b="1" dirty="0">
                          <a:latin typeface="Times New Roman" panose="02020603050405020304" pitchFamily="18" charset="0"/>
                          <a:cs typeface="Times New Roman" panose="02020603050405020304" pitchFamily="18" charset="0"/>
                        </a:rPr>
                        <a:t>MSE</a:t>
                      </a:r>
                    </a:p>
                  </a:txBody>
                  <a:tcPr/>
                </a:tc>
                <a:tc>
                  <a:txBody>
                    <a:bodyPr/>
                    <a:lstStyle/>
                    <a:p>
                      <a:r>
                        <a:rPr lang="en-IN" sz="2000" b="1" dirty="0">
                          <a:latin typeface="Times New Roman" panose="02020603050405020304" pitchFamily="18" charset="0"/>
                          <a:cs typeface="Times New Roman" panose="02020603050405020304" pitchFamily="18" charset="0"/>
                        </a:rPr>
                        <a:t>RMSE</a:t>
                      </a:r>
                    </a:p>
                  </a:txBody>
                  <a:tcPr/>
                </a:tc>
                <a:tc>
                  <a:txBody>
                    <a:bodyPr/>
                    <a:lstStyle/>
                    <a:p>
                      <a:r>
                        <a:rPr lang="en-IN" sz="2000" b="1" dirty="0">
                          <a:latin typeface="Times New Roman" panose="02020603050405020304" pitchFamily="18" charset="0"/>
                          <a:cs typeface="Times New Roman" panose="02020603050405020304" pitchFamily="18" charset="0"/>
                        </a:rPr>
                        <a:t>Error %</a:t>
                      </a:r>
                    </a:p>
                  </a:txBody>
                  <a:tcPr/>
                </a:tc>
                <a:extLst>
                  <a:ext uri="{0D108BD9-81ED-4DB2-BD59-A6C34878D82A}">
                    <a16:rowId xmlns:a16="http://schemas.microsoft.com/office/drawing/2014/main" val="549293604"/>
                  </a:ext>
                </a:extLst>
              </a:tr>
              <a:tr h="528320">
                <a:tc>
                  <a:txBody>
                    <a:bodyPr/>
                    <a:lstStyle/>
                    <a:p>
                      <a:r>
                        <a:rPr lang="en-IN" sz="2000" b="1" dirty="0">
                          <a:latin typeface="Times New Roman" panose="02020603050405020304" pitchFamily="18" charset="0"/>
                          <a:cs typeface="Times New Roman" panose="02020603050405020304" pitchFamily="18" charset="0"/>
                        </a:rPr>
                        <a:t>Observed</a:t>
                      </a:r>
                    </a:p>
                  </a:txBody>
                  <a:tcPr/>
                </a:tc>
                <a:tc>
                  <a:txBody>
                    <a:bodyPr/>
                    <a:lstStyle/>
                    <a:p>
                      <a:r>
                        <a:rPr lang="en-IN" sz="2000" dirty="0">
                          <a:latin typeface="Times New Roman" panose="02020603050405020304" pitchFamily="18" charset="0"/>
                          <a:cs typeface="Times New Roman" panose="02020603050405020304" pitchFamily="18" charset="0"/>
                        </a:rPr>
                        <a:t>27.68</a:t>
                      </a:r>
                    </a:p>
                  </a:txBody>
                  <a:tcPr/>
                </a:tc>
                <a:tc>
                  <a:txBody>
                    <a:bodyPr/>
                    <a:lstStyle/>
                    <a:p>
                      <a:r>
                        <a:rPr lang="en-IN" sz="2000" dirty="0">
                          <a:latin typeface="Times New Roman" panose="02020603050405020304" pitchFamily="18" charset="0"/>
                          <a:cs typeface="Times New Roman" panose="02020603050405020304" pitchFamily="18" charset="0"/>
                        </a:rPr>
                        <a:t>5.26</a:t>
                      </a:r>
                    </a:p>
                  </a:txBody>
                  <a:tcPr/>
                </a:tc>
                <a:tc>
                  <a:txBody>
                    <a:bodyPr/>
                    <a:lstStyle/>
                    <a:p>
                      <a:r>
                        <a:rPr lang="en-IN" sz="2000" dirty="0">
                          <a:latin typeface="Times New Roman" panose="02020603050405020304" pitchFamily="18" charset="0"/>
                          <a:cs typeface="Times New Roman" panose="02020603050405020304" pitchFamily="18" charset="0"/>
                        </a:rPr>
                        <a:t>19 %</a:t>
                      </a:r>
                    </a:p>
                  </a:txBody>
                  <a:tcPr/>
                </a:tc>
                <a:extLst>
                  <a:ext uri="{0D108BD9-81ED-4DB2-BD59-A6C34878D82A}">
                    <a16:rowId xmlns:a16="http://schemas.microsoft.com/office/drawing/2014/main" val="3211043971"/>
                  </a:ext>
                </a:extLst>
              </a:tr>
              <a:tr h="528320">
                <a:tc>
                  <a:txBody>
                    <a:bodyPr/>
                    <a:lstStyle/>
                    <a:p>
                      <a:r>
                        <a:rPr lang="en-IN" sz="2000" b="1" dirty="0">
                          <a:latin typeface="Times New Roman" panose="02020603050405020304" pitchFamily="18" charset="0"/>
                          <a:cs typeface="Times New Roman" panose="02020603050405020304" pitchFamily="18" charset="0"/>
                        </a:rPr>
                        <a:t>Forecasted</a:t>
                      </a:r>
                    </a:p>
                  </a:txBody>
                  <a:tcPr/>
                </a:tc>
                <a:tc>
                  <a:txBody>
                    <a:bodyPr/>
                    <a:lstStyle/>
                    <a:p>
                      <a:r>
                        <a:rPr lang="en-IN" sz="2000" dirty="0">
                          <a:latin typeface="Times New Roman" panose="02020603050405020304" pitchFamily="18" charset="0"/>
                          <a:cs typeface="Times New Roman" panose="02020603050405020304" pitchFamily="18" charset="0"/>
                        </a:rPr>
                        <a:t>1058.85</a:t>
                      </a:r>
                    </a:p>
                  </a:txBody>
                  <a:tcPr/>
                </a:tc>
                <a:tc>
                  <a:txBody>
                    <a:bodyPr/>
                    <a:lstStyle/>
                    <a:p>
                      <a:r>
                        <a:rPr lang="en-IN" sz="2000" dirty="0">
                          <a:latin typeface="Times New Roman" panose="02020603050405020304" pitchFamily="18" charset="0"/>
                          <a:cs typeface="Times New Roman" panose="02020603050405020304" pitchFamily="18" charset="0"/>
                        </a:rPr>
                        <a:t>32.54</a:t>
                      </a:r>
                    </a:p>
                  </a:txBody>
                  <a:tcPr/>
                </a:tc>
                <a:tc>
                  <a:txBody>
                    <a:bodyPr/>
                    <a:lstStyle/>
                    <a:p>
                      <a:r>
                        <a:rPr lang="en-IN" sz="2000" dirty="0">
                          <a:latin typeface="Times New Roman" panose="02020603050405020304" pitchFamily="18" charset="0"/>
                          <a:cs typeface="Times New Roman" panose="02020603050405020304" pitchFamily="18" charset="0"/>
                        </a:rPr>
                        <a:t>3 %</a:t>
                      </a:r>
                    </a:p>
                  </a:txBody>
                  <a:tcPr/>
                </a:tc>
                <a:extLst>
                  <a:ext uri="{0D108BD9-81ED-4DB2-BD59-A6C34878D82A}">
                    <a16:rowId xmlns:a16="http://schemas.microsoft.com/office/drawing/2014/main" val="3946824155"/>
                  </a:ext>
                </a:extLst>
              </a:tr>
            </a:tbl>
          </a:graphicData>
        </a:graphic>
      </p:graphicFrame>
    </p:spTree>
    <p:extLst>
      <p:ext uri="{BB962C8B-B14F-4D97-AF65-F5344CB8AC3E}">
        <p14:creationId xmlns:p14="http://schemas.microsoft.com/office/powerpoint/2010/main" val="248301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E5C0A4-D44A-4E2F-B9FE-A34B6A9FDC76}"/>
              </a:ext>
            </a:extLst>
          </p:cNvPr>
          <p:cNvSpPr txBox="1"/>
          <p:nvPr/>
        </p:nvSpPr>
        <p:spPr>
          <a:xfrm>
            <a:off x="646111" y="249817"/>
            <a:ext cx="6094520" cy="584775"/>
          </a:xfrm>
          <a:prstGeom prst="rect">
            <a:avLst/>
          </a:prstGeom>
          <a:noFill/>
        </p:spPr>
        <p:txBody>
          <a:bodyPr wrap="square">
            <a:spAutoFit/>
          </a:bodyPr>
          <a:lstStyle/>
          <a:p>
            <a:pPr algn="just"/>
            <a:r>
              <a:rPr lang="en-US" sz="3200" b="1" dirty="0">
                <a:latin typeface="Times New Roman" pitchFamily="18" charset="0"/>
                <a:cs typeface="Times New Roman" pitchFamily="18" charset="0"/>
              </a:rPr>
              <a:t>USER INTERFACE</a:t>
            </a:r>
            <a:r>
              <a:rPr lang="en-US" sz="3200" b="1" dirty="0">
                <a:solidFill>
                  <a:schemeClr val="accent2"/>
                </a:solidFill>
                <a:latin typeface="Times New Roman" pitchFamily="18" charset="0"/>
                <a:cs typeface="Times New Roman" pitchFamily="18" charset="0"/>
              </a:rPr>
              <a:t> </a:t>
            </a:r>
            <a:endParaRPr lang="en-IN" sz="3200" dirty="0"/>
          </a:p>
        </p:txBody>
      </p:sp>
      <p:pic>
        <p:nvPicPr>
          <p:cNvPr id="4" name="Picture 3">
            <a:extLst>
              <a:ext uri="{FF2B5EF4-FFF2-40B4-BE49-F238E27FC236}">
                <a16:creationId xmlns:a16="http://schemas.microsoft.com/office/drawing/2014/main" id="{0F8CB391-E7DA-46C8-8B57-74B8620A912D}"/>
              </a:ext>
            </a:extLst>
          </p:cNvPr>
          <p:cNvPicPr>
            <a:picLocks noChangeAspect="1"/>
          </p:cNvPicPr>
          <p:nvPr/>
        </p:nvPicPr>
        <p:blipFill>
          <a:blip r:embed="rId2"/>
          <a:stretch>
            <a:fillRect/>
          </a:stretch>
        </p:blipFill>
        <p:spPr>
          <a:xfrm>
            <a:off x="646111" y="1063416"/>
            <a:ext cx="11251474" cy="5586549"/>
          </a:xfrm>
          <a:prstGeom prst="rect">
            <a:avLst/>
          </a:prstGeom>
        </p:spPr>
      </p:pic>
    </p:spTree>
    <p:extLst>
      <p:ext uri="{BB962C8B-B14F-4D97-AF65-F5344CB8AC3E}">
        <p14:creationId xmlns:p14="http://schemas.microsoft.com/office/powerpoint/2010/main" val="19037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619A7-1299-4323-A3B0-AA5733AE31FC}"/>
              </a:ext>
            </a:extLst>
          </p:cNvPr>
          <p:cNvSpPr txBox="1"/>
          <p:nvPr/>
        </p:nvSpPr>
        <p:spPr>
          <a:xfrm>
            <a:off x="854476" y="419908"/>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IN" sz="3200" dirty="0"/>
          </a:p>
        </p:txBody>
      </p:sp>
      <p:sp>
        <p:nvSpPr>
          <p:cNvPr id="5" name="TextBox 4">
            <a:extLst>
              <a:ext uri="{FF2B5EF4-FFF2-40B4-BE49-F238E27FC236}">
                <a16:creationId xmlns:a16="http://schemas.microsoft.com/office/drawing/2014/main" id="{F5673E11-C047-4FB6-A1B9-56454860D048}"/>
              </a:ext>
            </a:extLst>
          </p:cNvPr>
          <p:cNvSpPr txBox="1"/>
          <p:nvPr/>
        </p:nvSpPr>
        <p:spPr>
          <a:xfrm>
            <a:off x="854476" y="851947"/>
            <a:ext cx="10588841" cy="5586145"/>
          </a:xfrm>
          <a:prstGeom prst="rect">
            <a:avLst/>
          </a:prstGeom>
          <a:noFill/>
        </p:spPr>
        <p:txBody>
          <a:bodyPr wrap="square">
            <a:spAutoFit/>
          </a:bodyPr>
          <a:lstStyle/>
          <a:p>
            <a:pPr marL="285750" indent="-285750" algn="just">
              <a:buFont typeface="Wingdings" panose="05000000000000000000" pitchFamily="2" charset="2"/>
              <a:buChar char="Ø"/>
            </a:pPr>
            <a:r>
              <a:rPr lang="en-US" sz="2100" b="0" i="0" dirty="0">
                <a:effectLst/>
                <a:latin typeface="Times New Roman" panose="02020603050405020304" pitchFamily="18" charset="0"/>
                <a:cs typeface="Times New Roman" panose="02020603050405020304" pitchFamily="18" charset="0"/>
              </a:rPr>
              <a:t>Rainfall forecasting is very important because </a:t>
            </a:r>
            <a:r>
              <a:rPr lang="en-US" sz="2100" b="1" i="0" dirty="0">
                <a:effectLst/>
                <a:latin typeface="Times New Roman" panose="02020603050405020304" pitchFamily="18" charset="0"/>
                <a:cs typeface="Times New Roman" panose="02020603050405020304" pitchFamily="18" charset="0"/>
              </a:rPr>
              <a:t>heavy and irregular rainfall can have many impacts like the destruction of crops and farms</a:t>
            </a:r>
            <a:r>
              <a:rPr lang="en-US" sz="2100" b="0" i="0" dirty="0">
                <a:effectLst/>
                <a:latin typeface="Times New Roman" panose="02020603050405020304" pitchFamily="18" charset="0"/>
                <a:cs typeface="Times New Roman" panose="02020603050405020304" pitchFamily="18" charset="0"/>
              </a:rPr>
              <a:t>, and damage of property so a better forecasting model is essential for an early warning that can minimize risks to life and property and also manage the agricultural farms in a better way.</a:t>
            </a:r>
          </a:p>
          <a:p>
            <a:pPr algn="just"/>
            <a:endParaRPr lang="en-US" sz="2100"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proposed methodology predicts annual rainfall by time series ARIMA model and Linear Regression a machine learning algorithm.</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Time series data have been used extensively in classical statistics. The ARIMA has been trained to produce excellent outcomes.</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solidFill>
                  <a:srgbClr val="000000"/>
                </a:solidFill>
                <a:effectLst/>
                <a:latin typeface="Times New Roman" panose="02020603050405020304" pitchFamily="18" charset="0"/>
                <a:ea typeface="Times New Roman" panose="02020603050405020304" pitchFamily="18" charset="0"/>
              </a:rPr>
              <a:t>The ARIMA model demonstrated greater accuracy in all seasonal and yearly rains. To offer a solid prediction, this method, like time series ARIMA, requires a strict assumption of stationarity.</a:t>
            </a:r>
          </a:p>
          <a:p>
            <a:pPr algn="just"/>
            <a:endParaRPr lang="en-US" sz="210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US" sz="2100" dirty="0">
                <a:latin typeface="Times New Roman" pitchFamily="18" charset="0"/>
                <a:cs typeface="Times New Roman" pitchFamily="18" charset="0"/>
              </a:rPr>
              <a:t>We use the real data from the Kaggle and compare the model quality based on several criteria in ARIMA.</a:t>
            </a:r>
          </a:p>
        </p:txBody>
      </p:sp>
    </p:spTree>
    <p:extLst>
      <p:ext uri="{BB962C8B-B14F-4D97-AF65-F5344CB8AC3E}">
        <p14:creationId xmlns:p14="http://schemas.microsoft.com/office/powerpoint/2010/main" val="158014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9DCC4-2B14-4DE7-9B36-D9C0010AF5C3}"/>
              </a:ext>
            </a:extLst>
          </p:cNvPr>
          <p:cNvSpPr txBox="1"/>
          <p:nvPr/>
        </p:nvSpPr>
        <p:spPr>
          <a:xfrm>
            <a:off x="526869" y="251898"/>
            <a:ext cx="5540473"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8DF626BB-C630-4D4B-A0A6-C2D50AC432C1}"/>
              </a:ext>
            </a:extLst>
          </p:cNvPr>
          <p:cNvPicPr>
            <a:picLocks noChangeAspect="1"/>
          </p:cNvPicPr>
          <p:nvPr/>
        </p:nvPicPr>
        <p:blipFill>
          <a:blip r:embed="rId2"/>
          <a:stretch>
            <a:fillRect/>
          </a:stretch>
        </p:blipFill>
        <p:spPr>
          <a:xfrm>
            <a:off x="596538" y="932787"/>
            <a:ext cx="11138262" cy="5542686"/>
          </a:xfrm>
          <a:prstGeom prst="rect">
            <a:avLst/>
          </a:prstGeom>
        </p:spPr>
      </p:pic>
    </p:spTree>
    <p:extLst>
      <p:ext uri="{BB962C8B-B14F-4D97-AF65-F5344CB8AC3E}">
        <p14:creationId xmlns:p14="http://schemas.microsoft.com/office/powerpoint/2010/main" val="79447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A5343-6FCE-4462-8F25-9146317385AE}"/>
              </a:ext>
            </a:extLst>
          </p:cNvPr>
          <p:cNvSpPr txBox="1"/>
          <p:nvPr/>
        </p:nvSpPr>
        <p:spPr>
          <a:xfrm>
            <a:off x="646111" y="396821"/>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Content Placeholder 5">
            <a:extLst>
              <a:ext uri="{FF2B5EF4-FFF2-40B4-BE49-F238E27FC236}">
                <a16:creationId xmlns:a16="http://schemas.microsoft.com/office/drawing/2014/main" id="{F15F8DBD-CB0C-42C7-A8A0-14F9506B1DDB}"/>
              </a:ext>
            </a:extLst>
          </p:cNvPr>
          <p:cNvPicPr>
            <a:picLocks noChangeAspect="1"/>
          </p:cNvPicPr>
          <p:nvPr/>
        </p:nvPicPr>
        <p:blipFill>
          <a:blip r:embed="rId2"/>
          <a:stretch>
            <a:fillRect/>
          </a:stretch>
        </p:blipFill>
        <p:spPr>
          <a:xfrm>
            <a:off x="768031" y="981596"/>
            <a:ext cx="10899778" cy="5326742"/>
          </a:xfrm>
          <a:prstGeom prst="rect">
            <a:avLst/>
          </a:prstGeom>
        </p:spPr>
      </p:pic>
    </p:spTree>
    <p:extLst>
      <p:ext uri="{BB962C8B-B14F-4D97-AF65-F5344CB8AC3E}">
        <p14:creationId xmlns:p14="http://schemas.microsoft.com/office/powerpoint/2010/main" val="4024868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BDA52-A3D8-4DE5-978B-6BDDD5674CBD}"/>
              </a:ext>
            </a:extLst>
          </p:cNvPr>
          <p:cNvSpPr txBox="1"/>
          <p:nvPr/>
        </p:nvSpPr>
        <p:spPr>
          <a:xfrm>
            <a:off x="614792" y="328430"/>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USER INTERFACE </a:t>
            </a:r>
            <a:endParaRPr lang="en-IN" sz="3200" dirty="0"/>
          </a:p>
        </p:txBody>
      </p:sp>
      <p:pic>
        <p:nvPicPr>
          <p:cNvPr id="4" name="Picture 3">
            <a:extLst>
              <a:ext uri="{FF2B5EF4-FFF2-40B4-BE49-F238E27FC236}">
                <a16:creationId xmlns:a16="http://schemas.microsoft.com/office/drawing/2014/main" id="{CC33F9A0-126D-45A9-A7EE-DCC0776FFBBC}"/>
              </a:ext>
            </a:extLst>
          </p:cNvPr>
          <p:cNvPicPr>
            <a:picLocks noChangeAspect="1"/>
          </p:cNvPicPr>
          <p:nvPr/>
        </p:nvPicPr>
        <p:blipFill>
          <a:blip r:embed="rId2"/>
          <a:stretch>
            <a:fillRect/>
          </a:stretch>
        </p:blipFill>
        <p:spPr>
          <a:xfrm>
            <a:off x="736712" y="913205"/>
            <a:ext cx="10962416" cy="5438630"/>
          </a:xfrm>
          <a:prstGeom prst="rect">
            <a:avLst/>
          </a:prstGeom>
        </p:spPr>
      </p:pic>
    </p:spTree>
    <p:extLst>
      <p:ext uri="{BB962C8B-B14F-4D97-AF65-F5344CB8AC3E}">
        <p14:creationId xmlns:p14="http://schemas.microsoft.com/office/powerpoint/2010/main" val="338703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C55C38-46C9-4C3A-8964-D14C3EE7D7EA}"/>
              </a:ext>
            </a:extLst>
          </p:cNvPr>
          <p:cNvSpPr txBox="1"/>
          <p:nvPr/>
        </p:nvSpPr>
        <p:spPr>
          <a:xfrm>
            <a:off x="932155" y="494475"/>
            <a:ext cx="6094520" cy="584775"/>
          </a:xfrm>
          <a:prstGeom prst="rect">
            <a:avLst/>
          </a:prstGeom>
          <a:noFill/>
        </p:spPr>
        <p:txBody>
          <a:bodyPr wrap="square">
            <a:spAutoFit/>
          </a:bodyPr>
          <a:lstStyle/>
          <a:p>
            <a:r>
              <a:rPr lang="en-US" sz="3200" b="1" dirty="0">
                <a:latin typeface="Times New Roman" pitchFamily="18" charset="0"/>
                <a:cs typeface="Times New Roman" pitchFamily="18" charset="0"/>
              </a:rPr>
              <a:t>CONCLUSION </a:t>
            </a:r>
            <a:endParaRPr lang="en-IN" sz="3200" dirty="0"/>
          </a:p>
        </p:txBody>
      </p:sp>
      <p:sp>
        <p:nvSpPr>
          <p:cNvPr id="5" name="TextBox 4">
            <a:extLst>
              <a:ext uri="{FF2B5EF4-FFF2-40B4-BE49-F238E27FC236}">
                <a16:creationId xmlns:a16="http://schemas.microsoft.com/office/drawing/2014/main" id="{A41D7102-5F9C-42E6-BBAC-3560A8EADD01}"/>
              </a:ext>
            </a:extLst>
          </p:cNvPr>
          <p:cNvSpPr txBox="1"/>
          <p:nvPr/>
        </p:nvSpPr>
        <p:spPr>
          <a:xfrm>
            <a:off x="932155" y="1079250"/>
            <a:ext cx="10120544" cy="3586366"/>
          </a:xfrm>
          <a:prstGeom prst="rect">
            <a:avLst/>
          </a:prstGeom>
          <a:noFill/>
        </p:spPr>
        <p:txBody>
          <a:bodyPr wrap="square">
            <a:spAutoFit/>
          </a:bodyPr>
          <a:lstStyle/>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proposed study introduces a rainfall recommendations system that uses ARIMA and Linear Regression to provide computer-assisted results.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Depending on the data set used in a particular area, the model focuses on the variety of rainfall and its production in each area, as well as the weather and seasonal patterns. </a:t>
            </a:r>
          </a:p>
          <a:p>
            <a:pPr marL="342900" indent="-342900" algn="just">
              <a:lnSpc>
                <a:spcPct val="150000"/>
              </a:lnSpc>
              <a:buClrTx/>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The algorithms used for the recommendation function with ARIMA can be achieved when it rains during the rainy season or not is investigated and demonstrated.</a:t>
            </a:r>
          </a:p>
        </p:txBody>
      </p:sp>
    </p:spTree>
    <p:extLst>
      <p:ext uri="{BB962C8B-B14F-4D97-AF65-F5344CB8AC3E}">
        <p14:creationId xmlns:p14="http://schemas.microsoft.com/office/powerpoint/2010/main" val="4270034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B8AFC-F1A9-4165-90DD-8CF87F9A3E96}"/>
              </a:ext>
            </a:extLst>
          </p:cNvPr>
          <p:cNvSpPr txBox="1"/>
          <p:nvPr/>
        </p:nvSpPr>
        <p:spPr>
          <a:xfrm>
            <a:off x="792331" y="237023"/>
            <a:ext cx="10935071" cy="7017306"/>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REFERENCES</a:t>
            </a:r>
          </a:p>
          <a:p>
            <a:endParaRPr lang="en-US" sz="1300" b="1"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U.Ashwini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K.Kalaivani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K.Ulagapriya</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A.Saritha</a:t>
            </a:r>
            <a:r>
              <a:rPr lang="en-US" sz="1300" dirty="0">
                <a:effectLst/>
                <a:latin typeface="Times New Roman" panose="02020603050405020304" pitchFamily="18" charset="0"/>
                <a:ea typeface="Times New Roman" panose="02020603050405020304" pitchFamily="18" charset="0"/>
              </a:rPr>
              <a:t> (2021),“Time Series Analysis based </a:t>
            </a:r>
            <a:r>
              <a:rPr lang="en-US" sz="1300" dirty="0" err="1">
                <a:effectLst/>
                <a:latin typeface="Times New Roman" panose="02020603050405020304" pitchFamily="18" charset="0"/>
                <a:ea typeface="Times New Roman" panose="02020603050405020304" pitchFamily="18" charset="0"/>
              </a:rPr>
              <a:t>Tamilnadu</a:t>
            </a:r>
            <a:r>
              <a:rPr lang="en-US" sz="1300" dirty="0">
                <a:effectLst/>
                <a:latin typeface="Times New Roman" panose="02020603050405020304" pitchFamily="18" charset="0"/>
                <a:ea typeface="Times New Roman" panose="02020603050405020304" pitchFamily="18" charset="0"/>
              </a:rPr>
              <a:t> Monsoon Rainfall Prediction using Seasonal ARIMA”, IEEE.(</a:t>
            </a:r>
            <a:r>
              <a:rPr lang="en-US" sz="1300" b="1"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https://ieeexplore.ieee.org/document/9358615</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Arnav Garg, Himanshu Pandey (2019), “Rainfall Prediction Using Machine Learning”, International Journal of Innovative Science and Research Technology, Volume 4, Issue 5,.</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https://ijisrt.com/wp-content/uploads/2019/05/IJISRT19MY198.pdf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Anosh</a:t>
            </a:r>
            <a:r>
              <a:rPr lang="en-US" sz="1300" dirty="0">
                <a:effectLst/>
                <a:latin typeface="Times New Roman" panose="02020603050405020304" pitchFamily="18" charset="0"/>
                <a:ea typeface="Times New Roman" panose="02020603050405020304" pitchFamily="18" charset="0"/>
              </a:rPr>
              <a:t> Graham, Ekta Pathak Mishra (2017), “Time series analysis model to forecast rainfall for Allahabad region”, Journal of Pharmacognosy and Phytochemistry.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https://www.phytojournal.com/archives/2017/vol6issue5/PartU/6-5-80-125.pdf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CMAK </a:t>
            </a:r>
            <a:r>
              <a:rPr lang="en-US" sz="1300" dirty="0" err="1">
                <a:effectLst/>
                <a:latin typeface="Times New Roman" panose="02020603050405020304" pitchFamily="18" charset="0"/>
                <a:ea typeface="Times New Roman" panose="02020603050405020304" pitchFamily="18" charset="0"/>
              </a:rPr>
              <a:t>Zeelan</a:t>
            </a:r>
            <a:r>
              <a:rPr lang="en-US" sz="1300" dirty="0">
                <a:effectLst/>
                <a:latin typeface="Times New Roman" panose="02020603050405020304" pitchFamily="18" charset="0"/>
                <a:ea typeface="Times New Roman" panose="02020603050405020304" pitchFamily="18" charset="0"/>
              </a:rPr>
              <a:t> Basha, </a:t>
            </a:r>
            <a:r>
              <a:rPr lang="en-US" sz="1300" dirty="0" err="1">
                <a:effectLst/>
                <a:latin typeface="Times New Roman" panose="02020603050405020304" pitchFamily="18" charset="0"/>
                <a:ea typeface="Times New Roman" panose="02020603050405020304" pitchFamily="18" charset="0"/>
              </a:rPr>
              <a:t>Nagulla</a:t>
            </a:r>
            <a:r>
              <a:rPr lang="en-US" sz="1300" dirty="0">
                <a:effectLst/>
                <a:latin typeface="Times New Roman" panose="02020603050405020304" pitchFamily="18" charset="0"/>
                <a:ea typeface="Times New Roman" panose="02020603050405020304" pitchFamily="18" charset="0"/>
              </a:rPr>
              <a:t> Bhavana, </a:t>
            </a:r>
            <a:r>
              <a:rPr lang="en-US" sz="1300" dirty="0" err="1">
                <a:effectLst/>
                <a:latin typeface="Times New Roman" panose="02020603050405020304" pitchFamily="18" charset="0"/>
                <a:ea typeface="Times New Roman" panose="02020603050405020304" pitchFamily="18" charset="0"/>
              </a:rPr>
              <a:t>Ponduru</a:t>
            </a:r>
            <a:r>
              <a:rPr lang="en-US" sz="1300" dirty="0">
                <a:effectLst/>
                <a:latin typeface="Times New Roman" panose="02020603050405020304" pitchFamily="18" charset="0"/>
                <a:ea typeface="Times New Roman" panose="02020603050405020304" pitchFamily="18" charset="0"/>
              </a:rPr>
              <a:t> Bhavya, Sowmya V (2020), “Rainfall Prediction Using Machine Learning &amp; Deep Learning Techniques “, International Conference on Electronics and Sustainable Communication Systems.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https://ieeexplore.ieee.org/document/9155896</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Dechao</a:t>
            </a:r>
            <a:r>
              <a:rPr lang="en-US" sz="1300" dirty="0">
                <a:effectLst/>
                <a:latin typeface="Times New Roman" panose="02020603050405020304" pitchFamily="18" charset="0"/>
                <a:ea typeface="Times New Roman" panose="02020603050405020304" pitchFamily="18" charset="0"/>
              </a:rPr>
              <a:t> Sun, </a:t>
            </a:r>
            <a:r>
              <a:rPr lang="en-US" sz="1300" dirty="0" err="1">
                <a:effectLst/>
                <a:latin typeface="Times New Roman" panose="02020603050405020304" pitchFamily="18" charset="0"/>
                <a:ea typeface="Times New Roman" panose="02020603050405020304" pitchFamily="18" charset="0"/>
              </a:rPr>
              <a:t>Jiali</a:t>
            </a:r>
            <a:r>
              <a:rPr lang="en-US" sz="1300" dirty="0">
                <a:effectLst/>
                <a:latin typeface="Times New Roman" panose="02020603050405020304" pitchFamily="18" charset="0"/>
                <a:ea typeface="Times New Roman" panose="02020603050405020304" pitchFamily="18" charset="0"/>
              </a:rPr>
              <a:t> Wu, Hong Huang, </a:t>
            </a:r>
            <a:r>
              <a:rPr lang="en-US" sz="1300" dirty="0" err="1">
                <a:effectLst/>
                <a:latin typeface="Times New Roman" panose="02020603050405020304" pitchFamily="18" charset="0"/>
                <a:ea typeface="Times New Roman" panose="02020603050405020304" pitchFamily="18" charset="0"/>
              </a:rPr>
              <a:t>Renfang</a:t>
            </a:r>
            <a:r>
              <a:rPr lang="en-US" sz="1300" dirty="0">
                <a:effectLst/>
                <a:latin typeface="Times New Roman" panose="02020603050405020304" pitchFamily="18" charset="0"/>
                <a:ea typeface="Times New Roman" panose="02020603050405020304" pitchFamily="18" charset="0"/>
              </a:rPr>
              <a:t> Wang , Feng Liang, and Hong Xinhua (2021), “Prediction of Short-Time Rainfall Based on Deep Learning”, Volume 2021, 8 pages.</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https://www.hindawi.com/journals/mpe/2021/6664413/</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Moulana</a:t>
            </a:r>
            <a:r>
              <a:rPr lang="en-US" sz="1300" dirty="0">
                <a:effectLst/>
                <a:latin typeface="Times New Roman" panose="02020603050405020304" pitchFamily="18" charset="0"/>
                <a:ea typeface="Times New Roman" panose="02020603050405020304" pitchFamily="18" charset="0"/>
              </a:rPr>
              <a:t> Mohammed, </a:t>
            </a:r>
            <a:r>
              <a:rPr lang="en-US" sz="1300" dirty="0" err="1">
                <a:effectLst/>
                <a:latin typeface="Times New Roman" panose="02020603050405020304" pitchFamily="18" charset="0"/>
                <a:ea typeface="Times New Roman" panose="02020603050405020304" pitchFamily="18" charset="0"/>
              </a:rPr>
              <a:t>Roshitha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Kolapalli</a:t>
            </a:r>
            <a:r>
              <a:rPr lang="en-US" sz="1300" dirty="0">
                <a:effectLst/>
                <a:latin typeface="Times New Roman" panose="02020603050405020304" pitchFamily="18" charset="0"/>
                <a:ea typeface="Times New Roman" panose="02020603050405020304" pitchFamily="18" charset="0"/>
              </a:rPr>
              <a:t>, Niharika </a:t>
            </a:r>
            <a:r>
              <a:rPr lang="en-US" sz="1300" dirty="0" err="1">
                <a:effectLst/>
                <a:latin typeface="Times New Roman" panose="02020603050405020304" pitchFamily="18" charset="0"/>
                <a:ea typeface="Times New Roman" panose="02020603050405020304" pitchFamily="18" charset="0"/>
              </a:rPr>
              <a:t>Golla</a:t>
            </a:r>
            <a:r>
              <a:rPr lang="en-US" sz="1300" dirty="0">
                <a:effectLst/>
                <a:latin typeface="Times New Roman" panose="02020603050405020304" pitchFamily="18" charset="0"/>
                <a:ea typeface="Times New Roman" panose="02020603050405020304" pitchFamily="18" charset="0"/>
              </a:rPr>
              <a:t>, Siva Sai </a:t>
            </a:r>
            <a:r>
              <a:rPr lang="en-US" sz="1300" dirty="0" err="1">
                <a:effectLst/>
                <a:latin typeface="Times New Roman" panose="02020603050405020304" pitchFamily="18" charset="0"/>
                <a:ea typeface="Times New Roman" panose="02020603050405020304" pitchFamily="18" charset="0"/>
              </a:rPr>
              <a:t>Maturi</a:t>
            </a:r>
            <a:r>
              <a:rPr lang="en-US" sz="1300" dirty="0">
                <a:effectLst/>
                <a:latin typeface="Times New Roman" panose="02020603050405020304" pitchFamily="18" charset="0"/>
                <a:ea typeface="Times New Roman" panose="02020603050405020304" pitchFamily="18" charset="0"/>
              </a:rPr>
              <a:t> (2020), "Prediction Of Rainfall Using Machine Learning Techniques", international journal of scientific &amp; technology research, volume 9, issue 01.</a:t>
            </a:r>
            <a:r>
              <a:rPr lang="en-US" sz="1300" b="1" u="sng" dirty="0">
                <a:solidFill>
                  <a:srgbClr val="0070C0"/>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(http://www.ijstr.org/final-print/jan2020/Prediction-Of-Rainfall-Using-Machine-Learning-Techniques.pdf</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Pengcheng</a:t>
            </a:r>
            <a:r>
              <a:rPr lang="en-US" sz="1300" dirty="0">
                <a:effectLst/>
                <a:latin typeface="Times New Roman" panose="02020603050405020304" pitchFamily="18" charset="0"/>
                <a:ea typeface="Times New Roman" panose="02020603050405020304" pitchFamily="18" charset="0"/>
              </a:rPr>
              <a:t> Zhang, </a:t>
            </a:r>
            <a:r>
              <a:rPr lang="en-US" sz="1300" dirty="0" err="1">
                <a:effectLst/>
                <a:latin typeface="Times New Roman" panose="02020603050405020304" pitchFamily="18" charset="0"/>
                <a:ea typeface="Times New Roman" panose="02020603050405020304" pitchFamily="18" charset="0"/>
              </a:rPr>
              <a:t>Yangyang</a:t>
            </a:r>
            <a:r>
              <a:rPr lang="en-US" sz="1300" dirty="0">
                <a:effectLst/>
                <a:latin typeface="Times New Roman" panose="02020603050405020304" pitchFamily="18" charset="0"/>
                <a:ea typeface="Times New Roman" panose="02020603050405020304" pitchFamily="18" charset="0"/>
              </a:rPr>
              <a:t> Jia, Jerry Gao, Wei Song, Hareton Leung,(2018) “Short-term Rainfall Forecasting Using Multi-layer Perceptron”, IEEE.</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dirty="0">
                <a:latin typeface="Times New Roman" panose="02020603050405020304" pitchFamily="18" charset="0"/>
                <a:ea typeface="Calibri" panose="020F0502020204030204" pitchFamily="34" charset="0"/>
                <a:cs typeface="Times New Roman" panose="02020603050405020304" pitchFamily="18" charset="0"/>
              </a:rPr>
              <a:t>(</a:t>
            </a:r>
            <a:r>
              <a:rPr lang="en-US" sz="1300" b="1" dirty="0">
                <a:solidFill>
                  <a:srgbClr val="0070C0"/>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https://ieeexplore.ieee.org/document/8468083</a:t>
            </a:r>
            <a:r>
              <a:rPr lang="en-US" sz="1300" b="1"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Nana </a:t>
            </a:r>
            <a:r>
              <a:rPr lang="en-US" sz="1300" dirty="0" err="1">
                <a:effectLst/>
                <a:latin typeface="Times New Roman" panose="02020603050405020304" pitchFamily="18" charset="0"/>
                <a:ea typeface="Times New Roman" panose="02020603050405020304" pitchFamily="18" charset="0"/>
              </a:rPr>
              <a:t>kofi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ahoi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appiah-badu</a:t>
            </a:r>
            <a:r>
              <a:rPr lang="en-US" sz="1300" dirty="0">
                <a:effectLst/>
                <a:latin typeface="Times New Roman" panose="02020603050405020304" pitchFamily="18" charset="0"/>
                <a:ea typeface="Times New Roman" panose="02020603050405020304" pitchFamily="18" charset="0"/>
              </a:rPr>
              <a:t>, yaw </a:t>
            </a:r>
            <a:r>
              <a:rPr lang="en-US" sz="1300" dirty="0" err="1">
                <a:effectLst/>
                <a:latin typeface="Times New Roman" panose="02020603050405020304" pitchFamily="18" charset="0"/>
                <a:ea typeface="Times New Roman" panose="02020603050405020304" pitchFamily="18" charset="0"/>
              </a:rPr>
              <a:t>marfo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missah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leonard</a:t>
            </a:r>
            <a:r>
              <a:rPr lang="en-US" sz="1300" dirty="0">
                <a:effectLst/>
                <a:latin typeface="Times New Roman" panose="02020603050405020304" pitchFamily="18" charset="0"/>
                <a:ea typeface="Times New Roman" panose="02020603050405020304" pitchFamily="18" charset="0"/>
              </a:rPr>
              <a:t> k. </a:t>
            </a:r>
            <a:r>
              <a:rPr lang="en-US" sz="1300" dirty="0" err="1">
                <a:effectLst/>
                <a:latin typeface="Times New Roman" panose="02020603050405020304" pitchFamily="18" charset="0"/>
                <a:ea typeface="Times New Roman" panose="02020603050405020304" pitchFamily="18" charset="0"/>
              </a:rPr>
              <a:t>amekudzi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najim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ussiph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twum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frimpong</a:t>
            </a:r>
            <a:r>
              <a:rPr lang="en-US" sz="1300" dirty="0">
                <a:effectLst/>
                <a:latin typeface="Times New Roman" panose="02020603050405020304" pitchFamily="18" charset="0"/>
                <a:ea typeface="Times New Roman" panose="02020603050405020304" pitchFamily="18" charset="0"/>
              </a:rPr>
              <a:t>, and </a:t>
            </a:r>
            <a:r>
              <a:rPr lang="en-US" sz="1300" dirty="0" err="1">
                <a:effectLst/>
                <a:latin typeface="Times New Roman" panose="02020603050405020304" pitchFamily="18" charset="0"/>
                <a:ea typeface="Times New Roman" panose="02020603050405020304" pitchFamily="18" charset="0"/>
              </a:rPr>
              <a:t>emmanuel</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ahene</a:t>
            </a:r>
            <a:r>
              <a:rPr lang="en-US" sz="1300" dirty="0">
                <a:effectLst/>
                <a:latin typeface="Times New Roman" panose="02020603050405020304" pitchFamily="18" charset="0"/>
                <a:ea typeface="Times New Roman" panose="02020603050405020304" pitchFamily="18" charset="0"/>
              </a:rPr>
              <a:t>,(2021), “Rainfall Prediction Using Machine Learning Algorithms for the Various Ecological Zones of Ghana”, IEEE, volume 10.</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dirty="0">
                <a:latin typeface="Times New Roman" panose="02020603050405020304" pitchFamily="18" charset="0"/>
                <a:cs typeface="Times New Roman" panose="02020603050405020304" pitchFamily="18" charset="0"/>
              </a:rPr>
              <a:t> </a:t>
            </a:r>
            <a:r>
              <a:rPr lang="en-US" sz="1300" b="1" u="sng" dirty="0">
                <a:solidFill>
                  <a:srgbClr val="0070C0"/>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https://ieeexplore.ieee.org/abstract/document/9664520</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a:effectLst/>
                <a:latin typeface="Times New Roman" panose="02020603050405020304" pitchFamily="18" charset="0"/>
                <a:ea typeface="Times New Roman" panose="02020603050405020304" pitchFamily="18" charset="0"/>
              </a:rPr>
              <a:t>Nitin Singh, Saurabh Chaturvedi, Shamim Akhter (2019),“Weather Forecasting Using Machine Learning Algorithm”, IEEE. </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https://ieeexplore.ieee.org/document/8938211</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Uchamad</a:t>
            </a:r>
            <a:r>
              <a:rPr lang="en-US" sz="1300" dirty="0">
                <a:effectLst/>
                <a:latin typeface="Times New Roman" panose="02020603050405020304" pitchFamily="18" charset="0"/>
                <a:ea typeface="Times New Roman" panose="02020603050405020304" pitchFamily="18" charset="0"/>
              </a:rPr>
              <a:t> Taufiq Anwar,  </a:t>
            </a:r>
            <a:r>
              <a:rPr lang="en-US" sz="1300" dirty="0" err="1">
                <a:effectLst/>
                <a:latin typeface="Times New Roman" panose="02020603050405020304" pitchFamily="18" charset="0"/>
                <a:ea typeface="Times New Roman" panose="02020603050405020304" pitchFamily="18" charset="0"/>
              </a:rPr>
              <a:t>Saptono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Nugrohadi</a:t>
            </a:r>
            <a:r>
              <a:rPr lang="en-US" sz="1300" dirty="0">
                <a:effectLst/>
                <a:latin typeface="Times New Roman" panose="02020603050405020304" pitchFamily="18" charset="0"/>
                <a:ea typeface="Times New Roman" panose="02020603050405020304" pitchFamily="18" charset="0"/>
              </a:rPr>
              <a:t>, Vita </a:t>
            </a:r>
            <a:r>
              <a:rPr lang="en-US" sz="1300" dirty="0" err="1">
                <a:effectLst/>
                <a:latin typeface="Times New Roman" panose="02020603050405020304" pitchFamily="18" charset="0"/>
                <a:ea typeface="Times New Roman" panose="02020603050405020304" pitchFamily="18" charset="0"/>
              </a:rPr>
              <a:t>Tantriyati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Vikky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Aprelia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Windarni</a:t>
            </a:r>
            <a:r>
              <a:rPr lang="en-US" sz="1300" dirty="0">
                <a:effectLst/>
                <a:latin typeface="Times New Roman" panose="02020603050405020304" pitchFamily="18" charset="0"/>
                <a:ea typeface="Times New Roman" panose="02020603050405020304" pitchFamily="18" charset="0"/>
              </a:rPr>
              <a:t>,(2020) “Rain Prediction Using Rule-Based Machine Learning Approach”, Advance Sustainable Science, Engineering and Technology.</a:t>
            </a: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300" b="1" u="sng" dirty="0">
                <a:solidFill>
                  <a:srgbClr val="0070C0"/>
                </a:solidFill>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http://journal.upgris.ac.id/index.php/asset/article/view/6019</a:t>
            </a:r>
            <a:r>
              <a:rPr lang="en-US" sz="1300" b="1" u="sng" dirty="0">
                <a:solidFill>
                  <a:srgbClr val="0070C0"/>
                </a:solidFill>
                <a:latin typeface="Times New Roman" panose="02020603050405020304" pitchFamily="18" charset="0"/>
                <a:cs typeface="Times New Roman" panose="02020603050405020304" pitchFamily="18" charset="0"/>
              </a:rPr>
              <a:t>)</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Bef>
                <a:spcPts val="0"/>
              </a:spcBef>
              <a:spcAft>
                <a:spcPts val="800"/>
              </a:spcAft>
              <a:buClrTx/>
              <a:buFont typeface="Wingdings" panose="05000000000000000000" pitchFamily="2" charset="2"/>
              <a:buChar char="Ø"/>
            </a:pPr>
            <a:r>
              <a:rPr lang="en-US" sz="1300" dirty="0" err="1">
                <a:effectLst/>
                <a:latin typeface="Times New Roman" panose="02020603050405020304" pitchFamily="18" charset="0"/>
                <a:ea typeface="Times New Roman" panose="02020603050405020304" pitchFamily="18" charset="0"/>
              </a:rPr>
              <a:t>Wanie</a:t>
            </a:r>
            <a:r>
              <a:rPr lang="en-US" sz="1300" dirty="0">
                <a:effectLst/>
                <a:latin typeface="Times New Roman" panose="02020603050405020304" pitchFamily="18" charset="0"/>
                <a:ea typeface="Times New Roman" panose="02020603050405020304" pitchFamily="18" charset="0"/>
              </a:rPr>
              <a:t> M. Ridwan, Michelle </a:t>
            </a:r>
            <a:r>
              <a:rPr lang="en-US" sz="1300" dirty="0" err="1">
                <a:effectLst/>
                <a:latin typeface="Times New Roman" panose="02020603050405020304" pitchFamily="18" charset="0"/>
                <a:ea typeface="Times New Roman" panose="02020603050405020304" pitchFamily="18" charset="0"/>
              </a:rPr>
              <a:t>Sapitang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Awatif</a:t>
            </a:r>
            <a:r>
              <a:rPr lang="en-US" sz="1300" dirty="0">
                <a:effectLst/>
                <a:latin typeface="Times New Roman" panose="02020603050405020304" pitchFamily="18" charset="0"/>
                <a:ea typeface="Times New Roman" panose="02020603050405020304" pitchFamily="18" charset="0"/>
              </a:rPr>
              <a:t> Aziz, Khairul Faizal </a:t>
            </a:r>
            <a:r>
              <a:rPr lang="en-US" sz="1300" dirty="0" err="1">
                <a:effectLst/>
                <a:latin typeface="Times New Roman" panose="02020603050405020304" pitchFamily="18" charset="0"/>
                <a:ea typeface="Times New Roman" panose="02020603050405020304" pitchFamily="18" charset="0"/>
              </a:rPr>
              <a:t>Kushiar</a:t>
            </a:r>
            <a:r>
              <a:rPr lang="en-US" sz="1300" dirty="0">
                <a:effectLst/>
                <a:latin typeface="Times New Roman" panose="02020603050405020304" pitchFamily="18" charset="0"/>
                <a:ea typeface="Times New Roman" panose="02020603050405020304" pitchFamily="18" charset="0"/>
              </a:rPr>
              <a:t>, Ali Najah Ahmed, Ahmed El-</a:t>
            </a:r>
            <a:r>
              <a:rPr lang="en-US" sz="1300" dirty="0" err="1">
                <a:effectLst/>
                <a:latin typeface="Times New Roman" panose="02020603050405020304" pitchFamily="18" charset="0"/>
                <a:ea typeface="Times New Roman" panose="02020603050405020304" pitchFamily="18" charset="0"/>
              </a:rPr>
              <a:t>Shafie</a:t>
            </a:r>
            <a:r>
              <a:rPr lang="en-US" sz="1300" dirty="0">
                <a:effectLst/>
                <a:latin typeface="Times New Roman" panose="02020603050405020304" pitchFamily="18" charset="0"/>
                <a:ea typeface="Times New Roman" panose="02020603050405020304" pitchFamily="18" charset="0"/>
              </a:rPr>
              <a:t> (2020),“Rainfall forecasting model using machine learning methods”, Ain Shams Engineering Journal.</a:t>
            </a:r>
            <a:r>
              <a:rPr lang="en-US" sz="1300" b="1" u="sng" dirty="0">
                <a:solidFill>
                  <a:srgbClr val="0070C0"/>
                </a:solidFill>
                <a:latin typeface="Times New Roman" panose="02020603050405020304" pitchFamily="18" charset="0"/>
                <a:cs typeface="Times New Roman" panose="02020603050405020304" pitchFamily="18" charset="0"/>
              </a:rPr>
              <a:t>(https://www.sciencedirect.com/science/article/pii/S2090447920302069)</a:t>
            </a:r>
            <a:endParaRPr lang="en-IN" sz="13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800"/>
              </a:spcAft>
              <a:buClrTx/>
              <a:buNone/>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300" dirty="0"/>
          </a:p>
        </p:txBody>
      </p:sp>
    </p:spTree>
    <p:extLst>
      <p:ext uri="{BB962C8B-B14F-4D97-AF65-F5344CB8AC3E}">
        <p14:creationId xmlns:p14="http://schemas.microsoft.com/office/powerpoint/2010/main" val="216640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30583-9E5E-E7F4-3BE1-515763DF4F30}"/>
              </a:ext>
            </a:extLst>
          </p:cNvPr>
          <p:cNvSpPr>
            <a:spLocks noGrp="1"/>
          </p:cNvSpPr>
          <p:nvPr>
            <p:ph type="title"/>
          </p:nvPr>
        </p:nvSpPr>
        <p:spPr/>
        <p:txBody>
          <a:bodyPr/>
          <a:lstStyle/>
          <a:p>
            <a:r>
              <a:rPr lang="en-IN" sz="3200" b="1" kern="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a:t>
            </a:r>
            <a: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TERATURE SURVEY</a:t>
            </a:r>
            <a:br>
              <a:rPr lang="en-IN" sz="32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dirty="0"/>
          </a:p>
        </p:txBody>
      </p:sp>
      <p:graphicFrame>
        <p:nvGraphicFramePr>
          <p:cNvPr id="7" name="Content Placeholder 6">
            <a:extLst>
              <a:ext uri="{FF2B5EF4-FFF2-40B4-BE49-F238E27FC236}">
                <a16:creationId xmlns:a16="http://schemas.microsoft.com/office/drawing/2014/main" id="{C0D06EE7-86CF-9247-635C-2C614B098AFD}"/>
              </a:ext>
            </a:extLst>
          </p:cNvPr>
          <p:cNvGraphicFramePr>
            <a:graphicFrameLocks noGrp="1"/>
          </p:cNvGraphicFramePr>
          <p:nvPr>
            <p:ph idx="1"/>
            <p:extLst>
              <p:ext uri="{D42A27DB-BD31-4B8C-83A1-F6EECF244321}">
                <p14:modId xmlns:p14="http://schemas.microsoft.com/office/powerpoint/2010/main" val="1195969807"/>
              </p:ext>
            </p:extLst>
          </p:nvPr>
        </p:nvGraphicFramePr>
        <p:xfrm>
          <a:off x="838200" y="1026725"/>
          <a:ext cx="10805160" cy="5428293"/>
        </p:xfrm>
        <a:graphic>
          <a:graphicData uri="http://schemas.openxmlformats.org/drawingml/2006/table">
            <a:tbl>
              <a:tblPr firstRow="1" bandRow="1">
                <a:tableStyleId>{073A0DAA-6AF3-43AB-8588-CEC1D06C72B9}</a:tableStyleId>
              </a:tblPr>
              <a:tblGrid>
                <a:gridCol w="1868989">
                  <a:extLst>
                    <a:ext uri="{9D8B030D-6E8A-4147-A177-3AD203B41FA5}">
                      <a16:colId xmlns:a16="http://schemas.microsoft.com/office/drawing/2014/main" val="4105464596"/>
                    </a:ext>
                  </a:extLst>
                </a:gridCol>
                <a:gridCol w="3641360">
                  <a:extLst>
                    <a:ext uri="{9D8B030D-6E8A-4147-A177-3AD203B41FA5}">
                      <a16:colId xmlns:a16="http://schemas.microsoft.com/office/drawing/2014/main" val="784857598"/>
                    </a:ext>
                  </a:extLst>
                </a:gridCol>
                <a:gridCol w="5294811">
                  <a:extLst>
                    <a:ext uri="{9D8B030D-6E8A-4147-A177-3AD203B41FA5}">
                      <a16:colId xmlns:a16="http://schemas.microsoft.com/office/drawing/2014/main" val="3211198486"/>
                    </a:ext>
                  </a:extLst>
                </a:gridCol>
              </a:tblGrid>
              <a:tr h="222071">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AUTHORS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METHODOLOGY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a:effectLst/>
                          <a:latin typeface="Times New Roman" panose="02020603050405020304" pitchFamily="18" charset="0"/>
                          <a:cs typeface="Times New Roman" panose="02020603050405020304" pitchFamily="18" charset="0"/>
                        </a:rPr>
                        <a:t>MAJOR FINDINGS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434360592"/>
                  </a:ext>
                </a:extLst>
              </a:tr>
              <a:tr h="726830">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Nana Kofi Ahoi Appiah-Badu(2021)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0"/>
                        </a:spcAft>
                      </a:pPr>
                      <a:r>
                        <a:rPr lang="en-US" sz="1200" kern="1200">
                          <a:effectLst/>
                          <a:latin typeface="Times New Roman" panose="02020603050405020304" pitchFamily="18" charset="0"/>
                          <a:cs typeface="Times New Roman" panose="02020603050405020304" pitchFamily="18" charset="0"/>
                        </a:rPr>
                        <a:t>DT(Decision Tree), RF, Multilayer Perceptron (MLP), XGB (Extreme Gradient Boosting) and </a:t>
                      </a:r>
                      <a:endParaRPr lang="en-IN" sz="1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K-NN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Decision Tree is consistently portrayed as the fastest, whereas MLP used the most run time.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051714537"/>
                  </a:ext>
                </a:extLst>
              </a:tr>
              <a:tr h="407818">
                <a:tc>
                  <a:txBody>
                    <a:bodyPr/>
                    <a:lstStyle/>
                    <a:p>
                      <a:r>
                        <a:rPr lang="en-IN" sz="1200" dirty="0" err="1">
                          <a:latin typeface="Times New Roman" panose="02020603050405020304" pitchFamily="18" charset="0"/>
                          <a:cs typeface="Times New Roman" panose="02020603050405020304" pitchFamily="18" charset="0"/>
                        </a:rPr>
                        <a:t>Dechao</a:t>
                      </a:r>
                      <a:r>
                        <a:rPr lang="en-IN" sz="1200" dirty="0">
                          <a:latin typeface="Times New Roman" panose="02020603050405020304" pitchFamily="18" charset="0"/>
                          <a:cs typeface="Times New Roman" panose="02020603050405020304" pitchFamily="18" charset="0"/>
                        </a:rPr>
                        <a:t> Sun (</a:t>
                      </a:r>
                      <a:r>
                        <a:rPr lang="en-US" sz="1200" dirty="0">
                          <a:latin typeface="Times New Roman" pitchFamily="18" charset="0"/>
                          <a:cs typeface="Times New Roman" pitchFamily="18" charset="0"/>
                        </a:rPr>
                        <a:t>2021)</a:t>
                      </a:r>
                      <a:endParaRPr lang="en-IN" sz="1200" dirty="0"/>
                    </a:p>
                  </a:txBody>
                  <a:tcPr/>
                </a:tc>
                <a:tc>
                  <a:txBody>
                    <a:bodyPr/>
                    <a:lstStyle/>
                    <a:p>
                      <a:r>
                        <a:rPr lang="en-US" sz="1200" dirty="0">
                          <a:latin typeface="Times New Roman" panose="02020603050405020304" pitchFamily="18" charset="0"/>
                          <a:cs typeface="Times New Roman" panose="02020603050405020304" pitchFamily="18" charset="0"/>
                        </a:rPr>
                        <a:t>GRU</a:t>
                      </a:r>
                      <a:endParaRPr lang="en-IN" sz="1200" dirty="0">
                        <a:latin typeface="Times New Roman" panose="02020603050405020304" pitchFamily="18" charset="0"/>
                        <a:cs typeface="Times New Roman" panose="02020603050405020304" pitchFamily="18" charset="0"/>
                      </a:endParaRPr>
                    </a:p>
                  </a:txBody>
                  <a:tcPr/>
                </a:tc>
                <a:tc>
                  <a:txBody>
                    <a:bodyPr/>
                    <a:lstStyle/>
                    <a:p>
                      <a:pPr algn="l">
                        <a:buClrTx/>
                      </a:pPr>
                      <a:r>
                        <a:rPr lang="en-US" sz="1200" dirty="0">
                          <a:latin typeface="Times New Roman" panose="02020603050405020304" pitchFamily="18" charset="0"/>
                          <a:cs typeface="Times New Roman" panose="02020603050405020304" pitchFamily="18" charset="0"/>
                        </a:rPr>
                        <a:t>The experimental results reduce the error between the predicted value and the real value of rainfall and improve the accuracy of short-term rainfall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4041781"/>
                  </a:ext>
                </a:extLst>
              </a:tr>
              <a:tr h="726830">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Wanie M. Ridwan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BLR(Bayesian Linear Regression), Boosted Decision Tree Regression, DFR(Decision Forest Regression) and Neural Network Regression.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Forecasting Rainfall Using Autocorrelation Function shows high accuracy.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4070981764"/>
                  </a:ext>
                </a:extLst>
              </a:tr>
              <a:tr h="40781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Uchamad Taufiq Anwar(2020)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J</a:t>
                      </a:r>
                      <a:r>
                        <a:rPr lang="en-IN" sz="1200" kern="1200">
                          <a:effectLst/>
                          <a:latin typeface="Times New Roman" panose="02020603050405020304" pitchFamily="18" charset="0"/>
                          <a:cs typeface="Times New Roman" panose="02020603050405020304" pitchFamily="18" charset="0"/>
                        </a:rPr>
                        <a:t>48 method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The experiment using the J48 method resulted accurate prediction results of 86% when tested against actual weather data in 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07611466"/>
                  </a:ext>
                </a:extLst>
              </a:tr>
              <a:tr h="347540">
                <a:tc>
                  <a:txBody>
                    <a:bodyPr/>
                    <a:lstStyle/>
                    <a:p>
                      <a:pPr marL="0" marR="0">
                        <a:lnSpc>
                          <a:spcPct val="107000"/>
                        </a:lnSpc>
                        <a:spcBef>
                          <a:spcPts val="0"/>
                        </a:spcBef>
                        <a:spcAft>
                          <a:spcPts val="800"/>
                        </a:spcAft>
                      </a:pPr>
                      <a:r>
                        <a:rPr lang="fi-FI" sz="1200" kern="1200">
                          <a:effectLst/>
                          <a:latin typeface="Times New Roman" panose="02020603050405020304" pitchFamily="18" charset="0"/>
                          <a:cs typeface="Times New Roman" panose="02020603050405020304" pitchFamily="18" charset="0"/>
                        </a:rPr>
                        <a:t>Moulana Mohammed</a:t>
                      </a:r>
                      <a:r>
                        <a:rPr lang="en-IN"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T</a:t>
                      </a:r>
                      <a:r>
                        <a:rPr lang="en-US" sz="1200" kern="1200">
                          <a:effectLst/>
                          <a:latin typeface="Times New Roman" panose="02020603050405020304" pitchFamily="18" charset="0"/>
                          <a:cs typeface="Times New Roman" panose="02020603050405020304" pitchFamily="18" charset="0"/>
                        </a:rPr>
                        <a:t>his project is to offer non-experts easy access to the techniques.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37484153"/>
                  </a:ext>
                </a:extLst>
              </a:tr>
              <a:tr h="593565">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Cmak Zeela Basha</a:t>
                      </a:r>
                      <a:r>
                        <a:rPr lang="en-US" sz="1200" kern="1200">
                          <a:effectLst/>
                          <a:latin typeface="Times New Roman" panose="02020603050405020304" pitchFamily="18" charset="0"/>
                          <a:cs typeface="Times New Roman" panose="02020603050405020304" pitchFamily="18" charset="0"/>
                        </a:rPr>
                        <a:t>(2020)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ARIMA Model, Artificial Neural Network, Logistic Regression, Support Vector Machine and Self Organizing Map.</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Artificial Neural Network makes a superior solution to all approaches available.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52566471"/>
                  </a:ext>
                </a:extLst>
              </a:tr>
              <a:tr h="553591">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Arnav Garg (2019)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SVR(Support Vector Regression), SVM(Support Vector Mechanism) and KNN</a:t>
                      </a:r>
                      <a:r>
                        <a:rPr lang="en-US" sz="1200" kern="1200">
                          <a:effectLst/>
                          <a:latin typeface="Times New Roman" panose="02020603050405020304" pitchFamily="18" charset="0"/>
                          <a:cs typeface="Times New Roman" panose="02020603050405020304" pitchFamily="18" charset="0"/>
                        </a:rPr>
                        <a:t>(</a:t>
                      </a:r>
                      <a:r>
                        <a:rPr lang="en-IN" sz="1200" kern="1200">
                          <a:effectLst/>
                          <a:latin typeface="Times New Roman" panose="02020603050405020304" pitchFamily="18" charset="0"/>
                          <a:cs typeface="Times New Roman" panose="02020603050405020304" pitchFamily="18" charset="0"/>
                        </a:rPr>
                        <a:t>K-Nearest Neighbor).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SVR are more accurate than KNN.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2754894287"/>
                  </a:ext>
                </a:extLst>
              </a:tr>
              <a:tr h="407818">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Nitin Singh, Saurabh Chaturvedi </a:t>
                      </a:r>
                      <a:r>
                        <a:rPr lang="en-US" sz="1200" kern="1200">
                          <a:effectLst/>
                          <a:latin typeface="Times New Roman" panose="02020603050405020304" pitchFamily="18" charset="0"/>
                          <a:cs typeface="Times New Roman" panose="02020603050405020304" pitchFamily="18" charset="0"/>
                        </a:rPr>
                        <a:t>(2019)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IN" sz="1200" kern="1200">
                          <a:effectLst/>
                          <a:latin typeface="Times New Roman" panose="02020603050405020304" pitchFamily="18" charset="0"/>
                          <a:cs typeface="Times New Roman" panose="02020603050405020304" pitchFamily="18" charset="0"/>
                        </a:rPr>
                        <a:t>Raspberry Pi, RF(Random Forest)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In this paper, a low-cost and portable solution for weather prediction is devised using Raspberry Pi.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937068162"/>
                  </a:ext>
                </a:extLst>
              </a:tr>
              <a:tr h="407818">
                <a:tc>
                  <a:txBody>
                    <a:bodyPr/>
                    <a:lstStyle/>
                    <a:p>
                      <a:pPr marL="0" marR="0">
                        <a:lnSpc>
                          <a:spcPct val="107000"/>
                        </a:lnSpc>
                        <a:spcBef>
                          <a:spcPts val="0"/>
                        </a:spcBef>
                        <a:spcAft>
                          <a:spcPts val="800"/>
                        </a:spcAft>
                      </a:pPr>
                      <a:r>
                        <a:rPr lang="en-IN" sz="1200" kern="1200" dirty="0" err="1">
                          <a:effectLst/>
                          <a:latin typeface="Times New Roman" panose="02020603050405020304" pitchFamily="18" charset="0"/>
                          <a:cs typeface="Times New Roman" panose="02020603050405020304" pitchFamily="18" charset="0"/>
                        </a:rPr>
                        <a:t>Pengcheng</a:t>
                      </a:r>
                      <a:r>
                        <a:rPr lang="en-IN" sz="1200" kern="1200" dirty="0">
                          <a:effectLst/>
                          <a:latin typeface="Times New Roman" panose="02020603050405020304" pitchFamily="18" charset="0"/>
                          <a:cs typeface="Times New Roman" panose="02020603050405020304" pitchFamily="18" charset="0"/>
                        </a:rPr>
                        <a:t> Zhang</a:t>
                      </a:r>
                      <a:r>
                        <a:rPr lang="en-US" sz="1200" kern="1200" dirty="0">
                          <a:effectLst/>
                          <a:latin typeface="Times New Roman" panose="02020603050405020304" pitchFamily="18" charset="0"/>
                          <a:cs typeface="Times New Roman" panose="02020603050405020304" pitchFamily="18" charset="0"/>
                        </a:rPr>
                        <a:t>(2018)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(Dynamic Regional Combined short-term rainfall Forecasting) approach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DRCF is enhanced with several dynamic strategies</a:t>
                      </a:r>
                      <a:r>
                        <a:rPr lang="en-IN" sz="1200" kern="1200">
                          <a:effectLst/>
                          <a:latin typeface="Times New Roman" panose="02020603050405020304" pitchFamily="18" charset="0"/>
                          <a:cs typeface="Times New Roman" panose="02020603050405020304" pitchFamily="18" charset="0"/>
                        </a:rPr>
                        <a: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3223031727"/>
                  </a:ext>
                </a:extLst>
              </a:tr>
              <a:tr h="467872">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Anosh Graham </a:t>
                      </a:r>
                      <a:r>
                        <a:rPr lang="en-IN" sz="1200" kern="1200">
                          <a:effectLst/>
                          <a:latin typeface="Times New Roman" panose="02020603050405020304" pitchFamily="18" charset="0"/>
                          <a:cs typeface="Times New Roman" panose="02020603050405020304" pitchFamily="18" charset="0"/>
                        </a:rPr>
                        <a:t>(2017)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a:effectLst/>
                          <a:latin typeface="Times New Roman" panose="02020603050405020304" pitchFamily="18" charset="0"/>
                          <a:cs typeface="Times New Roman" panose="02020603050405020304" pitchFamily="18" charset="0"/>
                        </a:rPr>
                        <a:t>Seasonal ARIMA.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tc>
                  <a:txBody>
                    <a:bodyPr/>
                    <a:lstStyle/>
                    <a:p>
                      <a:pPr marL="0" marR="0">
                        <a:lnSpc>
                          <a:spcPct val="107000"/>
                        </a:lnSpc>
                        <a:spcBef>
                          <a:spcPts val="0"/>
                        </a:spcBef>
                        <a:spcAft>
                          <a:spcPts val="800"/>
                        </a:spcAft>
                      </a:pPr>
                      <a:r>
                        <a:rPr lang="en-US" sz="1200" kern="1200" dirty="0">
                          <a:effectLst/>
                          <a:latin typeface="Times New Roman" panose="02020603050405020304" pitchFamily="18" charset="0"/>
                          <a:cs typeface="Times New Roman" panose="02020603050405020304" pitchFamily="18" charset="0"/>
                        </a:rPr>
                        <a:t>This model provides consistent and satisfactory predictions for rainfall parameters on a monthly scale.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79" marR="51479" marT="25740" marB="25740"/>
                </a:tc>
                <a:extLst>
                  <a:ext uri="{0D108BD9-81ED-4DB2-BD59-A6C34878D82A}">
                    <a16:rowId xmlns:a16="http://schemas.microsoft.com/office/drawing/2014/main" val="1597903998"/>
                  </a:ext>
                </a:extLst>
              </a:tr>
            </a:tbl>
          </a:graphicData>
        </a:graphic>
      </p:graphicFrame>
      <p:sp>
        <p:nvSpPr>
          <p:cNvPr id="8" name="TextBox 7">
            <a:extLst>
              <a:ext uri="{FF2B5EF4-FFF2-40B4-BE49-F238E27FC236}">
                <a16:creationId xmlns:a16="http://schemas.microsoft.com/office/drawing/2014/main" id="{A9963A8B-757D-23AB-2A3B-176131BE6E34}"/>
              </a:ext>
            </a:extLst>
          </p:cNvPr>
          <p:cNvSpPr txBox="1"/>
          <p:nvPr/>
        </p:nvSpPr>
        <p:spPr>
          <a:xfrm>
            <a:off x="838200" y="441950"/>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5933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F7C76-5431-4CB7-9F97-3C48F9606202}"/>
              </a:ext>
            </a:extLst>
          </p:cNvPr>
          <p:cNvSpPr txBox="1"/>
          <p:nvPr/>
        </p:nvSpPr>
        <p:spPr>
          <a:xfrm>
            <a:off x="827843" y="485597"/>
            <a:ext cx="6094520" cy="584775"/>
          </a:xfrm>
          <a:prstGeom prst="rect">
            <a:avLst/>
          </a:prstGeom>
          <a:noFill/>
        </p:spPr>
        <p:txBody>
          <a:bodyPr wrap="square">
            <a:spAutoFit/>
          </a:bodyPr>
          <a:lstStyle/>
          <a:p>
            <a:r>
              <a:rPr lang="en-US" sz="3200" b="1" dirty="0">
                <a:solidFill>
                  <a:schemeClr val="tx1"/>
                </a:solidFill>
                <a:latin typeface="Times New Roman" panose="02020603050405020304" pitchFamily="18" charset="0"/>
                <a:cs typeface="Times New Roman" panose="02020603050405020304" pitchFamily="18" charset="0"/>
              </a:rPr>
              <a:t>PROBLEM DEFINITION</a:t>
            </a:r>
            <a:endParaRPr lang="en-IN" sz="3200" dirty="0"/>
          </a:p>
        </p:txBody>
      </p:sp>
      <p:sp>
        <p:nvSpPr>
          <p:cNvPr id="5" name="TextBox 4">
            <a:extLst>
              <a:ext uri="{FF2B5EF4-FFF2-40B4-BE49-F238E27FC236}">
                <a16:creationId xmlns:a16="http://schemas.microsoft.com/office/drawing/2014/main" id="{AD9372DD-68BF-4836-A4AC-339ACB405685}"/>
              </a:ext>
            </a:extLst>
          </p:cNvPr>
          <p:cNvSpPr txBox="1"/>
          <p:nvPr/>
        </p:nvSpPr>
        <p:spPr>
          <a:xfrm>
            <a:off x="827843" y="1399470"/>
            <a:ext cx="10722006" cy="4336059"/>
          </a:xfrm>
          <a:prstGeom prst="rect">
            <a:avLst/>
          </a:prstGeom>
          <a:noFill/>
        </p:spPr>
        <p:txBody>
          <a:bodyPr wrap="square">
            <a:spAutoFit/>
          </a:bodyPr>
          <a:lstStyle/>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Rainfall forms the primary input to the river basin, affecting the water capacity a stream, particularly during a torrential rainfall event.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Moreover, one of the major focuses of climate change study is to understand whether there is an extreme change in the occurrence and frequency of heavy rainfall events. </a:t>
            </a:r>
          </a:p>
          <a:p>
            <a:pPr algn="just">
              <a:buClrTx/>
            </a:pPr>
            <a:endParaRPr lang="en-US" sz="2100" dirty="0">
              <a:latin typeface="Times New Roman" pitchFamily="18" charset="0"/>
              <a:cs typeface="Times New Roman" pitchFamily="18" charset="0"/>
            </a:endParaRP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The accuracy level of the ML models used in predicting rainfall based on historical data has been one of the most critical concerns in hydrological studies.</a:t>
            </a:r>
          </a:p>
          <a:p>
            <a:pPr algn="just">
              <a:buClrTx/>
            </a:pPr>
            <a:r>
              <a:rPr lang="en-US" sz="2100" dirty="0">
                <a:latin typeface="Times New Roman" pitchFamily="18" charset="0"/>
                <a:cs typeface="Times New Roman" pitchFamily="18" charset="0"/>
              </a:rPr>
              <a:t> </a:t>
            </a:r>
          </a:p>
          <a:p>
            <a:pPr marL="285750" indent="-285750" algn="just">
              <a:buClrTx/>
              <a:buFont typeface="Wingdings" panose="05000000000000000000" pitchFamily="2" charset="2"/>
              <a:buChar char="Ø"/>
            </a:pPr>
            <a:r>
              <a:rPr lang="en-US" sz="2100" dirty="0">
                <a:latin typeface="Times New Roman" pitchFamily="18" charset="0"/>
                <a:cs typeface="Times New Roman" pitchFamily="18" charset="0"/>
              </a:rPr>
              <a:t>Hence, there are need to develop ML algorithms capable of predicting rainfall with an acceptable level of precision and in reducing the error in the dataset of the projected rainfall from the climate change model with the expected observable rainfall.</a:t>
            </a:r>
          </a:p>
          <a:p>
            <a:pPr algn="just">
              <a:lnSpc>
                <a:spcPct val="150000"/>
              </a:lnSpc>
              <a:buClrTx/>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09181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DEE73-8C78-46AE-A66C-21E29B895BA5}"/>
              </a:ext>
            </a:extLst>
          </p:cNvPr>
          <p:cNvSpPr txBox="1"/>
          <p:nvPr/>
        </p:nvSpPr>
        <p:spPr>
          <a:xfrm>
            <a:off x="756820" y="592130"/>
            <a:ext cx="9905261" cy="584775"/>
          </a:xfrm>
          <a:prstGeom prst="rect">
            <a:avLst/>
          </a:prstGeom>
          <a:noFill/>
        </p:spPr>
        <p:txBody>
          <a:bodyPr wrap="square">
            <a:spAutoFit/>
          </a:bodyPr>
          <a:lstStyle/>
          <a:p>
            <a:pPr algn="just"/>
            <a:r>
              <a:rPr lang="en-US" sz="3200" b="1" dirty="0">
                <a:solidFill>
                  <a:schemeClr val="tx1"/>
                </a:solidFill>
                <a:latin typeface="Times New Roman" panose="02020603050405020304" pitchFamily="18" charset="0"/>
                <a:cs typeface="Times New Roman" panose="02020603050405020304" pitchFamily="18" charset="0"/>
              </a:rPr>
              <a:t>DEVELOPMENT ENVIRONMENT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D4258A-E8EA-47DF-B3D8-E175F2223C3A}"/>
              </a:ext>
            </a:extLst>
          </p:cNvPr>
          <p:cNvSpPr txBox="1"/>
          <p:nvPr/>
        </p:nvSpPr>
        <p:spPr>
          <a:xfrm>
            <a:off x="756820" y="1176905"/>
            <a:ext cx="9399234" cy="2800767"/>
          </a:xfrm>
          <a:prstGeom prst="rect">
            <a:avLst/>
          </a:prstGeom>
          <a:noFill/>
        </p:spPr>
        <p:txBody>
          <a:bodyPr wrap="square" rtlCol="0">
            <a:spAutoFit/>
          </a:bodyPr>
          <a:lstStyle/>
          <a:p>
            <a: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REQUIREMENTHARDWARE REQUIREMENT</a:t>
            </a:r>
            <a:br>
              <a:rPr lang="en-IN" sz="1800" b="1" kern="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b="1" kern="16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a:t>
            </a:r>
            <a:endParaRPr lang="en-IN" b="1" kern="16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a:t>
            </a:r>
            <a:r>
              <a:rPr lang="en-US" sz="2000" dirty="0">
                <a:latin typeface="Times New Roman" panose="02020603050405020304" pitchFamily="18" charset="0"/>
                <a:ea typeface="Calibri" panose="020F0502020204030204" pitchFamily="34" charset="0"/>
                <a:cs typeface="Times New Roman" panose="02020603050405020304" pitchFamily="18" charset="0"/>
              </a:rPr>
              <a:t>8</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GB</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Python </a:t>
            </a:r>
            <a:r>
              <a:rPr lang="en-US" sz="2000" dirty="0">
                <a:latin typeface="Times New Roman" panose="02020603050405020304" pitchFamily="18" charset="0"/>
                <a:ea typeface="Calibri" panose="020F0502020204030204" pitchFamily="34" charset="0"/>
                <a:cs typeface="Times New Roman" panose="02020603050405020304" pitchFamily="18" charset="0"/>
              </a:rPr>
              <a:t>IDLE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Hard Disk         -   1 TB</a:t>
            </a:r>
          </a:p>
          <a:p>
            <a:pPr marL="742950" lvl="1" indent="-285750">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Processor          -    I5 and above</a:t>
            </a:r>
          </a:p>
          <a:p>
            <a:pPr lvl="1"/>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EECA572-5746-41FB-BF80-3309C965393A}"/>
              </a:ext>
            </a:extLst>
          </p:cNvPr>
          <p:cNvSpPr txBox="1"/>
          <p:nvPr/>
        </p:nvSpPr>
        <p:spPr>
          <a:xfrm>
            <a:off x="692290" y="3429000"/>
            <a:ext cx="9268287" cy="32624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t>
            </a:r>
          </a:p>
          <a:p>
            <a:pPr>
              <a:lnSpc>
                <a:spcPct val="150000"/>
              </a:lnSpc>
            </a:pP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SOFTWARE REQUIREMENT</a:t>
            </a: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Operating System    -  Windows 10</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Front End                 -   CSS</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Language                 -   Python(3.10) Version.</a:t>
            </a:r>
            <a:endParaRPr lang="en-IN" sz="2000" kern="100" dirty="0">
              <a:latin typeface="Times New Roman" panose="02020603050405020304" pitchFamily="18" charset="0"/>
              <a:ea typeface="Times New Roman" panose="02020603050405020304" pitchFamily="18" charset="0"/>
            </a:endParaRPr>
          </a:p>
          <a:p>
            <a:pPr marL="742950" lvl="1" indent="-285750" algn="just">
              <a:lnSpc>
                <a:spcPct val="150000"/>
              </a:lnSpc>
              <a:spcAft>
                <a:spcPts val="600"/>
              </a:spcAft>
              <a:buFont typeface="Wingdings" panose="05000000000000000000" pitchFamily="2" charset="2"/>
              <a:buChar char="Ø"/>
            </a:pPr>
            <a:r>
              <a:rPr lang="en-US" sz="2000" kern="100" dirty="0">
                <a:latin typeface="Times New Roman" panose="02020603050405020304" pitchFamily="18" charset="0"/>
                <a:ea typeface="Times New Roman" panose="02020603050405020304" pitchFamily="18" charset="0"/>
              </a:rPr>
              <a:t>Server                      -   Flask.</a:t>
            </a:r>
            <a:endParaRPr lang="en-IN" sz="2000" kern="100" dirty="0">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29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69176-D9FE-4230-9AF7-88CAD751A965}"/>
              </a:ext>
            </a:extLst>
          </p:cNvPr>
          <p:cNvSpPr txBox="1"/>
          <p:nvPr/>
        </p:nvSpPr>
        <p:spPr>
          <a:xfrm>
            <a:off x="889986" y="485598"/>
            <a:ext cx="6094520"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SYSTEM ARCHITECTURE</a:t>
            </a:r>
            <a:endParaRPr lang="en-IN" sz="3200" dirty="0"/>
          </a:p>
        </p:txBody>
      </p:sp>
      <p:pic>
        <p:nvPicPr>
          <p:cNvPr id="4" name="Content Placeholder 3">
            <a:extLst>
              <a:ext uri="{FF2B5EF4-FFF2-40B4-BE49-F238E27FC236}">
                <a16:creationId xmlns:a16="http://schemas.microsoft.com/office/drawing/2014/main" id="{FB7CD1CB-162D-42C5-BC0E-EBAF2707B306}"/>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991" y="1233996"/>
            <a:ext cx="10152687" cy="5335480"/>
          </a:xfrm>
          <a:prstGeom prst="rect">
            <a:avLst/>
          </a:prstGeom>
          <a:noFill/>
          <a:ln>
            <a:noFill/>
          </a:ln>
        </p:spPr>
      </p:pic>
    </p:spTree>
    <p:extLst>
      <p:ext uri="{BB962C8B-B14F-4D97-AF65-F5344CB8AC3E}">
        <p14:creationId xmlns:p14="http://schemas.microsoft.com/office/powerpoint/2010/main" val="94779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58F97-4E5E-48F5-B2F2-19B740E68899}"/>
              </a:ext>
            </a:extLst>
          </p:cNvPr>
          <p:cNvSpPr txBox="1"/>
          <p:nvPr/>
        </p:nvSpPr>
        <p:spPr>
          <a:xfrm>
            <a:off x="898864" y="538864"/>
            <a:ext cx="9523520" cy="584775"/>
          </a:xfrm>
          <a:prstGeom prst="rect">
            <a:avLst/>
          </a:prstGeom>
          <a:noFill/>
        </p:spPr>
        <p:txBody>
          <a:bodyPr wrap="square">
            <a:spAutoFit/>
          </a:bodyPr>
          <a:lstStyle/>
          <a:p>
            <a:r>
              <a:rPr lang="en-US" sz="3200" b="1" dirty="0">
                <a:latin typeface="Times New Roman" pitchFamily="18" charset="0"/>
                <a:cs typeface="Times New Roman" pitchFamily="18" charset="0"/>
              </a:rPr>
              <a:t>SYSTEM DESIGN - </a:t>
            </a:r>
            <a:r>
              <a:rPr lang="en-US" sz="2800" b="1" dirty="0">
                <a:latin typeface="Times New Roman" pitchFamily="18" charset="0"/>
                <a:cs typeface="Times New Roman" pitchFamily="18" charset="0"/>
              </a:rPr>
              <a:t>USECASE DIAGRAM</a:t>
            </a:r>
            <a:endParaRPr lang="en-IN" sz="2800" dirty="0"/>
          </a:p>
        </p:txBody>
      </p:sp>
      <p:pic>
        <p:nvPicPr>
          <p:cNvPr id="6" name="Content Placeholder 11">
            <a:extLst>
              <a:ext uri="{FF2B5EF4-FFF2-40B4-BE49-F238E27FC236}">
                <a16:creationId xmlns:a16="http://schemas.microsoft.com/office/drawing/2014/main" id="{CE473900-060B-4D19-B116-D4B6E28BD525}"/>
              </a:ext>
            </a:extLst>
          </p:cNvPr>
          <p:cNvPicPr>
            <a:picLocks noChangeAspect="1"/>
          </p:cNvPicPr>
          <p:nvPr/>
        </p:nvPicPr>
        <p:blipFill rotWithShape="1">
          <a:blip r:embed="rId2"/>
          <a:srcRect l="760" t="1429" r="-760" b="1046"/>
          <a:stretch/>
        </p:blipFill>
        <p:spPr>
          <a:xfrm>
            <a:off x="2194432" y="1368313"/>
            <a:ext cx="7153754" cy="5227796"/>
          </a:xfrm>
          <a:prstGeom prst="rect">
            <a:avLst/>
          </a:prstGeom>
        </p:spPr>
      </p:pic>
    </p:spTree>
    <p:extLst>
      <p:ext uri="{BB962C8B-B14F-4D97-AF65-F5344CB8AC3E}">
        <p14:creationId xmlns:p14="http://schemas.microsoft.com/office/powerpoint/2010/main" val="106420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EED73-BBC7-45A8-9E57-67C032DBBF8C}"/>
              </a:ext>
            </a:extLst>
          </p:cNvPr>
          <p:cNvSpPr txBox="1"/>
          <p:nvPr/>
        </p:nvSpPr>
        <p:spPr>
          <a:xfrm>
            <a:off x="783454" y="618763"/>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CLASS DIAGRAM</a:t>
            </a:r>
            <a:endParaRPr lang="en-IN" sz="2800" dirty="0"/>
          </a:p>
        </p:txBody>
      </p:sp>
      <p:pic>
        <p:nvPicPr>
          <p:cNvPr id="4" name="Content Placeholder 5">
            <a:extLst>
              <a:ext uri="{FF2B5EF4-FFF2-40B4-BE49-F238E27FC236}">
                <a16:creationId xmlns:a16="http://schemas.microsoft.com/office/drawing/2014/main" id="{5D6D4482-53CF-40D1-AE57-46A17D9B883E}"/>
              </a:ext>
            </a:extLst>
          </p:cNvPr>
          <p:cNvPicPr>
            <a:picLocks noChangeAspect="1"/>
          </p:cNvPicPr>
          <p:nvPr/>
        </p:nvPicPr>
        <p:blipFill rotWithShape="1">
          <a:blip r:embed="rId2">
            <a:extLst>
              <a:ext uri="{28A0092B-C50C-407E-A947-70E740481C1C}">
                <a14:useLocalDpi xmlns:a14="http://schemas.microsoft.com/office/drawing/2010/main" val="0"/>
              </a:ext>
            </a:extLst>
          </a:blip>
          <a:srcRect t="11515" b="23457"/>
          <a:stretch/>
        </p:blipFill>
        <p:spPr>
          <a:xfrm>
            <a:off x="1348440" y="1458072"/>
            <a:ext cx="9049339" cy="4257541"/>
          </a:xfrm>
          <a:prstGeom prst="rect">
            <a:avLst/>
          </a:prstGeom>
        </p:spPr>
      </p:pic>
      <p:sp>
        <p:nvSpPr>
          <p:cNvPr id="9" name="Isosceles Triangle 8">
            <a:extLst>
              <a:ext uri="{FF2B5EF4-FFF2-40B4-BE49-F238E27FC236}">
                <a16:creationId xmlns:a16="http://schemas.microsoft.com/office/drawing/2014/main" id="{07566159-D472-C36C-A4B2-CB50B670E12C}"/>
              </a:ext>
            </a:extLst>
          </p:cNvPr>
          <p:cNvSpPr/>
          <p:nvPr/>
        </p:nvSpPr>
        <p:spPr>
          <a:xfrm rot="5400000">
            <a:off x="6482796" y="3346174"/>
            <a:ext cx="245121" cy="16565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8119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96650-72B6-432B-9EF6-6EC84648818D}"/>
              </a:ext>
            </a:extLst>
          </p:cNvPr>
          <p:cNvSpPr txBox="1"/>
          <p:nvPr/>
        </p:nvSpPr>
        <p:spPr>
          <a:xfrm>
            <a:off x="987641" y="716417"/>
            <a:ext cx="6094520" cy="523220"/>
          </a:xfrm>
          <a:prstGeom prst="rect">
            <a:avLst/>
          </a:prstGeom>
          <a:noFill/>
        </p:spPr>
        <p:txBody>
          <a:bodyPr wrap="square">
            <a:spAutoFit/>
          </a:bodyPr>
          <a:lstStyle/>
          <a:p>
            <a:r>
              <a:rPr lang="en-US" sz="2800" b="1" dirty="0">
                <a:latin typeface="Times New Roman" pitchFamily="18" charset="0"/>
                <a:cs typeface="Times New Roman" pitchFamily="18" charset="0"/>
              </a:rPr>
              <a:t>SEQUENCE DIAGRAM</a:t>
            </a:r>
            <a:endParaRPr lang="en-IN" sz="2800" dirty="0"/>
          </a:p>
        </p:txBody>
      </p:sp>
      <p:pic>
        <p:nvPicPr>
          <p:cNvPr id="4" name="Content Placeholder 5">
            <a:extLst>
              <a:ext uri="{FF2B5EF4-FFF2-40B4-BE49-F238E27FC236}">
                <a16:creationId xmlns:a16="http://schemas.microsoft.com/office/drawing/2014/main" id="{B69BD4CE-D49E-4CD5-88A5-6524EAB6D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51" y="1410789"/>
            <a:ext cx="8591640" cy="5220830"/>
          </a:xfrm>
          <a:prstGeom prst="rect">
            <a:avLst/>
          </a:prstGeom>
        </p:spPr>
      </p:pic>
    </p:spTree>
    <p:extLst>
      <p:ext uri="{BB962C8B-B14F-4D97-AF65-F5344CB8AC3E}">
        <p14:creationId xmlns:p14="http://schemas.microsoft.com/office/powerpoint/2010/main" val="138859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2057</Words>
  <Application>Microsoft Office PowerPoint</Application>
  <PresentationFormat>Widescreen</PresentationFormat>
  <Paragraphs>214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RAINFALL PREDICTION USING ARIMA              AND LINEAR REGRESSION </vt:lpstr>
      <vt:lpstr>PowerPoint Presentation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ARIMA             AND LINEAR REGRESSION </dc:title>
  <dc:creator>Swetha N</dc:creator>
  <cp:lastModifiedBy>surya</cp:lastModifiedBy>
  <cp:revision>52</cp:revision>
  <dcterms:created xsi:type="dcterms:W3CDTF">2022-05-22T11:16:45Z</dcterms:created>
  <dcterms:modified xsi:type="dcterms:W3CDTF">2022-05-24T09:26:44Z</dcterms:modified>
</cp:coreProperties>
</file>