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72" r:id="rId2"/>
    <p:sldId id="256" r:id="rId3"/>
    <p:sldId id="258" r:id="rId4"/>
    <p:sldId id="259" r:id="rId5"/>
    <p:sldId id="289" r:id="rId6"/>
    <p:sldId id="290" r:id="rId7"/>
    <p:sldId id="260" r:id="rId8"/>
    <p:sldId id="261" r:id="rId9"/>
    <p:sldId id="262" r:id="rId10"/>
    <p:sldId id="276" r:id="rId11"/>
    <p:sldId id="277" r:id="rId12"/>
    <p:sldId id="28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0" autoAdjust="0"/>
    <p:restoredTop sz="94660"/>
  </p:normalViewPr>
  <p:slideViewPr>
    <p:cSldViewPr snapToGrid="0">
      <p:cViewPr varScale="1">
        <p:scale>
          <a:sx n="73" d="100"/>
          <a:sy n="73" d="100"/>
        </p:scale>
        <p:origin x="23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1344707985400136"/>
          <c:y val="4.1378578623924848E-2"/>
          <c:w val="0.87031049845883479"/>
          <c:h val="0.74428693424423564"/>
        </c:manualLayout>
      </c:layout>
      <c:bar3D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Start Date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65000"/>
                    <a:tint val="98000"/>
                    <a:lumMod val="114000"/>
                  </a:schemeClr>
                </a:gs>
                <a:gs pos="100000">
                  <a:schemeClr val="accent2">
                    <a:tint val="65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Planning</c:v>
                </c:pt>
                <c:pt idx="1">
                  <c:v>Phase 1</c:v>
                </c:pt>
                <c:pt idx="2">
                  <c:v>Phase 2</c:v>
                </c:pt>
                <c:pt idx="3">
                  <c:v>Phase 3</c:v>
                </c:pt>
                <c:pt idx="4">
                  <c:v>Phase 4</c:v>
                </c:pt>
                <c:pt idx="5">
                  <c:v>Testing</c:v>
                </c:pt>
                <c:pt idx="6">
                  <c:v>Delivery</c:v>
                </c:pt>
              </c:strCache>
            </c:strRef>
          </c:cat>
          <c:val>
            <c:numRef>
              <c:f>Sheet1!$B$2:$B$8</c:f>
              <c:numCache>
                <c:formatCode>[$-14009]d/m/yy;@</c:formatCode>
                <c:ptCount val="7"/>
                <c:pt idx="0">
                  <c:v>44550</c:v>
                </c:pt>
                <c:pt idx="1">
                  <c:v>44558</c:v>
                </c:pt>
                <c:pt idx="2">
                  <c:v>44570</c:v>
                </c:pt>
                <c:pt idx="3">
                  <c:v>44586</c:v>
                </c:pt>
                <c:pt idx="4">
                  <c:v>44609</c:v>
                </c:pt>
                <c:pt idx="5">
                  <c:v>44635</c:v>
                </c:pt>
                <c:pt idx="6">
                  <c:v>44657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18-4F1D-9053-3E68B1FF11E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Duration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65000"/>
                    <a:tint val="98000"/>
                    <a:lumMod val="114000"/>
                  </a:schemeClr>
                </a:gs>
                <a:gs pos="100000">
                  <a:schemeClr val="accent2">
                    <a:shade val="65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dLbl>
              <c:idx val="1"/>
              <c:layout>
                <c:manualLayout>
                  <c:x val="7.0984911737807894E-3"/>
                  <c:y val="-9.084027252081756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018-4F1D-9053-3E68B1FF11ED}"/>
                </c:ext>
              </c:extLst>
            </c:dLbl>
            <c:dLbl>
              <c:idx val="3"/>
              <c:layout>
                <c:manualLayout>
                  <c:x val="0"/>
                  <c:y val="-1.211203633610900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018-4F1D-9053-3E68B1FF11ED}"/>
                </c:ext>
              </c:extLst>
            </c:dLbl>
            <c:dLbl>
              <c:idx val="4"/>
              <c:layout>
                <c:manualLayout>
                  <c:x val="0"/>
                  <c:y val="-1.211203633610900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018-4F1D-9053-3E68B1FF11E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Planning</c:v>
                </c:pt>
                <c:pt idx="1">
                  <c:v>Phase 1</c:v>
                </c:pt>
                <c:pt idx="2">
                  <c:v>Phase 2</c:v>
                </c:pt>
                <c:pt idx="3">
                  <c:v>Phase 3</c:v>
                </c:pt>
                <c:pt idx="4">
                  <c:v>Phase 4</c:v>
                </c:pt>
                <c:pt idx="5">
                  <c:v>Testing</c:v>
                </c:pt>
                <c:pt idx="6">
                  <c:v>Delivery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7</c:v>
                </c:pt>
                <c:pt idx="1">
                  <c:v>11</c:v>
                </c:pt>
                <c:pt idx="2">
                  <c:v>15</c:v>
                </c:pt>
                <c:pt idx="3">
                  <c:v>21</c:v>
                </c:pt>
                <c:pt idx="4">
                  <c:v>22</c:v>
                </c:pt>
                <c:pt idx="5">
                  <c:v>21</c:v>
                </c:pt>
                <c:pt idx="6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18-4F1D-9053-3E68B1FF11E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205941536"/>
        <c:axId val="905533200"/>
        <c:axId val="0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End Date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tint val="98000"/>
                          <a:lumMod val="114000"/>
                        </a:schemeClr>
                      </a:gs>
                      <a:gs pos="100000">
                        <a:schemeClr val="accent2">
                          <a:shade val="90000"/>
                          <a:lumMod val="84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63500" dist="38100" dir="5400000" rotWithShape="0">
                      <a:srgbClr val="000000">
                        <a:alpha val="60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l"/>
                  </a:scene3d>
                  <a:sp3d prstMaterial="plastic">
                    <a:bevelT w="0" h="0"/>
                  </a:sp3d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Sheet1!$A$2:$A$8</c15:sqref>
                        </c15:formulaRef>
                      </c:ext>
                    </c:extLst>
                    <c:strCache>
                      <c:ptCount val="7"/>
                      <c:pt idx="0">
                        <c:v>Planning</c:v>
                      </c:pt>
                      <c:pt idx="1">
                        <c:v>Phase 1</c:v>
                      </c:pt>
                      <c:pt idx="2">
                        <c:v>Phase 2</c:v>
                      </c:pt>
                      <c:pt idx="3">
                        <c:v>Phase 3</c:v>
                      </c:pt>
                      <c:pt idx="4">
                        <c:v>Phase 4</c:v>
                      </c:pt>
                      <c:pt idx="5">
                        <c:v>Testing</c:v>
                      </c:pt>
                      <c:pt idx="6">
                        <c:v>Delivery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Sheet1!$C$2:$C$8</c15:sqref>
                        </c15:formulaRef>
                      </c:ext>
                    </c:extLst>
                    <c:numCache>
                      <c:formatCode>[$-14009]d/m/yy;@</c:formatCode>
                      <c:ptCount val="7"/>
                      <c:pt idx="0">
                        <c:v>44557</c:v>
                      </c:pt>
                      <c:pt idx="1">
                        <c:v>44569</c:v>
                      </c:pt>
                      <c:pt idx="2">
                        <c:v>44585</c:v>
                      </c:pt>
                      <c:pt idx="3">
                        <c:v>44607</c:v>
                      </c:pt>
                      <c:pt idx="4">
                        <c:v>44631</c:v>
                      </c:pt>
                      <c:pt idx="5">
                        <c:v>44656</c:v>
                      </c:pt>
                      <c:pt idx="6">
                        <c:v>44667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6018-4F1D-9053-3E68B1FF11ED}"/>
                  </c:ext>
                </c:extLst>
              </c15:ser>
            </c15:filteredBarSeries>
          </c:ext>
        </c:extLst>
      </c:bar3DChart>
      <c:catAx>
        <c:axId val="12059415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5533200"/>
        <c:crosses val="autoZero"/>
        <c:auto val="1"/>
        <c:lblAlgn val="ctr"/>
        <c:lblOffset val="100"/>
        <c:noMultiLvlLbl val="0"/>
      </c:catAx>
      <c:valAx>
        <c:axId val="9055332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-14009]d/m/yy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594153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7C939-BE4F-4184-9728-234307C7C224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19133-42AF-497F-BE89-5B4591857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706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AB454-9A19-4C5F-A7D6-AE61B292493B}" type="datetime1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C21D2-1F74-4E68-8C19-5849482CF1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602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F301-C448-40F2-8822-F03511705922}" type="datetime1">
              <a:rPr lang="en-IN" smtClean="0"/>
              <a:t>03-04-2022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C21D2-1F74-4E68-8C19-5849482CF1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583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C50E-B500-4C8D-A5AD-7FAE72534C1D}" type="datetime1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C21D2-1F74-4E68-8C19-5849482CF1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83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220A-2F45-4AC5-9757-236CE305BC01}" type="datetime1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C21D2-1F74-4E68-8C19-5849482CF18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1529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CB168-C8DF-427F-9F7B-9C00133F4E8F}" type="datetime1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C21D2-1F74-4E68-8C19-5849482CF1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822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5D1B-49A6-4071-826A-34EBE0132CB3}" type="datetime1">
              <a:rPr lang="en-IN" smtClean="0"/>
              <a:t>03-04-2022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C21D2-1F74-4E68-8C19-5849482CF1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736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ED98-A6CA-423B-A69D-3BD33A538E89}" type="datetime1">
              <a:rPr lang="en-IN" smtClean="0"/>
              <a:t>03-04-2022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C21D2-1F74-4E68-8C19-5849482CF1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668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FD173-A2A9-49FE-9EED-A0C4E70962B9}" type="datetime1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C21D2-1F74-4E68-8C19-5849482CF1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84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86D1C-E8FD-4141-929E-48984AA518B0}" type="datetime1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C21D2-1F74-4E68-8C19-5849482CF1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273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0F23A-5D75-49F1-B0E2-2AF3B7F4F684}" type="datetime1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913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B7A77-3B1E-42D6-865C-9F9955B3DAD2}" type="datetime1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C21D2-1F74-4E68-8C19-5849482CF18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7135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C907-6E0E-4036-B37F-3DB3ADD55E94}" type="datetime1">
              <a:rPr lang="en-IN" smtClean="0"/>
              <a:t>03-04-2022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C21D2-1F74-4E68-8C19-5849482CF1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595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00F-1A6D-4003-AA6B-C782A25741C1}" type="datetime1">
              <a:rPr lang="en-IN" smtClean="0"/>
              <a:t>03-04-2022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C21D2-1F74-4E68-8C19-5849482CF1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496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86F4-8C52-4032-89D3-1BF8602C7C83}" type="datetime1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C21D2-1F74-4E68-8C19-5849482CF1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264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E478-1FE9-4275-9B13-4F36925251E7}" type="datetime1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C21D2-1F74-4E68-8C19-5849482CF1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86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847B-8B92-4DBF-90BB-55AE566BF852}" type="datetime1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C21D2-1F74-4E68-8C19-5849482CF1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997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B596-E889-4FC8-8842-C59BFE2F0133}" type="datetime1">
              <a:rPr lang="en-IN" smtClean="0"/>
              <a:t>03-04-2022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C21D2-1F74-4E68-8C19-5849482CF1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556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B277882-11E9-467E-83ED-A3BF8690201A}" type="datetime1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IN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C21D2-1F74-4E68-8C19-5849482CF1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949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66/jctn.2019.8185" TargetMode="External"/><Relationship Id="rId2" Type="http://schemas.openxmlformats.org/officeDocument/2006/relationships/hyperlink" Target="https://doi.org/10.1109/ICESC48915.2020.9155896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journal/ain-shams-engineering-journal/vol/12/issue/2" TargetMode="External"/><Relationship Id="rId2" Type="http://schemas.openxmlformats.org/officeDocument/2006/relationships/hyperlink" Target="http://dx.doi.org/10.26877/asset.v2i1.6019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016/j.enggeo.2021.106456" TargetMode="External"/><Relationship Id="rId2" Type="http://schemas.openxmlformats.org/officeDocument/2006/relationships/hyperlink" Target="https://doi.org/10.1109/ICACCS48705.2020.907423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1%20st%20REVIEW.ppt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E8004-7A33-4CEF-A8AD-20D957B58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705267"/>
            <a:ext cx="9404723" cy="1400530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RAINFALL PREDICTION USING ARIMA AND LINEAR REGRESSION MODEL</a:t>
            </a:r>
            <a:br>
              <a:rPr lang="en-US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E7F73-CC9C-4138-9CEE-96E4B3C53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6982" y="2366790"/>
            <a:ext cx="8946541" cy="4195481"/>
          </a:xfrm>
        </p:spPr>
        <p:txBody>
          <a:bodyPr>
            <a:normAutofit/>
          </a:bodyPr>
          <a:lstStyle/>
          <a:p>
            <a:pPr marL="7620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BATCH:-   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A12</a:t>
            </a:r>
          </a:p>
          <a:p>
            <a:pPr marL="7620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DOMAIN:-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  <a:p>
            <a:pPr marL="76200" indent="0">
              <a:buNone/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NAME:-      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Supriya.S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(211418104275)</a:t>
            </a:r>
          </a:p>
          <a:p>
            <a:pPr marL="7620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Surya.P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(211418104278)</a:t>
            </a:r>
          </a:p>
          <a:p>
            <a:pPr marL="7620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Swetha. N  (211418104284)</a:t>
            </a:r>
          </a:p>
          <a:p>
            <a:pPr marL="7620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 NAME:-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Dr.K.Sangeetha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63095-7D77-41D5-AE11-FB163D74A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C21D2-1F74-4E68-8C19-5849482CF186}" type="slidenum">
              <a:rPr lang="en-IN" sz="240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I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365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05969-B16E-4964-A3D4-73DED2CD3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04672"/>
            <a:ext cx="9404723" cy="1400530"/>
          </a:xfrm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44713-BBC0-450E-9B64-5493ACA18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865600"/>
            <a:ext cx="9404723" cy="4195481"/>
          </a:xfrm>
        </p:spPr>
        <p:txBody>
          <a:bodyPr>
            <a:no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Cmak Zeelan Basha, Nagulla Bhavana, Ponduru Bhavya, Sowmya V, (Year 2020), </a:t>
            </a:r>
            <a:r>
              <a:rPr lang="en-IN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“Rainfall Prediction using Machine Learning &amp; Deep Learning Techniques”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IEEE, Coimbatore,  </a:t>
            </a:r>
            <a:r>
              <a:rPr lang="en-IN" sz="2400" u="none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10.1109/ICESC48915.2020.9155896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Arnav Garg, Himanshu Pandey, (Year 2019), </a:t>
            </a:r>
            <a:r>
              <a:rPr lang="en-IN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“Rainfall Prediction using Machine Learning”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International Journal of Innovative Science and Research Technology, Kanchipuram, Volume 4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Refonaa.J,Lakshmi.M,Dhamodaran.S,Teja Surya, Pradeep.T.N.M, (year 2019), </a:t>
            </a:r>
            <a:r>
              <a:rPr lang="en-IN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“Machine Learning Techniques for Rainfall Prediction Using Neural Network”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 Journal of Computational and Theoretical Nanoscience, American Scientific Publishers, Chennai , Volume 16, </a:t>
            </a:r>
            <a:r>
              <a:rPr lang="en-IN" sz="2400" u="none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https://doi.org/10.1166/jctn.2019.8185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ts val="285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IN" sz="24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DAABDE-A1E8-4C30-9DCF-E7AB0B89C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C21D2-1F74-4E68-8C19-5849482CF186}" type="slidenum">
              <a:rPr lang="en-IN" sz="280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en-IN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695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3252A-8DA5-4C17-A6C2-E0C12F75C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30798"/>
            <a:ext cx="9404723" cy="1400530"/>
          </a:xfrm>
        </p:spPr>
        <p:txBody>
          <a:bodyPr/>
          <a:lstStyle/>
          <a:p>
            <a:r>
              <a:rPr lang="en-US" sz="3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9F962-6308-4BE4-BF0F-DC470E4DE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425" y="931192"/>
            <a:ext cx="9773694" cy="4195481"/>
          </a:xfrm>
        </p:spPr>
        <p:txBody>
          <a:bodyPr>
            <a:noAutofit/>
          </a:bodyPr>
          <a:lstStyle/>
          <a:p>
            <a:pPr marL="0" marR="0" algn="just">
              <a:buClrTx/>
            </a:pP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Muchamad Taufiq Anwar, Saptono Nugrohadi, Vita Tantriyati, Vikky Aprelia Windarni,(Year2020), </a:t>
            </a:r>
            <a:r>
              <a:rPr lang="en-IN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“Rain Prediction Using Rule-Based Machine Learning Approach”,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Advance Sustainable Science Engineering and Technology, Universitas PGRI Semarang, </a:t>
            </a:r>
            <a:r>
              <a:rPr lang="en-IN" sz="24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0.26877/asset.v2i1.6019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buClrTx/>
            </a:pP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Shilpa Manandhar; Soumyabrata Dev; Yee Hui Lee; Yu Song Meng, (Year 2019), </a:t>
            </a:r>
            <a:r>
              <a:rPr lang="en-IN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“A Data-Driven Approach for Accurate Rainfall Prediction”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IEEE</a:t>
            </a:r>
          </a:p>
          <a:p>
            <a:pPr marL="0" marR="0" algn="just">
              <a:buClrTx/>
            </a:pP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"Rainfall Prediction using Machine Learning Approach: A Case Study for the State of Odisha", (Year 2020), </a:t>
            </a:r>
            <a:r>
              <a:rPr lang="en-IN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"Rainfall Prediction using Machine Learning Approach: A Case Study for the State of Odisha",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Indian Journal of Natural Sciences, Odisha, Vol.10</a:t>
            </a:r>
          </a:p>
          <a:p>
            <a:pPr marL="0" marR="0" algn="just">
              <a:buClrTx/>
            </a:pP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Wanie M.Ridwan,Michelle Sapitang,Awatif Aziz, (Year 2021), </a:t>
            </a:r>
            <a:r>
              <a:rPr lang="en-IN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“Rainfall forecasting model using machine learning methods: Case study Terengganu, Malaysia”,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Ain Shams Engineering Journal, Malaysia, </a:t>
            </a:r>
            <a:r>
              <a:rPr lang="en-IN" sz="24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 tooltip="Go to table of contents for this volume/issu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Volume 12, 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Pages 1651-1663.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57759-6C59-49CD-89EB-56347F244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C21D2-1F74-4E68-8C19-5849482CF186}" type="slidenum">
              <a:rPr lang="en-IN" sz="280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en-IN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227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721C2-372E-46C9-AACA-842EE5DA2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DCFEA-8C6C-40CE-840C-B13894FE0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779" y="1063416"/>
            <a:ext cx="8946541" cy="4195481"/>
          </a:xfrm>
        </p:spPr>
        <p:txBody>
          <a:bodyPr>
            <a:noAutofit/>
          </a:bodyPr>
          <a:lstStyle/>
          <a:p>
            <a:pPr marL="0" marR="0" algn="just">
              <a:buClrTx/>
            </a:pP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 Suganya, R. Kingsy Grace, (Year 2020), </a:t>
            </a:r>
            <a:r>
              <a:rPr lang="en-IN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“Machine Learning based Rainfall Prediction”,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6th International Conference on Advanced Computing and Communication Systems</a:t>
            </a:r>
            <a:r>
              <a:rPr lang="en-IN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Coimbatore, IEEE, </a:t>
            </a:r>
            <a:r>
              <a:rPr lang="en-IN" sz="24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10.1109/ICACCS48705.2020.9074233</a:t>
            </a:r>
            <a:endParaRPr lang="en-IN" sz="2400" u="none" strike="noStrike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just">
              <a:buClrTx/>
            </a:pP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 Zhao, X Meng, T Qi, Y Li, G Chen, D Yue, F Qing, (Year 2022), “</a:t>
            </a:r>
            <a:r>
              <a:rPr lang="en-IN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AI-based rainfall prediction model for debris flows”,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Gansu Tech Innovation Centre for Environmental Geology and Geohazard Prevention, China, </a:t>
            </a:r>
            <a:r>
              <a:rPr lang="en-IN" sz="24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0.1016/j.enggeo.2021.106456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buClrTx/>
            </a:pP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Emilcy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Hernández,Victor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SanchezAnguix,Vicente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Julian,Javier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Palanca,Nestor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Duque, (Year 2016), "Rainfall Prediction: A Deep Learning Approach", International Conference on Hybrid Artificial Intelligence Systems, United Kingdom, </a:t>
            </a:r>
            <a:r>
              <a:rPr lang="en-IN" sz="24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10.1007/978-3-319-32034-2_13</a:t>
            </a:r>
          </a:p>
          <a:p>
            <a:pPr marL="0" marR="0" algn="just">
              <a:buClrTx/>
            </a:pP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</a:pP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8A9F0-4381-40AC-95B0-B0DA78472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C21D2-1F74-4E68-8C19-5849482CF186}" type="slidenum">
              <a:rPr lang="en-IN" sz="280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448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578F1-5E2B-44B6-BCCB-72BC29D4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74392"/>
            <a:ext cx="9404723" cy="140053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CDAF2-B2C3-46FB-94F0-553D10E03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734" y="1149799"/>
            <a:ext cx="10553112" cy="4351338"/>
          </a:xfrm>
        </p:spPr>
        <p:txBody>
          <a:bodyPr>
            <a:noAutofit/>
          </a:bodyPr>
          <a:lstStyle/>
          <a:p>
            <a:pPr algn="just">
              <a:buClr>
                <a:schemeClr val="bg1"/>
              </a:buClr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Rainfall forecasting is very important because 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heavy and irregular rainfall can have many impacts like destruction of crops and farms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damage of property so a better forecasting model is essential for an early warning that can minimize risks to life and property and also managing the agricultural farms in better way.</a:t>
            </a:r>
          </a:p>
          <a:p>
            <a:pPr algn="just">
              <a:buClr>
                <a:schemeClr val="bg1"/>
              </a:buClr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proposed scheme provides annual rainfall prediction and four seasonal rainfall predictions such as summer, autumn, rainy, and winter. </a:t>
            </a:r>
          </a:p>
          <a:p>
            <a:pPr algn="just">
              <a:buClr>
                <a:schemeClr val="bg1"/>
              </a:buClr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ARIMA trained on 1400 epoch for revealing very good results. Linear regression is acted as the best optimizer. </a:t>
            </a:r>
          </a:p>
          <a:p>
            <a:pPr algn="just">
              <a:buClr>
                <a:schemeClr val="bg1"/>
              </a:buClr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ARIMA model revealed better accuracy in all of the seasonal and annual rainfall. </a:t>
            </a:r>
          </a:p>
          <a:p>
            <a:pPr algn="just">
              <a:buClr>
                <a:schemeClr val="bg1"/>
              </a:buClr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 use the real data from Indian government website </a:t>
            </a: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www.</a:t>
            </a:r>
            <a:r>
              <a:rPr lang="en-US" sz="2400" b="1" u="sng" dirty="0">
                <a:latin typeface="Times New Roman" pitchFamily="18" charset="0"/>
                <a:cs typeface="Times New Roman" pitchFamily="18" charset="0"/>
                <a:hlinkClick r:id="rId2" action="ppaction://hlinkpres?slideindex=1&amp;slidetitle="/>
              </a:rPr>
              <a:t>data.gov.in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compare the model quality based on several criteria in ARIMA.</a:t>
            </a: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bg1"/>
              </a:buClr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80F22E-44FE-450C-85F2-D990098F5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C21D2-1F74-4E68-8C19-5849482CF186}" type="slidenum">
              <a:rPr lang="en-IN" sz="280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IN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057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93133-7D6C-406A-AD56-EF0362E0B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lang="en-IN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44DFF-ADF9-438A-B1FC-6675373E1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897" y="1331259"/>
            <a:ext cx="9240937" cy="4195481"/>
          </a:xfrm>
        </p:spPr>
        <p:txBody>
          <a:bodyPr>
            <a:noAutofit/>
          </a:bodyPr>
          <a:lstStyle/>
          <a:p>
            <a:pPr algn="just">
              <a:buClr>
                <a:schemeClr val="bg1"/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time series analysis is recorded to solve problems such as drought, flood and other agricultural problems and used a machine learning model to forecast the future values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Tamilnadu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Monsoon rainfall. </a:t>
            </a:r>
          </a:p>
          <a:p>
            <a:pPr algn="just">
              <a:buClr>
                <a:schemeClr val="bg1"/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time-series forecasting of rainfall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Tamilnadu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carried out by statistical methods such as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Seasonal Arima model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Clr>
                <a:schemeClr val="bg1"/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performance of this model is evaluated based on the metrics such as Mean Squared Error (MSE) and Root Mean Squared Error (RMSE).</a:t>
            </a:r>
          </a:p>
          <a:p>
            <a:pPr algn="just">
              <a:buClr>
                <a:schemeClr val="bg1"/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derived model could be used to forecast Monsoon rainfall.</a:t>
            </a:r>
          </a:p>
          <a:p>
            <a:pPr algn="just">
              <a:buClr>
                <a:schemeClr val="bg1"/>
              </a:buClr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639EA-F38A-44DD-ADA8-ACFFEA98A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C21D2-1F74-4E68-8C19-5849482CF186}" type="slidenum">
              <a:rPr lang="en-IN" sz="280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IN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978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EAF-36EA-471C-BCD7-89135F682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3977E-25D9-4780-83F2-B9DC6B297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616" y="1152983"/>
            <a:ext cx="9980023" cy="4195481"/>
          </a:xfrm>
        </p:spPr>
        <p:txBody>
          <a:bodyPr>
            <a:noAutofit/>
          </a:bodyPr>
          <a:lstStyle/>
          <a:p>
            <a:pPr algn="just">
              <a:buClrTx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proposed system developed a rainfall prediction system using Linear regression and ARIMA algorithm to analyze rainfall data of India and predict the future rainfall. </a:t>
            </a:r>
          </a:p>
          <a:p>
            <a:pPr algn="just">
              <a:buClrTx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 used the rainfall data collected from the official website of the Indian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government.The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data comprises over a decade of measurement of rainfall in India. </a:t>
            </a:r>
          </a:p>
          <a:p>
            <a:pPr algn="just">
              <a:buClrTx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proposed system used various feature selection mechanisms such as technical indicator, fundamental analysis, Fourier transforms Linear regression and ARIMA model. </a:t>
            </a:r>
          </a:p>
          <a:p>
            <a:pPr algn="just">
              <a:buClrTx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Also, it used variable auto-encoder (VAE) for high-level feature pattern and PCA and XGB for dimensionality reduction. Bayesian optimization is applied to direct the search path to determine the objective function based on the conditional probability.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E938E-2732-421A-937B-0B726F6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C21D2-1F74-4E68-8C19-5849482CF186}" type="slidenum">
              <a:rPr lang="en-IN" sz="280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IN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838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8029C-E04E-45A3-9141-BF7B4849C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kern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HARDWARE REQUIREMENT</a:t>
            </a:r>
            <a:br>
              <a:rPr lang="en-IN" sz="3200" b="1" kern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C2335-07C7-415D-A31E-F0E8D4C0B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331259"/>
            <a:ext cx="8946541" cy="4195481"/>
          </a:xfrm>
        </p:spPr>
        <p:txBody>
          <a:bodyPr>
            <a:normAutofit/>
          </a:bodyPr>
          <a:lstStyle/>
          <a:p>
            <a:pPr>
              <a:buClrTx/>
              <a:buFont typeface="Wingdings 3" panose="05040102010807070707" pitchFamily="18" charset="2"/>
              <a:buChar char="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Ram                  -    4 GB and above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ClrTx/>
              <a:buFont typeface="Wingdings 3" panose="05040102010807070707" pitchFamily="18" charset="2"/>
              <a:buChar char="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Software ID      -   Python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IDLE	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ClrTx/>
              <a:buFont typeface="Wingdings 3" panose="05040102010807070707" pitchFamily="18" charset="2"/>
              <a:buChar char="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Disk         -   1 tb</a:t>
            </a:r>
          </a:p>
          <a:p>
            <a:pPr>
              <a:buClrTx/>
              <a:buFont typeface="Wingdings 3" panose="05040102010807070707" pitchFamily="18" charset="2"/>
              <a:buChar char="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         -    I5 and above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8ACD0-3C70-404A-AA23-A41F5D628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5288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8029C-E04E-45A3-9141-BF7B4849C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kern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</a:t>
            </a:r>
            <a:r>
              <a:rPr lang="en-IN" sz="3200" b="1" kern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WARE REQUIREMENT</a:t>
            </a:r>
            <a:br>
              <a:rPr lang="en-IN" sz="3200" b="1" kern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C2335-07C7-415D-A31E-F0E8D4C0B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331259"/>
            <a:ext cx="8946541" cy="4195481"/>
          </a:xfrm>
        </p:spPr>
        <p:txBody>
          <a:bodyPr>
            <a:norm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Font typeface="Wingdings 3" panose="05040102010807070707" pitchFamily="18" charset="2"/>
              <a:buChar char="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Operating System    -  Windows 8/10</a:t>
            </a:r>
            <a:endParaRPr lang="en-IN" sz="24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Font typeface="Wingdings 3" panose="05040102010807070707" pitchFamily="18" charset="2"/>
              <a:buChar char="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Front End                 -   CSS</a:t>
            </a:r>
            <a:endParaRPr lang="en-IN" sz="24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Font typeface="Wingdings 3" panose="05040102010807070707" pitchFamily="18" charset="2"/>
              <a:buChar char="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Language                 -   Python(3.10) Version.</a:t>
            </a:r>
            <a:endParaRPr lang="en-IN" sz="24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Font typeface="Wingdings 3" panose="05040102010807070707" pitchFamily="18" charset="2"/>
              <a:buChar char="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Server                      -   Flask.</a:t>
            </a:r>
            <a:endParaRPr lang="en-IN" sz="24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8ACD0-3C70-404A-AA23-A41F5D628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0829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F0078-D3C8-4C26-BB92-ED190C528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F4C02-C72C-4449-9907-763938A23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>
            <a:normAutofit/>
          </a:bodyPr>
          <a:lstStyle/>
          <a:p>
            <a:pPr lvl="0">
              <a:buClr>
                <a:schemeClr val="tx1"/>
              </a:buClr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Data Exploration and Analysis.</a:t>
            </a:r>
          </a:p>
          <a:p>
            <a:pPr lvl="0">
              <a:buClr>
                <a:schemeClr val="tx1"/>
              </a:buClr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Data Preprocessing.</a:t>
            </a:r>
          </a:p>
          <a:p>
            <a:pPr lvl="0">
              <a:buClr>
                <a:schemeClr val="tx1"/>
              </a:buClr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Linear Regression. </a:t>
            </a:r>
          </a:p>
          <a:p>
            <a:pPr lvl="0">
              <a:buClr>
                <a:schemeClr val="tx1"/>
              </a:buClr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ARIMA (Auto Regressive Integrated Moving Average).</a:t>
            </a:r>
          </a:p>
          <a:p>
            <a:pPr lvl="0">
              <a:buClr>
                <a:schemeClr val="tx1"/>
              </a:buClr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Ensemble Methods and Bagging.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1A2A6-C30D-43B4-AD69-3970E915E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C21D2-1F74-4E68-8C19-5849482CF186}" type="slidenum">
              <a:rPr lang="en-IN" sz="280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IN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938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522F1-36D0-48DD-895D-103650BAD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SDLC</a:t>
            </a:r>
            <a:endParaRPr lang="en-IN" sz="32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BABC781-EDC0-42EF-8BA7-C2DE67D47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503" y="931817"/>
            <a:ext cx="5921827" cy="4994366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5202DD-D502-45F2-8AF9-AD82FF46C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C21D2-1F74-4E68-8C19-5849482CF186}" type="slidenum">
              <a:rPr lang="en-IN" sz="280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en-IN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257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AED2C-38F9-4FA6-AE2F-AC255DF7F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TIMELINE CHART</a:t>
            </a:r>
            <a:endParaRPr lang="en-IN" sz="32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041D39E-B7B5-45C9-B540-2EBD926D9C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1135551"/>
              </p:ext>
            </p:extLst>
          </p:nvPr>
        </p:nvGraphicFramePr>
        <p:xfrm>
          <a:off x="1104900" y="1331913"/>
          <a:ext cx="8945563" cy="4194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3A190F-C30B-4394-B64E-FBCC8E2CB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C21D2-1F74-4E68-8C19-5849482CF186}" type="slidenum">
              <a:rPr lang="en-IN" sz="280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en-IN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099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7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000000"/>
      </a:accent1>
      <a:accent2>
        <a:srgbClr val="000000"/>
      </a:accent2>
      <a:accent3>
        <a:srgbClr val="E6B729"/>
      </a:accent3>
      <a:accent4>
        <a:srgbClr val="6AAC90"/>
      </a:accent4>
      <a:accent5>
        <a:srgbClr val="54849A"/>
      </a:accent5>
      <a:accent6>
        <a:srgbClr val="000000"/>
      </a:accent6>
      <a:hlink>
        <a:srgbClr val="000000"/>
      </a:hlink>
      <a:folHlink>
        <a:srgbClr val="00000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3198</TotalTime>
  <Words>924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Times New Roman</vt:lpstr>
      <vt:lpstr>Wingdings 3</vt:lpstr>
      <vt:lpstr>Ion</vt:lpstr>
      <vt:lpstr>RAINFALL PREDICTION USING ARIMA AND LINEAR REGRESSION MODEL </vt:lpstr>
      <vt:lpstr>ABSTRACT</vt:lpstr>
      <vt:lpstr>EXISTING SYSTEM</vt:lpstr>
      <vt:lpstr>PROPOSED SYSTEM</vt:lpstr>
      <vt:lpstr>HARDWARE REQUIREMENT </vt:lpstr>
      <vt:lpstr>SOFTWARE REQUIREMENT </vt:lpstr>
      <vt:lpstr>MODULES</vt:lpstr>
      <vt:lpstr>SDLC</vt:lpstr>
      <vt:lpstr>TIMELINE CHART</vt:lpstr>
      <vt:lpstr>REFERENCES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Swetha N</dc:creator>
  <cp:lastModifiedBy>surya</cp:lastModifiedBy>
  <cp:revision>333</cp:revision>
  <dcterms:created xsi:type="dcterms:W3CDTF">2021-12-25T12:42:47Z</dcterms:created>
  <dcterms:modified xsi:type="dcterms:W3CDTF">2022-04-03T09:56:10Z</dcterms:modified>
</cp:coreProperties>
</file>