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3"/>
  </p:notesMasterIdLst>
  <p:sldIdLst>
    <p:sldId id="272" r:id="rId2"/>
    <p:sldId id="256" r:id="rId3"/>
    <p:sldId id="273" r:id="rId4"/>
    <p:sldId id="279" r:id="rId5"/>
    <p:sldId id="280" r:id="rId6"/>
    <p:sldId id="281" r:id="rId7"/>
    <p:sldId id="282" r:id="rId8"/>
    <p:sldId id="283" r:id="rId9"/>
    <p:sldId id="284" r:id="rId10"/>
    <p:sldId id="285" r:id="rId11"/>
    <p:sldId id="287" r:id="rId12"/>
    <p:sldId id="286" r:id="rId13"/>
    <p:sldId id="289" r:id="rId14"/>
    <p:sldId id="263" r:id="rId15"/>
    <p:sldId id="270" r:id="rId16"/>
    <p:sldId id="271" r:id="rId17"/>
    <p:sldId id="269" r:id="rId18"/>
    <p:sldId id="257" r:id="rId19"/>
    <p:sldId id="276" r:id="rId20"/>
    <p:sldId id="277" r:id="rId21"/>
    <p:sldId id="28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0" autoAdjust="0"/>
    <p:restoredTop sz="94660"/>
  </p:normalViewPr>
  <p:slideViewPr>
    <p:cSldViewPr snapToGrid="0">
      <p:cViewPr varScale="1">
        <p:scale>
          <a:sx n="73" d="100"/>
          <a:sy n="73" d="100"/>
        </p:scale>
        <p:origin x="232" y="4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97C939-BE4F-4184-9728-234307C7C224}" type="datetimeFigureOut">
              <a:rPr lang="en-IN" smtClean="0"/>
              <a:t>03-04-2022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619133-42AF-497F-BE89-5B459185704C}" type="slidenum">
              <a:rPr lang="en-IN" smtClean="0"/>
              <a:t>‹#›</a:t>
            </a:fld>
            <a:endParaRPr lang="en-IN"/>
          </a:p>
        </p:txBody>
      </p:sp>
    </p:spTree>
    <p:extLst>
      <p:ext uri="{BB962C8B-B14F-4D97-AF65-F5344CB8AC3E}">
        <p14:creationId xmlns:p14="http://schemas.microsoft.com/office/powerpoint/2010/main" val="4131706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4AB454-9A19-4C5F-A7D6-AE61B292493B}" type="datetime1">
              <a:rPr lang="en-IN" smtClean="0"/>
              <a:t>03-04-2022</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1048602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8F301-C448-40F2-8822-F03511705922}" type="datetime1">
              <a:rPr lang="en-IN" smtClean="0"/>
              <a:t>03-04-2022</a:t>
            </a:fld>
            <a:endParaRPr lang="en-IN"/>
          </a:p>
        </p:txBody>
      </p:sp>
      <p:sp>
        <p:nvSpPr>
          <p:cNvPr id="6" name="Footer Placeholder 5"/>
          <p:cNvSpPr>
            <a:spLocks noGrp="1"/>
          </p:cNvSpPr>
          <p:nvPr>
            <p:ph type="ftr" sz="quarter" idx="11"/>
          </p:nvPr>
        </p:nvSpPr>
        <p:spPr/>
        <p:txBody>
          <a:bodyPr/>
          <a:lstStyle/>
          <a:p>
            <a:r>
              <a:rPr lang="en-IN"/>
              <a:t>1</a:t>
            </a:r>
          </a:p>
        </p:txBody>
      </p:sp>
      <p:sp>
        <p:nvSpPr>
          <p:cNvPr id="7" name="Slide Number Placeholder 6"/>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1380583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F2C50E-B500-4C8D-A5AD-7FAE72534C1D}" type="datetime1">
              <a:rPr lang="en-IN" smtClean="0"/>
              <a:t>03-04-2022</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75383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065220A-2F45-4AC5-9757-236CE305BC01}" type="datetime1">
              <a:rPr lang="en-IN" smtClean="0"/>
              <a:t>03-04-2022</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F2BC21D2-1F74-4E68-8C19-5849482CF18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81529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4CB168-C8DF-427F-9F7B-9C00133F4E8F}" type="datetime1">
              <a:rPr lang="en-IN" smtClean="0"/>
              <a:t>03-04-2022</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1797822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035D1B-49A6-4071-826A-34EBE0132CB3}" type="datetime1">
              <a:rPr lang="en-IN" smtClean="0"/>
              <a:t>03-04-2022</a:t>
            </a:fld>
            <a:endParaRPr lang="en-IN"/>
          </a:p>
        </p:txBody>
      </p:sp>
      <p:sp>
        <p:nvSpPr>
          <p:cNvPr id="4"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620736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C26ED98-A6CA-423B-A69D-3BD33A538E89}" type="datetime1">
              <a:rPr lang="en-IN" smtClean="0"/>
              <a:t>03-04-2022</a:t>
            </a:fld>
            <a:endParaRPr lang="en-IN"/>
          </a:p>
        </p:txBody>
      </p:sp>
      <p:sp>
        <p:nvSpPr>
          <p:cNvPr id="4"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509668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DFD173-A2A9-49FE-9EED-A0C4E70962B9}" type="datetime1">
              <a:rPr lang="en-IN" smtClean="0"/>
              <a:t>03-04-2022</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123684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C86D1C-E8FD-4141-929E-48984AA518B0}" type="datetime1">
              <a:rPr lang="en-IN" smtClean="0"/>
              <a:t>03-04-2022</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317727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1F0F23A-5D75-49F1-B0E2-2AF3B7F4F684}" type="datetime1">
              <a:rPr lang="en-IN" smtClean="0"/>
              <a:t>03-04-2022</a:t>
            </a:fld>
            <a:endParaRPr lang="en-IN"/>
          </a:p>
        </p:txBody>
      </p:sp>
      <p:sp>
        <p:nvSpPr>
          <p:cNvPr id="5" name="Footer Placeholder 4"/>
          <p:cNvSpPr>
            <a:spLocks noGrp="1"/>
          </p:cNvSpPr>
          <p:nvPr>
            <p:ph type="ftr" sz="quarter" idx="11"/>
          </p:nvPr>
        </p:nvSpPr>
        <p:spPr/>
        <p:txBody>
          <a:bodyPr/>
          <a:lstStyle/>
          <a:p>
            <a:r>
              <a:rPr lang="en-US" dirty="0"/>
              <a:t>1</a:t>
            </a:r>
            <a:endParaRPr lang="en-IN" dirty="0"/>
          </a:p>
        </p:txBody>
      </p:sp>
      <p:sp>
        <p:nvSpPr>
          <p:cNvPr id="6" name="Slide Number Placeholder 5"/>
          <p:cNvSpPr>
            <a:spLocks noGrp="1"/>
          </p:cNvSpPr>
          <p:nvPr>
            <p:ph type="sldNum" sz="quarter" idx="12"/>
          </p:nvPr>
        </p:nvSpPr>
        <p:spPr/>
        <p:txBody>
          <a:bodyPr/>
          <a:lstStyle>
            <a:lvl1pPr>
              <a:defRPr/>
            </a:lvl1pPr>
          </a:lstStyle>
          <a:p>
            <a:r>
              <a:rPr lang="en-US" dirty="0"/>
              <a:t>1</a:t>
            </a:r>
            <a:endParaRPr lang="en-IN" dirty="0"/>
          </a:p>
        </p:txBody>
      </p:sp>
    </p:spTree>
    <p:extLst>
      <p:ext uri="{BB962C8B-B14F-4D97-AF65-F5344CB8AC3E}">
        <p14:creationId xmlns:p14="http://schemas.microsoft.com/office/powerpoint/2010/main" val="231913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DB7A77-3B1E-42D6-865C-9F9955B3DAD2}" type="datetime1">
              <a:rPr lang="en-IN" smtClean="0"/>
              <a:t>03-04-2022</a:t>
            </a:fld>
            <a:endParaRPr lang="en-IN"/>
          </a:p>
        </p:txBody>
      </p:sp>
      <p:sp>
        <p:nvSpPr>
          <p:cNvPr id="5" name="Footer Placeholder 4"/>
          <p:cNvSpPr>
            <a:spLocks noGrp="1"/>
          </p:cNvSpPr>
          <p:nvPr>
            <p:ph type="ftr" sz="quarter" idx="11"/>
          </p:nvPr>
        </p:nvSpPr>
        <p:spPr/>
        <p:txBody>
          <a:bodyPr/>
          <a:lstStyle/>
          <a:p>
            <a:r>
              <a:rPr lang="en-IN"/>
              <a:t>1</a:t>
            </a:r>
            <a:endParaRPr lang="en-IN" dirty="0"/>
          </a:p>
        </p:txBody>
      </p:sp>
      <p:sp>
        <p:nvSpPr>
          <p:cNvPr id="6" name="Slide Number Placeholder 5"/>
          <p:cNvSpPr>
            <a:spLocks noGrp="1"/>
          </p:cNvSpPr>
          <p:nvPr>
            <p:ph type="sldNum" sz="quarter" idx="12"/>
          </p:nvPr>
        </p:nvSpPr>
        <p:spPr/>
        <p:txBody>
          <a:bodyPr/>
          <a:lstStyle/>
          <a:p>
            <a:fld id="{F2BC21D2-1F74-4E68-8C19-5849482CF186}" type="slidenum">
              <a:rPr lang="en-IN" smtClean="0"/>
              <a:t>‹#›</a:t>
            </a:fld>
            <a:endParaRPr lang="en-IN" dirty="0"/>
          </a:p>
        </p:txBody>
      </p:sp>
    </p:spTree>
    <p:extLst>
      <p:ext uri="{BB962C8B-B14F-4D97-AF65-F5344CB8AC3E}">
        <p14:creationId xmlns:p14="http://schemas.microsoft.com/office/powerpoint/2010/main" val="3597135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9CC907-6E0E-4036-B37F-3DB3ADD55E94}" type="datetime1">
              <a:rPr lang="en-IN" smtClean="0"/>
              <a:t>03-04-2022</a:t>
            </a:fld>
            <a:endParaRPr lang="en-IN"/>
          </a:p>
        </p:txBody>
      </p:sp>
      <p:sp>
        <p:nvSpPr>
          <p:cNvPr id="6" name="Footer Placeholder 5"/>
          <p:cNvSpPr>
            <a:spLocks noGrp="1"/>
          </p:cNvSpPr>
          <p:nvPr>
            <p:ph type="ftr" sz="quarter" idx="11"/>
          </p:nvPr>
        </p:nvSpPr>
        <p:spPr/>
        <p:txBody>
          <a:bodyPr/>
          <a:lstStyle/>
          <a:p>
            <a:r>
              <a:rPr lang="en-IN"/>
              <a:t>1</a:t>
            </a:r>
          </a:p>
        </p:txBody>
      </p:sp>
      <p:sp>
        <p:nvSpPr>
          <p:cNvPr id="7" name="Slide Number Placeholder 6"/>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2413595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2B500F-1A6D-4003-AA6B-C782A25741C1}" type="datetime1">
              <a:rPr lang="en-IN" smtClean="0"/>
              <a:t>03-04-2022</a:t>
            </a:fld>
            <a:endParaRPr lang="en-IN"/>
          </a:p>
        </p:txBody>
      </p:sp>
      <p:sp>
        <p:nvSpPr>
          <p:cNvPr id="8" name="Footer Placeholder 7"/>
          <p:cNvSpPr>
            <a:spLocks noGrp="1"/>
          </p:cNvSpPr>
          <p:nvPr>
            <p:ph type="ftr" sz="quarter" idx="11"/>
          </p:nvPr>
        </p:nvSpPr>
        <p:spPr/>
        <p:txBody>
          <a:bodyPr/>
          <a:lstStyle/>
          <a:p>
            <a:r>
              <a:rPr lang="en-IN"/>
              <a:t>1</a:t>
            </a:r>
          </a:p>
        </p:txBody>
      </p:sp>
      <p:sp>
        <p:nvSpPr>
          <p:cNvPr id="9" name="Slide Number Placeholder 8"/>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3959496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B5F86F4-8C52-4032-89D3-1BF8602C7C83}" type="datetime1">
              <a:rPr lang="en-IN" smtClean="0"/>
              <a:t>03-04-2022</a:t>
            </a:fld>
            <a:endParaRPr lang="en-IN"/>
          </a:p>
        </p:txBody>
      </p:sp>
      <p:sp>
        <p:nvSpPr>
          <p:cNvPr id="5" name="Footer Placeholder 3"/>
          <p:cNvSpPr>
            <a:spLocks noGrp="1"/>
          </p:cNvSpPr>
          <p:nvPr>
            <p:ph type="ftr" sz="quarter" idx="11"/>
          </p:nvPr>
        </p:nvSpPr>
        <p:spPr/>
        <p:txBody>
          <a:bodyPr/>
          <a:lstStyle/>
          <a:p>
            <a:r>
              <a:rPr lang="en-IN"/>
              <a:t>1</a:t>
            </a:r>
          </a:p>
        </p:txBody>
      </p:sp>
      <p:sp>
        <p:nvSpPr>
          <p:cNvPr id="6" name="Slide Number Placeholder 4"/>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2448264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3B4E478-1FE9-4275-9B13-4F36925251E7}" type="datetime1">
              <a:rPr lang="en-IN" smtClean="0"/>
              <a:t>03-04-2022</a:t>
            </a:fld>
            <a:endParaRPr lang="en-IN"/>
          </a:p>
        </p:txBody>
      </p:sp>
      <p:sp>
        <p:nvSpPr>
          <p:cNvPr id="5" name="Footer Placeholder 2"/>
          <p:cNvSpPr>
            <a:spLocks noGrp="1"/>
          </p:cNvSpPr>
          <p:nvPr>
            <p:ph type="ftr" sz="quarter" idx="11"/>
          </p:nvPr>
        </p:nvSpPr>
        <p:spPr/>
        <p:txBody>
          <a:bodyPr/>
          <a:lstStyle/>
          <a:p>
            <a:r>
              <a:rPr lang="en-IN"/>
              <a:t>1</a:t>
            </a:r>
          </a:p>
        </p:txBody>
      </p:sp>
      <p:sp>
        <p:nvSpPr>
          <p:cNvPr id="6" name="Slide Number Placeholder 3"/>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2694861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611847B-8B92-4DBF-90BB-55AE566BF852}" type="datetime1">
              <a:rPr lang="en-IN" smtClean="0"/>
              <a:t>03-04-2022</a:t>
            </a:fld>
            <a:endParaRPr lang="en-IN"/>
          </a:p>
        </p:txBody>
      </p:sp>
      <p:sp>
        <p:nvSpPr>
          <p:cNvPr id="5" name="Footer Placeholder 5"/>
          <p:cNvSpPr>
            <a:spLocks noGrp="1"/>
          </p:cNvSpPr>
          <p:nvPr>
            <p:ph type="ftr" sz="quarter" idx="11"/>
          </p:nvPr>
        </p:nvSpPr>
        <p:spPr/>
        <p:txBody>
          <a:bodyPr/>
          <a:lstStyle/>
          <a:p>
            <a:r>
              <a:rPr lang="en-IN"/>
              <a:t>1</a:t>
            </a:r>
          </a:p>
        </p:txBody>
      </p:sp>
      <p:sp>
        <p:nvSpPr>
          <p:cNvPr id="6" name="Slide Number Placeholder 6"/>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3038997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4BB596-E889-4FC8-8842-C59BFE2F0133}" type="datetime1">
              <a:rPr lang="en-IN" smtClean="0"/>
              <a:t>03-04-2022</a:t>
            </a:fld>
            <a:endParaRPr lang="en-IN"/>
          </a:p>
        </p:txBody>
      </p:sp>
      <p:sp>
        <p:nvSpPr>
          <p:cNvPr id="6" name="Footer Placeholder 5"/>
          <p:cNvSpPr>
            <a:spLocks noGrp="1"/>
          </p:cNvSpPr>
          <p:nvPr>
            <p:ph type="ftr" sz="quarter" idx="11"/>
          </p:nvPr>
        </p:nvSpPr>
        <p:spPr/>
        <p:txBody>
          <a:bodyPr/>
          <a:lstStyle/>
          <a:p>
            <a:r>
              <a:rPr lang="en-IN"/>
              <a:t>1</a:t>
            </a:r>
          </a:p>
        </p:txBody>
      </p:sp>
      <p:sp>
        <p:nvSpPr>
          <p:cNvPr id="7" name="Slide Number Placeholder 6"/>
          <p:cNvSpPr>
            <a:spLocks noGrp="1"/>
          </p:cNvSpPr>
          <p:nvPr>
            <p:ph type="sldNum" sz="quarter" idx="12"/>
          </p:nvPr>
        </p:nvSpPr>
        <p:spPr/>
        <p:txBody>
          <a:bodyPr/>
          <a:lstStyle/>
          <a:p>
            <a:fld id="{F2BC21D2-1F74-4E68-8C19-5849482CF186}" type="slidenum">
              <a:rPr lang="en-IN" smtClean="0"/>
              <a:t>‹#›</a:t>
            </a:fld>
            <a:endParaRPr lang="en-IN"/>
          </a:p>
        </p:txBody>
      </p:sp>
    </p:spTree>
    <p:extLst>
      <p:ext uri="{BB962C8B-B14F-4D97-AF65-F5344CB8AC3E}">
        <p14:creationId xmlns:p14="http://schemas.microsoft.com/office/powerpoint/2010/main" val="2475556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B277882-11E9-467E-83ED-A3BF8690201A}" type="datetime1">
              <a:rPr lang="en-IN" smtClean="0"/>
              <a:t>03-04-2022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IN"/>
              <a:t>1</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2BC21D2-1F74-4E68-8C19-5849482CF186}" type="slidenum">
              <a:rPr lang="en-IN" smtClean="0"/>
              <a:t>‹#›</a:t>
            </a:fld>
            <a:endParaRPr lang="en-IN"/>
          </a:p>
        </p:txBody>
      </p:sp>
    </p:spTree>
    <p:extLst>
      <p:ext uri="{BB962C8B-B14F-4D97-AF65-F5344CB8AC3E}">
        <p14:creationId xmlns:p14="http://schemas.microsoft.com/office/powerpoint/2010/main" val="37819499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166/jctn.2019.8185" TargetMode="External"/><Relationship Id="rId2" Type="http://schemas.openxmlformats.org/officeDocument/2006/relationships/hyperlink" Target="https://doi.org/10.1109/ICESC48915.2020.915589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1%20st%20REVIEW.pptx"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ciencedirect.com/journal/ain-shams-engineering-journal/vol/12/issue/2" TargetMode="External"/><Relationship Id="rId2" Type="http://schemas.openxmlformats.org/officeDocument/2006/relationships/hyperlink" Target="http://dx.doi.org/10.26877/asset.v2i1.6019"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dx.doi.org/10.1016/j.enggeo.2021.106456" TargetMode="External"/><Relationship Id="rId2" Type="http://schemas.openxmlformats.org/officeDocument/2006/relationships/hyperlink" Target="https://doi.org/10.1109/ICACCS48705.2020.907423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8004-7A33-4CEF-A8AD-20D957B585F8}"/>
              </a:ext>
            </a:extLst>
          </p:cNvPr>
          <p:cNvSpPr>
            <a:spLocks noGrp="1"/>
          </p:cNvSpPr>
          <p:nvPr>
            <p:ph type="title"/>
          </p:nvPr>
        </p:nvSpPr>
        <p:spPr>
          <a:xfrm>
            <a:off x="646111" y="705267"/>
            <a:ext cx="9404723" cy="1400530"/>
          </a:xfrm>
        </p:spPr>
        <p:txBody>
          <a:bodyPr/>
          <a:lstStyle/>
          <a:p>
            <a:pPr algn="ctr"/>
            <a:r>
              <a:rPr lang="en-US" sz="3600" b="1" dirty="0">
                <a:solidFill>
                  <a:schemeClr val="accent1"/>
                </a:solidFill>
                <a:latin typeface="Times New Roman" panose="02020603050405020304" pitchFamily="18" charset="0"/>
                <a:cs typeface="Times New Roman" panose="02020603050405020304" pitchFamily="18" charset="0"/>
              </a:rPr>
              <a:t>RAINFALL PREDICTION USING ARIMA AND LINEAR REGRESSION MODEL</a:t>
            </a:r>
            <a:br>
              <a:rPr lang="en-US" sz="3600" b="1" dirty="0">
                <a:solidFill>
                  <a:schemeClr val="accent1"/>
                </a:solidFill>
                <a:latin typeface="Times New Roman" panose="02020603050405020304" pitchFamily="18" charset="0"/>
                <a:cs typeface="Times New Roman" panose="02020603050405020304" pitchFamily="18" charset="0"/>
              </a:rPr>
            </a:br>
            <a:endParaRPr lang="en-IN" sz="3600"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AE7F73-CC9C-4138-9CEE-96E4B3C53DF0}"/>
              </a:ext>
            </a:extLst>
          </p:cNvPr>
          <p:cNvSpPr>
            <a:spLocks noGrp="1"/>
          </p:cNvSpPr>
          <p:nvPr>
            <p:ph idx="1"/>
          </p:nvPr>
        </p:nvSpPr>
        <p:spPr>
          <a:xfrm>
            <a:off x="2696982" y="2366790"/>
            <a:ext cx="8946541" cy="4195481"/>
          </a:xfrm>
        </p:spPr>
        <p:txBody>
          <a:bodyPr>
            <a:normAutofit/>
          </a:bodyPr>
          <a:lstStyle/>
          <a:p>
            <a:pPr marL="76200" indent="0">
              <a:buNone/>
            </a:pPr>
            <a:r>
              <a:rPr lang="en-US" sz="2400" b="1" dirty="0">
                <a:solidFill>
                  <a:schemeClr val="tx1"/>
                </a:solidFill>
                <a:latin typeface="Times New Roman" panose="02020603050405020304" pitchFamily="18" charset="0"/>
                <a:cs typeface="Times New Roman" panose="02020603050405020304" pitchFamily="18" charset="0"/>
              </a:rPr>
              <a:t>BATCH:-    </a:t>
            </a:r>
            <a:r>
              <a:rPr lang="en-US" sz="2400" dirty="0">
                <a:solidFill>
                  <a:schemeClr val="tx1"/>
                </a:solidFill>
                <a:latin typeface="Times New Roman" panose="02020603050405020304" pitchFamily="18" charset="0"/>
                <a:cs typeface="Times New Roman" panose="02020603050405020304" pitchFamily="18" charset="0"/>
              </a:rPr>
              <a:t>A12</a:t>
            </a:r>
          </a:p>
          <a:p>
            <a:pPr marL="76200" indent="0">
              <a:buNone/>
            </a:pPr>
            <a:r>
              <a:rPr lang="en-US" sz="2400" b="1" dirty="0">
                <a:solidFill>
                  <a:schemeClr val="tx1"/>
                </a:solidFill>
                <a:latin typeface="Times New Roman" panose="02020603050405020304" pitchFamily="18" charset="0"/>
                <a:cs typeface="Times New Roman" panose="02020603050405020304" pitchFamily="18" charset="0"/>
              </a:rPr>
              <a:t>DOMAIN:-</a:t>
            </a:r>
            <a:r>
              <a:rPr lang="en-US" sz="2400" b="1" dirty="0">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Machine Learning</a:t>
            </a:r>
          </a:p>
          <a:p>
            <a:pPr marL="76200" indent="0">
              <a:buNone/>
            </a:pPr>
            <a:r>
              <a:rPr lang="en-IN" sz="2400" b="1" dirty="0">
                <a:solidFill>
                  <a:schemeClr val="tx1"/>
                </a:solidFill>
                <a:latin typeface="Times New Roman" panose="02020603050405020304" pitchFamily="18" charset="0"/>
                <a:cs typeface="Times New Roman" panose="02020603050405020304" pitchFamily="18" charset="0"/>
              </a:rPr>
              <a:t>NAME:-      </a:t>
            </a:r>
            <a:r>
              <a:rPr lang="en-IN" sz="2400" dirty="0" err="1">
                <a:solidFill>
                  <a:schemeClr val="tx1"/>
                </a:solidFill>
                <a:latin typeface="Times New Roman" panose="02020603050405020304" pitchFamily="18" charset="0"/>
                <a:cs typeface="Times New Roman" panose="02020603050405020304" pitchFamily="18" charset="0"/>
              </a:rPr>
              <a:t>Supriya.S</a:t>
            </a:r>
            <a:r>
              <a:rPr lang="en-IN" sz="2400" dirty="0">
                <a:solidFill>
                  <a:schemeClr val="tx1"/>
                </a:solidFill>
                <a:latin typeface="Times New Roman" panose="02020603050405020304" pitchFamily="18" charset="0"/>
                <a:cs typeface="Times New Roman" panose="02020603050405020304" pitchFamily="18" charset="0"/>
              </a:rPr>
              <a:t>  (211418104275)</a:t>
            </a:r>
          </a:p>
          <a:p>
            <a:pPr marL="76200" indent="0">
              <a:buNone/>
            </a:pPr>
            <a:r>
              <a:rPr 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Surya.P</a:t>
            </a:r>
            <a:r>
              <a:rPr lang="en-IN" sz="2400" dirty="0">
                <a:solidFill>
                  <a:schemeClr val="tx1"/>
                </a:solidFill>
                <a:latin typeface="Times New Roman" panose="02020603050405020304" pitchFamily="18" charset="0"/>
                <a:cs typeface="Times New Roman" panose="02020603050405020304" pitchFamily="18" charset="0"/>
              </a:rPr>
              <a:t>     (211418104278)</a:t>
            </a:r>
          </a:p>
          <a:p>
            <a:pPr marL="76200" indent="0">
              <a:buNone/>
            </a:pPr>
            <a:r>
              <a:rPr lang="en-IN" sz="2400" dirty="0">
                <a:solidFill>
                  <a:schemeClr val="tx1"/>
                </a:solidFill>
                <a:latin typeface="Times New Roman" panose="02020603050405020304" pitchFamily="18" charset="0"/>
                <a:cs typeface="Times New Roman" panose="02020603050405020304" pitchFamily="18" charset="0"/>
              </a:rPr>
              <a:t>	                Swetha. N  (211418104284)</a:t>
            </a:r>
          </a:p>
          <a:p>
            <a:pPr marL="76200" indent="0">
              <a:buNone/>
            </a:pPr>
            <a:r>
              <a:rPr lang="en-IN" sz="2400" b="1" dirty="0">
                <a:latin typeface="Times New Roman" panose="02020603050405020304" pitchFamily="18" charset="0"/>
                <a:cs typeface="Times New Roman" panose="02020603050405020304" pitchFamily="18" charset="0"/>
              </a:rPr>
              <a:t>GUIDE NAME:- </a:t>
            </a:r>
            <a:r>
              <a:rPr lang="en-IN" sz="2400" dirty="0" err="1">
                <a:latin typeface="Times New Roman" panose="02020603050405020304" pitchFamily="18" charset="0"/>
                <a:cs typeface="Times New Roman" panose="02020603050405020304" pitchFamily="18" charset="0"/>
              </a:rPr>
              <a:t>Dr.K.Sangeetha</a:t>
            </a:r>
            <a:endParaRPr lang="en-IN" sz="2400" dirty="0">
              <a:solidFill>
                <a:schemeClr val="tx1"/>
              </a:solidFill>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1F63095-7D77-41D5-AE11-FB163D74AAD5}"/>
              </a:ext>
            </a:extLst>
          </p:cNvPr>
          <p:cNvSpPr>
            <a:spLocks noGrp="1"/>
          </p:cNvSpPr>
          <p:nvPr>
            <p:ph type="sldNum" sz="quarter" idx="12"/>
          </p:nvPr>
        </p:nvSpPr>
        <p:spPr/>
        <p:txBody>
          <a:bodyPr/>
          <a:lstStyle/>
          <a:p>
            <a:fld id="{F2BC21D2-1F74-4E68-8C19-5849482CF186}" type="slidenum">
              <a:rPr lang="en-IN" sz="2400" smtClean="0">
                <a:solidFill>
                  <a:schemeClr val="bg2"/>
                </a:solidFill>
                <a:latin typeface="Times New Roman" panose="02020603050405020304" pitchFamily="18" charset="0"/>
                <a:cs typeface="Times New Roman" panose="02020603050405020304" pitchFamily="18" charset="0"/>
              </a:rPr>
              <a:t>1</a:t>
            </a:fld>
            <a:endParaRPr lang="en-IN" sz="24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4365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BB62-ECBB-4236-A792-877F54460A47}"/>
              </a:ext>
            </a:extLst>
          </p:cNvPr>
          <p:cNvSpPr>
            <a:spLocks noGrp="1"/>
          </p:cNvSpPr>
          <p:nvPr>
            <p:ph type="title"/>
          </p:nvPr>
        </p:nvSpPr>
        <p:spPr>
          <a:xfrm>
            <a:off x="611777" y="400634"/>
            <a:ext cx="10515600" cy="1325563"/>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LITERATURE SURVEY </a:t>
            </a:r>
            <a:endParaRPr lang="en-IN" sz="3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ED5B5639-28ED-4DAE-B575-E94A2B081686}"/>
              </a:ext>
            </a:extLst>
          </p:cNvPr>
          <p:cNvGraphicFramePr>
            <a:graphicFrameLocks noGrp="1"/>
          </p:cNvGraphicFramePr>
          <p:nvPr>
            <p:ph idx="1"/>
          </p:nvPr>
        </p:nvGraphicFramePr>
        <p:xfrm>
          <a:off x="465908" y="1168321"/>
          <a:ext cx="11260184" cy="4840593"/>
        </p:xfrm>
        <a:graphic>
          <a:graphicData uri="http://schemas.openxmlformats.org/drawingml/2006/table">
            <a:tbl>
              <a:tblPr firstRow="1" bandRow="1">
                <a:tableStyleId>{BC89EF96-8CEA-46FF-86C4-4CE0E7609802}</a:tableStyleId>
              </a:tblPr>
              <a:tblGrid>
                <a:gridCol w="1698171">
                  <a:extLst>
                    <a:ext uri="{9D8B030D-6E8A-4147-A177-3AD203B41FA5}">
                      <a16:colId xmlns:a16="http://schemas.microsoft.com/office/drawing/2014/main" val="1358835698"/>
                    </a:ext>
                  </a:extLst>
                </a:gridCol>
                <a:gridCol w="1558834">
                  <a:extLst>
                    <a:ext uri="{9D8B030D-6E8A-4147-A177-3AD203B41FA5}">
                      <a16:colId xmlns:a16="http://schemas.microsoft.com/office/drawing/2014/main" val="1802718874"/>
                    </a:ext>
                  </a:extLst>
                </a:gridCol>
                <a:gridCol w="1611086">
                  <a:extLst>
                    <a:ext uri="{9D8B030D-6E8A-4147-A177-3AD203B41FA5}">
                      <a16:colId xmlns:a16="http://schemas.microsoft.com/office/drawing/2014/main" val="4191255212"/>
                    </a:ext>
                  </a:extLst>
                </a:gridCol>
                <a:gridCol w="1550125">
                  <a:extLst>
                    <a:ext uri="{9D8B030D-6E8A-4147-A177-3AD203B41FA5}">
                      <a16:colId xmlns:a16="http://schemas.microsoft.com/office/drawing/2014/main" val="1750217451"/>
                    </a:ext>
                  </a:extLst>
                </a:gridCol>
                <a:gridCol w="2412275">
                  <a:extLst>
                    <a:ext uri="{9D8B030D-6E8A-4147-A177-3AD203B41FA5}">
                      <a16:colId xmlns:a16="http://schemas.microsoft.com/office/drawing/2014/main" val="763801085"/>
                    </a:ext>
                  </a:extLst>
                </a:gridCol>
                <a:gridCol w="2429693">
                  <a:extLst>
                    <a:ext uri="{9D8B030D-6E8A-4147-A177-3AD203B41FA5}">
                      <a16:colId xmlns:a16="http://schemas.microsoft.com/office/drawing/2014/main" val="2166631211"/>
                    </a:ext>
                  </a:extLst>
                </a:gridCol>
              </a:tblGrid>
              <a:tr h="747962">
                <a:tc>
                  <a:txBody>
                    <a:bodyPr/>
                    <a:lstStyle/>
                    <a:p>
                      <a:pPr algn="l"/>
                      <a:r>
                        <a:rPr lang="en-US" sz="1800" dirty="0">
                          <a:latin typeface="Times New Roman" panose="02020603050405020304" pitchFamily="18" charset="0"/>
                          <a:cs typeface="Times New Roman" panose="02020603050405020304" pitchFamily="18" charset="0"/>
                        </a:rPr>
                        <a:t>TITLE OF THE PAPER</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AUTHOR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JOURNAL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PROS</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CONS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1347448"/>
                  </a:ext>
                </a:extLst>
              </a:tr>
              <a:tr h="1936683">
                <a:tc>
                  <a:txBody>
                    <a:bodyPr/>
                    <a:lstStyle/>
                    <a:p>
                      <a:pPr algn="l">
                        <a:buClrTx/>
                      </a:pPr>
                      <a:r>
                        <a:rPr lang="en-US" sz="2000" dirty="0">
                          <a:latin typeface="Times New Roman" panose="02020603050405020304" pitchFamily="18" charset="0"/>
                          <a:cs typeface="Times New Roman" panose="02020603050405020304" pitchFamily="18" charset="0"/>
                        </a:rPr>
                        <a:t>Rain Prediction Using Rule-Based Machine Learning Approach.</a:t>
                      </a:r>
                      <a:endParaRPr lang="en-US" sz="2000" i="0" dirty="0">
                        <a:solidFill>
                          <a:srgbClr val="333333"/>
                        </a:solidFill>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(2020)</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just">
                        <a:buClrTx/>
                      </a:pPr>
                      <a:r>
                        <a:rPr lang="en-IN" sz="2000" dirty="0" err="1">
                          <a:latin typeface="Times New Roman" panose="02020603050405020304" pitchFamily="18" charset="0"/>
                          <a:cs typeface="Times New Roman" panose="02020603050405020304" pitchFamily="18" charset="0"/>
                        </a:rPr>
                        <a:t>Uchamad</a:t>
                      </a:r>
                      <a:r>
                        <a:rPr lang="en-IN" sz="2000" dirty="0">
                          <a:latin typeface="Times New Roman" panose="02020603050405020304" pitchFamily="18" charset="0"/>
                          <a:cs typeface="Times New Roman" panose="02020603050405020304" pitchFamily="18" charset="0"/>
                        </a:rPr>
                        <a:t> Taufiq Anwar, </a:t>
                      </a:r>
                      <a:r>
                        <a:rPr lang="en-IN" sz="2000" dirty="0" err="1">
                          <a:latin typeface="Times New Roman" panose="02020603050405020304" pitchFamily="18" charset="0"/>
                          <a:cs typeface="Times New Roman" panose="02020603050405020304" pitchFamily="18" charset="0"/>
                        </a:rPr>
                        <a:t>Saptono</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Nugrohadi</a:t>
                      </a:r>
                      <a:r>
                        <a:rPr lang="en-IN" sz="2000" dirty="0">
                          <a:latin typeface="Times New Roman" panose="02020603050405020304" pitchFamily="18" charset="0"/>
                          <a:cs typeface="Times New Roman" panose="02020603050405020304" pitchFamily="18" charset="0"/>
                        </a:rPr>
                        <a:t>, Vita </a:t>
                      </a:r>
                      <a:r>
                        <a:rPr lang="en-IN" sz="2000" dirty="0" err="1">
                          <a:latin typeface="Times New Roman" panose="02020603050405020304" pitchFamily="18" charset="0"/>
                          <a:cs typeface="Times New Roman" panose="02020603050405020304" pitchFamily="18" charset="0"/>
                        </a:rPr>
                        <a:t>Tantriyati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Vikky</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Aprelia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Windarni</a:t>
                      </a:r>
                      <a:r>
                        <a:rPr lang="en-IN" sz="2000" dirty="0">
                          <a:latin typeface="Times New Roman" panose="02020603050405020304" pitchFamily="18" charset="0"/>
                          <a:cs typeface="Times New Roman" panose="02020603050405020304" pitchFamily="18" charset="0"/>
                        </a:rPr>
                        <a:t>.</a:t>
                      </a:r>
                    </a:p>
                  </a:txBody>
                  <a:tcPr/>
                </a:tc>
                <a:tc>
                  <a:txBody>
                    <a:bodyPr/>
                    <a:lstStyle/>
                    <a:p>
                      <a:pPr algn="just">
                        <a:buClrTx/>
                      </a:pPr>
                      <a:r>
                        <a:rPr lang="en-US" sz="2000" dirty="0">
                          <a:latin typeface="Times New Roman" panose="02020603050405020304" pitchFamily="18" charset="0"/>
                          <a:cs typeface="Times New Roman" panose="02020603050405020304" pitchFamily="18" charset="0"/>
                        </a:rPr>
                        <a:t>Advance Sustainable Science, Engineering and Technology.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J</a:t>
                      </a:r>
                      <a:r>
                        <a:rPr lang="en-IN" sz="2000" dirty="0">
                          <a:latin typeface="Times New Roman" panose="02020603050405020304" pitchFamily="18" charset="0"/>
                          <a:cs typeface="Times New Roman" panose="02020603050405020304" pitchFamily="18" charset="0"/>
                        </a:rPr>
                        <a:t>48 method.</a:t>
                      </a:r>
                    </a:p>
                  </a:txBody>
                  <a:tcPr/>
                </a:tc>
                <a:tc>
                  <a:txBody>
                    <a:bodyPr/>
                    <a:lstStyle/>
                    <a:p>
                      <a:pPr algn="just">
                        <a:buClrTx/>
                      </a:pPr>
                      <a:r>
                        <a:rPr lang="en-US" sz="2000" dirty="0">
                          <a:latin typeface="Times New Roman" panose="02020603050405020304" pitchFamily="18" charset="0"/>
                          <a:cs typeface="Times New Roman" panose="02020603050405020304" pitchFamily="18" charset="0"/>
                        </a:rPr>
                        <a:t>The experiment using the J48 method resulted in up to 77.8% accuracy in the training model and gave accurate prediction results of 86% when tested against actual weather data in 2020.</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A small change in the data can result in a major change in the structure of the decision tree, which can convey a different result from what users will get in a normal event.</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1438"/>
                  </a:ext>
                </a:extLst>
              </a:tr>
              <a:tr h="648391">
                <a:tc gridSpan="6">
                  <a:txBody>
                    <a:bodyPr/>
                    <a:lstStyle/>
                    <a:p>
                      <a:pPr algn="l"/>
                      <a:r>
                        <a:rPr lang="en-US" sz="2000" b="1" dirty="0">
                          <a:latin typeface="Times New Roman" panose="02020603050405020304" pitchFamily="18" charset="0"/>
                          <a:cs typeface="Times New Roman" panose="02020603050405020304" pitchFamily="18" charset="0"/>
                        </a:rPr>
                        <a:t>DOI: </a:t>
                      </a:r>
                      <a:r>
                        <a:rPr lang="en-US" sz="2000" b="0" dirty="0">
                          <a:latin typeface="Times New Roman" panose="02020603050405020304" pitchFamily="18" charset="0"/>
                          <a:cs typeface="Times New Roman" panose="02020603050405020304" pitchFamily="18" charset="0"/>
                        </a:rPr>
                        <a:t>http://journal.upgris.ac.id/index.php/asset/article/view/6019</a:t>
                      </a:r>
                      <a:endParaRPr lang="en-IN" sz="2000" b="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5604668"/>
                  </a:ext>
                </a:extLst>
              </a:tr>
            </a:tbl>
          </a:graphicData>
        </a:graphic>
      </p:graphicFrame>
      <p:sp>
        <p:nvSpPr>
          <p:cNvPr id="4" name="Slide Number Placeholder 3">
            <a:extLst>
              <a:ext uri="{FF2B5EF4-FFF2-40B4-BE49-F238E27FC236}">
                <a16:creationId xmlns:a16="http://schemas.microsoft.com/office/drawing/2014/main" id="{66187CFD-F6CB-480B-8BD4-3D623B9CD912}"/>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10</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9002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BB62-ECBB-4236-A792-877F54460A47}"/>
              </a:ext>
            </a:extLst>
          </p:cNvPr>
          <p:cNvSpPr>
            <a:spLocks noGrp="1"/>
          </p:cNvSpPr>
          <p:nvPr>
            <p:ph type="title"/>
          </p:nvPr>
        </p:nvSpPr>
        <p:spPr>
          <a:xfrm>
            <a:off x="611777" y="400635"/>
            <a:ext cx="10515600" cy="1325563"/>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LITERATURE SURVEY </a:t>
            </a:r>
            <a:endParaRPr lang="en-IN" sz="3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ED5B5639-28ED-4DAE-B575-E94A2B081686}"/>
              </a:ext>
            </a:extLst>
          </p:cNvPr>
          <p:cNvGraphicFramePr>
            <a:graphicFrameLocks noGrp="1"/>
          </p:cNvGraphicFramePr>
          <p:nvPr>
            <p:ph idx="1"/>
          </p:nvPr>
        </p:nvGraphicFramePr>
        <p:xfrm>
          <a:off x="522082" y="1063415"/>
          <a:ext cx="11443496" cy="5252471"/>
        </p:xfrm>
        <a:graphic>
          <a:graphicData uri="http://schemas.openxmlformats.org/drawingml/2006/table">
            <a:tbl>
              <a:tblPr firstRow="1" bandRow="1">
                <a:tableStyleId>{BC89EF96-8CEA-46FF-86C4-4CE0E7609802}</a:tableStyleId>
              </a:tblPr>
              <a:tblGrid>
                <a:gridCol w="1768272">
                  <a:extLst>
                    <a:ext uri="{9D8B030D-6E8A-4147-A177-3AD203B41FA5}">
                      <a16:colId xmlns:a16="http://schemas.microsoft.com/office/drawing/2014/main" val="1358835698"/>
                    </a:ext>
                  </a:extLst>
                </a:gridCol>
                <a:gridCol w="1602377">
                  <a:extLst>
                    <a:ext uri="{9D8B030D-6E8A-4147-A177-3AD203B41FA5}">
                      <a16:colId xmlns:a16="http://schemas.microsoft.com/office/drawing/2014/main" val="1802718874"/>
                    </a:ext>
                  </a:extLst>
                </a:gridCol>
                <a:gridCol w="1393372">
                  <a:extLst>
                    <a:ext uri="{9D8B030D-6E8A-4147-A177-3AD203B41FA5}">
                      <a16:colId xmlns:a16="http://schemas.microsoft.com/office/drawing/2014/main" val="4191255212"/>
                    </a:ext>
                  </a:extLst>
                </a:gridCol>
                <a:gridCol w="2464526">
                  <a:extLst>
                    <a:ext uri="{9D8B030D-6E8A-4147-A177-3AD203B41FA5}">
                      <a16:colId xmlns:a16="http://schemas.microsoft.com/office/drawing/2014/main" val="1750217451"/>
                    </a:ext>
                  </a:extLst>
                </a:gridCol>
                <a:gridCol w="2185851">
                  <a:extLst>
                    <a:ext uri="{9D8B030D-6E8A-4147-A177-3AD203B41FA5}">
                      <a16:colId xmlns:a16="http://schemas.microsoft.com/office/drawing/2014/main" val="763801085"/>
                    </a:ext>
                  </a:extLst>
                </a:gridCol>
                <a:gridCol w="2029098">
                  <a:extLst>
                    <a:ext uri="{9D8B030D-6E8A-4147-A177-3AD203B41FA5}">
                      <a16:colId xmlns:a16="http://schemas.microsoft.com/office/drawing/2014/main" val="2166631211"/>
                    </a:ext>
                  </a:extLst>
                </a:gridCol>
              </a:tblGrid>
              <a:tr h="381625">
                <a:tc>
                  <a:txBody>
                    <a:bodyPr/>
                    <a:lstStyle/>
                    <a:p>
                      <a:pPr algn="l"/>
                      <a:r>
                        <a:rPr lang="en-US" sz="1800" dirty="0">
                          <a:latin typeface="Times New Roman" panose="02020603050405020304" pitchFamily="18" charset="0"/>
                          <a:cs typeface="Times New Roman" panose="02020603050405020304" pitchFamily="18" charset="0"/>
                        </a:rPr>
                        <a:t>TITLE OF THE PAPER</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AUTHOR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JOURNAL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PROS</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CONS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1347448"/>
                  </a:ext>
                </a:extLst>
              </a:tr>
              <a:tr h="4216151">
                <a:tc>
                  <a:txBody>
                    <a:bodyPr/>
                    <a:lstStyle/>
                    <a:p>
                      <a:pPr algn="l">
                        <a:buClrTx/>
                      </a:pPr>
                      <a:r>
                        <a:rPr lang="en-US" sz="2000" b="0" i="0" dirty="0">
                          <a:effectLst/>
                          <a:latin typeface="Times New Roman" panose="02020603050405020304" pitchFamily="18" charset="0"/>
                          <a:cs typeface="Times New Roman" panose="02020603050405020304" pitchFamily="18" charset="0"/>
                        </a:rPr>
                        <a:t>Rainfall forecasting model using machine learning methods: Case study Terengganu, Malaysia.</a:t>
                      </a:r>
                      <a:endParaRPr lang="en-US" sz="2000" i="0" dirty="0">
                        <a:effectLst/>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(2020)</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IN" sz="2000" dirty="0" err="1">
                          <a:latin typeface="Times New Roman" panose="02020603050405020304" pitchFamily="18" charset="0"/>
                          <a:cs typeface="Times New Roman" panose="02020603050405020304" pitchFamily="18" charset="0"/>
                        </a:rPr>
                        <a:t>Wanie</a:t>
                      </a:r>
                      <a:r>
                        <a:rPr lang="en-IN" sz="2000" dirty="0">
                          <a:latin typeface="Times New Roman" panose="02020603050405020304" pitchFamily="18" charset="0"/>
                          <a:cs typeface="Times New Roman" panose="02020603050405020304" pitchFamily="18" charset="0"/>
                        </a:rPr>
                        <a:t> M. Ridwan,</a:t>
                      </a:r>
                    </a:p>
                    <a:p>
                      <a:pPr algn="l">
                        <a:buClrTx/>
                      </a:pPr>
                      <a:r>
                        <a:rPr lang="en-IN" sz="2000" dirty="0">
                          <a:latin typeface="Times New Roman" panose="02020603050405020304" pitchFamily="18" charset="0"/>
                          <a:cs typeface="Times New Roman" panose="02020603050405020304" pitchFamily="18" charset="0"/>
                        </a:rPr>
                        <a:t>Michelle </a:t>
                      </a:r>
                      <a:r>
                        <a:rPr lang="en-IN" sz="2000" dirty="0" err="1">
                          <a:latin typeface="Times New Roman" panose="02020603050405020304" pitchFamily="18" charset="0"/>
                          <a:cs typeface="Times New Roman" panose="02020603050405020304" pitchFamily="18" charset="0"/>
                        </a:rPr>
                        <a:t>Sapitang</a:t>
                      </a:r>
                      <a:r>
                        <a:rPr lang="en-IN" sz="2000" dirty="0">
                          <a:latin typeface="Times New Roman" panose="02020603050405020304" pitchFamily="18" charset="0"/>
                          <a:cs typeface="Times New Roman" panose="02020603050405020304" pitchFamily="18" charset="0"/>
                        </a:rPr>
                        <a:t>,</a:t>
                      </a:r>
                    </a:p>
                    <a:p>
                      <a:pPr algn="l">
                        <a:buClrTx/>
                      </a:pPr>
                      <a:r>
                        <a:rPr lang="en-IN" sz="2000" dirty="0" err="1">
                          <a:latin typeface="Times New Roman" panose="02020603050405020304" pitchFamily="18" charset="0"/>
                          <a:cs typeface="Times New Roman" panose="02020603050405020304" pitchFamily="18" charset="0"/>
                        </a:rPr>
                        <a:t>Awatif</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Aziz,Khairul</a:t>
                      </a:r>
                      <a:r>
                        <a:rPr lang="en-IN" sz="2000" dirty="0">
                          <a:latin typeface="Times New Roman" panose="02020603050405020304" pitchFamily="18" charset="0"/>
                          <a:cs typeface="Times New Roman" panose="02020603050405020304" pitchFamily="18" charset="0"/>
                        </a:rPr>
                        <a:t> Faizal </a:t>
                      </a:r>
                      <a:r>
                        <a:rPr lang="en-IN" sz="2000" dirty="0" err="1">
                          <a:latin typeface="Times New Roman" panose="02020603050405020304" pitchFamily="18" charset="0"/>
                          <a:cs typeface="Times New Roman" panose="02020603050405020304" pitchFamily="18" charset="0"/>
                        </a:rPr>
                        <a:t>Kushiar</a:t>
                      </a:r>
                      <a:r>
                        <a:rPr lang="en-IN" sz="2000" dirty="0">
                          <a:latin typeface="Times New Roman" panose="02020603050405020304" pitchFamily="18" charset="0"/>
                          <a:cs typeface="Times New Roman" panose="02020603050405020304" pitchFamily="18" charset="0"/>
                        </a:rPr>
                        <a:t>,</a:t>
                      </a:r>
                    </a:p>
                    <a:p>
                      <a:pPr algn="l">
                        <a:buClrTx/>
                      </a:pPr>
                      <a:r>
                        <a:rPr lang="en-IN" sz="2000" dirty="0">
                          <a:latin typeface="Times New Roman" panose="02020603050405020304" pitchFamily="18" charset="0"/>
                          <a:cs typeface="Times New Roman" panose="02020603050405020304" pitchFamily="18" charset="0"/>
                        </a:rPr>
                        <a:t>Ali Najah Ahmed,</a:t>
                      </a:r>
                    </a:p>
                    <a:p>
                      <a:pPr algn="l">
                        <a:buClrTx/>
                      </a:pPr>
                      <a:r>
                        <a:rPr lang="en-IN" sz="2000" dirty="0">
                          <a:latin typeface="Times New Roman" panose="02020603050405020304" pitchFamily="18" charset="0"/>
                          <a:cs typeface="Times New Roman" panose="02020603050405020304" pitchFamily="18" charset="0"/>
                        </a:rPr>
                        <a:t>Ahmed El-</a:t>
                      </a:r>
                      <a:r>
                        <a:rPr lang="en-IN" sz="2000" dirty="0" err="1">
                          <a:latin typeface="Times New Roman" panose="02020603050405020304" pitchFamily="18" charset="0"/>
                          <a:cs typeface="Times New Roman" panose="02020603050405020304" pitchFamily="18" charset="0"/>
                        </a:rPr>
                        <a:t>Shafie</a:t>
                      </a:r>
                      <a:r>
                        <a:rPr lang="en-IN" sz="2000" dirty="0">
                          <a:latin typeface="Times New Roman" panose="02020603050405020304" pitchFamily="18" charset="0"/>
                          <a:cs typeface="Times New Roman" panose="02020603050405020304" pitchFamily="18" charset="0"/>
                        </a:rPr>
                        <a:t>.</a:t>
                      </a:r>
                    </a:p>
                  </a:txBody>
                  <a:tcPr/>
                </a:tc>
                <a:tc>
                  <a:txBody>
                    <a:bodyPr/>
                    <a:lstStyle/>
                    <a:p>
                      <a:pPr algn="l">
                        <a:buClrTx/>
                      </a:pPr>
                      <a:r>
                        <a:rPr lang="en-US" sz="2000" dirty="0">
                          <a:latin typeface="Times New Roman" panose="02020603050405020304" pitchFamily="18" charset="0"/>
                          <a:cs typeface="Times New Roman" panose="02020603050405020304" pitchFamily="18" charset="0"/>
                        </a:rPr>
                        <a:t>Science Direct.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i="0" dirty="0">
                          <a:effectLst/>
                          <a:latin typeface="Times New Roman" panose="02020603050405020304" pitchFamily="18" charset="0"/>
                          <a:cs typeface="Times New Roman" panose="02020603050405020304" pitchFamily="18" charset="0"/>
                        </a:rPr>
                        <a:t>Bayesian Linear Regression (BLR), Boosted Decision Tree Regression ,Decision Forest Regression (DFR) and Neural Network Regression.</a:t>
                      </a:r>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Forecasting Rainfall Using Autocorrelation Function shows high accuracy.</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Accurate rainfall prediction might be achieved by proposing hybrid machine learning algorithms and with the inclusion of different climate change scenarios.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1438"/>
                  </a:ext>
                </a:extLst>
              </a:tr>
              <a:tr h="267970">
                <a:tc gridSpan="6">
                  <a:txBody>
                    <a:bodyPr/>
                    <a:lstStyle/>
                    <a:p>
                      <a:pPr algn="l"/>
                      <a:r>
                        <a:rPr lang="en-US" sz="2000" b="1" dirty="0">
                          <a:latin typeface="Times New Roman" panose="02020603050405020304" pitchFamily="18" charset="0"/>
                          <a:cs typeface="Times New Roman" panose="02020603050405020304" pitchFamily="18" charset="0"/>
                        </a:rPr>
                        <a:t>DOI: </a:t>
                      </a:r>
                      <a:r>
                        <a:rPr lang="en-US" sz="2000" b="0" dirty="0">
                          <a:latin typeface="Times New Roman" panose="02020603050405020304" pitchFamily="18" charset="0"/>
                          <a:cs typeface="Times New Roman" panose="02020603050405020304" pitchFamily="18" charset="0"/>
                        </a:rPr>
                        <a:t>http://journal.upgris.ac.id/index.php/asset/article/view/6019</a:t>
                      </a:r>
                      <a:endParaRPr lang="en-IN" sz="2000" b="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5604668"/>
                  </a:ext>
                </a:extLst>
              </a:tr>
            </a:tbl>
          </a:graphicData>
        </a:graphic>
      </p:graphicFrame>
      <p:sp>
        <p:nvSpPr>
          <p:cNvPr id="4" name="Slide Number Placeholder 3">
            <a:extLst>
              <a:ext uri="{FF2B5EF4-FFF2-40B4-BE49-F238E27FC236}">
                <a16:creationId xmlns:a16="http://schemas.microsoft.com/office/drawing/2014/main" id="{66187CFD-F6CB-480B-8BD4-3D623B9CD912}"/>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11</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7822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BB62-ECBB-4236-A792-877F54460A47}"/>
              </a:ext>
            </a:extLst>
          </p:cNvPr>
          <p:cNvSpPr>
            <a:spLocks noGrp="1"/>
          </p:cNvSpPr>
          <p:nvPr>
            <p:ph type="title"/>
          </p:nvPr>
        </p:nvSpPr>
        <p:spPr>
          <a:xfrm>
            <a:off x="611777" y="400635"/>
            <a:ext cx="10515600" cy="1325563"/>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LITERATURE SURVEY </a:t>
            </a:r>
            <a:endParaRPr lang="en-IN" sz="3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ED5B5639-28ED-4DAE-B575-E94A2B081686}"/>
              </a:ext>
            </a:extLst>
          </p:cNvPr>
          <p:cNvGraphicFramePr>
            <a:graphicFrameLocks noGrp="1"/>
          </p:cNvGraphicFramePr>
          <p:nvPr>
            <p:ph idx="1"/>
          </p:nvPr>
        </p:nvGraphicFramePr>
        <p:xfrm>
          <a:off x="522082" y="1012014"/>
          <a:ext cx="11443496" cy="5014317"/>
        </p:xfrm>
        <a:graphic>
          <a:graphicData uri="http://schemas.openxmlformats.org/drawingml/2006/table">
            <a:tbl>
              <a:tblPr firstRow="1" bandRow="1">
                <a:tableStyleId>{BC89EF96-8CEA-46FF-86C4-4CE0E7609802}</a:tableStyleId>
              </a:tblPr>
              <a:tblGrid>
                <a:gridCol w="1768272">
                  <a:extLst>
                    <a:ext uri="{9D8B030D-6E8A-4147-A177-3AD203B41FA5}">
                      <a16:colId xmlns:a16="http://schemas.microsoft.com/office/drawing/2014/main" val="1358835698"/>
                    </a:ext>
                  </a:extLst>
                </a:gridCol>
                <a:gridCol w="1602377">
                  <a:extLst>
                    <a:ext uri="{9D8B030D-6E8A-4147-A177-3AD203B41FA5}">
                      <a16:colId xmlns:a16="http://schemas.microsoft.com/office/drawing/2014/main" val="1802718874"/>
                    </a:ext>
                  </a:extLst>
                </a:gridCol>
                <a:gridCol w="1393372">
                  <a:extLst>
                    <a:ext uri="{9D8B030D-6E8A-4147-A177-3AD203B41FA5}">
                      <a16:colId xmlns:a16="http://schemas.microsoft.com/office/drawing/2014/main" val="4191255212"/>
                    </a:ext>
                  </a:extLst>
                </a:gridCol>
                <a:gridCol w="1689463">
                  <a:extLst>
                    <a:ext uri="{9D8B030D-6E8A-4147-A177-3AD203B41FA5}">
                      <a16:colId xmlns:a16="http://schemas.microsoft.com/office/drawing/2014/main" val="1750217451"/>
                    </a:ext>
                  </a:extLst>
                </a:gridCol>
                <a:gridCol w="2960914">
                  <a:extLst>
                    <a:ext uri="{9D8B030D-6E8A-4147-A177-3AD203B41FA5}">
                      <a16:colId xmlns:a16="http://schemas.microsoft.com/office/drawing/2014/main" val="763801085"/>
                    </a:ext>
                  </a:extLst>
                </a:gridCol>
                <a:gridCol w="2029098">
                  <a:extLst>
                    <a:ext uri="{9D8B030D-6E8A-4147-A177-3AD203B41FA5}">
                      <a16:colId xmlns:a16="http://schemas.microsoft.com/office/drawing/2014/main" val="2166631211"/>
                    </a:ext>
                  </a:extLst>
                </a:gridCol>
              </a:tblGrid>
              <a:tr h="670105">
                <a:tc>
                  <a:txBody>
                    <a:bodyPr/>
                    <a:lstStyle/>
                    <a:p>
                      <a:pPr algn="l"/>
                      <a:r>
                        <a:rPr lang="en-US" sz="1800" dirty="0">
                          <a:latin typeface="Times New Roman" panose="02020603050405020304" pitchFamily="18" charset="0"/>
                          <a:cs typeface="Times New Roman" panose="02020603050405020304" pitchFamily="18" charset="0"/>
                        </a:rPr>
                        <a:t>TITLE OF THE PAPER</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AUTHOR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JOURNAL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PROS</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CONS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1347448"/>
                  </a:ext>
                </a:extLst>
              </a:tr>
              <a:tr h="3726754">
                <a:tc>
                  <a:txBody>
                    <a:bodyPr/>
                    <a:lstStyle/>
                    <a:p>
                      <a:pPr algn="l">
                        <a:buClrTx/>
                      </a:pPr>
                      <a:r>
                        <a:rPr lang="en-US" sz="2000" dirty="0">
                          <a:latin typeface="Times New Roman" panose="02020603050405020304" pitchFamily="18" charset="0"/>
                          <a:cs typeface="Times New Roman" panose="02020603050405020304" pitchFamily="18" charset="0"/>
                        </a:rPr>
                        <a:t>Prediction of Short-Time Rainfall Based on Deep Learning.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(2021)</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IN" sz="2000" dirty="0" err="1">
                          <a:latin typeface="Times New Roman" panose="02020603050405020304" pitchFamily="18" charset="0"/>
                          <a:cs typeface="Times New Roman" panose="02020603050405020304" pitchFamily="18" charset="0"/>
                        </a:rPr>
                        <a:t>Dechao</a:t>
                      </a:r>
                      <a:r>
                        <a:rPr lang="en-IN" sz="2000" dirty="0">
                          <a:latin typeface="Times New Roman" panose="02020603050405020304" pitchFamily="18" charset="0"/>
                          <a:cs typeface="Times New Roman" panose="02020603050405020304" pitchFamily="18" charset="0"/>
                        </a:rPr>
                        <a:t> Sun, </a:t>
                      </a:r>
                      <a:r>
                        <a:rPr lang="en-IN" sz="2000" dirty="0" err="1">
                          <a:latin typeface="Times New Roman" panose="02020603050405020304" pitchFamily="18" charset="0"/>
                          <a:cs typeface="Times New Roman" panose="02020603050405020304" pitchFamily="18" charset="0"/>
                        </a:rPr>
                        <a:t>Jiali</a:t>
                      </a:r>
                      <a:r>
                        <a:rPr lang="en-IN" sz="2000" dirty="0">
                          <a:latin typeface="Times New Roman" panose="02020603050405020304" pitchFamily="18" charset="0"/>
                          <a:cs typeface="Times New Roman" panose="02020603050405020304" pitchFamily="18" charset="0"/>
                        </a:rPr>
                        <a:t> Wu, Hong Huang, </a:t>
                      </a:r>
                      <a:r>
                        <a:rPr lang="en-IN" sz="2000" dirty="0" err="1">
                          <a:latin typeface="Times New Roman" panose="02020603050405020304" pitchFamily="18" charset="0"/>
                          <a:cs typeface="Times New Roman" panose="02020603050405020304" pitchFamily="18" charset="0"/>
                        </a:rPr>
                        <a:t>Renfang</a:t>
                      </a:r>
                      <a:r>
                        <a:rPr lang="en-IN" sz="2000" dirty="0">
                          <a:latin typeface="Times New Roman" panose="02020603050405020304" pitchFamily="18" charset="0"/>
                          <a:cs typeface="Times New Roman" panose="02020603050405020304" pitchFamily="18" charset="0"/>
                        </a:rPr>
                        <a:t> Wang , Feng Liang, and Hong Xinhua.</a:t>
                      </a:r>
                    </a:p>
                  </a:txBody>
                  <a:tcPr/>
                </a:tc>
                <a:tc>
                  <a:txBody>
                    <a:bodyPr/>
                    <a:lstStyle/>
                    <a:p>
                      <a:pPr algn="l">
                        <a:buClrTx/>
                      </a:pPr>
                      <a:r>
                        <a:rPr lang="en-US" sz="2000" dirty="0" err="1">
                          <a:latin typeface="Times New Roman" panose="02020603050405020304" pitchFamily="18" charset="0"/>
                          <a:cs typeface="Times New Roman" panose="02020603050405020304" pitchFamily="18" charset="0"/>
                        </a:rPr>
                        <a:t>Hindawi</a:t>
                      </a:r>
                      <a:r>
                        <a:rPr lang="en-US" sz="2000" dirty="0">
                          <a:latin typeface="Times New Roman" panose="02020603050405020304" pitchFamily="18" charset="0"/>
                          <a:cs typeface="Times New Roman" panose="02020603050405020304" pitchFamily="18" charset="0"/>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GRU</a:t>
                      </a:r>
                      <a:r>
                        <a:rPr lang="en-I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The experimental results show that the algorithm can effectively extract the temporal and spatial features of radar echo maps, reduce the error between the predicted value and the real value of rainfall, and improve the accuracy of short-term rainfall prediction.</a:t>
                      </a:r>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The features like meteorological features, temperature, wind field are not included.</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1438"/>
                  </a:ext>
                </a:extLst>
              </a:tr>
              <a:tr h="595172">
                <a:tc gridSpan="6">
                  <a:txBody>
                    <a:bodyPr/>
                    <a:lstStyle/>
                    <a:p>
                      <a:pPr algn="l"/>
                      <a:r>
                        <a:rPr lang="en-US" sz="2000" b="1" dirty="0">
                          <a:latin typeface="Times New Roman" panose="02020603050405020304" pitchFamily="18" charset="0"/>
                          <a:cs typeface="Times New Roman" panose="02020603050405020304" pitchFamily="18" charset="0"/>
                        </a:rPr>
                        <a:t>DOI: </a:t>
                      </a:r>
                      <a:r>
                        <a:rPr lang="en-US" sz="2000" b="0" dirty="0">
                          <a:latin typeface="Times New Roman" panose="02020603050405020304" pitchFamily="18" charset="0"/>
                          <a:cs typeface="Times New Roman" panose="02020603050405020304" pitchFamily="18" charset="0"/>
                        </a:rPr>
                        <a:t>https://www.hindawi.com/journals/mpe/2021/6664413/</a:t>
                      </a:r>
                      <a:endParaRPr lang="en-IN" sz="2000" b="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5604668"/>
                  </a:ext>
                </a:extLst>
              </a:tr>
            </a:tbl>
          </a:graphicData>
        </a:graphic>
      </p:graphicFrame>
      <p:sp>
        <p:nvSpPr>
          <p:cNvPr id="4" name="Slide Number Placeholder 3">
            <a:extLst>
              <a:ext uri="{FF2B5EF4-FFF2-40B4-BE49-F238E27FC236}">
                <a16:creationId xmlns:a16="http://schemas.microsoft.com/office/drawing/2014/main" id="{66187CFD-F6CB-480B-8BD4-3D623B9CD912}"/>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12</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1818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BB62-ECBB-4236-A792-877F54460A47}"/>
              </a:ext>
            </a:extLst>
          </p:cNvPr>
          <p:cNvSpPr>
            <a:spLocks noGrp="1"/>
          </p:cNvSpPr>
          <p:nvPr>
            <p:ph type="title"/>
          </p:nvPr>
        </p:nvSpPr>
        <p:spPr>
          <a:xfrm>
            <a:off x="611777" y="400635"/>
            <a:ext cx="10515600" cy="1325563"/>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LITERATURE SURVEY </a:t>
            </a:r>
            <a:endParaRPr lang="en-IN" sz="3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ED5B5639-28ED-4DAE-B575-E94A2B081686}"/>
              </a:ext>
            </a:extLst>
          </p:cNvPr>
          <p:cNvGraphicFramePr>
            <a:graphicFrameLocks noGrp="1"/>
          </p:cNvGraphicFramePr>
          <p:nvPr>
            <p:ph idx="1"/>
          </p:nvPr>
        </p:nvGraphicFramePr>
        <p:xfrm>
          <a:off x="522082" y="1012014"/>
          <a:ext cx="11443496" cy="5236326"/>
        </p:xfrm>
        <a:graphic>
          <a:graphicData uri="http://schemas.openxmlformats.org/drawingml/2006/table">
            <a:tbl>
              <a:tblPr firstRow="1" bandRow="1">
                <a:tableStyleId>{BC89EF96-8CEA-46FF-86C4-4CE0E7609802}</a:tableStyleId>
              </a:tblPr>
              <a:tblGrid>
                <a:gridCol w="1768272">
                  <a:extLst>
                    <a:ext uri="{9D8B030D-6E8A-4147-A177-3AD203B41FA5}">
                      <a16:colId xmlns:a16="http://schemas.microsoft.com/office/drawing/2014/main" val="1358835698"/>
                    </a:ext>
                  </a:extLst>
                </a:gridCol>
                <a:gridCol w="1924595">
                  <a:extLst>
                    <a:ext uri="{9D8B030D-6E8A-4147-A177-3AD203B41FA5}">
                      <a16:colId xmlns:a16="http://schemas.microsoft.com/office/drawing/2014/main" val="1802718874"/>
                    </a:ext>
                  </a:extLst>
                </a:gridCol>
                <a:gridCol w="1071154">
                  <a:extLst>
                    <a:ext uri="{9D8B030D-6E8A-4147-A177-3AD203B41FA5}">
                      <a16:colId xmlns:a16="http://schemas.microsoft.com/office/drawing/2014/main" val="4191255212"/>
                    </a:ext>
                  </a:extLst>
                </a:gridCol>
                <a:gridCol w="2682240">
                  <a:extLst>
                    <a:ext uri="{9D8B030D-6E8A-4147-A177-3AD203B41FA5}">
                      <a16:colId xmlns:a16="http://schemas.microsoft.com/office/drawing/2014/main" val="1750217451"/>
                    </a:ext>
                  </a:extLst>
                </a:gridCol>
                <a:gridCol w="1968137">
                  <a:extLst>
                    <a:ext uri="{9D8B030D-6E8A-4147-A177-3AD203B41FA5}">
                      <a16:colId xmlns:a16="http://schemas.microsoft.com/office/drawing/2014/main" val="763801085"/>
                    </a:ext>
                  </a:extLst>
                </a:gridCol>
                <a:gridCol w="2029098">
                  <a:extLst>
                    <a:ext uri="{9D8B030D-6E8A-4147-A177-3AD203B41FA5}">
                      <a16:colId xmlns:a16="http://schemas.microsoft.com/office/drawing/2014/main" val="2166631211"/>
                    </a:ext>
                  </a:extLst>
                </a:gridCol>
              </a:tblGrid>
              <a:tr h="670105">
                <a:tc>
                  <a:txBody>
                    <a:bodyPr/>
                    <a:lstStyle/>
                    <a:p>
                      <a:pPr algn="l"/>
                      <a:r>
                        <a:rPr lang="en-US" sz="1800" dirty="0">
                          <a:latin typeface="Times New Roman" panose="02020603050405020304" pitchFamily="18" charset="0"/>
                          <a:cs typeface="Times New Roman" panose="02020603050405020304" pitchFamily="18" charset="0"/>
                        </a:rPr>
                        <a:t>TITLE OF THE PAPER</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AUTHOR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JOURNAL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PROS</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CONS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1347448"/>
                  </a:ext>
                </a:extLst>
              </a:tr>
              <a:tr h="3726754">
                <a:tc>
                  <a:txBody>
                    <a:bodyPr/>
                    <a:lstStyle/>
                    <a:p>
                      <a:pPr algn="l">
                        <a:buClr>
                          <a:schemeClr val="bg1"/>
                        </a:buClr>
                      </a:pPr>
                      <a:r>
                        <a:rPr lang="en-US" sz="2000" dirty="0">
                          <a:latin typeface="Times New Roman" panose="02020603050405020304" pitchFamily="18" charset="0"/>
                          <a:cs typeface="Times New Roman" panose="02020603050405020304" pitchFamily="18" charset="0"/>
                        </a:rPr>
                        <a:t>Rainfall Prediction Using Machine Learning Algorithms for the Various Ecological Zones of Ghana.</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(2021)</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
                          <a:schemeClr val="bg1"/>
                        </a:buClr>
                      </a:pPr>
                      <a:r>
                        <a:rPr lang="en-IN" sz="2000" dirty="0">
                          <a:latin typeface="Times New Roman" panose="02020603050405020304" pitchFamily="18" charset="0"/>
                          <a:cs typeface="Times New Roman" panose="02020603050405020304" pitchFamily="18" charset="0"/>
                        </a:rPr>
                        <a:t>Nana Kofi </a:t>
                      </a:r>
                      <a:r>
                        <a:rPr lang="en-IN" sz="2000" dirty="0" err="1">
                          <a:latin typeface="Times New Roman" panose="02020603050405020304" pitchFamily="18" charset="0"/>
                          <a:cs typeface="Times New Roman" panose="02020603050405020304" pitchFamily="18" charset="0"/>
                        </a:rPr>
                        <a:t>Ahoi</a:t>
                      </a:r>
                      <a:r>
                        <a:rPr lang="en-IN" sz="2000" dirty="0">
                          <a:latin typeface="Times New Roman" panose="02020603050405020304" pitchFamily="18" charset="0"/>
                          <a:cs typeface="Times New Roman" panose="02020603050405020304" pitchFamily="18" charset="0"/>
                        </a:rPr>
                        <a:t> Appiah-Badu, Yaw </a:t>
                      </a:r>
                      <a:r>
                        <a:rPr lang="en-IN" sz="2000" dirty="0" err="1">
                          <a:latin typeface="Times New Roman" panose="02020603050405020304" pitchFamily="18" charset="0"/>
                          <a:cs typeface="Times New Roman" panose="02020603050405020304" pitchFamily="18" charset="0"/>
                        </a:rPr>
                        <a:t>Marfo</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Missah</a:t>
                      </a:r>
                      <a:r>
                        <a:rPr lang="en-IN" sz="2000" dirty="0">
                          <a:latin typeface="Times New Roman" panose="02020603050405020304" pitchFamily="18" charset="0"/>
                          <a:cs typeface="Times New Roman" panose="02020603050405020304" pitchFamily="18" charset="0"/>
                        </a:rPr>
                        <a:t>, Leonard K. </a:t>
                      </a:r>
                      <a:r>
                        <a:rPr lang="en-IN" sz="2000" dirty="0" err="1">
                          <a:latin typeface="Times New Roman" panose="02020603050405020304" pitchFamily="18" charset="0"/>
                          <a:cs typeface="Times New Roman" panose="02020603050405020304" pitchFamily="18" charset="0"/>
                        </a:rPr>
                        <a:t>Amekudzi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Najim</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Ussiph</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Twum</a:t>
                      </a:r>
                      <a:r>
                        <a:rPr lang="en-IN" sz="2000" dirty="0">
                          <a:latin typeface="Times New Roman" panose="02020603050405020304" pitchFamily="18" charset="0"/>
                          <a:cs typeface="Times New Roman" panose="02020603050405020304" pitchFamily="18" charset="0"/>
                        </a:rPr>
                        <a:t> Frimpong, And Emmanuel </a:t>
                      </a:r>
                      <a:r>
                        <a:rPr lang="en-IN" sz="2000" dirty="0" err="1">
                          <a:latin typeface="Times New Roman" panose="02020603050405020304" pitchFamily="18" charset="0"/>
                          <a:cs typeface="Times New Roman" panose="02020603050405020304" pitchFamily="18" charset="0"/>
                        </a:rPr>
                        <a:t>Ahene</a:t>
                      </a:r>
                      <a:r>
                        <a:rPr lang="en-I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IEEE</a:t>
                      </a:r>
                    </a:p>
                    <a:p>
                      <a:pPr algn="l">
                        <a:buClrTx/>
                      </a:pPr>
                      <a:endParaRPr lang="en-US" sz="2000" dirty="0">
                        <a:latin typeface="Times New Roman" panose="02020603050405020304" pitchFamily="18" charset="0"/>
                        <a:cs typeface="Times New Roman" panose="02020603050405020304" pitchFamily="18" charset="0"/>
                      </a:endParaRPr>
                    </a:p>
                  </a:txBody>
                  <a:tcPr/>
                </a:tc>
                <a:tc>
                  <a:txBody>
                    <a:bodyPr/>
                    <a:lstStyle/>
                    <a:p>
                      <a:pPr algn="l">
                        <a:buClr>
                          <a:schemeClr val="bg1"/>
                        </a:buClr>
                      </a:pPr>
                      <a:r>
                        <a:rPr lang="en-US" sz="2000" dirty="0">
                          <a:latin typeface="Times New Roman" panose="02020603050405020304" pitchFamily="18" charset="0"/>
                          <a:cs typeface="Times New Roman" panose="02020603050405020304" pitchFamily="18" charset="0"/>
                        </a:rPr>
                        <a:t>Decision Tree (DT), Random Forest (RF), Multilayer Perceptron (MLP), Extreme Gradient Boosting (XGB) and K-Nearest </a:t>
                      </a:r>
                      <a:r>
                        <a:rPr lang="en-US" sz="2000" dirty="0" err="1">
                          <a:latin typeface="Times New Roman" panose="02020603050405020304" pitchFamily="18" charset="0"/>
                          <a:cs typeface="Times New Roman" panose="02020603050405020304" pitchFamily="18" charset="0"/>
                        </a:rPr>
                        <a:t>Neighbour</a:t>
                      </a:r>
                      <a:r>
                        <a:rPr lang="en-US" sz="2000" dirty="0">
                          <a:latin typeface="Times New Roman" panose="02020603050405020304" pitchFamily="18" charset="0"/>
                          <a:cs typeface="Times New Roman" panose="02020603050405020304" pitchFamily="18" charset="0"/>
                        </a:rPr>
                        <a:t> (KNN)</a:t>
                      </a:r>
                    </a:p>
                  </a:txBody>
                  <a:tcPr/>
                </a:tc>
                <a:tc>
                  <a:txBody>
                    <a:bodyPr/>
                    <a:lstStyle/>
                    <a:p>
                      <a:pPr algn="l">
                        <a:buClr>
                          <a:schemeClr val="bg1"/>
                        </a:buClr>
                      </a:pPr>
                      <a:r>
                        <a:rPr lang="en-US" sz="2000" dirty="0">
                          <a:latin typeface="Times New Roman" panose="02020603050405020304" pitchFamily="18" charset="0"/>
                          <a:cs typeface="Times New Roman" panose="02020603050405020304" pitchFamily="18" charset="0"/>
                        </a:rPr>
                        <a:t>Decision Tree is consistently portrayed as the fastest, whereas MLP used the most run time.</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K-Nearest </a:t>
                      </a:r>
                      <a:r>
                        <a:rPr lang="en-US" sz="2000" dirty="0" err="1">
                          <a:latin typeface="Times New Roman" panose="02020603050405020304" pitchFamily="18" charset="0"/>
                          <a:cs typeface="Times New Roman" panose="02020603050405020304" pitchFamily="18" charset="0"/>
                        </a:rPr>
                        <a:t>Neighbour</a:t>
                      </a:r>
                      <a:r>
                        <a:rPr lang="en-US" sz="2000" dirty="0">
                          <a:latin typeface="Times New Roman" panose="02020603050405020304" pitchFamily="18" charset="0"/>
                          <a:cs typeface="Times New Roman" panose="02020603050405020304" pitchFamily="18" charset="0"/>
                        </a:rPr>
                        <a:t> performed worst in all zones on all training and testing ratios.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1438"/>
                  </a:ext>
                </a:extLst>
              </a:tr>
              <a:tr h="595172">
                <a:tc gridSpan="6">
                  <a:txBody>
                    <a:bodyPr/>
                    <a:lstStyle/>
                    <a:p>
                      <a:pPr algn="l"/>
                      <a:r>
                        <a:rPr lang="en-US" sz="2000" b="1" dirty="0">
                          <a:latin typeface="Times New Roman" panose="02020603050405020304" pitchFamily="18" charset="0"/>
                          <a:cs typeface="Times New Roman" panose="02020603050405020304" pitchFamily="18" charset="0"/>
                        </a:rPr>
                        <a:t>DOI: </a:t>
                      </a:r>
                      <a:r>
                        <a:rPr lang="en-US" sz="2000" b="0" dirty="0">
                          <a:latin typeface="Times New Roman" panose="02020603050405020304" pitchFamily="18" charset="0"/>
                          <a:cs typeface="Times New Roman" panose="02020603050405020304" pitchFamily="18" charset="0"/>
                        </a:rPr>
                        <a:t>https://ieeexplore.ieee.org/abstract/document/9664520</a:t>
                      </a:r>
                      <a:endParaRPr lang="en-IN" sz="2000" b="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5604668"/>
                  </a:ext>
                </a:extLst>
              </a:tr>
            </a:tbl>
          </a:graphicData>
        </a:graphic>
      </p:graphicFrame>
      <p:sp>
        <p:nvSpPr>
          <p:cNvPr id="4" name="Slide Number Placeholder 3">
            <a:extLst>
              <a:ext uri="{FF2B5EF4-FFF2-40B4-BE49-F238E27FC236}">
                <a16:creationId xmlns:a16="http://schemas.microsoft.com/office/drawing/2014/main" id="{66187CFD-F6CB-480B-8BD4-3D623B9CD912}"/>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13</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0967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FCA1C-BAE4-433A-81BE-456C09C1C9B6}"/>
              </a:ext>
            </a:extLst>
          </p:cNvPr>
          <p:cNvSpPr>
            <a:spLocks noGrp="1"/>
          </p:cNvSpPr>
          <p:nvPr>
            <p:ph type="title"/>
          </p:nvPr>
        </p:nvSpPr>
        <p:spPr/>
        <p:txBody>
          <a:bodyPr/>
          <a:lstStyle/>
          <a:p>
            <a:r>
              <a:rPr lang="en-US" sz="3200" b="1" dirty="0">
                <a:solidFill>
                  <a:schemeClr val="accent2"/>
                </a:solidFill>
                <a:latin typeface="Times New Roman" panose="02020603050405020304" pitchFamily="18" charset="0"/>
                <a:cs typeface="Times New Roman" panose="02020603050405020304" pitchFamily="18" charset="0"/>
              </a:rPr>
              <a:t>FEASIBILITY ANALYSIS</a:t>
            </a:r>
            <a:endParaRPr lang="en-IN" sz="3200"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8B036D-27FB-4BA5-8284-9697ECDE0204}"/>
              </a:ext>
            </a:extLst>
          </p:cNvPr>
          <p:cNvSpPr>
            <a:spLocks noGrp="1"/>
          </p:cNvSpPr>
          <p:nvPr>
            <p:ph idx="1"/>
          </p:nvPr>
        </p:nvSpPr>
        <p:spPr>
          <a:xfrm>
            <a:off x="646111" y="1427053"/>
            <a:ext cx="8946541" cy="4195481"/>
          </a:xfrm>
        </p:spPr>
        <p:txBody>
          <a:bodyPr>
            <a:normAutofit/>
          </a:bodyPr>
          <a:lstStyle/>
          <a:p>
            <a:pPr algn="just">
              <a:buClrTx/>
            </a:pPr>
            <a:r>
              <a:rPr lang="en-US" sz="2400" dirty="0">
                <a:latin typeface="Times New Roman" pitchFamily="18" charset="0"/>
                <a:cs typeface="Times New Roman" pitchFamily="18" charset="0"/>
              </a:rPr>
              <a:t>The feasibility of the project is analyzed in this phase and business proposal is put forth with a very general plan for the project and some cost estimates. </a:t>
            </a:r>
          </a:p>
          <a:p>
            <a:pPr algn="just">
              <a:buClrTx/>
            </a:pPr>
            <a:r>
              <a:rPr lang="en-US" sz="2400" dirty="0">
                <a:latin typeface="Times New Roman" pitchFamily="18" charset="0"/>
                <a:cs typeface="Times New Roman" pitchFamily="18" charset="0"/>
              </a:rPr>
              <a:t>During system analysis the feasibility study of the proposed system is to be carried out. This is to ensure that the proposed system is not a burden to the company.  </a:t>
            </a:r>
          </a:p>
          <a:p>
            <a:pPr algn="just">
              <a:buClrTx/>
            </a:pPr>
            <a:r>
              <a:rPr lang="en-US" sz="2400" dirty="0">
                <a:latin typeface="Times New Roman" pitchFamily="18" charset="0"/>
                <a:cs typeface="Times New Roman" pitchFamily="18" charset="0"/>
              </a:rPr>
              <a:t>For feasibility analysis, some understanding of the major requirements for the system is essential.</a:t>
            </a:r>
          </a:p>
        </p:txBody>
      </p:sp>
      <p:sp>
        <p:nvSpPr>
          <p:cNvPr id="4" name="Slide Number Placeholder 3">
            <a:extLst>
              <a:ext uri="{FF2B5EF4-FFF2-40B4-BE49-F238E27FC236}">
                <a16:creationId xmlns:a16="http://schemas.microsoft.com/office/drawing/2014/main" id="{DF2E8887-6474-4526-8A32-C287E11AD7E0}"/>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14</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6669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0361-0B91-4F51-9681-B78CE169BDE0}"/>
              </a:ext>
            </a:extLst>
          </p:cNvPr>
          <p:cNvSpPr>
            <a:spLocks noGrp="1"/>
          </p:cNvSpPr>
          <p:nvPr>
            <p:ph type="title"/>
          </p:nvPr>
        </p:nvSpPr>
        <p:spPr/>
        <p:txBody>
          <a:bodyPr/>
          <a:lstStyle/>
          <a:p>
            <a:r>
              <a:rPr lang="en-US" sz="3200" b="1" dirty="0">
                <a:solidFill>
                  <a:schemeClr val="accent2"/>
                </a:solidFill>
                <a:latin typeface="Times New Roman" pitchFamily="18" charset="0"/>
                <a:cs typeface="Times New Roman" pitchFamily="18" charset="0"/>
              </a:rPr>
              <a:t>TECHNICAL FEASIBILITY    </a:t>
            </a:r>
            <a:br>
              <a:rPr lang="en-US" sz="3200" b="1" dirty="0">
                <a:solidFill>
                  <a:schemeClr val="accent2"/>
                </a:solidFill>
                <a:latin typeface="Times New Roman" pitchFamily="18" charset="0"/>
                <a:cs typeface="Times New Roman" pitchFamily="18" charset="0"/>
              </a:rPr>
            </a:br>
            <a:endParaRPr lang="en-IN" sz="3200" dirty="0">
              <a:solidFill>
                <a:schemeClr val="accent2"/>
              </a:solidFill>
            </a:endParaRPr>
          </a:p>
        </p:txBody>
      </p:sp>
      <p:sp>
        <p:nvSpPr>
          <p:cNvPr id="3" name="Content Placeholder 2">
            <a:extLst>
              <a:ext uri="{FF2B5EF4-FFF2-40B4-BE49-F238E27FC236}">
                <a16:creationId xmlns:a16="http://schemas.microsoft.com/office/drawing/2014/main" id="{A2DA77F0-421A-44B0-AED7-85BFB52ADE95}"/>
              </a:ext>
            </a:extLst>
          </p:cNvPr>
          <p:cNvSpPr>
            <a:spLocks noGrp="1"/>
          </p:cNvSpPr>
          <p:nvPr>
            <p:ph idx="1"/>
          </p:nvPr>
        </p:nvSpPr>
        <p:spPr>
          <a:xfrm>
            <a:off x="646111" y="1399776"/>
            <a:ext cx="8946541" cy="4195481"/>
          </a:xfrm>
        </p:spPr>
        <p:txBody>
          <a:bodyPr>
            <a:normAutofit/>
          </a:bodyPr>
          <a:lstStyle/>
          <a:p>
            <a:pPr algn="just">
              <a:buClrTx/>
            </a:pPr>
            <a:r>
              <a:rPr lang="en-US" sz="2400" dirty="0">
                <a:latin typeface="Times New Roman" panose="02020603050405020304" pitchFamily="18" charset="0"/>
                <a:cs typeface="Times New Roman" panose="02020603050405020304" pitchFamily="18" charset="0"/>
              </a:rPr>
              <a:t>This project deals with rainfall prediction. Time series analysis model using in the project is helpful in predicting future aspects of data.</a:t>
            </a:r>
          </a:p>
          <a:p>
            <a:pPr algn="just">
              <a:buClrTx/>
            </a:pPr>
            <a:r>
              <a:rPr lang="en-US" sz="2400" dirty="0">
                <a:latin typeface="Times New Roman" panose="02020603050405020304" pitchFamily="18" charset="0"/>
                <a:cs typeface="Times New Roman" panose="02020603050405020304" pitchFamily="18" charset="0"/>
              </a:rPr>
              <a:t>Machine Learning algorithms and techniques using in the project will be helpful with good accuracy score and in rainfall also it gives pretty good prediction.</a:t>
            </a:r>
          </a:p>
          <a:p>
            <a:pPr algn="just">
              <a:buClrTx/>
            </a:pPr>
            <a:r>
              <a:rPr lang="en-US" sz="2400" dirty="0">
                <a:latin typeface="Times New Roman" panose="02020603050405020304" pitchFamily="18" charset="0"/>
                <a:cs typeface="Times New Roman" panose="02020603050405020304" pitchFamily="18" charset="0"/>
              </a:rPr>
              <a:t>The system is developed using Python language and Flask framework which provides libraries, modules and tools to build web-application.</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3F25F0B-C48D-48D9-9A39-35BB3035A1F6}"/>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15</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9503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FBC0E-3F37-45A1-A60A-C64800B323B9}"/>
              </a:ext>
            </a:extLst>
          </p:cNvPr>
          <p:cNvSpPr>
            <a:spLocks noGrp="1"/>
          </p:cNvSpPr>
          <p:nvPr>
            <p:ph type="title"/>
          </p:nvPr>
        </p:nvSpPr>
        <p:spPr/>
        <p:txBody>
          <a:bodyPr/>
          <a:lstStyle/>
          <a:p>
            <a:r>
              <a:rPr lang="en-US" sz="3200" b="1" dirty="0">
                <a:solidFill>
                  <a:schemeClr val="accent2"/>
                </a:solidFill>
                <a:latin typeface="Times New Roman" pitchFamily="18" charset="0"/>
                <a:cs typeface="Times New Roman" pitchFamily="18" charset="0"/>
              </a:rPr>
              <a:t>ECONOMICAL FEASIBILITY</a:t>
            </a:r>
            <a:endParaRPr lang="en-IN" sz="3200" dirty="0">
              <a:solidFill>
                <a:schemeClr val="accent2"/>
              </a:solidFill>
            </a:endParaRPr>
          </a:p>
        </p:txBody>
      </p:sp>
      <p:sp>
        <p:nvSpPr>
          <p:cNvPr id="3" name="Content Placeholder 2">
            <a:extLst>
              <a:ext uri="{FF2B5EF4-FFF2-40B4-BE49-F238E27FC236}">
                <a16:creationId xmlns:a16="http://schemas.microsoft.com/office/drawing/2014/main" id="{778E389F-148B-4931-A397-C35A23FB4B23}"/>
              </a:ext>
            </a:extLst>
          </p:cNvPr>
          <p:cNvSpPr>
            <a:spLocks noGrp="1"/>
          </p:cNvSpPr>
          <p:nvPr>
            <p:ph idx="1"/>
          </p:nvPr>
        </p:nvSpPr>
        <p:spPr>
          <a:xfrm>
            <a:off x="761990" y="1063416"/>
            <a:ext cx="8946541" cy="4756033"/>
          </a:xfrm>
        </p:spPr>
        <p:txBody>
          <a:bodyPr>
            <a:noAutofit/>
          </a:bodyPr>
          <a:lstStyle/>
          <a:p>
            <a:pPr algn="just">
              <a:buClrTx/>
            </a:pPr>
            <a:r>
              <a:rPr lang="en-US" sz="2400" dirty="0">
                <a:latin typeface="Times New Roman" panose="02020603050405020304" pitchFamily="18" charset="0"/>
                <a:cs typeface="Times New Roman" pitchFamily="18" charset="0"/>
              </a:rPr>
              <a:t>This study is carried out to check the economic impact that the system will have on the organization. </a:t>
            </a:r>
          </a:p>
          <a:p>
            <a:pPr algn="just">
              <a:buClrTx/>
            </a:pPr>
            <a:r>
              <a:rPr lang="en-US" sz="2400" dirty="0">
                <a:latin typeface="Times New Roman" panose="02020603050405020304" pitchFamily="18" charset="0"/>
                <a:cs typeface="Times New Roman" pitchFamily="18" charset="0"/>
              </a:rPr>
              <a:t>Cost depends upon hardware configuration and software required in our project.</a:t>
            </a:r>
          </a:p>
          <a:p>
            <a:pPr algn="just">
              <a:buClrTx/>
            </a:pPr>
            <a:r>
              <a:rPr lang="en-US" sz="2400" dirty="0">
                <a:latin typeface="Times New Roman" panose="02020603050405020304" pitchFamily="18" charset="0"/>
                <a:cs typeface="Times New Roman" pitchFamily="18" charset="0"/>
              </a:rPr>
              <a:t>Basic COCOMO model is very quick and rough estimation of the software product.</a:t>
            </a:r>
          </a:p>
          <a:p>
            <a:pPr algn="just">
              <a:buClrTx/>
            </a:pPr>
            <a:r>
              <a:rPr lang="en-IN" sz="2400" dirty="0">
                <a:latin typeface="Times New Roman" panose="02020603050405020304" pitchFamily="18" charset="0"/>
                <a:cs typeface="Times New Roman" panose="02020603050405020304" pitchFamily="18" charset="0"/>
              </a:rPr>
              <a:t>Effort = a*(KOC)</a:t>
            </a:r>
            <a:r>
              <a:rPr lang="en-IN" sz="2400" baseline="30000" dirty="0">
                <a:latin typeface="Times New Roman" panose="02020603050405020304" pitchFamily="18" charset="0"/>
                <a:cs typeface="Times New Roman" panose="02020603050405020304" pitchFamily="18" charset="0"/>
              </a:rPr>
              <a:t> b</a:t>
            </a:r>
            <a:r>
              <a:rPr lang="en-IN" sz="2400" dirty="0">
                <a:latin typeface="Times New Roman" panose="02020603050405020304" pitchFamily="18" charset="0"/>
                <a:cs typeface="Times New Roman" panose="02020603050405020304" pitchFamily="18" charset="0"/>
              </a:rPr>
              <a:t>[person-month]</a:t>
            </a:r>
          </a:p>
          <a:p>
            <a:pPr algn="just">
              <a:buClrTx/>
            </a:pPr>
            <a:r>
              <a:rPr lang="en-IN" sz="2400" dirty="0">
                <a:latin typeface="Times New Roman" panose="02020603050405020304" pitchFamily="18" charset="0"/>
                <a:cs typeface="Times New Roman" panose="02020603050405020304" pitchFamily="18" charset="0"/>
              </a:rPr>
              <a:t>Development time = c*(effort)</a:t>
            </a:r>
            <a:r>
              <a:rPr lang="en-IN" sz="2400" baseline="30000" dirty="0">
                <a:latin typeface="Times New Roman" panose="02020603050405020304" pitchFamily="18" charset="0"/>
                <a:cs typeface="Times New Roman" panose="02020603050405020304" pitchFamily="18" charset="0"/>
              </a:rPr>
              <a:t>d</a:t>
            </a:r>
            <a:r>
              <a:rPr lang="en-IN" sz="2400" dirty="0">
                <a:latin typeface="Times New Roman" panose="02020603050405020304" pitchFamily="18" charset="0"/>
                <a:cs typeface="Times New Roman" panose="02020603050405020304" pitchFamily="18" charset="0"/>
              </a:rPr>
              <a:t> Months</a:t>
            </a:r>
          </a:p>
          <a:p>
            <a:pPr algn="just">
              <a:buClrTx/>
            </a:pPr>
            <a:r>
              <a:rPr lang="en-IN" sz="2400" dirty="0">
                <a:latin typeface="Times New Roman" panose="02020603050405020304" pitchFamily="18" charset="0"/>
                <a:cs typeface="Times New Roman" panose="02020603050405020304" pitchFamily="18" charset="0"/>
              </a:rPr>
              <a:t>People required = Effort/Development time</a:t>
            </a:r>
          </a:p>
          <a:p>
            <a:pPr marL="0" indent="0" algn="just">
              <a:buClrTx/>
              <a:buNone/>
            </a:pPr>
            <a:r>
              <a:rPr lang="en-IN" sz="2400" dirty="0">
                <a:latin typeface="Times New Roman" panose="02020603050405020304" pitchFamily="18" charset="0"/>
                <a:cs typeface="Times New Roman" panose="02020603050405020304" pitchFamily="18" charset="0"/>
              </a:rPr>
              <a:t>	where  KOC = Kilo lines of code,</a:t>
            </a:r>
          </a:p>
          <a:p>
            <a:pPr marL="0" indent="0" algn="just">
              <a:buClrTx/>
              <a:buNone/>
            </a:pPr>
            <a:r>
              <a:rPr lang="en-IN" sz="2400" dirty="0">
                <a:latin typeface="Times New Roman" panose="02020603050405020304" pitchFamily="18" charset="0"/>
                <a:cs typeface="Times New Roman" panose="02020603050405020304" pitchFamily="18" charset="0"/>
              </a:rPr>
              <a:t>	            a,b,c,d are constants.</a:t>
            </a:r>
          </a:p>
          <a:p>
            <a:pPr marL="0" indent="0" algn="just">
              <a:buClrTx/>
              <a:buNone/>
            </a:pPr>
            <a:r>
              <a:rPr lang="en-IN" sz="2400" dirty="0">
                <a:latin typeface="Times New Roman" panose="02020603050405020304" pitchFamily="18" charset="0"/>
                <a:cs typeface="Times New Roman" panose="02020603050405020304" pitchFamily="18" charset="0"/>
              </a:rPr>
              <a:t>	The above formula is used for cost estimation of the software. </a:t>
            </a:r>
            <a:endParaRPr lang="en-IN" sz="2400" baseline="30000" dirty="0">
              <a:latin typeface="Times New Roman" panose="02020603050405020304" pitchFamily="18" charset="0"/>
              <a:cs typeface="Times New Roman" panose="02020603050405020304" pitchFamily="18" charset="0"/>
            </a:endParaRPr>
          </a:p>
          <a:p>
            <a:pPr marL="0" indent="0" algn="just">
              <a:buClrTx/>
              <a:buNone/>
            </a:pPr>
            <a:endParaRPr lang="en-IN" sz="2400" dirty="0">
              <a:latin typeface="Times New Roman" panose="02020603050405020304" pitchFamily="18" charset="0"/>
              <a:cs typeface="Times New Roman" panose="02020603050405020304" pitchFamily="18" charset="0"/>
            </a:endParaRPr>
          </a:p>
          <a:p>
            <a:pPr marL="0" indent="0" algn="just">
              <a:buClrTx/>
              <a:buNone/>
            </a:pPr>
            <a:endParaRPr lang="en-IN" sz="2400" dirty="0">
              <a:latin typeface="Times New Roman" panose="02020603050405020304" pitchFamily="18" charset="0"/>
              <a:cs typeface="Times New Roman" panose="02020603050405020304" pitchFamily="18" charset="0"/>
            </a:endParaRPr>
          </a:p>
          <a:p>
            <a:pPr algn="just">
              <a:buClrTx/>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38AEDAC-2DE2-40F9-B873-FDBA16A9E079}"/>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16</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9072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9CCC-A9E2-47C2-835B-D2625BE1A64B}"/>
              </a:ext>
            </a:extLst>
          </p:cNvPr>
          <p:cNvSpPr>
            <a:spLocks noGrp="1"/>
          </p:cNvSpPr>
          <p:nvPr>
            <p:ph type="title"/>
          </p:nvPr>
        </p:nvSpPr>
        <p:spPr/>
        <p:txBody>
          <a:bodyPr/>
          <a:lstStyle/>
          <a:p>
            <a:r>
              <a:rPr lang="en-US" sz="3200" b="1" dirty="0">
                <a:solidFill>
                  <a:schemeClr val="accent2"/>
                </a:solidFill>
                <a:latin typeface="Times New Roman" pitchFamily="18" charset="0"/>
                <a:cs typeface="Times New Roman" pitchFamily="18" charset="0"/>
              </a:rPr>
              <a:t>SOCIAL FEASIBILITY</a:t>
            </a:r>
            <a:br>
              <a:rPr lang="en-US" sz="3200" b="1" dirty="0">
                <a:solidFill>
                  <a:schemeClr val="accent2"/>
                </a:solidFill>
                <a:latin typeface="Times New Roman" pitchFamily="18" charset="0"/>
                <a:cs typeface="Times New Roman" pitchFamily="18" charset="0"/>
              </a:rPr>
            </a:br>
            <a:endParaRPr lang="en-IN" sz="3200" b="1" dirty="0">
              <a:solidFill>
                <a:schemeClr val="accent2"/>
              </a:solidFill>
            </a:endParaRPr>
          </a:p>
        </p:txBody>
      </p:sp>
      <p:sp>
        <p:nvSpPr>
          <p:cNvPr id="3" name="Content Placeholder 2">
            <a:extLst>
              <a:ext uri="{FF2B5EF4-FFF2-40B4-BE49-F238E27FC236}">
                <a16:creationId xmlns:a16="http://schemas.microsoft.com/office/drawing/2014/main" id="{2B89AC3D-90A2-4094-9974-22FA7D89F2C9}"/>
              </a:ext>
            </a:extLst>
          </p:cNvPr>
          <p:cNvSpPr>
            <a:spLocks noGrp="1"/>
          </p:cNvSpPr>
          <p:nvPr>
            <p:ph idx="1"/>
          </p:nvPr>
        </p:nvSpPr>
        <p:spPr>
          <a:xfrm>
            <a:off x="772386" y="1331259"/>
            <a:ext cx="8946541" cy="4195481"/>
          </a:xfrm>
        </p:spPr>
        <p:txBody>
          <a:bodyPr>
            <a:normAutofit/>
          </a:bodyPr>
          <a:lstStyle/>
          <a:p>
            <a:pPr algn="just">
              <a:buClrTx/>
            </a:pPr>
            <a:r>
              <a:rPr lang="en-US" sz="2400" dirty="0">
                <a:latin typeface="Times New Roman" pitchFamily="18" charset="0"/>
                <a:cs typeface="Times New Roman" pitchFamily="18" charset="0"/>
              </a:rPr>
              <a:t>Rainfall is one of the difficult and uncertain tasks that have a significant impact on human society.</a:t>
            </a:r>
          </a:p>
          <a:p>
            <a:pPr algn="just">
              <a:buClrTx/>
            </a:pPr>
            <a:r>
              <a:rPr lang="en-US" sz="2400" dirty="0">
                <a:latin typeface="Times New Roman" pitchFamily="18" charset="0"/>
                <a:cs typeface="Times New Roman" pitchFamily="18" charset="0"/>
              </a:rPr>
              <a:t>Timely and accurate forecasting can productively help to reduce human and financial loss.</a:t>
            </a:r>
          </a:p>
          <a:p>
            <a:pPr algn="just">
              <a:buClrTx/>
            </a:pPr>
            <a:r>
              <a:rPr lang="en-US" sz="2400" dirty="0">
                <a:latin typeface="Times New Roman" pitchFamily="18" charset="0"/>
                <a:cs typeface="Times New Roman" pitchFamily="18" charset="0"/>
              </a:rPr>
              <a:t>The project is social feasible.</a:t>
            </a:r>
            <a:endParaRPr lang="en-IN" sz="2400" dirty="0"/>
          </a:p>
        </p:txBody>
      </p:sp>
      <p:sp>
        <p:nvSpPr>
          <p:cNvPr id="4" name="Slide Number Placeholder 3">
            <a:extLst>
              <a:ext uri="{FF2B5EF4-FFF2-40B4-BE49-F238E27FC236}">
                <a16:creationId xmlns:a16="http://schemas.microsoft.com/office/drawing/2014/main" id="{0FA6A59C-1378-4167-85D5-D12CB426B33E}"/>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17</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8855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B74BE-4BC1-4199-8B6B-F60C3B9B89FD}"/>
              </a:ext>
            </a:extLst>
          </p:cNvPr>
          <p:cNvSpPr>
            <a:spLocks noGrp="1"/>
          </p:cNvSpPr>
          <p:nvPr>
            <p:ph type="title"/>
          </p:nvPr>
        </p:nvSpPr>
        <p:spPr/>
        <p:txBody>
          <a:bodyPr/>
          <a:lstStyle/>
          <a:p>
            <a:r>
              <a:rPr lang="en-IN" sz="3200" b="1" dirty="0">
                <a:solidFill>
                  <a:schemeClr val="tx1"/>
                </a:solidFill>
                <a:latin typeface="Times New Roman" panose="02020603050405020304" pitchFamily="18" charset="0"/>
                <a:cs typeface="Times New Roman" panose="02020603050405020304" pitchFamily="18" charset="0"/>
              </a:rPr>
              <a:t>SYSTEM ARCHITECTURE</a:t>
            </a:r>
          </a:p>
        </p:txBody>
      </p:sp>
      <p:pic>
        <p:nvPicPr>
          <p:cNvPr id="4" name="Content Placeholder 3">
            <a:extLst>
              <a:ext uri="{FF2B5EF4-FFF2-40B4-BE49-F238E27FC236}">
                <a16:creationId xmlns:a16="http://schemas.microsoft.com/office/drawing/2014/main" id="{A4354793-A20D-40AB-8213-785C579A488C}"/>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90011" y="1375953"/>
            <a:ext cx="8760823" cy="4502332"/>
          </a:xfrm>
          <a:prstGeom prst="rect">
            <a:avLst/>
          </a:prstGeom>
          <a:noFill/>
          <a:ln>
            <a:noFill/>
          </a:ln>
        </p:spPr>
      </p:pic>
      <p:sp>
        <p:nvSpPr>
          <p:cNvPr id="3" name="Slide Number Placeholder 2">
            <a:extLst>
              <a:ext uri="{FF2B5EF4-FFF2-40B4-BE49-F238E27FC236}">
                <a16:creationId xmlns:a16="http://schemas.microsoft.com/office/drawing/2014/main" id="{6A2C979B-2A35-4F1B-9E81-E58EA2E22A74}"/>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18</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0356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5969-B16E-4964-A3D4-73DED2CD3147}"/>
              </a:ext>
            </a:extLst>
          </p:cNvPr>
          <p:cNvSpPr>
            <a:spLocks noGrp="1"/>
          </p:cNvSpPr>
          <p:nvPr>
            <p:ph type="title"/>
          </p:nvPr>
        </p:nvSpPr>
        <p:spPr>
          <a:xfrm>
            <a:off x="646111" y="304672"/>
            <a:ext cx="9404723" cy="1400530"/>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REFERENCES</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C44713-BBC0-450E-9B64-5493ACA1855C}"/>
              </a:ext>
            </a:extLst>
          </p:cNvPr>
          <p:cNvSpPr>
            <a:spLocks noGrp="1"/>
          </p:cNvSpPr>
          <p:nvPr>
            <p:ph idx="1"/>
          </p:nvPr>
        </p:nvSpPr>
        <p:spPr>
          <a:xfrm>
            <a:off x="646111" y="865600"/>
            <a:ext cx="9404723" cy="4195481"/>
          </a:xfrm>
        </p:spPr>
        <p:txBody>
          <a:bodyPr>
            <a:noAutofit/>
          </a:bodyPr>
          <a:lstStyle/>
          <a:p>
            <a:pPr marL="0" marR="0" algn="just">
              <a:lnSpc>
                <a:spcPct val="107000"/>
              </a:lnSpc>
              <a:spcBef>
                <a:spcPts val="0"/>
              </a:spcBef>
              <a:spcAft>
                <a:spcPts val="800"/>
              </a:spcAft>
              <a:buClrTx/>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Cmak Zeelan Basha, Nagulla Bhavana, Ponduru Bhavya, Sowmya V, (Year 2020), </a:t>
            </a:r>
            <a:r>
              <a:rPr lang="en-IN" sz="2400" i="1" dirty="0">
                <a:effectLst/>
                <a:latin typeface="Times New Roman" panose="02020603050405020304" pitchFamily="18" charset="0"/>
                <a:ea typeface="Calibri" panose="020F0502020204030204" pitchFamily="34" charset="0"/>
                <a:cs typeface="Times New Roman" panose="02020603050405020304" pitchFamily="18" charset="0"/>
              </a:rPr>
              <a:t>“Rainfall Prediction using Machine Learning &amp; Deep Learning Techniques”</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IEEE, Coimbatore,  </a:t>
            </a:r>
            <a:r>
              <a:rPr lang="en-IN" sz="2400" u="none" strike="noStrike"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10.1109/ICESC48915.2020.9155896</a:t>
            </a:r>
            <a:r>
              <a:rPr lang="en-IN" sz="2400"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buClrTx/>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Arnav Garg, Himanshu Pandey, (Year 2019), </a:t>
            </a:r>
            <a:r>
              <a:rPr lang="en-IN" sz="2400" i="1" dirty="0">
                <a:effectLst/>
                <a:latin typeface="Times New Roman" panose="02020603050405020304" pitchFamily="18" charset="0"/>
                <a:ea typeface="Calibri" panose="020F0502020204030204" pitchFamily="34" charset="0"/>
                <a:cs typeface="Times New Roman" panose="02020603050405020304" pitchFamily="18" charset="0"/>
              </a:rPr>
              <a:t>“Rainfall Prediction using Machine Learning”</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International Journal of Innovative Science and Research Technology, Kanchipuram, Volume 4.</a:t>
            </a:r>
          </a:p>
          <a:p>
            <a:pPr marL="0" marR="0" algn="just">
              <a:lnSpc>
                <a:spcPct val="107000"/>
              </a:lnSpc>
              <a:spcBef>
                <a:spcPts val="0"/>
              </a:spcBef>
              <a:spcAft>
                <a:spcPts val="800"/>
              </a:spcAft>
              <a:buClrTx/>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Refonaa.J,Lakshmi.M,Dhamodaran.S,Teja Surya, Pradeep.T.N.M, (year 2019), </a:t>
            </a:r>
            <a:r>
              <a:rPr lang="en-IN" sz="2400" i="1" dirty="0">
                <a:effectLst/>
                <a:latin typeface="Times New Roman" panose="02020603050405020304" pitchFamily="18" charset="0"/>
                <a:ea typeface="Calibri" panose="020F0502020204030204" pitchFamily="34" charset="0"/>
                <a:cs typeface="Times New Roman" panose="02020603050405020304" pitchFamily="18" charset="0"/>
              </a:rPr>
              <a:t>“Machine Learning Techniques for Rainfall Prediction Using Neural Network”</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Journal of Computational and Theoretical Nanoscience, American Scientific Publishers, Chennai , Volume 16, </a:t>
            </a:r>
            <a:r>
              <a:rPr lang="en-IN" sz="2400" u="none" strike="noStrike"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https://doi.org/10.1166/jctn.2019.8185</a:t>
            </a:r>
            <a:r>
              <a:rPr lang="en-IN" sz="2400"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ts val="2850"/>
              </a:lnSpc>
              <a:spcBef>
                <a:spcPts val="0"/>
              </a:spcBef>
              <a:spcAft>
                <a:spcPts val="0"/>
              </a:spcAft>
              <a:buClrTx/>
              <a:buNone/>
            </a:pPr>
            <a:endParaRPr lang="en-IN" sz="2400" b="1" dirty="0">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CDAABDE-A1E8-4C30-9DCF-E7AB0B89CECC}"/>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19</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695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578F1-5E2B-44B6-BCCB-72BC29D409EF}"/>
              </a:ext>
            </a:extLst>
          </p:cNvPr>
          <p:cNvSpPr>
            <a:spLocks noGrp="1"/>
          </p:cNvSpPr>
          <p:nvPr>
            <p:ph type="title"/>
          </p:nvPr>
        </p:nvSpPr>
        <p:spPr>
          <a:xfrm>
            <a:off x="646111" y="274392"/>
            <a:ext cx="9404723" cy="1400530"/>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ABSTRACT</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3CDAF2-B2C3-46FB-94F0-553D10E03748}"/>
              </a:ext>
            </a:extLst>
          </p:cNvPr>
          <p:cNvSpPr>
            <a:spLocks noGrp="1"/>
          </p:cNvSpPr>
          <p:nvPr>
            <p:ph idx="1"/>
          </p:nvPr>
        </p:nvSpPr>
        <p:spPr>
          <a:xfrm>
            <a:off x="567734" y="1149799"/>
            <a:ext cx="10553112" cy="4351338"/>
          </a:xfrm>
        </p:spPr>
        <p:txBody>
          <a:bodyPr>
            <a:noAutofit/>
          </a:bodyPr>
          <a:lstStyle/>
          <a:p>
            <a:pPr algn="just">
              <a:buClr>
                <a:schemeClr val="bg1"/>
              </a:buClr>
            </a:pPr>
            <a:r>
              <a:rPr lang="en-US" sz="2400" b="0" i="0" dirty="0">
                <a:effectLst/>
                <a:latin typeface="Times New Roman" panose="02020603050405020304" pitchFamily="18" charset="0"/>
                <a:cs typeface="Times New Roman" panose="02020603050405020304" pitchFamily="18" charset="0"/>
              </a:rPr>
              <a:t>Rainfall forecasting is very important because </a:t>
            </a:r>
            <a:r>
              <a:rPr lang="en-US" sz="2400" b="1" i="0" dirty="0">
                <a:effectLst/>
                <a:latin typeface="Times New Roman" panose="02020603050405020304" pitchFamily="18" charset="0"/>
                <a:cs typeface="Times New Roman" panose="02020603050405020304" pitchFamily="18" charset="0"/>
              </a:rPr>
              <a:t>heavy and irregular rainfall can have many impacts like destruction of crops and farms</a:t>
            </a:r>
            <a:r>
              <a:rPr lang="en-US" sz="2400" b="0" i="0" dirty="0">
                <a:effectLst/>
                <a:latin typeface="Times New Roman" panose="02020603050405020304" pitchFamily="18" charset="0"/>
                <a:cs typeface="Times New Roman" panose="02020603050405020304" pitchFamily="18" charset="0"/>
              </a:rPr>
              <a:t>, damage of property so a better forecasting model is essential for an early warning that can minimize risks to life and property and also managing the agricultural farms in better way.</a:t>
            </a:r>
          </a:p>
          <a:p>
            <a:pPr algn="just">
              <a:buClr>
                <a:schemeClr val="bg1"/>
              </a:buClr>
            </a:pPr>
            <a:r>
              <a:rPr lang="en-US" sz="2400" dirty="0">
                <a:latin typeface="Times New Roman" pitchFamily="18" charset="0"/>
                <a:cs typeface="Times New Roman" pitchFamily="18" charset="0"/>
              </a:rPr>
              <a:t>The proposed scheme provides annual rainfall prediction and four seasonal rainfall predictions such as summer, autumn, rainy, and winter. </a:t>
            </a:r>
          </a:p>
          <a:p>
            <a:pPr algn="just">
              <a:buClr>
                <a:schemeClr val="bg1"/>
              </a:buClr>
            </a:pPr>
            <a:r>
              <a:rPr lang="en-US" sz="2400" dirty="0">
                <a:latin typeface="Times New Roman" pitchFamily="18" charset="0"/>
                <a:cs typeface="Times New Roman" pitchFamily="18" charset="0"/>
              </a:rPr>
              <a:t>The ARIMA trained on 1400 epoch for revealing very good results. Linear regression is acted as the best optimizer. </a:t>
            </a:r>
          </a:p>
          <a:p>
            <a:pPr algn="just">
              <a:buClr>
                <a:schemeClr val="bg1"/>
              </a:buClr>
            </a:pPr>
            <a:r>
              <a:rPr lang="en-US" sz="2400" dirty="0">
                <a:latin typeface="Times New Roman" pitchFamily="18" charset="0"/>
                <a:cs typeface="Times New Roman" pitchFamily="18" charset="0"/>
              </a:rPr>
              <a:t>The ARIMA model revealed better accuracy in all of the seasonal and annual rainfall. </a:t>
            </a:r>
          </a:p>
          <a:p>
            <a:pPr algn="just">
              <a:buClr>
                <a:schemeClr val="bg1"/>
              </a:buClr>
            </a:pPr>
            <a:r>
              <a:rPr lang="en-US" sz="2400" dirty="0">
                <a:latin typeface="Times New Roman" pitchFamily="18" charset="0"/>
                <a:cs typeface="Times New Roman" pitchFamily="18" charset="0"/>
              </a:rPr>
              <a:t>We use the real data from Indian government website </a:t>
            </a:r>
            <a:r>
              <a:rPr lang="en-US" sz="2400" b="1" dirty="0">
                <a:latin typeface="Times New Roman" pitchFamily="18" charset="0"/>
                <a:cs typeface="Times New Roman" pitchFamily="18" charset="0"/>
                <a:hlinkClick r:id="rId2" action="ppaction://hlinkpres?slideindex=1&amp;slidetitle="/>
              </a:rPr>
              <a:t>data.gov.in</a:t>
            </a:r>
            <a:r>
              <a:rPr lang="en-US" sz="2400" dirty="0">
                <a:latin typeface="Times New Roman" pitchFamily="18" charset="0"/>
                <a:cs typeface="Times New Roman" pitchFamily="18" charset="0"/>
              </a:rPr>
              <a:t> and compare the model quality based on several criteria in ARIMA.</a:t>
            </a:r>
          </a:p>
          <a:p>
            <a:pPr marL="0" indent="0" algn="just">
              <a:buNone/>
            </a:pPr>
            <a:endParaRPr lang="en-US" sz="2400" dirty="0">
              <a:latin typeface="Times New Roman" pitchFamily="18" charset="0"/>
              <a:cs typeface="Times New Roman" pitchFamily="18" charset="0"/>
            </a:endParaRPr>
          </a:p>
          <a:p>
            <a:pPr algn="just">
              <a:buClr>
                <a:schemeClr val="bg1"/>
              </a:buClr>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D80F22E-44FE-450C-85F2-D990098F5D3E}"/>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2</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7057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252A-8DA5-4C17-A6C2-E0C12F75C013}"/>
              </a:ext>
            </a:extLst>
          </p:cNvPr>
          <p:cNvSpPr>
            <a:spLocks noGrp="1"/>
          </p:cNvSpPr>
          <p:nvPr>
            <p:ph type="title"/>
          </p:nvPr>
        </p:nvSpPr>
        <p:spPr>
          <a:xfrm>
            <a:off x="646111" y="330798"/>
            <a:ext cx="9404723" cy="1400530"/>
          </a:xfrm>
        </p:spPr>
        <p:txBody>
          <a:bodyPr/>
          <a:lstStyle/>
          <a:p>
            <a:r>
              <a:rPr lang="en-US" sz="3400" b="1" dirty="0">
                <a:solidFill>
                  <a:schemeClr val="tx1"/>
                </a:solidFill>
                <a:latin typeface="Times New Roman" panose="02020603050405020304" pitchFamily="18" charset="0"/>
                <a:cs typeface="Times New Roman" panose="02020603050405020304" pitchFamily="18" charset="0"/>
              </a:rPr>
              <a:t>REFERENCES</a:t>
            </a:r>
            <a:endParaRPr lang="en-IN" sz="3400" dirty="0"/>
          </a:p>
        </p:txBody>
      </p:sp>
      <p:sp>
        <p:nvSpPr>
          <p:cNvPr id="3" name="Content Placeholder 2">
            <a:extLst>
              <a:ext uri="{FF2B5EF4-FFF2-40B4-BE49-F238E27FC236}">
                <a16:creationId xmlns:a16="http://schemas.microsoft.com/office/drawing/2014/main" id="{7C99F962-6308-4BE4-BF0F-DC470E4DE01C}"/>
              </a:ext>
            </a:extLst>
          </p:cNvPr>
          <p:cNvSpPr>
            <a:spLocks noGrp="1"/>
          </p:cNvSpPr>
          <p:nvPr>
            <p:ph idx="1"/>
          </p:nvPr>
        </p:nvSpPr>
        <p:spPr>
          <a:xfrm>
            <a:off x="711425" y="931192"/>
            <a:ext cx="9773694" cy="4195481"/>
          </a:xfrm>
        </p:spPr>
        <p:txBody>
          <a:bodyPr>
            <a:noAutofit/>
          </a:bodyPr>
          <a:lstStyle/>
          <a:p>
            <a:pPr marL="0" marR="0" algn="just">
              <a:buClrTx/>
            </a:pPr>
            <a:r>
              <a:rPr lang="en-IN" sz="2400" dirty="0">
                <a:effectLst/>
                <a:latin typeface="Times New Roman" panose="02020603050405020304" pitchFamily="18" charset="0"/>
                <a:ea typeface="Times New Roman" panose="02020603050405020304" pitchFamily="18" charset="0"/>
              </a:rPr>
              <a:t>Muchamad Taufiq Anwar, Saptono Nugrohadi, Vita Tantriyati, Vikky Aprelia Windarni,(Year2020), </a:t>
            </a:r>
            <a:r>
              <a:rPr lang="en-IN" sz="2400" i="1" dirty="0">
                <a:effectLst/>
                <a:latin typeface="Times New Roman" panose="02020603050405020304" pitchFamily="18" charset="0"/>
                <a:ea typeface="Times New Roman" panose="02020603050405020304" pitchFamily="18" charset="0"/>
              </a:rPr>
              <a:t>“Rain Prediction Using Rule-Based Machine Learning Approach”,</a:t>
            </a:r>
            <a:r>
              <a:rPr lang="en-IN" sz="2400" dirty="0">
                <a:effectLst/>
                <a:latin typeface="Times New Roman" panose="02020603050405020304" pitchFamily="18" charset="0"/>
                <a:ea typeface="Times New Roman" panose="02020603050405020304" pitchFamily="18" charset="0"/>
              </a:rPr>
              <a:t> Advance Sustainable Science Engineering and Technology, Universitas PGRI Semarang, </a:t>
            </a:r>
            <a:r>
              <a:rPr lang="en-IN" sz="2400" u="none" strike="noStrike"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0.26877/asset.v2i1.6019</a:t>
            </a:r>
            <a:r>
              <a:rPr lang="en-IN" sz="2400" u="none" strike="noStrike"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0" marR="0" algn="just">
              <a:buClrTx/>
            </a:pPr>
            <a:r>
              <a:rPr lang="en-IN" sz="2400" dirty="0">
                <a:effectLst/>
                <a:latin typeface="Times New Roman" panose="02020603050405020304" pitchFamily="18" charset="0"/>
                <a:ea typeface="Times New Roman" panose="02020603050405020304" pitchFamily="18" charset="0"/>
              </a:rPr>
              <a:t>Shilpa Manandhar; Soumyabrata Dev; Yee Hui Lee; Yu Song Meng, (Year 2019), </a:t>
            </a:r>
            <a:r>
              <a:rPr lang="en-IN" sz="2400" i="1" dirty="0">
                <a:effectLst/>
                <a:latin typeface="Times New Roman" panose="02020603050405020304" pitchFamily="18" charset="0"/>
                <a:ea typeface="Times New Roman" panose="02020603050405020304" pitchFamily="18" charset="0"/>
              </a:rPr>
              <a:t>“A Data-Driven Approach for Accurate Rainfall Prediction”</a:t>
            </a:r>
            <a:r>
              <a:rPr lang="en-IN" sz="2400" dirty="0">
                <a:effectLst/>
                <a:latin typeface="Times New Roman" panose="02020603050405020304" pitchFamily="18" charset="0"/>
                <a:ea typeface="Times New Roman" panose="02020603050405020304" pitchFamily="18" charset="0"/>
              </a:rPr>
              <a:t>, IEEE .</a:t>
            </a:r>
          </a:p>
          <a:p>
            <a:pPr marL="0" marR="0" algn="just">
              <a:buClrTx/>
            </a:pPr>
            <a:r>
              <a:rPr lang="en-IN" sz="2400" dirty="0">
                <a:effectLst/>
                <a:latin typeface="Times New Roman" panose="02020603050405020304" pitchFamily="18" charset="0"/>
                <a:ea typeface="Times New Roman" panose="02020603050405020304" pitchFamily="18" charset="0"/>
              </a:rPr>
              <a:t>"Rainfall Prediction using Machine Learning Approach: A Case Study for the State of Odisha", (Year 2020), </a:t>
            </a:r>
            <a:r>
              <a:rPr lang="en-IN" sz="2400" i="1" dirty="0">
                <a:effectLst/>
                <a:latin typeface="Times New Roman" panose="02020603050405020304" pitchFamily="18" charset="0"/>
                <a:ea typeface="Times New Roman" panose="02020603050405020304" pitchFamily="18" charset="0"/>
              </a:rPr>
              <a:t>"Rainfall Prediction using Machine Learning Approach: A Case Study for the State of Odisha",</a:t>
            </a:r>
            <a:r>
              <a:rPr lang="en-IN" sz="2400" dirty="0">
                <a:effectLst/>
                <a:latin typeface="Times New Roman" panose="02020603050405020304" pitchFamily="18" charset="0"/>
                <a:ea typeface="Times New Roman" panose="02020603050405020304" pitchFamily="18" charset="0"/>
              </a:rPr>
              <a:t> Indian Journal of Natural Sciences, Odisha, Vol.10 .</a:t>
            </a:r>
          </a:p>
          <a:p>
            <a:pPr marL="0" marR="0" algn="just">
              <a:buClrTx/>
            </a:pPr>
            <a:r>
              <a:rPr lang="en-IN" sz="2400" dirty="0">
                <a:effectLst/>
                <a:latin typeface="Times New Roman" panose="02020603050405020304" pitchFamily="18" charset="0"/>
                <a:ea typeface="Times New Roman" panose="02020603050405020304" pitchFamily="18" charset="0"/>
              </a:rPr>
              <a:t>Wanie M.Ridwan,Michelle Sapitang,Awatif Aziz, (Year 2021), </a:t>
            </a:r>
            <a:r>
              <a:rPr lang="en-IN" sz="2400" i="1" dirty="0">
                <a:effectLst/>
                <a:latin typeface="Times New Roman" panose="02020603050405020304" pitchFamily="18" charset="0"/>
                <a:ea typeface="Times New Roman" panose="02020603050405020304" pitchFamily="18" charset="0"/>
              </a:rPr>
              <a:t>“Rainfall forecasting model using machine learning methods: Case study Terengganu, Malaysia”,</a:t>
            </a:r>
            <a:r>
              <a:rPr lang="en-IN" sz="2400" dirty="0">
                <a:effectLst/>
                <a:latin typeface="Times New Roman" panose="02020603050405020304" pitchFamily="18" charset="0"/>
                <a:ea typeface="Times New Roman" panose="02020603050405020304" pitchFamily="18" charset="0"/>
              </a:rPr>
              <a:t> Ain Shams Engineering Journal, Malaysia, </a:t>
            </a:r>
            <a:r>
              <a:rPr lang="en-IN" sz="2400" u="none" strike="noStrike" dirty="0">
                <a:effectLst/>
                <a:latin typeface="Times New Roman" panose="02020603050405020304" pitchFamily="18" charset="0"/>
                <a:ea typeface="Times New Roman" panose="02020603050405020304" pitchFamily="18" charset="0"/>
                <a:hlinkClick r:id="rId3" tooltip="Go to table of contents for this volume/issue">
                  <a:extLst>
                    <a:ext uri="{A12FA001-AC4F-418D-AE19-62706E023703}">
                      <ahyp:hlinkClr xmlns:ahyp="http://schemas.microsoft.com/office/drawing/2018/hyperlinkcolor" val="tx"/>
                    </a:ext>
                  </a:extLst>
                </a:hlinkClick>
              </a:rPr>
              <a:t>Volume 12, </a:t>
            </a:r>
            <a:r>
              <a:rPr lang="en-IN" sz="2400" dirty="0">
                <a:effectLst/>
                <a:latin typeface="Times New Roman" panose="02020603050405020304" pitchFamily="18" charset="0"/>
                <a:ea typeface="Times New Roman" panose="02020603050405020304" pitchFamily="18" charset="0"/>
              </a:rPr>
              <a:t>Pages 1651-1663.</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B357759-6C59-49CD-89EB-56347F244A87}"/>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20</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1227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721C2-372E-46C9-AACA-842EE5DA2C98}"/>
              </a:ext>
            </a:extLst>
          </p:cNvPr>
          <p:cNvSpPr>
            <a:spLocks noGrp="1"/>
          </p:cNvSpPr>
          <p:nvPr>
            <p:ph type="title"/>
          </p:nvPr>
        </p:nvSpPr>
        <p:spPr/>
        <p:txBody>
          <a:bodyPr/>
          <a:lstStyle/>
          <a:p>
            <a:r>
              <a:rPr lang="en-US" sz="3200" b="1" dirty="0">
                <a:solidFill>
                  <a:schemeClr val="tx1"/>
                </a:solidFill>
                <a:latin typeface="Times New Roman" panose="02020603050405020304" pitchFamily="18" charset="0"/>
                <a:cs typeface="Times New Roman" panose="02020603050405020304" pitchFamily="18" charset="0"/>
              </a:rPr>
              <a:t>REFERENCES</a:t>
            </a:r>
            <a:endParaRPr lang="en-IN" sz="3200" dirty="0"/>
          </a:p>
        </p:txBody>
      </p:sp>
      <p:sp>
        <p:nvSpPr>
          <p:cNvPr id="3" name="Content Placeholder 2">
            <a:extLst>
              <a:ext uri="{FF2B5EF4-FFF2-40B4-BE49-F238E27FC236}">
                <a16:creationId xmlns:a16="http://schemas.microsoft.com/office/drawing/2014/main" id="{9F2DCFEA-8C6C-40CE-840C-B13894FE0568}"/>
              </a:ext>
            </a:extLst>
          </p:cNvPr>
          <p:cNvSpPr>
            <a:spLocks noGrp="1"/>
          </p:cNvSpPr>
          <p:nvPr>
            <p:ph idx="1"/>
          </p:nvPr>
        </p:nvSpPr>
        <p:spPr>
          <a:xfrm>
            <a:off x="715779" y="1063416"/>
            <a:ext cx="8946541" cy="4195481"/>
          </a:xfrm>
        </p:spPr>
        <p:txBody>
          <a:bodyPr>
            <a:noAutofit/>
          </a:bodyPr>
          <a:lstStyle/>
          <a:p>
            <a:pPr marL="0" marR="0" algn="just">
              <a:buClrTx/>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B. Suganya, R. Kingsy Grace, (Year 2020), </a:t>
            </a:r>
            <a:r>
              <a:rPr lang="en-IN" sz="2400" i="1" dirty="0">
                <a:effectLst/>
                <a:latin typeface="Times New Roman" panose="02020603050405020304" pitchFamily="18" charset="0"/>
                <a:ea typeface="Times New Roman" panose="02020603050405020304" pitchFamily="18" charset="0"/>
                <a:cs typeface="Times New Roman" panose="02020603050405020304" pitchFamily="18" charset="0"/>
              </a:rPr>
              <a:t>“Machine Learning based Rainfall Prediction”,</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6th International Conference on Advanced Computing and Communication Systems</a:t>
            </a:r>
            <a:r>
              <a:rPr lang="en-IN" sz="2400" b="1" dirty="0">
                <a:latin typeface="Times New Roman" panose="02020603050405020304" pitchFamily="18" charset="0"/>
                <a:ea typeface="Times New Roman" panose="02020603050405020304" pitchFamily="18" charset="0"/>
                <a:cs typeface="Times New Roman" panose="02020603050405020304" pitchFamily="18" charset="0"/>
              </a:rPr>
              <a:t>,</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Coimbatore, IEEE, </a:t>
            </a:r>
            <a:r>
              <a:rPr lang="en-IN" sz="24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10.1109/ICACCS48705.2020.9074233</a:t>
            </a:r>
            <a:r>
              <a:rPr lang="en-IN" sz="24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algn="just">
              <a:buClrTx/>
            </a:pPr>
            <a:r>
              <a:rPr lang="en-IN" sz="2400" dirty="0">
                <a:effectLst/>
                <a:latin typeface="Times New Roman" panose="02020603050405020304" pitchFamily="18" charset="0"/>
                <a:ea typeface="Times New Roman" panose="02020603050405020304" pitchFamily="18" charset="0"/>
              </a:rPr>
              <a:t>Y Zhao, X Meng, T Qi, Y Li, G Chen, D Yue, F Qing, (Year 2022), “</a:t>
            </a:r>
            <a:r>
              <a:rPr lang="en-IN" sz="2400" i="1" dirty="0">
                <a:effectLst/>
                <a:latin typeface="Times New Roman" panose="02020603050405020304" pitchFamily="18" charset="0"/>
                <a:ea typeface="Times New Roman" panose="02020603050405020304" pitchFamily="18" charset="0"/>
              </a:rPr>
              <a:t>AI-based rainfall prediction model for debris flows”,</a:t>
            </a:r>
            <a:r>
              <a:rPr lang="en-IN" sz="2400" dirty="0">
                <a:effectLst/>
                <a:latin typeface="Times New Roman" panose="02020603050405020304" pitchFamily="18" charset="0"/>
                <a:ea typeface="Times New Roman" panose="02020603050405020304" pitchFamily="18" charset="0"/>
              </a:rPr>
              <a:t> Gansu Tech Innovation Centre for Environmental Geology and Geohazard Prevention, China, </a:t>
            </a:r>
            <a:r>
              <a:rPr lang="en-IN" sz="2400" u="none" strike="noStrike"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0.1016/j.enggeo.2021.106456</a:t>
            </a:r>
            <a:r>
              <a:rPr lang="en-IN" sz="2400" u="none" strike="noStrike"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0" marR="0" algn="just">
              <a:buClrTx/>
            </a:pP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Emilcy</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Hernández,Victor</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SanchezAnguix,Vicente</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Julian,Javier</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Palanca,Nestor</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Duque, (Year 2016), "Rainfall Prediction: A Deep Learning Approach", International Conference on Hybrid Artificial Intelligence Systems, United Kingdom, </a:t>
            </a:r>
            <a:r>
              <a:rPr lang="en-IN" sz="2400" u="sng" dirty="0">
                <a:effectLst/>
                <a:latin typeface="Times New Roman" panose="02020603050405020304" pitchFamily="18" charset="0"/>
                <a:ea typeface="Times New Roman" panose="02020603050405020304" pitchFamily="18" charset="0"/>
                <a:cs typeface="Times New Roman" panose="02020603050405020304" pitchFamily="18" charset="0"/>
              </a:rPr>
              <a:t>10.1007/978-3-319-32034-2_13</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algn="just">
              <a:buClrTx/>
            </a:pP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buClrTx/>
            </a:pPr>
            <a:endParaRPr lang="en-IN" sz="2400" dirty="0"/>
          </a:p>
        </p:txBody>
      </p:sp>
      <p:sp>
        <p:nvSpPr>
          <p:cNvPr id="4" name="Slide Number Placeholder 3">
            <a:extLst>
              <a:ext uri="{FF2B5EF4-FFF2-40B4-BE49-F238E27FC236}">
                <a16:creationId xmlns:a16="http://schemas.microsoft.com/office/drawing/2014/main" id="{3EC8A9F0-4381-40AC-95B0-B0DA78472309}"/>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21</a:t>
            </a:fld>
            <a:endParaRPr lang="en-IN" dirty="0">
              <a:solidFill>
                <a:schemeClr val="tx2"/>
              </a:solidFill>
            </a:endParaRPr>
          </a:p>
        </p:txBody>
      </p:sp>
    </p:spTree>
    <p:extLst>
      <p:ext uri="{BB962C8B-B14F-4D97-AF65-F5344CB8AC3E}">
        <p14:creationId xmlns:p14="http://schemas.microsoft.com/office/powerpoint/2010/main" val="634448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E5A49-5E90-48E9-A38A-E2295D78793B}"/>
              </a:ext>
            </a:extLst>
          </p:cNvPr>
          <p:cNvSpPr>
            <a:spLocks noGrp="1"/>
          </p:cNvSpPr>
          <p:nvPr>
            <p:ph type="title"/>
          </p:nvPr>
        </p:nvSpPr>
        <p:spPr/>
        <p:txBody>
          <a:bodyPr/>
          <a:lstStyle/>
          <a:p>
            <a:pPr algn="just"/>
            <a:r>
              <a:rPr lang="en-US" sz="3200" b="1" dirty="0">
                <a:solidFill>
                  <a:schemeClr val="tx1"/>
                </a:solidFill>
                <a:latin typeface="Times New Roman" panose="02020603050405020304" pitchFamily="18" charset="0"/>
                <a:cs typeface="Times New Roman" panose="02020603050405020304" pitchFamily="18" charset="0"/>
              </a:rPr>
              <a:t>PROBLEM DEFINITION</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B56710-527D-4C50-A05C-DE47F6711415}"/>
              </a:ext>
            </a:extLst>
          </p:cNvPr>
          <p:cNvSpPr>
            <a:spLocks noGrp="1"/>
          </p:cNvSpPr>
          <p:nvPr>
            <p:ph idx="1"/>
          </p:nvPr>
        </p:nvSpPr>
        <p:spPr>
          <a:xfrm>
            <a:off x="763678" y="1152983"/>
            <a:ext cx="9129259" cy="4195481"/>
          </a:xfrm>
        </p:spPr>
        <p:txBody>
          <a:bodyPr>
            <a:noAutofit/>
          </a:bodyPr>
          <a:lstStyle/>
          <a:p>
            <a:pPr algn="just">
              <a:buClrTx/>
            </a:pPr>
            <a:r>
              <a:rPr lang="en-US" sz="2400" dirty="0">
                <a:latin typeface="Times New Roman" pitchFamily="18" charset="0"/>
                <a:cs typeface="Times New Roman" pitchFamily="18" charset="0"/>
              </a:rPr>
              <a:t>Rainfall forms the primary input to the river basin, affecting the water capacity a stream, particularly during the torrential rainfall event. </a:t>
            </a:r>
          </a:p>
          <a:p>
            <a:pPr algn="just">
              <a:buClrTx/>
            </a:pPr>
            <a:r>
              <a:rPr lang="en-US" sz="2400" dirty="0">
                <a:latin typeface="Times New Roman" pitchFamily="18" charset="0"/>
                <a:cs typeface="Times New Roman" pitchFamily="18" charset="0"/>
              </a:rPr>
              <a:t>Moreover, one of the major focuses of climate change study is to understand whether there is an extreme change in the occurrence and frequency of heavy rainfall events. </a:t>
            </a:r>
          </a:p>
          <a:p>
            <a:pPr algn="just">
              <a:buClrTx/>
            </a:pPr>
            <a:r>
              <a:rPr lang="en-US" sz="2400" dirty="0">
                <a:latin typeface="Times New Roman" pitchFamily="18" charset="0"/>
                <a:cs typeface="Times New Roman" pitchFamily="18" charset="0"/>
              </a:rPr>
              <a:t>The accuracy level of the ML models used in predicting rainfall based on historical data has been one of the most critical concerns in hydrological studies. </a:t>
            </a:r>
          </a:p>
          <a:p>
            <a:pPr algn="just">
              <a:buClrTx/>
            </a:pPr>
            <a:r>
              <a:rPr lang="en-US" sz="2400" dirty="0">
                <a:latin typeface="Times New Roman" pitchFamily="18" charset="0"/>
                <a:cs typeface="Times New Roman" pitchFamily="18" charset="0"/>
              </a:rPr>
              <a:t>Hence, there are needs to develop ML algorithms capable in predicting rainfall with acceptable level of precision and in reducing the error in the dataset of the projected rainfall from climate change model with the expected observable rainfall.</a:t>
            </a:r>
          </a:p>
          <a:p>
            <a:pPr algn="just">
              <a:lnSpc>
                <a:spcPct val="150000"/>
              </a:lnSpc>
              <a:buClrTx/>
            </a:pPr>
            <a:endParaRPr lang="en-US" sz="2400" dirty="0">
              <a:latin typeface="Times New Roman" pitchFamily="18" charset="0"/>
              <a:cs typeface="Times New Roman" pitchFamily="18" charset="0"/>
            </a:endParaRPr>
          </a:p>
          <a:p>
            <a:pPr marL="0" indent="0" algn="just">
              <a:buClrTx/>
              <a:buNone/>
            </a:pPr>
            <a:endParaRPr lang="en-US" sz="2400" b="0" i="0" dirty="0">
              <a:effectLst/>
              <a:latin typeface="Roboto" panose="02000000000000000000" pitchFamily="2" charset="0"/>
            </a:endParaRPr>
          </a:p>
        </p:txBody>
      </p:sp>
      <p:sp>
        <p:nvSpPr>
          <p:cNvPr id="4" name="Slide Number Placeholder 3">
            <a:extLst>
              <a:ext uri="{FF2B5EF4-FFF2-40B4-BE49-F238E27FC236}">
                <a16:creationId xmlns:a16="http://schemas.microsoft.com/office/drawing/2014/main" id="{538A9FBE-1B0C-49EF-9A62-DAF8075D38B4}"/>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3</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3619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BB62-ECBB-4236-A792-877F54460A47}"/>
              </a:ext>
            </a:extLst>
          </p:cNvPr>
          <p:cNvSpPr>
            <a:spLocks noGrp="1"/>
          </p:cNvSpPr>
          <p:nvPr>
            <p:ph type="title"/>
          </p:nvPr>
        </p:nvSpPr>
        <p:spPr>
          <a:xfrm>
            <a:off x="611777" y="400634"/>
            <a:ext cx="10515600" cy="1325563"/>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LITERATURE SURVEY </a:t>
            </a:r>
            <a:endParaRPr lang="en-IN" sz="3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ED5B5639-28ED-4DAE-B575-E94A2B081686}"/>
              </a:ext>
            </a:extLst>
          </p:cNvPr>
          <p:cNvGraphicFramePr>
            <a:graphicFrameLocks noGrp="1"/>
          </p:cNvGraphicFramePr>
          <p:nvPr>
            <p:ph idx="1"/>
          </p:nvPr>
        </p:nvGraphicFramePr>
        <p:xfrm>
          <a:off x="444138" y="1376929"/>
          <a:ext cx="11260184" cy="4808934"/>
        </p:xfrm>
        <a:graphic>
          <a:graphicData uri="http://schemas.openxmlformats.org/drawingml/2006/table">
            <a:tbl>
              <a:tblPr firstRow="1" bandRow="1">
                <a:tableStyleId>{BC89EF96-8CEA-46FF-86C4-4CE0E7609802}</a:tableStyleId>
              </a:tblPr>
              <a:tblGrid>
                <a:gridCol w="1698171">
                  <a:extLst>
                    <a:ext uri="{9D8B030D-6E8A-4147-A177-3AD203B41FA5}">
                      <a16:colId xmlns:a16="http://schemas.microsoft.com/office/drawing/2014/main" val="1358835698"/>
                    </a:ext>
                  </a:extLst>
                </a:gridCol>
                <a:gridCol w="1495712">
                  <a:extLst>
                    <a:ext uri="{9D8B030D-6E8A-4147-A177-3AD203B41FA5}">
                      <a16:colId xmlns:a16="http://schemas.microsoft.com/office/drawing/2014/main" val="1802718874"/>
                    </a:ext>
                  </a:extLst>
                </a:gridCol>
                <a:gridCol w="1839670">
                  <a:extLst>
                    <a:ext uri="{9D8B030D-6E8A-4147-A177-3AD203B41FA5}">
                      <a16:colId xmlns:a16="http://schemas.microsoft.com/office/drawing/2014/main" val="4191255212"/>
                    </a:ext>
                  </a:extLst>
                </a:gridCol>
                <a:gridCol w="1994263">
                  <a:extLst>
                    <a:ext uri="{9D8B030D-6E8A-4147-A177-3AD203B41FA5}">
                      <a16:colId xmlns:a16="http://schemas.microsoft.com/office/drawing/2014/main" val="1750217451"/>
                    </a:ext>
                  </a:extLst>
                </a:gridCol>
                <a:gridCol w="2411664">
                  <a:extLst>
                    <a:ext uri="{9D8B030D-6E8A-4147-A177-3AD203B41FA5}">
                      <a16:colId xmlns:a16="http://schemas.microsoft.com/office/drawing/2014/main" val="763801085"/>
                    </a:ext>
                  </a:extLst>
                </a:gridCol>
                <a:gridCol w="1820704">
                  <a:extLst>
                    <a:ext uri="{9D8B030D-6E8A-4147-A177-3AD203B41FA5}">
                      <a16:colId xmlns:a16="http://schemas.microsoft.com/office/drawing/2014/main" val="2166631211"/>
                    </a:ext>
                  </a:extLst>
                </a:gridCol>
              </a:tblGrid>
              <a:tr h="747962">
                <a:tc>
                  <a:txBody>
                    <a:bodyPr/>
                    <a:lstStyle/>
                    <a:p>
                      <a:pPr algn="l"/>
                      <a:r>
                        <a:rPr lang="en-US" sz="1800" dirty="0">
                          <a:latin typeface="Times New Roman" panose="02020603050405020304" pitchFamily="18" charset="0"/>
                          <a:cs typeface="Times New Roman" panose="02020603050405020304" pitchFamily="18" charset="0"/>
                        </a:rPr>
                        <a:t>TITLE OF THE PAPER</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AUTHOR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JOURNAL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PROS</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CONS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1347448"/>
                  </a:ext>
                </a:extLst>
              </a:tr>
              <a:tr h="318200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Time series analysis model to forecast rainfall for Allahabad region.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(2017)</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err="1">
                          <a:latin typeface="Times New Roman" panose="02020603050405020304" pitchFamily="18" charset="0"/>
                          <a:cs typeface="Times New Roman" panose="02020603050405020304" pitchFamily="18" charset="0"/>
                        </a:rPr>
                        <a:t>Anosh</a:t>
                      </a:r>
                      <a:r>
                        <a:rPr lang="en-US" sz="2000" dirty="0">
                          <a:latin typeface="Times New Roman" panose="02020603050405020304" pitchFamily="18" charset="0"/>
                          <a:cs typeface="Times New Roman" panose="02020603050405020304" pitchFamily="18" charset="0"/>
                        </a:rPr>
                        <a:t> Graham and Ekta Pathak Mishra.</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r>
                        <a:rPr lang="en-US" sz="2000" dirty="0">
                          <a:latin typeface="Times New Roman" panose="02020603050405020304" pitchFamily="18" charset="0"/>
                          <a:cs typeface="Times New Roman" panose="02020603050405020304" pitchFamily="18" charset="0"/>
                        </a:rPr>
                        <a:t>Journal of Pharmacognosy and Phytochemistry.</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Seasonal ARIMA.</a:t>
                      </a:r>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The seasonal ARIMA model provide consistent and satisfactory predictions for rainfall parameters on monthly scale.</a:t>
                      </a:r>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r>
                        <a:rPr lang="en-US" sz="2000" dirty="0">
                          <a:latin typeface="Times New Roman" panose="02020603050405020304" pitchFamily="18" charset="0"/>
                          <a:cs typeface="Times New Roman" panose="02020603050405020304" pitchFamily="18" charset="0"/>
                        </a:rPr>
                        <a:t>Accuracy of these predictions can be increased in future by using these predicted values for missing values. </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1438"/>
                  </a:ext>
                </a:extLst>
              </a:tr>
              <a:tr h="878964">
                <a:tc gridSpan="6">
                  <a:txBody>
                    <a:bodyPr/>
                    <a:lstStyle/>
                    <a:p>
                      <a:pPr algn="l"/>
                      <a:r>
                        <a:rPr lang="en-US" sz="2000" b="1" dirty="0">
                          <a:latin typeface="Times New Roman" panose="02020603050405020304" pitchFamily="18" charset="0"/>
                          <a:cs typeface="Times New Roman" panose="02020603050405020304" pitchFamily="18" charset="0"/>
                        </a:rPr>
                        <a:t>DOI: </a:t>
                      </a:r>
                      <a:r>
                        <a:rPr lang="en-US" sz="2000" b="0" dirty="0">
                          <a:latin typeface="Times New Roman" panose="02020603050405020304" pitchFamily="18" charset="0"/>
                          <a:cs typeface="Times New Roman" panose="02020603050405020304" pitchFamily="18" charset="0"/>
                        </a:rPr>
                        <a:t>https://www.phytojournal.com/archives/2017/vol6issue5/PartU/6-5-80-125.pdf</a:t>
                      </a:r>
                      <a:endParaRPr lang="en-IN" sz="2000" b="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5604668"/>
                  </a:ext>
                </a:extLst>
              </a:tr>
            </a:tbl>
          </a:graphicData>
        </a:graphic>
      </p:graphicFrame>
      <p:sp>
        <p:nvSpPr>
          <p:cNvPr id="4" name="Slide Number Placeholder 3">
            <a:extLst>
              <a:ext uri="{FF2B5EF4-FFF2-40B4-BE49-F238E27FC236}">
                <a16:creationId xmlns:a16="http://schemas.microsoft.com/office/drawing/2014/main" id="{66187CFD-F6CB-480B-8BD4-3D623B9CD912}"/>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4</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2675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BB62-ECBB-4236-A792-877F54460A47}"/>
              </a:ext>
            </a:extLst>
          </p:cNvPr>
          <p:cNvSpPr>
            <a:spLocks noGrp="1"/>
          </p:cNvSpPr>
          <p:nvPr>
            <p:ph type="title"/>
          </p:nvPr>
        </p:nvSpPr>
        <p:spPr>
          <a:xfrm>
            <a:off x="611777" y="400634"/>
            <a:ext cx="10515600" cy="1325563"/>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LITERATURE SURVEY </a:t>
            </a:r>
            <a:endParaRPr lang="en-IN" sz="3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ED5B5639-28ED-4DAE-B575-E94A2B081686}"/>
              </a:ext>
            </a:extLst>
          </p:cNvPr>
          <p:cNvGraphicFramePr>
            <a:graphicFrameLocks noGrp="1"/>
          </p:cNvGraphicFramePr>
          <p:nvPr>
            <p:ph idx="1"/>
            <p:extLst>
              <p:ext uri="{D42A27DB-BD31-4B8C-83A1-F6EECF244321}">
                <p14:modId xmlns:p14="http://schemas.microsoft.com/office/powerpoint/2010/main" val="1532512968"/>
              </p:ext>
            </p:extLst>
          </p:nvPr>
        </p:nvGraphicFramePr>
        <p:xfrm>
          <a:off x="444138" y="1376929"/>
          <a:ext cx="11260184" cy="4808934"/>
        </p:xfrm>
        <a:graphic>
          <a:graphicData uri="http://schemas.openxmlformats.org/drawingml/2006/table">
            <a:tbl>
              <a:tblPr firstRow="1" bandRow="1">
                <a:tableStyleId>{BC89EF96-8CEA-46FF-86C4-4CE0E7609802}</a:tableStyleId>
              </a:tblPr>
              <a:tblGrid>
                <a:gridCol w="1698171">
                  <a:extLst>
                    <a:ext uri="{9D8B030D-6E8A-4147-A177-3AD203B41FA5}">
                      <a16:colId xmlns:a16="http://schemas.microsoft.com/office/drawing/2014/main" val="1358835698"/>
                    </a:ext>
                  </a:extLst>
                </a:gridCol>
                <a:gridCol w="1495712">
                  <a:extLst>
                    <a:ext uri="{9D8B030D-6E8A-4147-A177-3AD203B41FA5}">
                      <a16:colId xmlns:a16="http://schemas.microsoft.com/office/drawing/2014/main" val="1802718874"/>
                    </a:ext>
                  </a:extLst>
                </a:gridCol>
                <a:gridCol w="1421659">
                  <a:extLst>
                    <a:ext uri="{9D8B030D-6E8A-4147-A177-3AD203B41FA5}">
                      <a16:colId xmlns:a16="http://schemas.microsoft.com/office/drawing/2014/main" val="4191255212"/>
                    </a:ext>
                  </a:extLst>
                </a:gridCol>
                <a:gridCol w="2029097">
                  <a:extLst>
                    <a:ext uri="{9D8B030D-6E8A-4147-A177-3AD203B41FA5}">
                      <a16:colId xmlns:a16="http://schemas.microsoft.com/office/drawing/2014/main" val="1750217451"/>
                    </a:ext>
                  </a:extLst>
                </a:gridCol>
                <a:gridCol w="2151017">
                  <a:extLst>
                    <a:ext uri="{9D8B030D-6E8A-4147-A177-3AD203B41FA5}">
                      <a16:colId xmlns:a16="http://schemas.microsoft.com/office/drawing/2014/main" val="763801085"/>
                    </a:ext>
                  </a:extLst>
                </a:gridCol>
                <a:gridCol w="2464528">
                  <a:extLst>
                    <a:ext uri="{9D8B030D-6E8A-4147-A177-3AD203B41FA5}">
                      <a16:colId xmlns:a16="http://schemas.microsoft.com/office/drawing/2014/main" val="2166631211"/>
                    </a:ext>
                  </a:extLst>
                </a:gridCol>
              </a:tblGrid>
              <a:tr h="747962">
                <a:tc>
                  <a:txBody>
                    <a:bodyPr/>
                    <a:lstStyle/>
                    <a:p>
                      <a:pPr algn="l"/>
                      <a:r>
                        <a:rPr lang="en-US" sz="1800" dirty="0">
                          <a:latin typeface="Times New Roman" panose="02020603050405020304" pitchFamily="18" charset="0"/>
                          <a:cs typeface="Times New Roman" panose="02020603050405020304" pitchFamily="18" charset="0"/>
                        </a:rPr>
                        <a:t>TITLE OF THE PAPER</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AUTHOR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JOURNAL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PROS</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CONS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1347448"/>
                  </a:ext>
                </a:extLst>
              </a:tr>
              <a:tr h="318200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Short-term Rainfall Forecasting Using Multi-layer Perceptron.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(2018)</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000" dirty="0" err="1">
                          <a:latin typeface="Times New Roman" panose="02020603050405020304" pitchFamily="18" charset="0"/>
                          <a:cs typeface="Times New Roman" panose="02020603050405020304" pitchFamily="18" charset="0"/>
                        </a:rPr>
                        <a:t>Pengcheng</a:t>
                      </a:r>
                      <a:r>
                        <a:rPr lang="en-IN" sz="2000" dirty="0">
                          <a:latin typeface="Times New Roman" panose="02020603050405020304" pitchFamily="18" charset="0"/>
                          <a:cs typeface="Times New Roman" panose="02020603050405020304" pitchFamily="18" charset="0"/>
                        </a:rPr>
                        <a:t> Zhang, </a:t>
                      </a:r>
                      <a:r>
                        <a:rPr lang="en-IN" sz="2000" dirty="0" err="1">
                          <a:latin typeface="Times New Roman" panose="02020603050405020304" pitchFamily="18" charset="0"/>
                          <a:cs typeface="Times New Roman" panose="02020603050405020304" pitchFamily="18" charset="0"/>
                        </a:rPr>
                        <a:t>Yangyang</a:t>
                      </a:r>
                      <a:r>
                        <a:rPr lang="en-IN" sz="2000" dirty="0">
                          <a:latin typeface="Times New Roman" panose="02020603050405020304" pitchFamily="18" charset="0"/>
                          <a:cs typeface="Times New Roman" panose="02020603050405020304" pitchFamily="18" charset="0"/>
                        </a:rPr>
                        <a:t> Jia, Jerry Gao, Wei Song, Hareton Leung.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IEEE</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Dynamic Regional Combined short-term rainfall Forecasting approach (DRCF) using Multi-layer Perceptron (MLP).</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To solve the clutter interference which is caused by the extension of the perception range, DRCF is enhanced with several dynamic strategies</a:t>
                      </a:r>
                      <a:r>
                        <a:rPr lang="en-I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The forecasting interval of DRCF is limited on 3 hours and the greedy algorithm can only decide the optimal structure of local MLP, but cannot get the global optimal structure.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1438"/>
                  </a:ext>
                </a:extLst>
              </a:tr>
              <a:tr h="878964">
                <a:tc gridSpan="6">
                  <a:txBody>
                    <a:bodyPr/>
                    <a:lstStyle/>
                    <a:p>
                      <a:pPr algn="l"/>
                      <a:r>
                        <a:rPr lang="en-US" sz="2000" b="1" dirty="0">
                          <a:latin typeface="Times New Roman" panose="02020603050405020304" pitchFamily="18" charset="0"/>
                          <a:cs typeface="Times New Roman" panose="02020603050405020304" pitchFamily="18" charset="0"/>
                        </a:rPr>
                        <a:t>DOI: </a:t>
                      </a:r>
                      <a:r>
                        <a:rPr lang="en-US" sz="2000" b="0" dirty="0">
                          <a:latin typeface="Times New Roman" panose="02020603050405020304" pitchFamily="18" charset="0"/>
                          <a:cs typeface="Times New Roman" panose="02020603050405020304" pitchFamily="18" charset="0"/>
                        </a:rPr>
                        <a:t>https://ieeexplore.ieee.org/document/8468083.</a:t>
                      </a:r>
                      <a:endParaRPr lang="en-IN" sz="2000" b="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5604668"/>
                  </a:ext>
                </a:extLst>
              </a:tr>
            </a:tbl>
          </a:graphicData>
        </a:graphic>
      </p:graphicFrame>
      <p:sp>
        <p:nvSpPr>
          <p:cNvPr id="4" name="Slide Number Placeholder 3">
            <a:extLst>
              <a:ext uri="{FF2B5EF4-FFF2-40B4-BE49-F238E27FC236}">
                <a16:creationId xmlns:a16="http://schemas.microsoft.com/office/drawing/2014/main" id="{66187CFD-F6CB-480B-8BD4-3D623B9CD912}"/>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5</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1682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BB62-ECBB-4236-A792-877F54460A47}"/>
              </a:ext>
            </a:extLst>
          </p:cNvPr>
          <p:cNvSpPr>
            <a:spLocks noGrp="1"/>
          </p:cNvSpPr>
          <p:nvPr>
            <p:ph type="title"/>
          </p:nvPr>
        </p:nvSpPr>
        <p:spPr>
          <a:xfrm>
            <a:off x="611777" y="400634"/>
            <a:ext cx="10515600" cy="1325563"/>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LITERATURE SURVEY </a:t>
            </a:r>
            <a:endParaRPr lang="en-IN" sz="3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ED5B5639-28ED-4DAE-B575-E94A2B081686}"/>
              </a:ext>
            </a:extLst>
          </p:cNvPr>
          <p:cNvGraphicFramePr>
            <a:graphicFrameLocks noGrp="1"/>
          </p:cNvGraphicFramePr>
          <p:nvPr>
            <p:ph idx="1"/>
          </p:nvPr>
        </p:nvGraphicFramePr>
        <p:xfrm>
          <a:off x="444138" y="1376929"/>
          <a:ext cx="11260184" cy="4808934"/>
        </p:xfrm>
        <a:graphic>
          <a:graphicData uri="http://schemas.openxmlformats.org/drawingml/2006/table">
            <a:tbl>
              <a:tblPr firstRow="1" bandRow="1">
                <a:tableStyleId>{BC89EF96-8CEA-46FF-86C4-4CE0E7609802}</a:tableStyleId>
              </a:tblPr>
              <a:tblGrid>
                <a:gridCol w="1698171">
                  <a:extLst>
                    <a:ext uri="{9D8B030D-6E8A-4147-A177-3AD203B41FA5}">
                      <a16:colId xmlns:a16="http://schemas.microsoft.com/office/drawing/2014/main" val="1358835698"/>
                    </a:ext>
                  </a:extLst>
                </a:gridCol>
                <a:gridCol w="1495712">
                  <a:extLst>
                    <a:ext uri="{9D8B030D-6E8A-4147-A177-3AD203B41FA5}">
                      <a16:colId xmlns:a16="http://schemas.microsoft.com/office/drawing/2014/main" val="1802718874"/>
                    </a:ext>
                  </a:extLst>
                </a:gridCol>
                <a:gridCol w="1421659">
                  <a:extLst>
                    <a:ext uri="{9D8B030D-6E8A-4147-A177-3AD203B41FA5}">
                      <a16:colId xmlns:a16="http://schemas.microsoft.com/office/drawing/2014/main" val="4191255212"/>
                    </a:ext>
                  </a:extLst>
                </a:gridCol>
                <a:gridCol w="1854926">
                  <a:extLst>
                    <a:ext uri="{9D8B030D-6E8A-4147-A177-3AD203B41FA5}">
                      <a16:colId xmlns:a16="http://schemas.microsoft.com/office/drawing/2014/main" val="1750217451"/>
                    </a:ext>
                  </a:extLst>
                </a:gridCol>
                <a:gridCol w="2333897">
                  <a:extLst>
                    <a:ext uri="{9D8B030D-6E8A-4147-A177-3AD203B41FA5}">
                      <a16:colId xmlns:a16="http://schemas.microsoft.com/office/drawing/2014/main" val="763801085"/>
                    </a:ext>
                  </a:extLst>
                </a:gridCol>
                <a:gridCol w="2455819">
                  <a:extLst>
                    <a:ext uri="{9D8B030D-6E8A-4147-A177-3AD203B41FA5}">
                      <a16:colId xmlns:a16="http://schemas.microsoft.com/office/drawing/2014/main" val="2166631211"/>
                    </a:ext>
                  </a:extLst>
                </a:gridCol>
              </a:tblGrid>
              <a:tr h="747962">
                <a:tc>
                  <a:txBody>
                    <a:bodyPr/>
                    <a:lstStyle/>
                    <a:p>
                      <a:pPr algn="l"/>
                      <a:r>
                        <a:rPr lang="en-US" sz="1800" dirty="0">
                          <a:latin typeface="Times New Roman" panose="02020603050405020304" pitchFamily="18" charset="0"/>
                          <a:cs typeface="Times New Roman" panose="02020603050405020304" pitchFamily="18" charset="0"/>
                        </a:rPr>
                        <a:t>TITLE OF THE PAPER</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AUTHOR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JOURNAL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PROS</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CONS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1347448"/>
                  </a:ext>
                </a:extLst>
              </a:tr>
              <a:tr h="318200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Weather Forecasting Using Machine Learning Algorithm.</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(2019)</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IN" sz="2000" dirty="0">
                          <a:latin typeface="Times New Roman" panose="02020603050405020304" pitchFamily="18" charset="0"/>
                          <a:cs typeface="Times New Roman" panose="02020603050405020304" pitchFamily="18" charset="0"/>
                        </a:rPr>
                        <a:t>Nitin Singh, Saurabh Chaturvedi, Shamim Akhter.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IEEE</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IN" sz="2000" dirty="0">
                          <a:latin typeface="Times New Roman" panose="02020603050405020304" pitchFamily="18" charset="0"/>
                          <a:cs typeface="Times New Roman" panose="02020603050405020304" pitchFamily="18" charset="0"/>
                        </a:rPr>
                        <a:t>Raspberry Pi, Random Forest.</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In this paper, a low-cost and portable solution for weather prediction is devised. </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The size of the test set is 1835, out of which the number 1491 represents the count of correct predictions that rain will not happen and 122 is the number of correct predictions that rain will happen.</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1438"/>
                  </a:ext>
                </a:extLst>
              </a:tr>
              <a:tr h="878964">
                <a:tc gridSpan="6">
                  <a:txBody>
                    <a:bodyPr/>
                    <a:lstStyle/>
                    <a:p>
                      <a:pPr algn="l"/>
                      <a:r>
                        <a:rPr lang="en-US" sz="2000" b="1" dirty="0">
                          <a:latin typeface="Times New Roman" panose="02020603050405020304" pitchFamily="18" charset="0"/>
                          <a:cs typeface="Times New Roman" panose="02020603050405020304" pitchFamily="18" charset="0"/>
                        </a:rPr>
                        <a:t>DOI: </a:t>
                      </a:r>
                      <a:r>
                        <a:rPr lang="en-US" sz="2000" b="0" dirty="0">
                          <a:latin typeface="Times New Roman" panose="02020603050405020304" pitchFamily="18" charset="0"/>
                          <a:cs typeface="Times New Roman" panose="02020603050405020304" pitchFamily="18" charset="0"/>
                        </a:rPr>
                        <a:t>https://ieeexplore.ieee.org/document/8938211.</a:t>
                      </a:r>
                      <a:endParaRPr lang="en-IN" sz="2000" b="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5604668"/>
                  </a:ext>
                </a:extLst>
              </a:tr>
            </a:tbl>
          </a:graphicData>
        </a:graphic>
      </p:graphicFrame>
      <p:sp>
        <p:nvSpPr>
          <p:cNvPr id="4" name="Slide Number Placeholder 3">
            <a:extLst>
              <a:ext uri="{FF2B5EF4-FFF2-40B4-BE49-F238E27FC236}">
                <a16:creationId xmlns:a16="http://schemas.microsoft.com/office/drawing/2014/main" id="{66187CFD-F6CB-480B-8BD4-3D623B9CD912}"/>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6</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0358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BB62-ECBB-4236-A792-877F54460A47}"/>
              </a:ext>
            </a:extLst>
          </p:cNvPr>
          <p:cNvSpPr>
            <a:spLocks noGrp="1"/>
          </p:cNvSpPr>
          <p:nvPr>
            <p:ph type="title"/>
          </p:nvPr>
        </p:nvSpPr>
        <p:spPr>
          <a:xfrm>
            <a:off x="611777" y="400634"/>
            <a:ext cx="10515600" cy="1325563"/>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LITERATURE SURVEY </a:t>
            </a:r>
            <a:endParaRPr lang="en-IN" sz="3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ED5B5639-28ED-4DAE-B575-E94A2B081686}"/>
              </a:ext>
            </a:extLst>
          </p:cNvPr>
          <p:cNvGraphicFramePr>
            <a:graphicFrameLocks noGrp="1"/>
          </p:cNvGraphicFramePr>
          <p:nvPr>
            <p:ph idx="1"/>
          </p:nvPr>
        </p:nvGraphicFramePr>
        <p:xfrm>
          <a:off x="444138" y="1376929"/>
          <a:ext cx="11260184" cy="4808934"/>
        </p:xfrm>
        <a:graphic>
          <a:graphicData uri="http://schemas.openxmlformats.org/drawingml/2006/table">
            <a:tbl>
              <a:tblPr firstRow="1" bandRow="1">
                <a:tableStyleId>{BC89EF96-8CEA-46FF-86C4-4CE0E7609802}</a:tableStyleId>
              </a:tblPr>
              <a:tblGrid>
                <a:gridCol w="1698171">
                  <a:extLst>
                    <a:ext uri="{9D8B030D-6E8A-4147-A177-3AD203B41FA5}">
                      <a16:colId xmlns:a16="http://schemas.microsoft.com/office/drawing/2014/main" val="1358835698"/>
                    </a:ext>
                  </a:extLst>
                </a:gridCol>
                <a:gridCol w="1558834">
                  <a:extLst>
                    <a:ext uri="{9D8B030D-6E8A-4147-A177-3AD203B41FA5}">
                      <a16:colId xmlns:a16="http://schemas.microsoft.com/office/drawing/2014/main" val="1802718874"/>
                    </a:ext>
                  </a:extLst>
                </a:gridCol>
                <a:gridCol w="1515291">
                  <a:extLst>
                    <a:ext uri="{9D8B030D-6E8A-4147-A177-3AD203B41FA5}">
                      <a16:colId xmlns:a16="http://schemas.microsoft.com/office/drawing/2014/main" val="4191255212"/>
                    </a:ext>
                  </a:extLst>
                </a:gridCol>
                <a:gridCol w="1863635">
                  <a:extLst>
                    <a:ext uri="{9D8B030D-6E8A-4147-A177-3AD203B41FA5}">
                      <a16:colId xmlns:a16="http://schemas.microsoft.com/office/drawing/2014/main" val="1750217451"/>
                    </a:ext>
                  </a:extLst>
                </a:gridCol>
                <a:gridCol w="2168434">
                  <a:extLst>
                    <a:ext uri="{9D8B030D-6E8A-4147-A177-3AD203B41FA5}">
                      <a16:colId xmlns:a16="http://schemas.microsoft.com/office/drawing/2014/main" val="763801085"/>
                    </a:ext>
                  </a:extLst>
                </a:gridCol>
                <a:gridCol w="2455819">
                  <a:extLst>
                    <a:ext uri="{9D8B030D-6E8A-4147-A177-3AD203B41FA5}">
                      <a16:colId xmlns:a16="http://schemas.microsoft.com/office/drawing/2014/main" val="2166631211"/>
                    </a:ext>
                  </a:extLst>
                </a:gridCol>
              </a:tblGrid>
              <a:tr h="747962">
                <a:tc>
                  <a:txBody>
                    <a:bodyPr/>
                    <a:lstStyle/>
                    <a:p>
                      <a:pPr algn="l"/>
                      <a:r>
                        <a:rPr lang="en-US" sz="1800" dirty="0">
                          <a:latin typeface="Times New Roman" panose="02020603050405020304" pitchFamily="18" charset="0"/>
                          <a:cs typeface="Times New Roman" panose="02020603050405020304" pitchFamily="18" charset="0"/>
                        </a:rPr>
                        <a:t>TITLE OF THE PAPER</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AUTHOR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JOURNAL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PROS</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CONS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1347448"/>
                  </a:ext>
                </a:extLst>
              </a:tr>
              <a:tr h="318200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Rainfall Prediction Using Machine Learning.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(2019)</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IN" sz="2000" dirty="0">
                          <a:latin typeface="Times New Roman" panose="02020603050405020304" pitchFamily="18" charset="0"/>
                          <a:cs typeface="Times New Roman" panose="02020603050405020304" pitchFamily="18" charset="0"/>
                        </a:rPr>
                        <a:t>Arnav Garg, Himanshu Pandey.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International Journal of Innovative Science and Research Technology.</a:t>
                      </a:r>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IN" sz="2000" dirty="0">
                          <a:latin typeface="Times New Roman" panose="02020603050405020304" pitchFamily="18" charset="0"/>
                          <a:cs typeface="Times New Roman" panose="02020603050405020304" pitchFamily="18" charset="0"/>
                        </a:rPr>
                        <a:t>SVR, SVM and KNN. </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Though all the algorithms i.e. SVM, SVR and KNN are equally useful, for rainfall prediction SVM and SVR are more accurate than KNN.</a:t>
                      </a:r>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Even though SVR provides near perfect if we consider all the anomalies and biases found of nature.</a:t>
                      </a:r>
                      <a:endParaRPr lang="en-IN" sz="2000" dirty="0">
                        <a:latin typeface="Times New Roman" panose="02020603050405020304" pitchFamily="18" charset="0"/>
                        <a:cs typeface="Times New Roman" panose="02020603050405020304" pitchFamily="18" charset="0"/>
                      </a:endParaRPr>
                    </a:p>
                    <a:p>
                      <a:pPr algn="l">
                        <a:buClrTx/>
                      </a:pP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1438"/>
                  </a:ext>
                </a:extLst>
              </a:tr>
              <a:tr h="878964">
                <a:tc gridSpan="6">
                  <a:txBody>
                    <a:bodyPr/>
                    <a:lstStyle/>
                    <a:p>
                      <a:pPr algn="l"/>
                      <a:r>
                        <a:rPr lang="en-US" sz="2000" b="1" dirty="0">
                          <a:latin typeface="Times New Roman" panose="02020603050405020304" pitchFamily="18" charset="0"/>
                          <a:cs typeface="Times New Roman" panose="02020603050405020304" pitchFamily="18" charset="0"/>
                        </a:rPr>
                        <a:t>DOI: </a:t>
                      </a:r>
                      <a:r>
                        <a:rPr lang="en-US" sz="2000" b="0" dirty="0">
                          <a:latin typeface="Times New Roman" panose="02020603050405020304" pitchFamily="18" charset="0"/>
                          <a:cs typeface="Times New Roman" panose="02020603050405020304" pitchFamily="18" charset="0"/>
                        </a:rPr>
                        <a:t>https://ijisrt.com/wp-content/uploads/2019/05/IJISRT19MY198.pdf</a:t>
                      </a:r>
                      <a:endParaRPr lang="en-IN" sz="2000" b="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5604668"/>
                  </a:ext>
                </a:extLst>
              </a:tr>
            </a:tbl>
          </a:graphicData>
        </a:graphic>
      </p:graphicFrame>
      <p:sp>
        <p:nvSpPr>
          <p:cNvPr id="4" name="Slide Number Placeholder 3">
            <a:extLst>
              <a:ext uri="{FF2B5EF4-FFF2-40B4-BE49-F238E27FC236}">
                <a16:creationId xmlns:a16="http://schemas.microsoft.com/office/drawing/2014/main" id="{66187CFD-F6CB-480B-8BD4-3D623B9CD912}"/>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7</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1808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BB62-ECBB-4236-A792-877F54460A47}"/>
              </a:ext>
            </a:extLst>
          </p:cNvPr>
          <p:cNvSpPr>
            <a:spLocks noGrp="1"/>
          </p:cNvSpPr>
          <p:nvPr>
            <p:ph type="title"/>
          </p:nvPr>
        </p:nvSpPr>
        <p:spPr>
          <a:xfrm>
            <a:off x="611777" y="400634"/>
            <a:ext cx="10515600" cy="1325563"/>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LITERATURE SURVEY </a:t>
            </a:r>
            <a:endParaRPr lang="en-IN" sz="3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ED5B5639-28ED-4DAE-B575-E94A2B081686}"/>
              </a:ext>
            </a:extLst>
          </p:cNvPr>
          <p:cNvGraphicFramePr>
            <a:graphicFrameLocks noGrp="1"/>
          </p:cNvGraphicFramePr>
          <p:nvPr>
            <p:ph idx="1"/>
          </p:nvPr>
        </p:nvGraphicFramePr>
        <p:xfrm>
          <a:off x="444138" y="1376929"/>
          <a:ext cx="11260184" cy="4808934"/>
        </p:xfrm>
        <a:graphic>
          <a:graphicData uri="http://schemas.openxmlformats.org/drawingml/2006/table">
            <a:tbl>
              <a:tblPr firstRow="1" bandRow="1">
                <a:tableStyleId>{BC89EF96-8CEA-46FF-86C4-4CE0E7609802}</a:tableStyleId>
              </a:tblPr>
              <a:tblGrid>
                <a:gridCol w="1698171">
                  <a:extLst>
                    <a:ext uri="{9D8B030D-6E8A-4147-A177-3AD203B41FA5}">
                      <a16:colId xmlns:a16="http://schemas.microsoft.com/office/drawing/2014/main" val="1358835698"/>
                    </a:ext>
                  </a:extLst>
                </a:gridCol>
                <a:gridCol w="1558834">
                  <a:extLst>
                    <a:ext uri="{9D8B030D-6E8A-4147-A177-3AD203B41FA5}">
                      <a16:colId xmlns:a16="http://schemas.microsoft.com/office/drawing/2014/main" val="1802718874"/>
                    </a:ext>
                  </a:extLst>
                </a:gridCol>
                <a:gridCol w="1358537">
                  <a:extLst>
                    <a:ext uri="{9D8B030D-6E8A-4147-A177-3AD203B41FA5}">
                      <a16:colId xmlns:a16="http://schemas.microsoft.com/office/drawing/2014/main" val="4191255212"/>
                    </a:ext>
                  </a:extLst>
                </a:gridCol>
                <a:gridCol w="2360023">
                  <a:extLst>
                    <a:ext uri="{9D8B030D-6E8A-4147-A177-3AD203B41FA5}">
                      <a16:colId xmlns:a16="http://schemas.microsoft.com/office/drawing/2014/main" val="1750217451"/>
                    </a:ext>
                  </a:extLst>
                </a:gridCol>
                <a:gridCol w="2029097">
                  <a:extLst>
                    <a:ext uri="{9D8B030D-6E8A-4147-A177-3AD203B41FA5}">
                      <a16:colId xmlns:a16="http://schemas.microsoft.com/office/drawing/2014/main" val="763801085"/>
                    </a:ext>
                  </a:extLst>
                </a:gridCol>
                <a:gridCol w="2255522">
                  <a:extLst>
                    <a:ext uri="{9D8B030D-6E8A-4147-A177-3AD203B41FA5}">
                      <a16:colId xmlns:a16="http://schemas.microsoft.com/office/drawing/2014/main" val="2166631211"/>
                    </a:ext>
                  </a:extLst>
                </a:gridCol>
              </a:tblGrid>
              <a:tr h="747962">
                <a:tc>
                  <a:txBody>
                    <a:bodyPr/>
                    <a:lstStyle/>
                    <a:p>
                      <a:pPr algn="l"/>
                      <a:r>
                        <a:rPr lang="en-US" sz="1800" dirty="0">
                          <a:latin typeface="Times New Roman" panose="02020603050405020304" pitchFamily="18" charset="0"/>
                          <a:cs typeface="Times New Roman" panose="02020603050405020304" pitchFamily="18" charset="0"/>
                        </a:rPr>
                        <a:t>TITLE OF THE PAPER</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AUTHOR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JOURNAL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PROS</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CONS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1347448"/>
                  </a:ext>
                </a:extLst>
              </a:tr>
              <a:tr h="318200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i="0" dirty="0">
                          <a:effectLst/>
                          <a:latin typeface="Times New Roman" panose="02020603050405020304" pitchFamily="18" charset="0"/>
                          <a:cs typeface="Times New Roman" panose="02020603050405020304" pitchFamily="18" charset="0"/>
                        </a:rPr>
                        <a:t>Rainfall Prediction using Machine Learning &amp; Deep Learning Techniques.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(2020)</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IN" sz="2000" b="0" i="0" strike="noStrike" dirty="0" err="1">
                          <a:effectLst/>
                          <a:latin typeface="Times New Roman" panose="02020603050405020304" pitchFamily="18" charset="0"/>
                          <a:cs typeface="Times New Roman" panose="02020603050405020304" pitchFamily="18" charset="0"/>
                        </a:rPr>
                        <a:t>Cmak</a:t>
                      </a:r>
                      <a:r>
                        <a:rPr lang="en-IN" sz="2000" b="0" i="0" strike="noStrike" dirty="0">
                          <a:effectLst/>
                          <a:latin typeface="Times New Roman" panose="02020603050405020304" pitchFamily="18" charset="0"/>
                          <a:cs typeface="Times New Roman" panose="02020603050405020304" pitchFamily="18" charset="0"/>
                        </a:rPr>
                        <a:t> </a:t>
                      </a:r>
                      <a:r>
                        <a:rPr lang="en-IN" sz="2000" b="0" i="0" strike="noStrike" dirty="0" err="1">
                          <a:effectLst/>
                          <a:latin typeface="Times New Roman" panose="02020603050405020304" pitchFamily="18" charset="0"/>
                          <a:cs typeface="Times New Roman" panose="02020603050405020304" pitchFamily="18" charset="0"/>
                        </a:rPr>
                        <a:t>Zeela</a:t>
                      </a:r>
                      <a:r>
                        <a:rPr lang="en-IN" sz="2000" b="0" i="0" strike="noStrike" dirty="0">
                          <a:effectLst/>
                          <a:latin typeface="Times New Roman" panose="02020603050405020304" pitchFamily="18" charset="0"/>
                          <a:cs typeface="Times New Roman" panose="02020603050405020304" pitchFamily="18" charset="0"/>
                        </a:rPr>
                        <a:t> Basha,</a:t>
                      </a:r>
                    </a:p>
                    <a:p>
                      <a:pPr algn="l">
                        <a:buClrTx/>
                      </a:pPr>
                      <a:r>
                        <a:rPr lang="en-IN" sz="2000" b="0" i="0" strike="noStrike" dirty="0" err="1">
                          <a:effectLst/>
                          <a:latin typeface="Times New Roman" panose="02020603050405020304" pitchFamily="18" charset="0"/>
                          <a:cs typeface="Times New Roman" panose="02020603050405020304" pitchFamily="18" charset="0"/>
                        </a:rPr>
                        <a:t>Nagulla</a:t>
                      </a:r>
                      <a:r>
                        <a:rPr lang="en-IN" sz="2000" b="0" i="0" strike="noStrike" dirty="0">
                          <a:effectLst/>
                          <a:latin typeface="Times New Roman" panose="02020603050405020304" pitchFamily="18" charset="0"/>
                          <a:cs typeface="Times New Roman" panose="02020603050405020304" pitchFamily="18" charset="0"/>
                        </a:rPr>
                        <a:t> Bhavana,</a:t>
                      </a:r>
                    </a:p>
                    <a:p>
                      <a:pPr algn="l">
                        <a:buClrTx/>
                      </a:pPr>
                      <a:r>
                        <a:rPr lang="en-IN" sz="2000" b="0" i="0" strike="noStrike" dirty="0" err="1">
                          <a:effectLst/>
                          <a:latin typeface="Times New Roman" panose="02020603050405020304" pitchFamily="18" charset="0"/>
                          <a:cs typeface="Times New Roman" panose="02020603050405020304" pitchFamily="18" charset="0"/>
                        </a:rPr>
                        <a:t>Ponduru</a:t>
                      </a:r>
                      <a:r>
                        <a:rPr lang="en-IN" sz="2000" b="0" i="0" strike="noStrike" dirty="0">
                          <a:effectLst/>
                          <a:latin typeface="Times New Roman" panose="02020603050405020304" pitchFamily="18" charset="0"/>
                          <a:cs typeface="Times New Roman" panose="02020603050405020304" pitchFamily="18" charset="0"/>
                        </a:rPr>
                        <a:t> Bhavya,</a:t>
                      </a:r>
                    </a:p>
                    <a:p>
                      <a:pPr algn="l">
                        <a:buClrTx/>
                      </a:pPr>
                      <a:r>
                        <a:rPr lang="en-IN" sz="2000" b="0" i="0" strike="noStrike" dirty="0">
                          <a:effectLst/>
                          <a:latin typeface="Times New Roman" panose="02020603050405020304" pitchFamily="18" charset="0"/>
                          <a:cs typeface="Times New Roman" panose="02020603050405020304" pitchFamily="18" charset="0"/>
                        </a:rPr>
                        <a:t>Sowmya V.</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IEEE</a:t>
                      </a:r>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ARIMA Model, Artificial Neural Network, Logistic Regression, Support Vector Machine and Self Organizing Map.</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Artificial Neural Network makes a superior solution to all approaches available. </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It will be difficult to predict  for small changes in climate.</a:t>
                      </a:r>
                      <a:endParaRPr lang="en-IN" sz="2000" dirty="0">
                        <a:latin typeface="Times New Roman" panose="02020603050405020304" pitchFamily="18" charset="0"/>
                        <a:cs typeface="Times New Roman" panose="02020603050405020304" pitchFamily="18" charset="0"/>
                      </a:endParaRPr>
                    </a:p>
                    <a:p>
                      <a:pPr algn="l">
                        <a:buClrTx/>
                      </a:pP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1438"/>
                  </a:ext>
                </a:extLst>
              </a:tr>
              <a:tr h="878964">
                <a:tc gridSpan="6">
                  <a:txBody>
                    <a:bodyPr/>
                    <a:lstStyle/>
                    <a:p>
                      <a:pPr algn="l"/>
                      <a:r>
                        <a:rPr lang="en-US" sz="2000" b="1" dirty="0">
                          <a:latin typeface="Times New Roman" panose="02020603050405020304" pitchFamily="18" charset="0"/>
                          <a:cs typeface="Times New Roman" panose="02020603050405020304" pitchFamily="18" charset="0"/>
                        </a:rPr>
                        <a:t>DOI: </a:t>
                      </a:r>
                      <a:r>
                        <a:rPr lang="en-US" sz="2000" b="0" dirty="0">
                          <a:latin typeface="Times New Roman" panose="02020603050405020304" pitchFamily="18" charset="0"/>
                          <a:cs typeface="Times New Roman" panose="02020603050405020304" pitchFamily="18" charset="0"/>
                        </a:rPr>
                        <a:t>https://ijisrt.com/wp-content/uploads/2019/05/IJISRT19MY198.pdf</a:t>
                      </a:r>
                      <a:endParaRPr lang="en-IN" sz="2000" b="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5604668"/>
                  </a:ext>
                </a:extLst>
              </a:tr>
            </a:tbl>
          </a:graphicData>
        </a:graphic>
      </p:graphicFrame>
      <p:sp>
        <p:nvSpPr>
          <p:cNvPr id="4" name="Slide Number Placeholder 3">
            <a:extLst>
              <a:ext uri="{FF2B5EF4-FFF2-40B4-BE49-F238E27FC236}">
                <a16:creationId xmlns:a16="http://schemas.microsoft.com/office/drawing/2014/main" id="{66187CFD-F6CB-480B-8BD4-3D623B9CD912}"/>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8</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1050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BB62-ECBB-4236-A792-877F54460A47}"/>
              </a:ext>
            </a:extLst>
          </p:cNvPr>
          <p:cNvSpPr>
            <a:spLocks noGrp="1"/>
          </p:cNvSpPr>
          <p:nvPr>
            <p:ph type="title"/>
          </p:nvPr>
        </p:nvSpPr>
        <p:spPr>
          <a:xfrm>
            <a:off x="611777" y="400634"/>
            <a:ext cx="10515600" cy="1325563"/>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LITERATURE SURVEY </a:t>
            </a:r>
            <a:endParaRPr lang="en-IN" sz="3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ED5B5639-28ED-4DAE-B575-E94A2B081686}"/>
              </a:ext>
            </a:extLst>
          </p:cNvPr>
          <p:cNvGraphicFramePr>
            <a:graphicFrameLocks noGrp="1"/>
          </p:cNvGraphicFramePr>
          <p:nvPr>
            <p:ph idx="1"/>
          </p:nvPr>
        </p:nvGraphicFramePr>
        <p:xfrm>
          <a:off x="444138" y="1376929"/>
          <a:ext cx="11260184" cy="4766366"/>
        </p:xfrm>
        <a:graphic>
          <a:graphicData uri="http://schemas.openxmlformats.org/drawingml/2006/table">
            <a:tbl>
              <a:tblPr firstRow="1" bandRow="1">
                <a:tableStyleId>{BC89EF96-8CEA-46FF-86C4-4CE0E7609802}</a:tableStyleId>
              </a:tblPr>
              <a:tblGrid>
                <a:gridCol w="1698171">
                  <a:extLst>
                    <a:ext uri="{9D8B030D-6E8A-4147-A177-3AD203B41FA5}">
                      <a16:colId xmlns:a16="http://schemas.microsoft.com/office/drawing/2014/main" val="1358835698"/>
                    </a:ext>
                  </a:extLst>
                </a:gridCol>
                <a:gridCol w="1558834">
                  <a:extLst>
                    <a:ext uri="{9D8B030D-6E8A-4147-A177-3AD203B41FA5}">
                      <a16:colId xmlns:a16="http://schemas.microsoft.com/office/drawing/2014/main" val="1802718874"/>
                    </a:ext>
                  </a:extLst>
                </a:gridCol>
                <a:gridCol w="1611086">
                  <a:extLst>
                    <a:ext uri="{9D8B030D-6E8A-4147-A177-3AD203B41FA5}">
                      <a16:colId xmlns:a16="http://schemas.microsoft.com/office/drawing/2014/main" val="4191255212"/>
                    </a:ext>
                  </a:extLst>
                </a:gridCol>
                <a:gridCol w="1550125">
                  <a:extLst>
                    <a:ext uri="{9D8B030D-6E8A-4147-A177-3AD203B41FA5}">
                      <a16:colId xmlns:a16="http://schemas.microsoft.com/office/drawing/2014/main" val="1750217451"/>
                    </a:ext>
                  </a:extLst>
                </a:gridCol>
                <a:gridCol w="2995749">
                  <a:extLst>
                    <a:ext uri="{9D8B030D-6E8A-4147-A177-3AD203B41FA5}">
                      <a16:colId xmlns:a16="http://schemas.microsoft.com/office/drawing/2014/main" val="763801085"/>
                    </a:ext>
                  </a:extLst>
                </a:gridCol>
                <a:gridCol w="1846219">
                  <a:extLst>
                    <a:ext uri="{9D8B030D-6E8A-4147-A177-3AD203B41FA5}">
                      <a16:colId xmlns:a16="http://schemas.microsoft.com/office/drawing/2014/main" val="2166631211"/>
                    </a:ext>
                  </a:extLst>
                </a:gridCol>
              </a:tblGrid>
              <a:tr h="747962">
                <a:tc>
                  <a:txBody>
                    <a:bodyPr/>
                    <a:lstStyle/>
                    <a:p>
                      <a:pPr algn="l"/>
                      <a:r>
                        <a:rPr lang="en-US" sz="1800" dirty="0">
                          <a:latin typeface="Times New Roman" panose="02020603050405020304" pitchFamily="18" charset="0"/>
                          <a:cs typeface="Times New Roman" panose="02020603050405020304" pitchFamily="18" charset="0"/>
                        </a:rPr>
                        <a:t>TITLE OF THE PAPER</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AUTHOR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JOURNAL NAME</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PROS</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CONS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1347448"/>
                  </a:ext>
                </a:extLst>
              </a:tr>
              <a:tr h="193668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Prediction Of Rainfall Using Machine Learning Techniques.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(2020)</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fi-FI" sz="2000" dirty="0">
                          <a:latin typeface="Times New Roman" panose="02020603050405020304" pitchFamily="18" charset="0"/>
                          <a:cs typeface="Times New Roman" panose="02020603050405020304" pitchFamily="18" charset="0"/>
                        </a:rPr>
                        <a:t>Moulana Mohammed, Roshitha Kolapalli, Niharika Golla, Siva Sai Maturi.</a:t>
                      </a:r>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International Journal Of Scientific &amp; Technology Research.</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SVR</a:t>
                      </a:r>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IN" sz="2000" dirty="0">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his project is to offer non-experts easy access to the techniques, approaches utilized in the sector of precipitation prediction and provide a comparative study among the various machine learning techniques.</a:t>
                      </a:r>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buClrTx/>
                      </a:pPr>
                      <a:r>
                        <a:rPr lang="en-US" sz="2000" dirty="0">
                          <a:latin typeface="Times New Roman" panose="02020603050405020304" pitchFamily="18" charset="0"/>
                          <a:cs typeface="Times New Roman" panose="02020603050405020304" pitchFamily="18" charset="0"/>
                        </a:rPr>
                        <a:t>The main challenge is to build a model for long term rainfall prediction.</a:t>
                      </a:r>
                      <a:endParaRPr lang="en-IN" sz="2000" dirty="0">
                        <a:latin typeface="Times New Roman" panose="02020603050405020304" pitchFamily="18" charset="0"/>
                        <a:cs typeface="Times New Roman" panose="02020603050405020304" pitchFamily="18" charset="0"/>
                      </a:endParaRPr>
                    </a:p>
                    <a:p>
                      <a:pPr algn="l">
                        <a:buClrTx/>
                      </a:pP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1438"/>
                  </a:ext>
                </a:extLst>
              </a:tr>
              <a:tr h="878964">
                <a:tc gridSpan="6">
                  <a:txBody>
                    <a:bodyPr/>
                    <a:lstStyle/>
                    <a:p>
                      <a:pPr algn="l"/>
                      <a:r>
                        <a:rPr lang="en-US" sz="2000" b="1" dirty="0">
                          <a:latin typeface="Times New Roman" panose="02020603050405020304" pitchFamily="18" charset="0"/>
                          <a:cs typeface="Times New Roman" panose="02020603050405020304" pitchFamily="18" charset="0"/>
                        </a:rPr>
                        <a:t>DOI: </a:t>
                      </a:r>
                      <a:r>
                        <a:rPr lang="en-US" sz="2000" b="0" dirty="0">
                          <a:latin typeface="Times New Roman" panose="02020603050405020304" pitchFamily="18" charset="0"/>
                          <a:cs typeface="Times New Roman" panose="02020603050405020304" pitchFamily="18" charset="0"/>
                        </a:rPr>
                        <a:t>http://www.ijstr.org/final-print/jan2020/Prediction-Of-Rainfall-Using-Machine-Learning-Techniques.pdf</a:t>
                      </a:r>
                      <a:endParaRPr lang="en-IN" sz="2000" b="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tc hMerge="1">
                  <a:txBody>
                    <a:bodyPr/>
                    <a:lstStyle/>
                    <a:p>
                      <a:pPr algn="l"/>
                      <a:endParaRPr lang="en-IN" sz="2400">
                        <a:latin typeface="Times New Roman" panose="02020603050405020304" pitchFamily="18" charset="0"/>
                        <a:cs typeface="Times New Roman" panose="02020603050405020304" pitchFamily="18" charset="0"/>
                      </a:endParaRPr>
                    </a:p>
                  </a:txBody>
                  <a:tcPr/>
                </a:tc>
                <a:tc hMerge="1">
                  <a:txBody>
                    <a:bodyPr/>
                    <a:lstStyle/>
                    <a:p>
                      <a:pPr algn="l"/>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5604668"/>
                  </a:ext>
                </a:extLst>
              </a:tr>
            </a:tbl>
          </a:graphicData>
        </a:graphic>
      </p:graphicFrame>
      <p:sp>
        <p:nvSpPr>
          <p:cNvPr id="4" name="Slide Number Placeholder 3">
            <a:extLst>
              <a:ext uri="{FF2B5EF4-FFF2-40B4-BE49-F238E27FC236}">
                <a16:creationId xmlns:a16="http://schemas.microsoft.com/office/drawing/2014/main" id="{66187CFD-F6CB-480B-8BD4-3D623B9CD912}"/>
              </a:ext>
            </a:extLst>
          </p:cNvPr>
          <p:cNvSpPr>
            <a:spLocks noGrp="1"/>
          </p:cNvSpPr>
          <p:nvPr>
            <p:ph type="sldNum" sz="quarter" idx="12"/>
          </p:nvPr>
        </p:nvSpPr>
        <p:spPr/>
        <p:txBody>
          <a:bodyPr/>
          <a:lstStyle/>
          <a:p>
            <a:fld id="{F2BC21D2-1F74-4E68-8C19-5849482CF186}" type="slidenum">
              <a:rPr lang="en-IN" sz="2800" smtClean="0">
                <a:solidFill>
                  <a:schemeClr val="bg2"/>
                </a:solidFill>
                <a:latin typeface="Times New Roman" panose="02020603050405020304" pitchFamily="18" charset="0"/>
                <a:cs typeface="Times New Roman" panose="02020603050405020304" pitchFamily="18" charset="0"/>
              </a:rPr>
              <a:pPr/>
              <a:t>9</a:t>
            </a:fld>
            <a:endParaRPr lang="en-IN" sz="2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14915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7">
      <a:dk1>
        <a:srgbClr val="000000"/>
      </a:dk1>
      <a:lt1>
        <a:srgbClr val="000000"/>
      </a:lt1>
      <a:dk2>
        <a:srgbClr val="FFFFFF"/>
      </a:dk2>
      <a:lt2>
        <a:srgbClr val="FFFFFF"/>
      </a:lt2>
      <a:accent1>
        <a:srgbClr val="000000"/>
      </a:accent1>
      <a:accent2>
        <a:srgbClr val="000000"/>
      </a:accent2>
      <a:accent3>
        <a:srgbClr val="E6B729"/>
      </a:accent3>
      <a:accent4>
        <a:srgbClr val="6AAC90"/>
      </a:accent4>
      <a:accent5>
        <a:srgbClr val="54849A"/>
      </a:accent5>
      <a:accent6>
        <a:srgbClr val="000000"/>
      </a:accent6>
      <a:hlink>
        <a:srgbClr val="000000"/>
      </a:hlink>
      <a:folHlink>
        <a:srgbClr val="00000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3180</TotalTime>
  <Words>2238</Words>
  <Application>Microsoft Office PowerPoint</Application>
  <PresentationFormat>Widescreen</PresentationFormat>
  <Paragraphs>233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Roboto</vt:lpstr>
      <vt:lpstr>Times New Roman</vt:lpstr>
      <vt:lpstr>Wingdings 3</vt:lpstr>
      <vt:lpstr>Ion</vt:lpstr>
      <vt:lpstr>RAINFALL PREDICTION USING ARIMA AND LINEAR REGRESSION MODEL </vt:lpstr>
      <vt:lpstr>ABSTRACT</vt:lpstr>
      <vt:lpstr>PROBLEM DEFINITION</vt:lpstr>
      <vt:lpstr>LITERATURE SURVEY </vt:lpstr>
      <vt:lpstr>LITERATURE SURVEY </vt:lpstr>
      <vt:lpstr>LITERATURE SURVEY </vt:lpstr>
      <vt:lpstr>LITERATURE SURVEY </vt:lpstr>
      <vt:lpstr>LITERATURE SURVEY </vt:lpstr>
      <vt:lpstr>LITERATURE SURVEY </vt:lpstr>
      <vt:lpstr>LITERATURE SURVEY </vt:lpstr>
      <vt:lpstr>LITERATURE SURVEY </vt:lpstr>
      <vt:lpstr>LITERATURE SURVEY </vt:lpstr>
      <vt:lpstr>LITERATURE SURVEY </vt:lpstr>
      <vt:lpstr>FEASIBILITY ANALYSIS</vt:lpstr>
      <vt:lpstr>TECHNICAL FEASIBILITY     </vt:lpstr>
      <vt:lpstr>ECONOMICAL FEASIBILITY</vt:lpstr>
      <vt:lpstr>SOCIAL FEASIBILITY </vt:lpstr>
      <vt:lpstr>SYSTEM ARCHITECTURE</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Swetha N</dc:creator>
  <cp:lastModifiedBy>surya</cp:lastModifiedBy>
  <cp:revision>318</cp:revision>
  <dcterms:created xsi:type="dcterms:W3CDTF">2021-12-25T12:42:47Z</dcterms:created>
  <dcterms:modified xsi:type="dcterms:W3CDTF">2022-04-03T08:28:58Z</dcterms:modified>
</cp:coreProperties>
</file>