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72" r:id="rId2"/>
    <p:sldId id="256" r:id="rId3"/>
    <p:sldId id="279" r:id="rId4"/>
    <p:sldId id="280" r:id="rId5"/>
    <p:sldId id="281" r:id="rId6"/>
    <p:sldId id="282" r:id="rId7"/>
    <p:sldId id="283" r:id="rId8"/>
    <p:sldId id="284" r:id="rId9"/>
    <p:sldId id="285" r:id="rId10"/>
    <p:sldId id="287" r:id="rId11"/>
    <p:sldId id="286" r:id="rId12"/>
    <p:sldId id="289" r:id="rId13"/>
    <p:sldId id="273" r:id="rId14"/>
    <p:sldId id="263" r:id="rId15"/>
    <p:sldId id="270" r:id="rId16"/>
    <p:sldId id="271" r:id="rId17"/>
    <p:sldId id="290" r:id="rId18"/>
    <p:sldId id="257" r:id="rId19"/>
    <p:sldId id="276" r:id="rId20"/>
    <p:sldId id="277" r:id="rId21"/>
    <p:sldId id="288" r:id="rId22"/>
    <p:sldId id="30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0"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C939-BE4F-4184-9728-234307C7C224}" type="datetimeFigureOut">
              <a:rPr lang="en-IN" smtClean="0"/>
              <a:t>14-05-2022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19133-42AF-497F-BE89-5B459185704C}" type="slidenum">
              <a:rPr lang="en-IN" smtClean="0"/>
              <a:t>‹#›</a:t>
            </a:fld>
            <a:endParaRPr lang="en-IN"/>
          </a:p>
        </p:txBody>
      </p:sp>
    </p:spTree>
    <p:extLst>
      <p:ext uri="{BB962C8B-B14F-4D97-AF65-F5344CB8AC3E}">
        <p14:creationId xmlns:p14="http://schemas.microsoft.com/office/powerpoint/2010/main" val="41317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CABF81-01C6-4AFE-8BB3-25AC57168A27}" type="datetime1">
              <a:rPr lang="en-IN" smtClean="0"/>
              <a:t>14-05-2022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04860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44D41-9E9F-4D73-AA60-FD7060ADD756}" type="datetime1">
              <a:rPr lang="en-IN" smtClean="0"/>
              <a:t>14-05-2022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38058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B0E707-C3CE-4D3D-A274-C4A82939A035}" type="datetime1">
              <a:rPr lang="en-IN" smtClean="0"/>
              <a:t>14-05-2022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75383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64DD6F-2F5B-45AE-918C-28B75C01CF0D}" type="datetime1">
              <a:rPr lang="en-IN" smtClean="0"/>
              <a:t>14-05-2022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152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5CEE7-1F8E-4AD0-9C78-52709D3313D9}" type="datetime1">
              <a:rPr lang="en-IN" smtClean="0"/>
              <a:t>14-05-2022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797822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E4827C-7CB2-4DF0-8C0F-1436DC66BD59}" type="datetime1">
              <a:rPr lang="en-IN" smtClean="0"/>
              <a:t>14-05-2022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62073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C7B3B2-936E-451C-961D-BD6C4BB61100}" type="datetime1">
              <a:rPr lang="en-IN" smtClean="0"/>
              <a:t>14-05-2022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509668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EDEB2-9F97-485D-88E5-B80DADD184DB}" type="datetime1">
              <a:rPr lang="en-IN" smtClean="0"/>
              <a:t>14-05-2022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2368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4351C-CA6C-4A9C-959A-74BAB813190D}" type="datetime1">
              <a:rPr lang="en-IN" smtClean="0"/>
              <a:t>14-05-2022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17727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85B5A2-CA72-4DA0-B805-9CA16B663D61}" type="datetime1">
              <a:rPr lang="en-IN" smtClean="0"/>
              <a:t>14-05-2022</a:t>
            </a:fld>
            <a:endParaRPr lang="en-IN"/>
          </a:p>
        </p:txBody>
      </p:sp>
      <p:sp>
        <p:nvSpPr>
          <p:cNvPr id="5" name="Footer Placeholder 4"/>
          <p:cNvSpPr>
            <a:spLocks noGrp="1"/>
          </p:cNvSpPr>
          <p:nvPr>
            <p:ph type="ftr" sz="quarter" idx="11"/>
          </p:nvPr>
        </p:nvSpPr>
        <p:spPr/>
        <p:txBody>
          <a:bodyPr/>
          <a:lstStyle/>
          <a:p>
            <a:r>
              <a:rPr lang="en-US" dirty="0"/>
              <a:t>1</a:t>
            </a:r>
            <a:endParaRPr lang="en-IN" dirty="0"/>
          </a:p>
        </p:txBody>
      </p:sp>
      <p:sp>
        <p:nvSpPr>
          <p:cNvPr id="6" name="Slide Number Placeholder 5"/>
          <p:cNvSpPr>
            <a:spLocks noGrp="1"/>
          </p:cNvSpPr>
          <p:nvPr>
            <p:ph type="sldNum" sz="quarter" idx="12"/>
          </p:nvPr>
        </p:nvSpPr>
        <p:spPr/>
        <p:txBody>
          <a:bodyPr/>
          <a:lstStyle>
            <a:lvl1pPr>
              <a:defRPr/>
            </a:lvl1pPr>
          </a:lstStyle>
          <a:p>
            <a:r>
              <a:rPr lang="en-US" dirty="0"/>
              <a:t>1</a:t>
            </a:r>
            <a:endParaRPr lang="en-IN" dirty="0"/>
          </a:p>
        </p:txBody>
      </p:sp>
    </p:spTree>
    <p:extLst>
      <p:ext uri="{BB962C8B-B14F-4D97-AF65-F5344CB8AC3E}">
        <p14:creationId xmlns:p14="http://schemas.microsoft.com/office/powerpoint/2010/main" val="231913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80CAC-670D-41DD-8D76-A4CD29726DD3}" type="datetime1">
              <a:rPr lang="en-IN" smtClean="0"/>
              <a:t>14-05-2022</a:t>
            </a:fld>
            <a:endParaRPr lang="en-IN"/>
          </a:p>
        </p:txBody>
      </p:sp>
      <p:sp>
        <p:nvSpPr>
          <p:cNvPr id="5" name="Footer Placeholder 4"/>
          <p:cNvSpPr>
            <a:spLocks noGrp="1"/>
          </p:cNvSpPr>
          <p:nvPr>
            <p:ph type="ftr" sz="quarter" idx="11"/>
          </p:nvPr>
        </p:nvSpPr>
        <p:spPr/>
        <p:txBody>
          <a:bodyPr/>
          <a:lstStyle/>
          <a:p>
            <a:r>
              <a:rPr lang="en-IN"/>
              <a:t>1</a:t>
            </a:r>
            <a:endParaRPr lang="en-IN" dirty="0"/>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dirty="0"/>
          </a:p>
        </p:txBody>
      </p:sp>
    </p:spTree>
    <p:extLst>
      <p:ext uri="{BB962C8B-B14F-4D97-AF65-F5344CB8AC3E}">
        <p14:creationId xmlns:p14="http://schemas.microsoft.com/office/powerpoint/2010/main" val="359713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09FBB-EA72-4E1F-8555-6C1D5B4601FD}" type="datetime1">
              <a:rPr lang="en-IN" smtClean="0"/>
              <a:t>14-05-2022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1359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FBDE2-BC76-4DE4-A16D-DDC3430738D7}" type="datetime1">
              <a:rPr lang="en-IN" smtClean="0"/>
              <a:t>14-05-2022</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95949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355EED-8D43-4DF2-B388-15E372A2D6C2}" type="datetime1">
              <a:rPr lang="en-IN" smtClean="0"/>
              <a:t>14-05-2022</a:t>
            </a:fld>
            <a:endParaRPr lang="en-IN"/>
          </a:p>
        </p:txBody>
      </p:sp>
      <p:sp>
        <p:nvSpPr>
          <p:cNvPr id="5" name="Footer Placeholder 3"/>
          <p:cNvSpPr>
            <a:spLocks noGrp="1"/>
          </p:cNvSpPr>
          <p:nvPr>
            <p:ph type="ftr" sz="quarter" idx="11"/>
          </p:nvPr>
        </p:nvSpPr>
        <p:spPr/>
        <p:txBody>
          <a:bodyPr/>
          <a:lstStyle/>
          <a:p>
            <a:r>
              <a:rPr lang="en-IN"/>
              <a:t>1</a:t>
            </a:r>
          </a:p>
        </p:txBody>
      </p:sp>
      <p:sp>
        <p:nvSpPr>
          <p:cNvPr id="6" name="Slide Number Placeholder 4"/>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4826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F2EB5C-6B69-4D43-B9B9-E51AA0928B75}" type="datetime1">
              <a:rPr lang="en-IN" smtClean="0"/>
              <a:t>14-05-2022</a:t>
            </a:fld>
            <a:endParaRPr lang="en-IN"/>
          </a:p>
        </p:txBody>
      </p:sp>
      <p:sp>
        <p:nvSpPr>
          <p:cNvPr id="5" name="Footer Placeholder 2"/>
          <p:cNvSpPr>
            <a:spLocks noGrp="1"/>
          </p:cNvSpPr>
          <p:nvPr>
            <p:ph type="ftr" sz="quarter" idx="11"/>
          </p:nvPr>
        </p:nvSpPr>
        <p:spPr/>
        <p:txBody>
          <a:bodyPr/>
          <a:lstStyle/>
          <a:p>
            <a:r>
              <a:rPr lang="en-IN"/>
              <a:t>1</a:t>
            </a:r>
          </a:p>
        </p:txBody>
      </p:sp>
      <p:sp>
        <p:nvSpPr>
          <p:cNvPr id="6" name="Slide Number Placeholder 3"/>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69486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F45AF9-D376-4E7B-847F-4E185EC808B8}" type="datetime1">
              <a:rPr lang="en-IN" smtClean="0"/>
              <a:t>14-05-2022</a:t>
            </a:fld>
            <a:endParaRPr lang="en-IN"/>
          </a:p>
        </p:txBody>
      </p:sp>
      <p:sp>
        <p:nvSpPr>
          <p:cNvPr id="5" name="Footer Placeholder 5"/>
          <p:cNvSpPr>
            <a:spLocks noGrp="1"/>
          </p:cNvSpPr>
          <p:nvPr>
            <p:ph type="ftr" sz="quarter" idx="11"/>
          </p:nvPr>
        </p:nvSpPr>
        <p:spPr/>
        <p:txBody>
          <a:bodyPr/>
          <a:lstStyle/>
          <a:p>
            <a:r>
              <a:rPr lang="en-IN"/>
              <a:t>1</a:t>
            </a:r>
          </a:p>
        </p:txBody>
      </p:sp>
      <p:sp>
        <p:nvSpPr>
          <p:cNvPr id="6"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03899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2EBA7-8679-4A96-9CD0-23394D330B03}" type="datetime1">
              <a:rPr lang="en-IN" smtClean="0"/>
              <a:t>14-05-2022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755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803C13-60B9-4416-AA18-BCAFD9588BE0}" type="datetime1">
              <a:rPr lang="en-IN" smtClean="0"/>
              <a:t>14-05-2022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1</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C21D2-1F74-4E68-8C19-5849482CF186}" type="slidenum">
              <a:rPr lang="en-IN" smtClean="0"/>
              <a:t>‹#›</a:t>
            </a:fld>
            <a:endParaRPr lang="en-IN"/>
          </a:p>
        </p:txBody>
      </p:sp>
    </p:spTree>
    <p:extLst>
      <p:ext uri="{BB962C8B-B14F-4D97-AF65-F5344CB8AC3E}">
        <p14:creationId xmlns:p14="http://schemas.microsoft.com/office/powerpoint/2010/main" val="37819499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pii/S209044792030206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hindawi.com/journals/mpe/2021/666441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abstract/document/966452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hytojournal.com/archives/2017/vol6issue5/PartU/6-5-80-125.pdf" TargetMode="External"/><Relationship Id="rId2" Type="http://schemas.openxmlformats.org/officeDocument/2006/relationships/hyperlink" Target="https://ieeexplore.ieee.org/document/9358615" TargetMode="External"/><Relationship Id="rId1" Type="http://schemas.openxmlformats.org/officeDocument/2006/relationships/slideLayout" Target="../slideLayouts/slideLayout2.xml"/><Relationship Id="rId4" Type="http://schemas.openxmlformats.org/officeDocument/2006/relationships/hyperlink" Target="https://ieeexplore.ieee.org/document/8468083"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jisrt.com/wp-content/uploads/2019/05/IJISRT19MY198.pdf" TargetMode="External"/><Relationship Id="rId2" Type="http://schemas.openxmlformats.org/officeDocument/2006/relationships/hyperlink" Target="https://ieeexplore.ieee.org/document/8938211" TargetMode="External"/><Relationship Id="rId1" Type="http://schemas.openxmlformats.org/officeDocument/2006/relationships/slideLayout" Target="../slideLayouts/slideLayout2.xml"/><Relationship Id="rId4" Type="http://schemas.openxmlformats.org/officeDocument/2006/relationships/hyperlink" Target="https://ieeexplore.ieee.org/document/915589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journal.upgris.ac.id/index.php/asset/article/view/6019" TargetMode="External"/><Relationship Id="rId2" Type="http://schemas.openxmlformats.org/officeDocument/2006/relationships/hyperlink" Target="http://www.ijstr.org/final-print/jan2020/Prediction-Of-Rainfall-Using-Machine-Learning-Techniques.pdf"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209044792030206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abstract/document/9664520" TargetMode="External"/><Relationship Id="rId2" Type="http://schemas.openxmlformats.org/officeDocument/2006/relationships/hyperlink" Target="https://www.hindawi.com/journals/mpe/2021/66644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hytojournal.com/archives/2017/vol6issue5/PartU/6-5-80-125.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846808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9382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jisrt.com/wp-content/uploads/2019/05/IJISRT19MY198.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915589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jstr.org/final-print/jan2020/Prediction-Of-Rainfall-Using-Machine-Learning-Technique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ournal.upgris.ac.id/index.php/asset/article/view/6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8004-7A33-4CEF-A8AD-20D957B585F8}"/>
              </a:ext>
            </a:extLst>
          </p:cNvPr>
          <p:cNvSpPr>
            <a:spLocks noGrp="1"/>
          </p:cNvSpPr>
          <p:nvPr>
            <p:ph type="title"/>
          </p:nvPr>
        </p:nvSpPr>
        <p:spPr>
          <a:xfrm>
            <a:off x="646111" y="705267"/>
            <a:ext cx="9404723" cy="1400530"/>
          </a:xfrm>
        </p:spPr>
        <p:txBody>
          <a:bodyPr/>
          <a:lstStyle/>
          <a:p>
            <a:pPr algn="ctr"/>
            <a:r>
              <a:rPr lang="en-US" sz="3600" b="1" dirty="0">
                <a:solidFill>
                  <a:schemeClr val="accent1"/>
                </a:solidFill>
                <a:latin typeface="Times New Roman" panose="02020603050405020304" pitchFamily="18" charset="0"/>
                <a:cs typeface="Times New Roman" panose="02020603050405020304" pitchFamily="18" charset="0"/>
              </a:rPr>
              <a:t>RAINFALL PREDICTION USING ARIMA AND LINEAR REGRESSION MODEL</a:t>
            </a:r>
            <a:br>
              <a:rPr lang="en-US" sz="3600" b="1" dirty="0">
                <a:solidFill>
                  <a:schemeClr val="accent1"/>
                </a:solidFill>
                <a:latin typeface="Times New Roman" panose="02020603050405020304" pitchFamily="18" charset="0"/>
                <a:cs typeface="Times New Roman" panose="02020603050405020304" pitchFamily="18" charset="0"/>
              </a:rPr>
            </a:b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AE7F73-CC9C-4138-9CEE-96E4B3C53DF0}"/>
              </a:ext>
            </a:extLst>
          </p:cNvPr>
          <p:cNvSpPr>
            <a:spLocks noGrp="1"/>
          </p:cNvSpPr>
          <p:nvPr>
            <p:ph idx="1"/>
          </p:nvPr>
        </p:nvSpPr>
        <p:spPr>
          <a:xfrm>
            <a:off x="2696982" y="2366790"/>
            <a:ext cx="8946541" cy="4195481"/>
          </a:xfrm>
        </p:spPr>
        <p:txBody>
          <a:bodyPr>
            <a:normAutofit/>
          </a:bodyPr>
          <a:lstStyle/>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BATCH:-    </a:t>
            </a:r>
            <a:r>
              <a:rPr lang="en-US" sz="2400" dirty="0">
                <a:solidFill>
                  <a:schemeClr val="tx1"/>
                </a:solidFill>
                <a:latin typeface="Times New Roman" panose="02020603050405020304" pitchFamily="18" charset="0"/>
                <a:cs typeface="Times New Roman" panose="02020603050405020304" pitchFamily="18" charset="0"/>
              </a:rPr>
              <a:t>A12</a:t>
            </a:r>
          </a:p>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DOMAIN:-</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NAME:-      </a:t>
            </a:r>
            <a:r>
              <a:rPr lang="en-IN" sz="2400" dirty="0" err="1">
                <a:solidFill>
                  <a:schemeClr val="tx1"/>
                </a:solidFill>
                <a:latin typeface="Times New Roman" panose="02020603050405020304" pitchFamily="18" charset="0"/>
                <a:cs typeface="Times New Roman" panose="02020603050405020304" pitchFamily="18" charset="0"/>
              </a:rPr>
              <a:t>Supriya.S</a:t>
            </a:r>
            <a:r>
              <a:rPr lang="en-IN" sz="2400" dirty="0">
                <a:solidFill>
                  <a:schemeClr val="tx1"/>
                </a:solidFill>
                <a:latin typeface="Times New Roman" panose="02020603050405020304" pitchFamily="18" charset="0"/>
                <a:cs typeface="Times New Roman" panose="02020603050405020304" pitchFamily="18" charset="0"/>
              </a:rPr>
              <a:t>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Surya.P</a:t>
            </a:r>
            <a:r>
              <a:rPr lang="en-IN" sz="2400" dirty="0">
                <a:solidFill>
                  <a:schemeClr val="tx1"/>
                </a:solidFill>
                <a:latin typeface="Times New Roman" panose="02020603050405020304" pitchFamily="18" charset="0"/>
                <a:cs typeface="Times New Roman" panose="02020603050405020304" pitchFamily="18" charset="0"/>
              </a:rPr>
              <a:t>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r>
              <a:rPr lang="en-IN" sz="2400" b="1" dirty="0">
                <a:latin typeface="Times New Roman" panose="02020603050405020304" pitchFamily="18" charset="0"/>
                <a:cs typeface="Times New Roman" panose="02020603050405020304" pitchFamily="18" charset="0"/>
              </a:rPr>
              <a:t>GUIDE NAME:- </a:t>
            </a:r>
            <a:r>
              <a:rPr lang="en-IN" sz="2400" dirty="0" err="1">
                <a:latin typeface="Times New Roman" panose="02020603050405020304" pitchFamily="18" charset="0"/>
                <a:cs typeface="Times New Roman" panose="02020603050405020304" pitchFamily="18" charset="0"/>
              </a:rPr>
              <a:t>Dr.K.Sangeetha</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F63095-7D77-41D5-AE11-FB163D74AAD5}"/>
              </a:ext>
            </a:extLst>
          </p:cNvPr>
          <p:cNvSpPr>
            <a:spLocks noGrp="1"/>
          </p:cNvSpPr>
          <p:nvPr>
            <p:ph type="sldNum" sz="quarter" idx="12"/>
          </p:nvPr>
        </p:nvSpPr>
        <p:spPr/>
        <p:txBody>
          <a:bodyPr/>
          <a:lstStyle/>
          <a:p>
            <a:fld id="{F2BC21D2-1F74-4E68-8C19-5849482CF186}" type="slidenum">
              <a:rPr lang="en-IN" sz="2400" smtClean="0">
                <a:solidFill>
                  <a:schemeClr val="bg2"/>
                </a:solidFill>
                <a:latin typeface="Times New Roman" panose="02020603050405020304" pitchFamily="18" charset="0"/>
                <a:cs typeface="Times New Roman" panose="02020603050405020304" pitchFamily="18" charset="0"/>
              </a:rPr>
              <a:t>1</a:t>
            </a:fld>
            <a:endParaRPr lang="en-IN" sz="24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6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107228616"/>
              </p:ext>
            </p:extLst>
          </p:nvPr>
        </p:nvGraphicFramePr>
        <p:xfrm>
          <a:off x="522082" y="1063414"/>
          <a:ext cx="11443496" cy="5318532"/>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602377">
                  <a:extLst>
                    <a:ext uri="{9D8B030D-6E8A-4147-A177-3AD203B41FA5}">
                      <a16:colId xmlns:a16="http://schemas.microsoft.com/office/drawing/2014/main" val="1802718874"/>
                    </a:ext>
                  </a:extLst>
                </a:gridCol>
                <a:gridCol w="1393372">
                  <a:extLst>
                    <a:ext uri="{9D8B030D-6E8A-4147-A177-3AD203B41FA5}">
                      <a16:colId xmlns:a16="http://schemas.microsoft.com/office/drawing/2014/main" val="4191255212"/>
                    </a:ext>
                  </a:extLst>
                </a:gridCol>
                <a:gridCol w="2464526">
                  <a:extLst>
                    <a:ext uri="{9D8B030D-6E8A-4147-A177-3AD203B41FA5}">
                      <a16:colId xmlns:a16="http://schemas.microsoft.com/office/drawing/2014/main" val="1750217451"/>
                    </a:ext>
                  </a:extLst>
                </a:gridCol>
                <a:gridCol w="2185851">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659524">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936672">
                <a:tc>
                  <a:txBody>
                    <a:bodyPr/>
                    <a:lstStyle/>
                    <a:p>
                      <a:pPr algn="l">
                        <a:buClrTx/>
                      </a:pPr>
                      <a:r>
                        <a:rPr lang="en-US" sz="2000" b="0" i="0" dirty="0">
                          <a:effectLst/>
                          <a:latin typeface="Times New Roman" panose="02020603050405020304" pitchFamily="18" charset="0"/>
                          <a:cs typeface="Times New Roman" panose="02020603050405020304" pitchFamily="18" charset="0"/>
                        </a:rPr>
                        <a:t>Rainfall forecasting model using machine learning methods: Case study Terengganu, Malaysia.</a:t>
                      </a:r>
                      <a:endParaRPr lang="en-US" sz="200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err="1">
                          <a:latin typeface="Times New Roman" panose="02020603050405020304" pitchFamily="18" charset="0"/>
                          <a:cs typeface="Times New Roman" panose="02020603050405020304" pitchFamily="18" charset="0"/>
                        </a:rPr>
                        <a:t>Wanie</a:t>
                      </a:r>
                      <a:r>
                        <a:rPr lang="en-IN" sz="2000" dirty="0">
                          <a:latin typeface="Times New Roman" panose="02020603050405020304" pitchFamily="18" charset="0"/>
                          <a:cs typeface="Times New Roman" panose="02020603050405020304" pitchFamily="18" charset="0"/>
                        </a:rPr>
                        <a:t> M. Ridwan,</a:t>
                      </a:r>
                    </a:p>
                    <a:p>
                      <a:pPr algn="l">
                        <a:buClrTx/>
                      </a:pPr>
                      <a:r>
                        <a:rPr lang="en-IN" sz="2000" dirty="0">
                          <a:latin typeface="Times New Roman" panose="02020603050405020304" pitchFamily="18" charset="0"/>
                          <a:cs typeface="Times New Roman" panose="02020603050405020304" pitchFamily="18" charset="0"/>
                        </a:rPr>
                        <a:t>Michelle </a:t>
                      </a:r>
                      <a:r>
                        <a:rPr lang="en-IN" sz="2000" dirty="0" err="1">
                          <a:latin typeface="Times New Roman" panose="02020603050405020304" pitchFamily="18" charset="0"/>
                          <a:cs typeface="Times New Roman" panose="02020603050405020304" pitchFamily="18" charset="0"/>
                        </a:rPr>
                        <a:t>Sapitang</a:t>
                      </a:r>
                      <a:r>
                        <a:rPr lang="en-IN" sz="2000" dirty="0">
                          <a:latin typeface="Times New Roman" panose="02020603050405020304" pitchFamily="18" charset="0"/>
                          <a:cs typeface="Times New Roman" panose="02020603050405020304" pitchFamily="18" charset="0"/>
                        </a:rPr>
                        <a:t>,</a:t>
                      </a:r>
                    </a:p>
                    <a:p>
                      <a:pPr algn="l">
                        <a:buClrTx/>
                      </a:pPr>
                      <a:r>
                        <a:rPr lang="en-IN" sz="2000" dirty="0" err="1">
                          <a:latin typeface="Times New Roman" panose="02020603050405020304" pitchFamily="18" charset="0"/>
                          <a:cs typeface="Times New Roman" panose="02020603050405020304" pitchFamily="18" charset="0"/>
                        </a:rPr>
                        <a:t>Awatif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Aziz,Khairul</a:t>
                      </a:r>
                      <a:r>
                        <a:rPr lang="en-IN" sz="2000" dirty="0">
                          <a:latin typeface="Times New Roman" panose="02020603050405020304" pitchFamily="18" charset="0"/>
                          <a:cs typeface="Times New Roman" panose="02020603050405020304" pitchFamily="18" charset="0"/>
                        </a:rPr>
                        <a:t> Faizal </a:t>
                      </a:r>
                      <a:r>
                        <a:rPr lang="en-IN" sz="2000" dirty="0" err="1">
                          <a:latin typeface="Times New Roman" panose="02020603050405020304" pitchFamily="18" charset="0"/>
                          <a:cs typeface="Times New Roman" panose="02020603050405020304" pitchFamily="18" charset="0"/>
                        </a:rPr>
                        <a:t>Kushiar</a:t>
                      </a:r>
                      <a:r>
                        <a:rPr lang="en-IN" sz="2000" dirty="0">
                          <a:latin typeface="Times New Roman" panose="02020603050405020304" pitchFamily="18" charset="0"/>
                          <a:cs typeface="Times New Roman" panose="02020603050405020304" pitchFamily="18" charset="0"/>
                        </a:rPr>
                        <a:t>,</a:t>
                      </a:r>
                    </a:p>
                    <a:p>
                      <a:pPr algn="l">
                        <a:buClrTx/>
                      </a:pPr>
                      <a:r>
                        <a:rPr lang="en-IN" sz="2000" dirty="0">
                          <a:latin typeface="Times New Roman" panose="02020603050405020304" pitchFamily="18" charset="0"/>
                          <a:cs typeface="Times New Roman" panose="02020603050405020304" pitchFamily="18" charset="0"/>
                        </a:rPr>
                        <a:t>Ali Najah Ahmed,</a:t>
                      </a:r>
                    </a:p>
                    <a:p>
                      <a:pPr algn="l">
                        <a:buClrTx/>
                      </a:pPr>
                      <a:r>
                        <a:rPr lang="en-IN" sz="2000" dirty="0">
                          <a:latin typeface="Times New Roman" panose="02020603050405020304" pitchFamily="18" charset="0"/>
                          <a:cs typeface="Times New Roman" panose="02020603050405020304" pitchFamily="18" charset="0"/>
                        </a:rPr>
                        <a:t>Ahmed El-</a:t>
                      </a:r>
                      <a:r>
                        <a:rPr lang="en-IN" sz="2000" dirty="0" err="1">
                          <a:latin typeface="Times New Roman" panose="02020603050405020304" pitchFamily="18" charset="0"/>
                          <a:cs typeface="Times New Roman" panose="02020603050405020304" pitchFamily="18" charset="0"/>
                        </a:rPr>
                        <a:t>Shafie</a:t>
                      </a:r>
                      <a:r>
                        <a:rPr lang="en-IN" sz="2000" dirty="0">
                          <a:latin typeface="Times New Roman" panose="02020603050405020304" pitchFamily="18" charset="0"/>
                          <a:cs typeface="Times New Roman" panose="02020603050405020304" pitchFamily="18" charset="0"/>
                        </a:rPr>
                        <a:t>.</a:t>
                      </a:r>
                    </a:p>
                  </a:txBody>
                  <a:tcPr/>
                </a:tc>
                <a:tc>
                  <a:txBody>
                    <a:bodyPr/>
                    <a:lstStyle/>
                    <a:p>
                      <a:pPr algn="l">
                        <a:buClrTx/>
                      </a:pPr>
                      <a:r>
                        <a:rPr lang="en-US" sz="2000" dirty="0">
                          <a:latin typeface="Times New Roman" panose="02020603050405020304" pitchFamily="18" charset="0"/>
                          <a:cs typeface="Times New Roman" panose="02020603050405020304" pitchFamily="18" charset="0"/>
                        </a:rPr>
                        <a:t>Science Direct.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effectLst/>
                          <a:latin typeface="Times New Roman" panose="02020603050405020304" pitchFamily="18" charset="0"/>
                          <a:cs typeface="Times New Roman" panose="02020603050405020304" pitchFamily="18" charset="0"/>
                        </a:rPr>
                        <a:t>Bayesian Linear Regression (BLR), Boosted Decision Tree Regression ,Decision Forest Regression (DFR) and Neural Network Regression.</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Forecasting Rainfall Using Autocorrelation Function shows high accuracy.</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Accurate rainfall prediction might be achieved by proposing hybrid machine learning algorithms and with the inclusion of different climate change scenarios.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722336">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https://www.sciencedirect.com/science/article/pii/S2090447920302069</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10</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82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4282981442"/>
              </p:ext>
            </p:extLst>
          </p:nvPr>
        </p:nvGraphicFramePr>
        <p:xfrm>
          <a:off x="522082" y="1012014"/>
          <a:ext cx="11443496" cy="5120185"/>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602377">
                  <a:extLst>
                    <a:ext uri="{9D8B030D-6E8A-4147-A177-3AD203B41FA5}">
                      <a16:colId xmlns:a16="http://schemas.microsoft.com/office/drawing/2014/main" val="1802718874"/>
                    </a:ext>
                  </a:extLst>
                </a:gridCol>
                <a:gridCol w="1393372">
                  <a:extLst>
                    <a:ext uri="{9D8B030D-6E8A-4147-A177-3AD203B41FA5}">
                      <a16:colId xmlns:a16="http://schemas.microsoft.com/office/drawing/2014/main" val="4191255212"/>
                    </a:ext>
                  </a:extLst>
                </a:gridCol>
                <a:gridCol w="1689463">
                  <a:extLst>
                    <a:ext uri="{9D8B030D-6E8A-4147-A177-3AD203B41FA5}">
                      <a16:colId xmlns:a16="http://schemas.microsoft.com/office/drawing/2014/main" val="1750217451"/>
                    </a:ext>
                  </a:extLst>
                </a:gridCol>
                <a:gridCol w="2960914">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67010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726754">
                <a:tc>
                  <a:txBody>
                    <a:bodyPr/>
                    <a:lstStyle/>
                    <a:p>
                      <a:pPr algn="l">
                        <a:buClrTx/>
                      </a:pPr>
                      <a:r>
                        <a:rPr lang="en-US" sz="2000" dirty="0">
                          <a:latin typeface="Times New Roman" panose="02020603050405020304" pitchFamily="18" charset="0"/>
                          <a:cs typeface="Times New Roman" panose="02020603050405020304" pitchFamily="18" charset="0"/>
                        </a:rPr>
                        <a:t>Prediction of Short-Time Rainfall Based on Deep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(2021)</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err="1">
                          <a:latin typeface="Times New Roman" panose="02020603050405020304" pitchFamily="18" charset="0"/>
                          <a:cs typeface="Times New Roman" panose="02020603050405020304" pitchFamily="18" charset="0"/>
                        </a:rPr>
                        <a:t>Dechao</a:t>
                      </a:r>
                      <a:r>
                        <a:rPr lang="en-IN" sz="2000" dirty="0">
                          <a:latin typeface="Times New Roman" panose="02020603050405020304" pitchFamily="18" charset="0"/>
                          <a:cs typeface="Times New Roman" panose="02020603050405020304" pitchFamily="18" charset="0"/>
                        </a:rPr>
                        <a:t> Sun, </a:t>
                      </a:r>
                      <a:r>
                        <a:rPr lang="en-IN" sz="2000" dirty="0" err="1">
                          <a:latin typeface="Times New Roman" panose="02020603050405020304" pitchFamily="18" charset="0"/>
                          <a:cs typeface="Times New Roman" panose="02020603050405020304" pitchFamily="18" charset="0"/>
                        </a:rPr>
                        <a:t>Jiali</a:t>
                      </a:r>
                      <a:r>
                        <a:rPr lang="en-IN" sz="2000" dirty="0">
                          <a:latin typeface="Times New Roman" panose="02020603050405020304" pitchFamily="18" charset="0"/>
                          <a:cs typeface="Times New Roman" panose="02020603050405020304" pitchFamily="18" charset="0"/>
                        </a:rPr>
                        <a:t> Wu, Hong Huang, </a:t>
                      </a:r>
                      <a:r>
                        <a:rPr lang="en-IN" sz="2000" dirty="0" err="1">
                          <a:latin typeface="Times New Roman" panose="02020603050405020304" pitchFamily="18" charset="0"/>
                          <a:cs typeface="Times New Roman" panose="02020603050405020304" pitchFamily="18" charset="0"/>
                        </a:rPr>
                        <a:t>Renfang</a:t>
                      </a:r>
                      <a:r>
                        <a:rPr lang="en-IN" sz="2000" dirty="0">
                          <a:latin typeface="Times New Roman" panose="02020603050405020304" pitchFamily="18" charset="0"/>
                          <a:cs typeface="Times New Roman" panose="02020603050405020304" pitchFamily="18" charset="0"/>
                        </a:rPr>
                        <a:t> Wang , Feng Liang, and Hong Xinhua.</a:t>
                      </a:r>
                    </a:p>
                  </a:txBody>
                  <a:tcPr/>
                </a:tc>
                <a:tc>
                  <a:txBody>
                    <a:bodyPr/>
                    <a:lstStyle/>
                    <a:p>
                      <a:pPr algn="l">
                        <a:buClrTx/>
                      </a:pPr>
                      <a:r>
                        <a:rPr lang="en-US" sz="2000" dirty="0" err="1">
                          <a:latin typeface="Times New Roman" panose="02020603050405020304" pitchFamily="18" charset="0"/>
                          <a:cs typeface="Times New Roman" panose="02020603050405020304" pitchFamily="18" charset="0"/>
                        </a:rPr>
                        <a:t>Hindawi</a:t>
                      </a:r>
                      <a:r>
                        <a:rPr lang="en-US" sz="20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GRU</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experimental results show that the algorithm can effectively extract the temporal and spatial features of radar echo maps, reduce the error between the predicted value and the real value of rainfall, and improve the accuracy of short-term rainfall prediction.</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features like meteorological features, temperature, wind field are not included.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595172">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https://www.hindawi.com/journals/mpe/2021/6664413/</a:t>
                      </a:r>
                      <a:endParaRPr lang="en-IN" sz="2000" b="1" u="sng" dirty="0">
                        <a:solidFill>
                          <a:srgbClr val="0070C0"/>
                        </a:solidFill>
                        <a:latin typeface="Times New Roman" panose="02020603050405020304" pitchFamily="18" charset="0"/>
                        <a:cs typeface="Times New Roman" panose="02020603050405020304" pitchFamily="18" charset="0"/>
                      </a:endParaRPr>
                    </a:p>
                    <a:p>
                      <a:pPr algn="l"/>
                      <a:endParaRPr lang="en-IN" sz="2000" b="0"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11</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81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1457534335"/>
              </p:ext>
            </p:extLst>
          </p:nvPr>
        </p:nvGraphicFramePr>
        <p:xfrm>
          <a:off x="522082" y="1012014"/>
          <a:ext cx="11443496" cy="5342194"/>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924595">
                  <a:extLst>
                    <a:ext uri="{9D8B030D-6E8A-4147-A177-3AD203B41FA5}">
                      <a16:colId xmlns:a16="http://schemas.microsoft.com/office/drawing/2014/main" val="1802718874"/>
                    </a:ext>
                  </a:extLst>
                </a:gridCol>
                <a:gridCol w="1071154">
                  <a:extLst>
                    <a:ext uri="{9D8B030D-6E8A-4147-A177-3AD203B41FA5}">
                      <a16:colId xmlns:a16="http://schemas.microsoft.com/office/drawing/2014/main" val="4191255212"/>
                    </a:ext>
                  </a:extLst>
                </a:gridCol>
                <a:gridCol w="2682240">
                  <a:extLst>
                    <a:ext uri="{9D8B030D-6E8A-4147-A177-3AD203B41FA5}">
                      <a16:colId xmlns:a16="http://schemas.microsoft.com/office/drawing/2014/main" val="1750217451"/>
                    </a:ext>
                  </a:extLst>
                </a:gridCol>
                <a:gridCol w="1968137">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67010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726754">
                <a:tc>
                  <a:txBody>
                    <a:bodyPr/>
                    <a:lstStyle/>
                    <a:p>
                      <a:pPr algn="l">
                        <a:buClr>
                          <a:schemeClr val="bg1"/>
                        </a:buClr>
                      </a:pPr>
                      <a:r>
                        <a:rPr lang="en-US" sz="2000" dirty="0">
                          <a:latin typeface="Times New Roman" panose="02020603050405020304" pitchFamily="18" charset="0"/>
                          <a:cs typeface="Times New Roman" panose="02020603050405020304" pitchFamily="18" charset="0"/>
                        </a:rPr>
                        <a:t>Rainfall Prediction Using Machine Learning Algorithms for the Various Ecological Zones of Ghana.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(2021)</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
                          <a:schemeClr val="bg1"/>
                        </a:buClr>
                      </a:pPr>
                      <a:r>
                        <a:rPr lang="en-IN" sz="2000" dirty="0">
                          <a:latin typeface="Times New Roman" panose="02020603050405020304" pitchFamily="18" charset="0"/>
                          <a:cs typeface="Times New Roman" panose="02020603050405020304" pitchFamily="18" charset="0"/>
                        </a:rPr>
                        <a:t>Nana Kofi </a:t>
                      </a:r>
                      <a:r>
                        <a:rPr lang="en-IN" sz="2000" dirty="0" err="1">
                          <a:latin typeface="Times New Roman" panose="02020603050405020304" pitchFamily="18" charset="0"/>
                          <a:cs typeface="Times New Roman" panose="02020603050405020304" pitchFamily="18" charset="0"/>
                        </a:rPr>
                        <a:t>Ahoi</a:t>
                      </a:r>
                      <a:r>
                        <a:rPr lang="en-IN" sz="2000" dirty="0">
                          <a:latin typeface="Times New Roman" panose="02020603050405020304" pitchFamily="18" charset="0"/>
                          <a:cs typeface="Times New Roman" panose="02020603050405020304" pitchFamily="18" charset="0"/>
                        </a:rPr>
                        <a:t> Appiah-Badu, Yaw </a:t>
                      </a:r>
                      <a:r>
                        <a:rPr lang="en-IN" sz="2000" dirty="0" err="1">
                          <a:latin typeface="Times New Roman" panose="02020603050405020304" pitchFamily="18" charset="0"/>
                          <a:cs typeface="Times New Roman" panose="02020603050405020304" pitchFamily="18" charset="0"/>
                        </a:rPr>
                        <a:t>Marfo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Missah</a:t>
                      </a:r>
                      <a:r>
                        <a:rPr lang="en-IN" sz="2000" dirty="0">
                          <a:latin typeface="Times New Roman" panose="02020603050405020304" pitchFamily="18" charset="0"/>
                          <a:cs typeface="Times New Roman" panose="02020603050405020304" pitchFamily="18" charset="0"/>
                        </a:rPr>
                        <a:t>, Leonard K. </a:t>
                      </a:r>
                      <a:r>
                        <a:rPr lang="en-IN" sz="2000" dirty="0" err="1">
                          <a:latin typeface="Times New Roman" panose="02020603050405020304" pitchFamily="18" charset="0"/>
                          <a:cs typeface="Times New Roman" panose="02020603050405020304" pitchFamily="18" charset="0"/>
                        </a:rPr>
                        <a:t>Amekudzi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Najim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Ussiph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Twum</a:t>
                      </a:r>
                      <a:r>
                        <a:rPr lang="en-IN" sz="2000" dirty="0">
                          <a:latin typeface="Times New Roman" panose="02020603050405020304" pitchFamily="18" charset="0"/>
                          <a:cs typeface="Times New Roman" panose="02020603050405020304" pitchFamily="18" charset="0"/>
                        </a:rPr>
                        <a:t> Frimpong, And Emmanuel </a:t>
                      </a:r>
                      <a:r>
                        <a:rPr lang="en-IN" sz="2000" dirty="0" err="1">
                          <a:latin typeface="Times New Roman" panose="02020603050405020304" pitchFamily="18" charset="0"/>
                          <a:cs typeface="Times New Roman" panose="02020603050405020304" pitchFamily="18" charset="0"/>
                        </a:rPr>
                        <a:t>Ahene</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buClrTx/>
                      </a:pPr>
                      <a:endParaRPr lang="en-US" sz="2000" dirty="0">
                        <a:latin typeface="Times New Roman" panose="02020603050405020304" pitchFamily="18" charset="0"/>
                        <a:cs typeface="Times New Roman" panose="02020603050405020304" pitchFamily="18" charset="0"/>
                      </a:endParaRPr>
                    </a:p>
                  </a:txBody>
                  <a:tcPr/>
                </a:tc>
                <a:tc>
                  <a:txBody>
                    <a:bodyPr/>
                    <a:lstStyle/>
                    <a:p>
                      <a:pPr algn="l">
                        <a:buClr>
                          <a:schemeClr val="bg1"/>
                        </a:buClr>
                      </a:pPr>
                      <a:r>
                        <a:rPr lang="en-US" sz="2000" dirty="0">
                          <a:latin typeface="Times New Roman" panose="02020603050405020304" pitchFamily="18" charset="0"/>
                          <a:cs typeface="Times New Roman" panose="02020603050405020304" pitchFamily="18" charset="0"/>
                        </a:rPr>
                        <a:t>Decision Tree (DT), Random Forest (RF), Multilayer Perceptron (MLP), Extreme Gradient Boosting (XGB) and 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(KNN)</a:t>
                      </a:r>
                    </a:p>
                  </a:txBody>
                  <a:tcPr/>
                </a:tc>
                <a:tc>
                  <a:txBody>
                    <a:bodyPr/>
                    <a:lstStyle/>
                    <a:p>
                      <a:pPr algn="l">
                        <a:buClr>
                          <a:schemeClr val="bg1"/>
                        </a:buClr>
                      </a:pPr>
                      <a:r>
                        <a:rPr lang="en-US" sz="2000" dirty="0">
                          <a:latin typeface="Times New Roman" panose="02020603050405020304" pitchFamily="18" charset="0"/>
                          <a:cs typeface="Times New Roman" panose="02020603050405020304" pitchFamily="18" charset="0"/>
                        </a:rPr>
                        <a:t>Decision Tree is consistently portrayed as the fastest, whereas MLP used the most run time.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performed worst in all zones on all training and testing ratios.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595172">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https://ieeexplore.ieee.org/abstract/document/9664520</a:t>
                      </a:r>
                      <a:endParaRPr lang="en-IN" sz="2000" b="1" u="sng" dirty="0">
                        <a:solidFill>
                          <a:srgbClr val="0070C0"/>
                        </a:solidFill>
                        <a:latin typeface="Times New Roman" panose="02020603050405020304" pitchFamily="18" charset="0"/>
                        <a:cs typeface="Times New Roman" panose="02020603050405020304" pitchFamily="18" charset="0"/>
                      </a:endParaRPr>
                    </a:p>
                    <a:p>
                      <a:pPr algn="l"/>
                      <a:endParaRPr lang="en-IN" sz="2000" b="0"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96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5A49-5E90-48E9-A38A-E2295D78793B}"/>
              </a:ext>
            </a:extLst>
          </p:cNvPr>
          <p:cNvSpPr>
            <a:spLocks noGrp="1"/>
          </p:cNvSpPr>
          <p:nvPr>
            <p:ph type="title"/>
          </p:nvPr>
        </p:nvSpPr>
        <p:spPr/>
        <p:txBody>
          <a:bodyPr/>
          <a:lstStyle/>
          <a:p>
            <a:pPr algn="just"/>
            <a:r>
              <a:rPr lang="en-US" sz="3200" b="1" dirty="0">
                <a:solidFill>
                  <a:schemeClr val="tx1"/>
                </a:solidFill>
                <a:latin typeface="Times New Roman" panose="02020603050405020304" pitchFamily="18" charset="0"/>
                <a:cs typeface="Times New Roman" panose="02020603050405020304" pitchFamily="18" charset="0"/>
              </a:rPr>
              <a:t>PROBLEM DEFINITION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56710-527D-4C50-A05C-DE47F6711415}"/>
              </a:ext>
            </a:extLst>
          </p:cNvPr>
          <p:cNvSpPr>
            <a:spLocks noGrp="1"/>
          </p:cNvSpPr>
          <p:nvPr>
            <p:ph idx="1"/>
          </p:nvPr>
        </p:nvSpPr>
        <p:spPr>
          <a:xfrm>
            <a:off x="763677" y="1152983"/>
            <a:ext cx="10427061" cy="4195481"/>
          </a:xfrm>
        </p:spPr>
        <p:txBody>
          <a:bodyPr>
            <a:noAutofit/>
          </a:bodyPr>
          <a:lstStyle/>
          <a:p>
            <a:pPr algn="just">
              <a:buClrTx/>
            </a:pPr>
            <a:r>
              <a:rPr lang="en-US" sz="2400" dirty="0">
                <a:latin typeface="Times New Roman" pitchFamily="18" charset="0"/>
                <a:cs typeface="Times New Roman" pitchFamily="18" charset="0"/>
              </a:rPr>
              <a:t>Rainfall forms the primary input to the river basin, affecting the water capacity a stream, particularly during the torrential rainfall event. </a:t>
            </a:r>
          </a:p>
          <a:p>
            <a:pPr algn="just">
              <a:buClrTx/>
            </a:pPr>
            <a:r>
              <a:rPr lang="en-US" sz="2400" dirty="0">
                <a:latin typeface="Times New Roman" pitchFamily="18" charset="0"/>
                <a:cs typeface="Times New Roman" pitchFamily="18" charset="0"/>
              </a:rPr>
              <a:t>Moreover, one of the major focuses of climate change study is to understand whether there is an extreme change in the occurrence and frequency of heavy rainfall events. </a:t>
            </a:r>
          </a:p>
          <a:p>
            <a:pPr algn="just">
              <a:buClrTx/>
            </a:pPr>
            <a:r>
              <a:rPr lang="en-US" sz="2400" dirty="0">
                <a:latin typeface="Times New Roman" pitchFamily="18" charset="0"/>
                <a:cs typeface="Times New Roman" pitchFamily="18" charset="0"/>
              </a:rPr>
              <a:t>The accuracy level of the ML models used in predicting rainfall based on historical data has been one of the most critical concerns in hydrological studies. </a:t>
            </a:r>
          </a:p>
          <a:p>
            <a:pPr algn="just">
              <a:buClrTx/>
            </a:pPr>
            <a:r>
              <a:rPr lang="en-US" sz="2400" dirty="0">
                <a:latin typeface="Times New Roman" pitchFamily="18" charset="0"/>
                <a:cs typeface="Times New Roman" pitchFamily="18" charset="0"/>
              </a:rPr>
              <a:t>Hence, there are needs to develop ML algorithms capable in predicting rainfall with acceptable level of precision and in reducing the error in the dataset of the projected rainfall from climate change model with the expected observable rainfall.</a:t>
            </a:r>
          </a:p>
          <a:p>
            <a:pPr algn="just">
              <a:lnSpc>
                <a:spcPct val="150000"/>
              </a:lnSpc>
              <a:buClrTx/>
            </a:pPr>
            <a:endParaRPr lang="en-US" sz="2400" dirty="0">
              <a:latin typeface="Times New Roman" pitchFamily="18" charset="0"/>
              <a:cs typeface="Times New Roman" pitchFamily="18" charset="0"/>
            </a:endParaRPr>
          </a:p>
          <a:p>
            <a:pPr marL="0" indent="0" algn="just">
              <a:buClrTx/>
              <a:buNone/>
            </a:pPr>
            <a:endParaRPr lang="en-US" sz="2400" b="0" i="0" dirty="0">
              <a:effectLst/>
              <a:latin typeface="Roboto" panose="02000000000000000000" pitchFamily="2" charset="0"/>
            </a:endParaRPr>
          </a:p>
        </p:txBody>
      </p:sp>
      <p:sp>
        <p:nvSpPr>
          <p:cNvPr id="4" name="Slide Number Placeholder 3">
            <a:extLst>
              <a:ext uri="{FF2B5EF4-FFF2-40B4-BE49-F238E27FC236}">
                <a16:creationId xmlns:a16="http://schemas.microsoft.com/office/drawing/2014/main" id="{538A9FBE-1B0C-49EF-9A62-DAF8075D38B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13</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61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CA1C-BAE4-433A-81BE-456C09C1C9B6}"/>
              </a:ext>
            </a:extLst>
          </p:cNvPr>
          <p:cNvSpPr>
            <a:spLocks noGrp="1"/>
          </p:cNvSpPr>
          <p:nvPr>
            <p:ph type="title"/>
          </p:nvPr>
        </p:nvSpPr>
        <p:spPr/>
        <p:txBody>
          <a:bodyPr/>
          <a:lstStyle/>
          <a:p>
            <a:r>
              <a:rPr lang="en-US" sz="3200" b="1" dirty="0">
                <a:solidFill>
                  <a:schemeClr val="accent2"/>
                </a:solidFill>
                <a:latin typeface="Times New Roman" panose="02020603050405020304" pitchFamily="18" charset="0"/>
                <a:cs typeface="Times New Roman" panose="02020603050405020304" pitchFamily="18" charset="0"/>
              </a:rPr>
              <a:t>FEASIBILITY ANALYSIS</a:t>
            </a:r>
            <a:endParaRPr lang="en-IN" sz="32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8B036D-27FB-4BA5-8284-9697ECDE0204}"/>
              </a:ext>
            </a:extLst>
          </p:cNvPr>
          <p:cNvSpPr>
            <a:spLocks noGrp="1"/>
          </p:cNvSpPr>
          <p:nvPr>
            <p:ph idx="1"/>
          </p:nvPr>
        </p:nvSpPr>
        <p:spPr>
          <a:xfrm>
            <a:off x="646111" y="1427053"/>
            <a:ext cx="10187352" cy="4195481"/>
          </a:xfrm>
        </p:spPr>
        <p:txBody>
          <a:bodyPr>
            <a:normAutofit/>
          </a:bodyPr>
          <a:lstStyle/>
          <a:p>
            <a:pPr algn="just">
              <a:buClrTx/>
            </a:pPr>
            <a:r>
              <a:rPr lang="en-US" sz="2400" dirty="0">
                <a:latin typeface="Times New Roman" pitchFamily="18" charset="0"/>
                <a:cs typeface="Times New Roman" pitchFamily="18" charset="0"/>
              </a:rPr>
              <a:t>The feasibility of the project is analyzed in this phase and business proposal is put forth with a very general plan for the project and some cost estimates. </a:t>
            </a:r>
          </a:p>
          <a:p>
            <a:pPr algn="just">
              <a:buClrTx/>
            </a:pPr>
            <a:r>
              <a:rPr lang="en-US" sz="2400" dirty="0">
                <a:latin typeface="Times New Roman" pitchFamily="18" charset="0"/>
                <a:cs typeface="Times New Roman" pitchFamily="18" charset="0"/>
              </a:rPr>
              <a:t>During system analysis the feasibility study of the proposed system is to be carried out. This is to ensure that the proposed system is not a burden to the company.  </a:t>
            </a:r>
          </a:p>
          <a:p>
            <a:pPr algn="just">
              <a:buClrTx/>
            </a:pPr>
            <a:r>
              <a:rPr lang="en-US" sz="2400" dirty="0">
                <a:latin typeface="Times New Roman" pitchFamily="18" charset="0"/>
                <a:cs typeface="Times New Roman" pitchFamily="18" charset="0"/>
              </a:rPr>
              <a:t>For feasibility analysis, some understanding of the major requirements for the system is essential.</a:t>
            </a:r>
          </a:p>
        </p:txBody>
      </p:sp>
      <p:sp>
        <p:nvSpPr>
          <p:cNvPr id="4" name="Slide Number Placeholder 3">
            <a:extLst>
              <a:ext uri="{FF2B5EF4-FFF2-40B4-BE49-F238E27FC236}">
                <a16:creationId xmlns:a16="http://schemas.microsoft.com/office/drawing/2014/main" id="{DF2E8887-6474-4526-8A32-C287E11AD7E0}"/>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14</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6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0361-0B91-4F51-9681-B78CE169BDE0}"/>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TECHNICAL FEASIBILITY    </a:t>
            </a:r>
            <a:br>
              <a:rPr lang="en-US" sz="3200" b="1" dirty="0">
                <a:solidFill>
                  <a:schemeClr val="accent2"/>
                </a:solidFill>
                <a:latin typeface="Times New Roman" pitchFamily="18" charset="0"/>
                <a:cs typeface="Times New Roman" pitchFamily="18" charset="0"/>
              </a:rPr>
            </a:br>
            <a:endParaRPr lang="en-IN" sz="3200" dirty="0">
              <a:solidFill>
                <a:schemeClr val="accent2"/>
              </a:solidFill>
            </a:endParaRPr>
          </a:p>
        </p:txBody>
      </p:sp>
      <p:sp>
        <p:nvSpPr>
          <p:cNvPr id="3" name="Content Placeholder 2">
            <a:extLst>
              <a:ext uri="{FF2B5EF4-FFF2-40B4-BE49-F238E27FC236}">
                <a16:creationId xmlns:a16="http://schemas.microsoft.com/office/drawing/2014/main" id="{A2DA77F0-421A-44B0-AED7-85BFB52ADE95}"/>
              </a:ext>
            </a:extLst>
          </p:cNvPr>
          <p:cNvSpPr>
            <a:spLocks noGrp="1"/>
          </p:cNvSpPr>
          <p:nvPr>
            <p:ph idx="1"/>
          </p:nvPr>
        </p:nvSpPr>
        <p:spPr>
          <a:xfrm>
            <a:off x="646111" y="1399776"/>
            <a:ext cx="10474735" cy="4195481"/>
          </a:xfrm>
        </p:spPr>
        <p:txBody>
          <a:bodyPr>
            <a:normAutofit/>
          </a:bodyPr>
          <a:lstStyle/>
          <a:p>
            <a:pPr algn="just">
              <a:buClrTx/>
            </a:pPr>
            <a:r>
              <a:rPr lang="en-US" sz="2400" dirty="0">
                <a:latin typeface="Times New Roman" panose="02020603050405020304" pitchFamily="18" charset="0"/>
                <a:cs typeface="Times New Roman" panose="02020603050405020304" pitchFamily="18" charset="0"/>
              </a:rPr>
              <a:t>This project deals with rainfall prediction. Time series analysis model using in the project is helpful in predicting future aspects of data.</a:t>
            </a:r>
          </a:p>
          <a:p>
            <a:pPr algn="just">
              <a:buClrTx/>
            </a:pPr>
            <a:r>
              <a:rPr lang="en-US" sz="2400" dirty="0">
                <a:latin typeface="Times New Roman" panose="02020603050405020304" pitchFamily="18" charset="0"/>
                <a:cs typeface="Times New Roman" panose="02020603050405020304" pitchFamily="18" charset="0"/>
              </a:rPr>
              <a:t>Machine Learning algorithms and techniques using in the project will be helpful with good accuracy score and in rainfall also it gives pretty good prediction.</a:t>
            </a:r>
          </a:p>
          <a:p>
            <a:pPr algn="just">
              <a:buClrTx/>
            </a:pPr>
            <a:r>
              <a:rPr lang="en-US" sz="2400" dirty="0">
                <a:latin typeface="Times New Roman" panose="02020603050405020304" pitchFamily="18" charset="0"/>
                <a:cs typeface="Times New Roman" panose="02020603050405020304" pitchFamily="18" charset="0"/>
              </a:rPr>
              <a:t>The system is developed using Python language and Flask framework which provides libraries, modules and tools to build web-application.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3F25F0B-C48D-48D9-9A39-35BB3035A1F6}"/>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15</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0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C0E-3F37-45A1-A60A-C64800B323B9}"/>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ECONOMICAL FEASIBILITY</a:t>
            </a:r>
            <a:endParaRPr lang="en-IN" sz="3200" dirty="0">
              <a:solidFill>
                <a:schemeClr val="accent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E389F-148B-4931-A397-C35A23FB4B23}"/>
                  </a:ext>
                </a:extLst>
              </p:cNvPr>
              <p:cNvSpPr>
                <a:spLocks noGrp="1"/>
              </p:cNvSpPr>
              <p:nvPr>
                <p:ph idx="1"/>
              </p:nvPr>
            </p:nvSpPr>
            <p:spPr>
              <a:xfrm>
                <a:off x="761990" y="1063416"/>
                <a:ext cx="9775381" cy="4756033"/>
              </a:xfrm>
            </p:spPr>
            <p:txBody>
              <a:bodyPr>
                <a:noAutofit/>
              </a:bodyPr>
              <a:lstStyle/>
              <a:p>
                <a:pPr algn="just">
                  <a:buClrTx/>
                </a:pPr>
                <a:r>
                  <a:rPr lang="en-US" sz="2400" dirty="0">
                    <a:latin typeface="Times New Roman" panose="02020603050405020304" pitchFamily="18" charset="0"/>
                    <a:cs typeface="Times New Roman" pitchFamily="18" charset="0"/>
                  </a:rPr>
                  <a:t>This study is carried out to check the economic impact that the system will have on the organization. </a:t>
                </a:r>
              </a:p>
              <a:p>
                <a:pPr algn="just">
                  <a:buClrTx/>
                </a:pPr>
                <a:r>
                  <a:rPr lang="en-US" sz="2400" dirty="0">
                    <a:latin typeface="Times New Roman" panose="02020603050405020304" pitchFamily="18" charset="0"/>
                    <a:cs typeface="Times New Roman" pitchFamily="18" charset="0"/>
                  </a:rPr>
                  <a:t>Cost depends upon hardware configuration and software required in our project.</a:t>
                </a:r>
              </a:p>
              <a:p>
                <a:pPr>
                  <a:lnSpc>
                    <a:spcPct val="150000"/>
                  </a:lnSpc>
                  <a:buClrTx/>
                </a:pPr>
                <a:r>
                  <a:rPr lang="en-US" sz="2400" dirty="0">
                    <a:latin typeface="Times New Roman" panose="02020603050405020304" pitchFamily="18" charset="0"/>
                    <a:cs typeface="Times New Roman" pitchFamily="18" charset="0"/>
                  </a:rPr>
                  <a:t>Total number of lines of code (LOC) = 1300K </a:t>
                </a:r>
              </a:p>
              <a:p>
                <a:pPr marL="0" indent="0">
                  <a:buClrTx/>
                  <a:buNone/>
                </a:pPr>
                <a:r>
                  <a:rPr lang="en-US" sz="2400" dirty="0">
                    <a:latin typeface="Times New Roman" panose="02020603050405020304" pitchFamily="18" charset="0"/>
                    <a:cs typeface="Times New Roman" pitchFamily="18" charset="0"/>
                  </a:rPr>
                  <a:t>		KLOC=1300/1000=1.3 </a:t>
                </a:r>
              </a:p>
              <a:p>
                <a:pPr marL="0" indent="0">
                  <a:buClrTx/>
                  <a:buNone/>
                </a:pPr>
                <a:r>
                  <a:rPr lang="en-US" sz="2400" dirty="0">
                    <a:latin typeface="Times New Roman" panose="02020603050405020304" pitchFamily="18" charset="0"/>
                    <a:cs typeface="Times New Roman" pitchFamily="18" charset="0"/>
                  </a:rPr>
                  <a:t>		Effort = 2.4*(</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1.3)</m:t>
                        </m:r>
                      </m:e>
                      <m:sup>
                        <m:r>
                          <a:rPr lang="en-US" sz="2400" b="0" i="1" smtClean="0">
                            <a:latin typeface="Cambria Math" panose="02040503050406030204" pitchFamily="18" charset="0"/>
                          </a:rPr>
                          <m:t>1.05</m:t>
                        </m:r>
                      </m:sup>
                    </m:sSup>
                  </m:oMath>
                </a14:m>
                <a:r>
                  <a:rPr lang="en-US" sz="2400" dirty="0">
                    <a:latin typeface="Times New Roman" panose="02020603050405020304" pitchFamily="18" charset="0"/>
                    <a:cs typeface="Times New Roman" pitchFamily="18" charset="0"/>
                  </a:rPr>
                  <a:t> =&gt;3.161 </a:t>
                </a:r>
                <a:r>
                  <a:rPr lang="en-US" sz="2400" i="1" dirty="0">
                    <a:latin typeface="Times New Roman" panose="02020603050405020304" pitchFamily="18" charset="0"/>
                    <a:cs typeface="Times New Roman" panose="02020603050405020304" pitchFamily="18" charset="0"/>
                  </a:rPr>
                  <a:t>person-month</a:t>
                </a:r>
              </a:p>
              <a:p>
                <a:pPr marL="0" indent="0">
                  <a:buClrTx/>
                  <a:buNone/>
                </a:pP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itchFamily="18" charset="0"/>
                  </a:rPr>
                  <a:t>Development time = 2.5</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(3.161)</m:t>
                        </m:r>
                      </m:e>
                      <m:sup>
                        <m:r>
                          <a:rPr lang="en-US" sz="2400" b="0" i="1" smtClean="0">
                            <a:latin typeface="Cambria Math" panose="02040503050406030204" pitchFamily="18" charset="0"/>
                          </a:rPr>
                          <m:t>0.38</m:t>
                        </m:r>
                      </m:sup>
                    </m:sSup>
                  </m:oMath>
                </a14:m>
                <a:r>
                  <a:rPr lang="en-US" sz="2400" dirty="0">
                    <a:latin typeface="Times New Roman" panose="02020603050405020304" pitchFamily="18" charset="0"/>
                    <a:cs typeface="Times New Roman" pitchFamily="18" charset="0"/>
                  </a:rPr>
                  <a:t> =&gt; 3.871 </a:t>
                </a:r>
                <a:r>
                  <a:rPr lang="en-US" sz="2400" i="1" dirty="0">
                    <a:latin typeface="Times New Roman" panose="02020603050405020304" pitchFamily="18" charset="0"/>
                    <a:cs typeface="Times New Roman" panose="02020603050405020304" pitchFamily="18" charset="0"/>
                  </a:rPr>
                  <a:t>months</a:t>
                </a:r>
              </a:p>
              <a:p>
                <a:pPr marL="0" indent="0">
                  <a:buClrTx/>
                  <a:buNone/>
                </a:pPr>
                <a:r>
                  <a:rPr lang="en-US" sz="2400" dirty="0">
                    <a:latin typeface="Times New Roman" panose="02020603050405020304" pitchFamily="18" charset="0"/>
                    <a:cs typeface="Times New Roman" pitchFamily="18" charset="0"/>
                  </a:rPr>
                  <a:t>		Person required =3.161/3.871 =&gt;0.816 </a:t>
                </a:r>
                <a:r>
                  <a:rPr lang="en-US" sz="2400" i="1" dirty="0">
                    <a:latin typeface="Times New Roman" panose="02020603050405020304" pitchFamily="18" charset="0"/>
                    <a:cs typeface="Times New Roman" panose="02020603050405020304" pitchFamily="18" charset="0"/>
                  </a:rPr>
                  <a:t>person</a:t>
                </a:r>
              </a:p>
              <a:p>
                <a:pPr marL="0" indent="0">
                  <a:buClrTx/>
                  <a:buNone/>
                </a:pPr>
                <a:r>
                  <a:rPr lang="en-US" sz="2400" dirty="0">
                    <a:latin typeface="Times New Roman" panose="02020603050405020304" pitchFamily="18" charset="0"/>
                    <a:cs typeface="Times New Roman" pitchFamily="18" charset="0"/>
                  </a:rPr>
                  <a:t>		Productivity = 1.3/3.161 =&gt; 0.411 </a:t>
                </a:r>
                <a:r>
                  <a:rPr lang="en-US" sz="2400" i="1" dirty="0">
                    <a:latin typeface="Times New Roman" panose="02020603050405020304" pitchFamily="18" charset="0"/>
                    <a:cs typeface="Times New Roman" panose="02020603050405020304" pitchFamily="18" charset="0"/>
                  </a:rPr>
                  <a:t>KLOC/ person-month</a:t>
                </a:r>
              </a:p>
              <a:p>
                <a:pPr>
                  <a:lnSpc>
                    <a:spcPct val="150000"/>
                  </a:lnSpc>
                  <a:buClrTx/>
                </a:pPr>
                <a:r>
                  <a:rPr lang="en-US" sz="2400" b="1" dirty="0">
                    <a:latin typeface="Times New Roman" panose="02020603050405020304" pitchFamily="18" charset="0"/>
                    <a:cs typeface="Times New Roman" panose="02020603050405020304" pitchFamily="18" charset="0"/>
                  </a:rPr>
                  <a:t>P=411 LOC/person-month</a:t>
                </a:r>
              </a:p>
              <a:p>
                <a:pPr marL="0" indent="0" algn="just">
                  <a:buClrTx/>
                  <a:buNone/>
                </a:pPr>
                <a:endParaRPr lang="en-IN" sz="2400" dirty="0">
                  <a:latin typeface="Times New Roman" panose="02020603050405020304" pitchFamily="18" charset="0"/>
                  <a:cs typeface="Times New Roman" panose="02020603050405020304" pitchFamily="18" charset="0"/>
                </a:endParaRPr>
              </a:p>
              <a:p>
                <a:pPr marL="0" indent="0" algn="just">
                  <a:buClrTx/>
                  <a:buNone/>
                </a:pPr>
                <a:endParaRPr lang="en-IN" sz="2400" dirty="0">
                  <a:latin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78E389F-148B-4931-A397-C35A23FB4B23}"/>
                  </a:ext>
                </a:extLst>
              </p:cNvPr>
              <p:cNvSpPr>
                <a:spLocks noGrp="1" noRot="1" noChangeAspect="1" noMove="1" noResize="1" noEditPoints="1" noAdjustHandles="1" noChangeArrowheads="1" noChangeShapeType="1" noTextEdit="1"/>
              </p:cNvSpPr>
              <p:nvPr>
                <p:ph idx="1"/>
              </p:nvPr>
            </p:nvSpPr>
            <p:spPr>
              <a:xfrm>
                <a:off x="761990" y="1063416"/>
                <a:ext cx="9775381" cy="4756033"/>
              </a:xfrm>
              <a:blipFill>
                <a:blip r:embed="rId2"/>
                <a:stretch>
                  <a:fillRect l="-499" t="-1024" r="-873" b="-1715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38AEDAC-2DE2-40F9-B873-FDBA16A9E07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16</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07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SOCIAL FEASIBILITY</a:t>
            </a:r>
            <a:br>
              <a:rPr lang="en-US" sz="3200" b="1" dirty="0">
                <a:solidFill>
                  <a:schemeClr val="accent2"/>
                </a:solidFill>
                <a:latin typeface="Times New Roman" pitchFamily="18" charset="0"/>
                <a:cs typeface="Times New Roman" pitchFamily="18" charset="0"/>
              </a:rPr>
            </a:br>
            <a:endParaRPr lang="en-IN" sz="3200" b="1" dirty="0">
              <a:solidFill>
                <a:schemeClr val="accent2"/>
              </a:solidFill>
            </a:endParaRPr>
          </a:p>
        </p:txBody>
      </p:sp>
      <p:sp>
        <p:nvSpPr>
          <p:cNvPr id="3" name="Content Placeholder 2">
            <a:extLst>
              <a:ext uri="{FF2B5EF4-FFF2-40B4-BE49-F238E27FC236}">
                <a16:creationId xmlns:a16="http://schemas.microsoft.com/office/drawing/2014/main" id="{2B89AC3D-90A2-4094-9974-22FA7D89F2C9}"/>
              </a:ext>
            </a:extLst>
          </p:cNvPr>
          <p:cNvSpPr>
            <a:spLocks noGrp="1"/>
          </p:cNvSpPr>
          <p:nvPr>
            <p:ph idx="1"/>
          </p:nvPr>
        </p:nvSpPr>
        <p:spPr>
          <a:xfrm>
            <a:off x="772386" y="1331259"/>
            <a:ext cx="8946541" cy="4195481"/>
          </a:xfrm>
        </p:spPr>
        <p:txBody>
          <a:bodyPr>
            <a:normAutofit/>
          </a:bodyPr>
          <a:lstStyle/>
          <a:p>
            <a:pPr algn="just">
              <a:buClrTx/>
            </a:pPr>
            <a:r>
              <a:rPr lang="en-US" sz="2400" dirty="0">
                <a:latin typeface="Times New Roman" pitchFamily="18" charset="0"/>
                <a:cs typeface="Times New Roman" pitchFamily="18" charset="0"/>
              </a:rPr>
              <a:t>Rainfall is one of the difficult and uncertain tasks that have a significant impact on human society.</a:t>
            </a:r>
          </a:p>
          <a:p>
            <a:pPr algn="just">
              <a:buClrTx/>
            </a:pPr>
            <a:r>
              <a:rPr lang="en-US" sz="2400" dirty="0">
                <a:latin typeface="Times New Roman" pitchFamily="18" charset="0"/>
                <a:cs typeface="Times New Roman" pitchFamily="18" charset="0"/>
              </a:rPr>
              <a:t>Timely and accurate forecasting can productively help to reduce human and financial loss.</a:t>
            </a:r>
          </a:p>
          <a:p>
            <a:pPr algn="just">
              <a:buClrTx/>
            </a:pPr>
            <a:r>
              <a:rPr lang="en-US" sz="2400" dirty="0">
                <a:latin typeface="Times New Roman" pitchFamily="18" charset="0"/>
                <a:cs typeface="Times New Roman" pitchFamily="18" charset="0"/>
              </a:rPr>
              <a:t>The project is social feasible.</a:t>
            </a:r>
            <a:endParaRPr lang="en-IN" sz="2400" dirty="0"/>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17</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69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74BE-4BC1-4199-8B6B-F60C3B9B89FD}"/>
              </a:ext>
            </a:extLst>
          </p:cNvPr>
          <p:cNvSpPr>
            <a:spLocks noGrp="1"/>
          </p:cNvSpPr>
          <p:nvPr>
            <p:ph type="title"/>
          </p:nvPr>
        </p:nvSpPr>
        <p:spPr/>
        <p:txBody>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p>
        </p:txBody>
      </p:sp>
      <p:pic>
        <p:nvPicPr>
          <p:cNvPr id="4" name="Content Placeholder 3">
            <a:extLst>
              <a:ext uri="{FF2B5EF4-FFF2-40B4-BE49-F238E27FC236}">
                <a16:creationId xmlns:a16="http://schemas.microsoft.com/office/drawing/2014/main" id="{A4354793-A20D-40AB-8213-785C579A488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1375952"/>
            <a:ext cx="9706429" cy="5029329"/>
          </a:xfrm>
          <a:prstGeom prst="rect">
            <a:avLst/>
          </a:prstGeom>
          <a:noFill/>
          <a:ln>
            <a:noFill/>
          </a:ln>
        </p:spPr>
      </p:pic>
      <p:sp>
        <p:nvSpPr>
          <p:cNvPr id="3" name="Slide Number Placeholder 2">
            <a:extLst>
              <a:ext uri="{FF2B5EF4-FFF2-40B4-BE49-F238E27FC236}">
                <a16:creationId xmlns:a16="http://schemas.microsoft.com/office/drawing/2014/main" id="{6A2C979B-2A35-4F1B-9E81-E58EA2E22A7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18</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5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5969-B16E-4964-A3D4-73DED2CD3147}"/>
              </a:ext>
            </a:extLst>
          </p:cNvPr>
          <p:cNvSpPr>
            <a:spLocks noGrp="1"/>
          </p:cNvSpPr>
          <p:nvPr>
            <p:ph type="title"/>
          </p:nvPr>
        </p:nvSpPr>
        <p:spPr>
          <a:xfrm>
            <a:off x="646111" y="304672"/>
            <a:ext cx="9404723" cy="1400530"/>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C44713-BBC0-450E-9B64-5493ACA1855C}"/>
              </a:ext>
            </a:extLst>
          </p:cNvPr>
          <p:cNvSpPr>
            <a:spLocks noGrp="1"/>
          </p:cNvSpPr>
          <p:nvPr>
            <p:ph idx="1"/>
          </p:nvPr>
        </p:nvSpPr>
        <p:spPr>
          <a:xfrm>
            <a:off x="646111" y="1222651"/>
            <a:ext cx="10239603" cy="4195481"/>
          </a:xfrm>
        </p:spPr>
        <p:txBody>
          <a:bodyPr>
            <a:noAutofit/>
          </a:bodyPr>
          <a:lstStyle/>
          <a:p>
            <a:pPr marL="0" algn="just">
              <a:lnSpc>
                <a:spcPct val="107000"/>
              </a:lnSpc>
              <a:spcBef>
                <a:spcPts val="0"/>
              </a:spcBef>
              <a:spcAft>
                <a:spcPts val="800"/>
              </a:spcAft>
              <a:buClrTx/>
            </a:pPr>
            <a:r>
              <a:rPr lang="en-US" sz="2400" dirty="0" err="1">
                <a:effectLst/>
                <a:latin typeface="Times New Roman" panose="02020603050405020304" pitchFamily="18" charset="0"/>
                <a:ea typeface="Times New Roman" panose="02020603050405020304" pitchFamily="18" charset="0"/>
              </a:rPr>
              <a:t>U.Ashwini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K.Kalaivani</a:t>
            </a:r>
            <a:r>
              <a:rPr lang="en-US" sz="2400" dirty="0">
                <a:effectLst/>
                <a:latin typeface="Times New Roman" panose="02020603050405020304" pitchFamily="18" charset="0"/>
                <a:ea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rPr>
              <a:t>K.Ulagapriya</a:t>
            </a:r>
            <a:r>
              <a:rPr lang="en-US" sz="2400" dirty="0">
                <a:effectLst/>
                <a:latin typeface="Times New Roman" panose="02020603050405020304" pitchFamily="18" charset="0"/>
                <a:ea typeface="Times New Roman" panose="02020603050405020304" pitchFamily="18" charset="0"/>
              </a:rPr>
              <a:t> and </a:t>
            </a:r>
            <a:r>
              <a:rPr lang="en-US" sz="2400" dirty="0" err="1">
                <a:effectLst/>
                <a:latin typeface="Times New Roman" panose="02020603050405020304" pitchFamily="18" charset="0"/>
                <a:ea typeface="Times New Roman" panose="02020603050405020304" pitchFamily="18" charset="0"/>
              </a:rPr>
              <a:t>A.Saritha</a:t>
            </a:r>
            <a:r>
              <a:rPr lang="en-US" sz="2400" dirty="0">
                <a:effectLst/>
                <a:latin typeface="Times New Roman" panose="02020603050405020304" pitchFamily="18" charset="0"/>
                <a:ea typeface="Times New Roman" panose="02020603050405020304" pitchFamily="18" charset="0"/>
              </a:rPr>
              <a:t>, year 2021, “</a:t>
            </a:r>
            <a:r>
              <a:rPr lang="en-US" sz="2400" i="1" dirty="0">
                <a:effectLst/>
                <a:latin typeface="Times New Roman" panose="02020603050405020304" pitchFamily="18" charset="0"/>
                <a:ea typeface="Times New Roman" panose="02020603050405020304" pitchFamily="18" charset="0"/>
              </a:rPr>
              <a:t>Time Series Analysis based </a:t>
            </a:r>
            <a:r>
              <a:rPr lang="en-US" sz="2400" i="1" dirty="0" err="1">
                <a:effectLst/>
                <a:latin typeface="Times New Roman" panose="02020603050405020304" pitchFamily="18" charset="0"/>
                <a:ea typeface="Times New Roman" panose="02020603050405020304" pitchFamily="18" charset="0"/>
              </a:rPr>
              <a:t>Tamilnadu</a:t>
            </a:r>
            <a:r>
              <a:rPr lang="en-US" sz="2400" i="1" dirty="0">
                <a:effectLst/>
                <a:latin typeface="Times New Roman" panose="02020603050405020304" pitchFamily="18" charset="0"/>
                <a:ea typeface="Times New Roman" panose="02020603050405020304" pitchFamily="18" charset="0"/>
              </a:rPr>
              <a:t> Monsoon Rainfall Prediction using Seasonal ARIMA</a:t>
            </a:r>
            <a:r>
              <a:rPr lang="en-US" sz="2400" dirty="0">
                <a:effectLst/>
                <a:latin typeface="Times New Roman" panose="02020603050405020304" pitchFamily="18" charset="0"/>
                <a:ea typeface="Times New Roman" panose="02020603050405020304" pitchFamily="18" charset="0"/>
              </a:rPr>
              <a:t>” ,IEEE, Chennai, India.</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://ieeexplore.ieee.org/document/9358615</a:t>
            </a:r>
            <a:endParaRPr lang="en-I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Anosh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Graham , Ekta Pathak Mishra, year 2017,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Time series analysis model to forecast rainfall  for Allahabad region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Journal of Pharmacognosy and Phytochemistry, Uttar Pradesh, India.</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://www.phytojournal.com/archives/2017/vol6issue5/PartU/6-5-80-125.pdf</a:t>
            </a:r>
            <a:endParaRPr lang="en-IN"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Pengcheng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Yangyang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Jia, Jerry Gao, Wei Song, Hareton Leung, year 2018,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Short-term Rainfall Forecasting Using Multi-layer Perceptron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China.</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a:t>
            </a:r>
            <a:r>
              <a:rPr lang="en-US" sz="2000" b="0" dirty="0">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https://ieeexplore.ieee.org/document/8468083</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ClrTx/>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ts val="2850"/>
              </a:lnSpc>
              <a:spcBef>
                <a:spcPts val="0"/>
              </a:spcBef>
              <a:spcAft>
                <a:spcPts val="0"/>
              </a:spcAft>
              <a:buClrTx/>
              <a:buNone/>
            </a:pPr>
            <a:endParaRPr lang="en-IN" sz="2400" b="1"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DAABDE-A1E8-4C30-9DCF-E7AB0B89CECC}"/>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19</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69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8F1-5E2B-44B6-BCCB-72BC29D409EF}"/>
              </a:ext>
            </a:extLst>
          </p:cNvPr>
          <p:cNvSpPr>
            <a:spLocks noGrp="1"/>
          </p:cNvSpPr>
          <p:nvPr>
            <p:ph type="title"/>
          </p:nvPr>
        </p:nvSpPr>
        <p:spPr>
          <a:xfrm>
            <a:off x="646111" y="274392"/>
            <a:ext cx="9404723" cy="140053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CDAF2-B2C3-46FB-94F0-553D10E03748}"/>
              </a:ext>
            </a:extLst>
          </p:cNvPr>
          <p:cNvSpPr>
            <a:spLocks noGrp="1"/>
          </p:cNvSpPr>
          <p:nvPr>
            <p:ph idx="1"/>
          </p:nvPr>
        </p:nvSpPr>
        <p:spPr>
          <a:xfrm>
            <a:off x="567734" y="1149799"/>
            <a:ext cx="10553112" cy="4351338"/>
          </a:xfrm>
        </p:spPr>
        <p:txBody>
          <a:bodyPr>
            <a:noAutofit/>
          </a:bodyPr>
          <a:lstStyle/>
          <a:p>
            <a:pPr algn="just">
              <a:buClr>
                <a:schemeClr val="bg1"/>
              </a:buClr>
            </a:pPr>
            <a:r>
              <a:rPr lang="en-US" sz="2400" b="0" i="0" dirty="0">
                <a:effectLst/>
                <a:latin typeface="Times New Roman" panose="02020603050405020304" pitchFamily="18" charset="0"/>
                <a:cs typeface="Times New Roman" panose="02020603050405020304" pitchFamily="18" charset="0"/>
              </a:rPr>
              <a:t>Rainfall forecasting is very important because </a:t>
            </a:r>
            <a:r>
              <a:rPr lang="en-US" sz="2400" b="1" i="0" dirty="0">
                <a:effectLst/>
                <a:latin typeface="Times New Roman" panose="02020603050405020304" pitchFamily="18" charset="0"/>
                <a:cs typeface="Times New Roman" panose="02020603050405020304" pitchFamily="18" charset="0"/>
              </a:rPr>
              <a:t>heavy and irregular rainfall can have many impacts like destruction of crops and farms</a:t>
            </a:r>
            <a:r>
              <a:rPr lang="en-US" sz="2400" b="0" i="0" dirty="0">
                <a:effectLst/>
                <a:latin typeface="Times New Roman" panose="02020603050405020304" pitchFamily="18" charset="0"/>
                <a:cs typeface="Times New Roman" panose="02020603050405020304" pitchFamily="18" charset="0"/>
              </a:rPr>
              <a:t>, damage of property so a better forecasting model is essential for an early warning that can minimize risks to life and property and also managing the agricultural farms in better way.</a:t>
            </a:r>
          </a:p>
          <a:p>
            <a:pPr algn="just">
              <a:buClr>
                <a:schemeClr val="bg1"/>
              </a:buClr>
            </a:pPr>
            <a:r>
              <a:rPr lang="en-US" sz="2400" dirty="0">
                <a:latin typeface="Times New Roman" pitchFamily="18" charset="0"/>
                <a:cs typeface="Times New Roman" pitchFamily="18" charset="0"/>
              </a:rPr>
              <a:t>The proposed scheme provides annual rainfall prediction and four seasonal rainfall predictions such as summer, autumn, rainy, and winter. </a:t>
            </a:r>
          </a:p>
          <a:p>
            <a:pPr algn="just">
              <a:buClr>
                <a:schemeClr val="bg1"/>
              </a:buClr>
            </a:pPr>
            <a:r>
              <a:rPr lang="en-US" sz="2400" dirty="0">
                <a:latin typeface="Times New Roman" pitchFamily="18" charset="0"/>
                <a:cs typeface="Times New Roman" pitchFamily="18" charset="0"/>
              </a:rPr>
              <a:t>The ARIMA trained on 1400 epoch for revealing very good results. Linear regression is acted as the best optimizer. </a:t>
            </a:r>
          </a:p>
          <a:p>
            <a:pPr algn="just">
              <a:buClr>
                <a:schemeClr val="bg1"/>
              </a:buClr>
            </a:pPr>
            <a:r>
              <a:rPr lang="en-US" sz="2400" dirty="0">
                <a:latin typeface="Times New Roman" pitchFamily="18" charset="0"/>
                <a:cs typeface="Times New Roman" pitchFamily="18" charset="0"/>
              </a:rPr>
              <a:t>The ARIMA model revealed better accuracy in all of the seasonal and annual rainfall. </a:t>
            </a:r>
          </a:p>
          <a:p>
            <a:pPr algn="just">
              <a:buClr>
                <a:schemeClr val="bg1"/>
              </a:buClr>
            </a:pPr>
            <a:r>
              <a:rPr lang="en-US" sz="2400" dirty="0">
                <a:latin typeface="Times New Roman" pitchFamily="18" charset="0"/>
                <a:cs typeface="Times New Roman" pitchFamily="18" charset="0"/>
              </a:rPr>
              <a:t>We use the real data from Indian government </a:t>
            </a:r>
            <a:r>
              <a:rPr lang="en-US" sz="2400">
                <a:latin typeface="Times New Roman" pitchFamily="18" charset="0"/>
                <a:cs typeface="Times New Roman" pitchFamily="18" charset="0"/>
              </a:rPr>
              <a:t>website </a:t>
            </a:r>
            <a:r>
              <a:rPr lang="en-US" sz="2400" b="1">
                <a:latin typeface="Times New Roman" pitchFamily="18" charset="0"/>
                <a:cs typeface="Times New Roman" pitchFamily="18" charset="0"/>
                <a:hlinkClick r:id="rId2"/>
              </a:rPr>
              <a:t>https://data.gov.in/</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and </a:t>
            </a:r>
            <a:r>
              <a:rPr lang="en-US" sz="2400" dirty="0">
                <a:latin typeface="Times New Roman" pitchFamily="18" charset="0"/>
                <a:cs typeface="Times New Roman" pitchFamily="18" charset="0"/>
              </a:rPr>
              <a:t>compare the model quality based on several criteria in ARIMA.</a:t>
            </a:r>
          </a:p>
          <a:p>
            <a:pPr marL="0" indent="0" algn="just">
              <a:buNone/>
            </a:pPr>
            <a:endParaRPr lang="en-US" sz="2400" dirty="0">
              <a:latin typeface="Times New Roman" pitchFamily="18" charset="0"/>
              <a:cs typeface="Times New Roman" pitchFamily="18" charset="0"/>
            </a:endParaRPr>
          </a:p>
          <a:p>
            <a:pPr algn="just">
              <a:buClr>
                <a:schemeClr val="bg1"/>
              </a:buClr>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80F22E-44FE-450C-85F2-D990098F5D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05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252A-8DA5-4C17-A6C2-E0C12F75C013}"/>
              </a:ext>
            </a:extLst>
          </p:cNvPr>
          <p:cNvSpPr>
            <a:spLocks noGrp="1"/>
          </p:cNvSpPr>
          <p:nvPr>
            <p:ph type="title"/>
          </p:nvPr>
        </p:nvSpPr>
        <p:spPr>
          <a:xfrm>
            <a:off x="646111" y="330798"/>
            <a:ext cx="9404723" cy="1400530"/>
          </a:xfrm>
        </p:spPr>
        <p:txBody>
          <a:bodyPr/>
          <a:lstStyle/>
          <a:p>
            <a:r>
              <a:rPr lang="en-US" sz="3400" b="1" dirty="0">
                <a:solidFill>
                  <a:schemeClr val="tx1"/>
                </a:solidFill>
                <a:latin typeface="Times New Roman" panose="02020603050405020304" pitchFamily="18" charset="0"/>
                <a:cs typeface="Times New Roman" panose="02020603050405020304" pitchFamily="18" charset="0"/>
              </a:rPr>
              <a:t>REFERENCES</a:t>
            </a:r>
            <a:endParaRPr lang="en-IN" sz="3400" dirty="0"/>
          </a:p>
        </p:txBody>
      </p:sp>
      <p:sp>
        <p:nvSpPr>
          <p:cNvPr id="3" name="Content Placeholder 2">
            <a:extLst>
              <a:ext uri="{FF2B5EF4-FFF2-40B4-BE49-F238E27FC236}">
                <a16:creationId xmlns:a16="http://schemas.microsoft.com/office/drawing/2014/main" id="{7C99F962-6308-4BE4-BF0F-DC470E4DE01C}"/>
              </a:ext>
            </a:extLst>
          </p:cNvPr>
          <p:cNvSpPr>
            <a:spLocks noGrp="1"/>
          </p:cNvSpPr>
          <p:nvPr>
            <p:ph idx="1"/>
          </p:nvPr>
        </p:nvSpPr>
        <p:spPr>
          <a:xfrm>
            <a:off x="720134" y="1031063"/>
            <a:ext cx="10400712" cy="4195481"/>
          </a:xfrm>
        </p:spPr>
        <p:txBody>
          <a:bodyPr>
            <a:noAutofit/>
          </a:bodyPr>
          <a:lstStyle/>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Nitin Singh, Saurabh Chaturvedi, Shamim Akhter,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Weather Forecasting Using Machine Learning Algorithm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noida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India.</a:t>
            </a:r>
          </a:p>
          <a:p>
            <a:pPr marL="0" indent="0" algn="just">
              <a:lnSpc>
                <a:spcPct val="107000"/>
              </a:lnSpc>
              <a:spcBef>
                <a:spcPts val="0"/>
              </a:spcBef>
              <a:spcAft>
                <a:spcPts val="800"/>
              </a:spcAft>
              <a:buClrTx/>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DOI:</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https://ieeexplore.ieee.org/document/8938211</a:t>
            </a:r>
            <a:endParaRPr lang="en-IN"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Arnav Garg, Himanshu Pandey,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Innovative Science and Research Technology, Kanchipuram Tamil Nadu, Volume 4, Issue 5.</a:t>
            </a:r>
          </a:p>
          <a:p>
            <a:pPr marL="0" indent="0" algn="just">
              <a:lnSpc>
                <a:spcPct val="107000"/>
              </a:lnSpc>
              <a:spcBef>
                <a:spcPts val="0"/>
              </a:spcBef>
              <a:spcAft>
                <a:spcPts val="800"/>
              </a:spcAft>
              <a:buClrTx/>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DOI:</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https://ijisrt.com/wp-content/uploads/2019/05/IJISRT19MY198.pdf</a:t>
            </a:r>
            <a:endParaRPr lang="en-IN"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CMAK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Zeelan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Basha,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Nagulla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Bhavana,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Ponduru</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Bhavya, Sowmya V,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 &amp; Deep Learning Techniques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Conference on Electronics and Sustainable Communication Systems, Guntur, India.</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https://ieeexplore.ieee.org/document/9155896</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357759-6C59-49CD-89EB-56347F244A87}"/>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20</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2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21C2-372E-46C9-AACA-842EE5DA2C98}"/>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dirty="0"/>
          </a:p>
        </p:txBody>
      </p:sp>
      <p:sp>
        <p:nvSpPr>
          <p:cNvPr id="3" name="Content Placeholder 2">
            <a:extLst>
              <a:ext uri="{FF2B5EF4-FFF2-40B4-BE49-F238E27FC236}">
                <a16:creationId xmlns:a16="http://schemas.microsoft.com/office/drawing/2014/main" id="{9F2DCFEA-8C6C-40CE-840C-B13894FE0568}"/>
              </a:ext>
            </a:extLst>
          </p:cNvPr>
          <p:cNvSpPr>
            <a:spLocks noGrp="1"/>
          </p:cNvSpPr>
          <p:nvPr>
            <p:ph idx="1"/>
          </p:nvPr>
        </p:nvSpPr>
        <p:spPr>
          <a:xfrm>
            <a:off x="646111" y="845077"/>
            <a:ext cx="10474960" cy="4195481"/>
          </a:xfrm>
        </p:spPr>
        <p:txBody>
          <a:bodyPr>
            <a:noAutofit/>
          </a:bodyPr>
          <a:lstStyle/>
          <a:p>
            <a:pPr marL="0" algn="just">
              <a:lnSpc>
                <a:spcPct val="107000"/>
              </a:lnSpc>
              <a:spcBef>
                <a:spcPts val="0"/>
              </a:spcBef>
              <a:spcAft>
                <a:spcPts val="800"/>
              </a:spcAft>
              <a:buClrTx/>
              <a:buFont typeface="Wingdings 3" panose="05040102010807070707" pitchFamily="18" charset="2"/>
              <a:buChar char="u"/>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Moulana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Mohammed,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Roshitha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Kolapalli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Niharika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Golla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Siva Sai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Maturi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Prediction Of Rainfall Using Machine Learning Techniques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scientific &amp; technology research, volume 9, issue 01.</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://www.ijstr.org/final-print/jan2020/Prediction-Of-Rainfall-Using-Machine-Learning-Techniques.pdf</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buFont typeface="Wingdings 3" panose="05040102010807070707" pitchFamily="18" charset="2"/>
              <a:buChar char="u"/>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Uchamad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Taufiq Anwar,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Saptono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Nugrohadi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Vita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Tantriyati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Vikky</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Aprelia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Windarni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 Prediction Using Rule-Based Machine Learning Approach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Advance Sustainable Science, Engineering and Technology, Indonesia.</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http://journal.upgris.ac.id/index.php/asset/article/view/6019</a:t>
            </a:r>
            <a:endParaRPr lang="en-I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Wanie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 Ridwan, Michelle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Sapitang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Awatif</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Aziz, Khairul Faizal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Kushiar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Ali Najah Ahmed, Ahmed El-</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Shafie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a:t>
            </a:r>
            <a:r>
              <a:rPr lang="en-US" sz="2400" b="0" i="0" dirty="0">
                <a:effectLst/>
                <a:latin typeface="Times New Roman" panose="02020603050405020304" pitchFamily="18" charset="0"/>
                <a:cs typeface="Times New Roman" panose="02020603050405020304" pitchFamily="18" charset="0"/>
              </a:rPr>
              <a:t>Rainfall forecasting model using machine learning </a:t>
            </a:r>
            <a:r>
              <a:rPr lang="en-US" sz="2400" b="0" i="0" dirty="0" err="1">
                <a:effectLst/>
                <a:latin typeface="Times New Roman" panose="02020603050405020304" pitchFamily="18" charset="0"/>
                <a:cs typeface="Times New Roman" panose="02020603050405020304" pitchFamily="18" charset="0"/>
              </a:rPr>
              <a:t>methods:Casestudy</a:t>
            </a:r>
            <a:r>
              <a:rPr lang="en-US" sz="2400" dirty="0">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Terengganu,Malaysia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AinShams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Engineering Journal, Terengganu, Malaysia.</a:t>
            </a:r>
          </a:p>
          <a:p>
            <a:pPr marL="0" indent="0" algn="just">
              <a:lnSpc>
                <a:spcPct val="107000"/>
              </a:lnSpc>
              <a:spcBef>
                <a:spcPts val="0"/>
              </a:spcBef>
              <a:spcAft>
                <a:spcPts val="800"/>
              </a:spcAft>
              <a:buClrTx/>
              <a:buNone/>
            </a:pPr>
            <a:r>
              <a:rPr lang="en-US" b="1" dirty="0" err="1">
                <a:latin typeface="Times New Roman" panose="02020603050405020304" pitchFamily="18" charset="0"/>
                <a:cs typeface="Times New Roman" panose="02020603050405020304" pitchFamily="18" charset="0"/>
              </a:rPr>
              <a:t>DOI:</a:t>
            </a:r>
            <a:r>
              <a:rPr lang="en-US" b="1" u="sng" dirty="0" err="1">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en-US"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://www.sciencedirect.com/science/article/pii/S2090447920302069</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buClrTx/>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C8A9F0-4381-40AC-95B0-B0DA7847230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21</a:t>
            </a:fld>
            <a:endParaRPr lang="en-IN" dirty="0">
              <a:solidFill>
                <a:schemeClr val="tx2"/>
              </a:solidFill>
            </a:endParaRPr>
          </a:p>
        </p:txBody>
      </p:sp>
    </p:spTree>
    <p:extLst>
      <p:ext uri="{BB962C8B-B14F-4D97-AF65-F5344CB8AC3E}">
        <p14:creationId xmlns:p14="http://schemas.microsoft.com/office/powerpoint/2010/main" val="63444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21C2-372E-46C9-AACA-842EE5DA2C98}"/>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dirty="0"/>
          </a:p>
        </p:txBody>
      </p:sp>
      <p:sp>
        <p:nvSpPr>
          <p:cNvPr id="3" name="Content Placeholder 2">
            <a:extLst>
              <a:ext uri="{FF2B5EF4-FFF2-40B4-BE49-F238E27FC236}">
                <a16:creationId xmlns:a16="http://schemas.microsoft.com/office/drawing/2014/main" id="{9F2DCFEA-8C6C-40CE-840C-B13894FE0568}"/>
              </a:ext>
            </a:extLst>
          </p:cNvPr>
          <p:cNvSpPr>
            <a:spLocks noGrp="1"/>
          </p:cNvSpPr>
          <p:nvPr>
            <p:ph idx="1"/>
          </p:nvPr>
        </p:nvSpPr>
        <p:spPr>
          <a:xfrm>
            <a:off x="715779" y="974208"/>
            <a:ext cx="10474960" cy="4195481"/>
          </a:xfrm>
        </p:spPr>
        <p:txBody>
          <a:bodyPr>
            <a:noAutofit/>
          </a:bodyPr>
          <a:lstStyle/>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Dechao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Sun,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Jiali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Wu, Hong Huang,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Renfang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Wang , Feng Liang, and Hong Xinhua, year 2021,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Prediction of Short-Time Rainfall Based on Deep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Hindawi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Ningbo, China, Volume 2021, 8 pages.</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https://www.hindawi.com/journals/mpe/2021/6664413/</a:t>
            </a:r>
            <a:endParaRPr lang="en-IN" b="1" u="sng" dirty="0">
              <a:solidFill>
                <a:srgbClr val="0070C0"/>
              </a:solidFill>
              <a:latin typeface="Times New Roman" panose="02020603050405020304" pitchFamily="18" charset="0"/>
              <a:cs typeface="Times New Roman" panose="02020603050405020304" pitchFamily="18" charset="0"/>
            </a:endParaRP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Nana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kofi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ahoi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appiah-badu</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yaw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marfo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missah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leonard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amekudzi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najim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ussiph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twum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frimpong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emmanuel</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ahene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2021,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 Algorithms for the Various Ecological Zones of Ghana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volume 10.</a:t>
            </a:r>
          </a:p>
          <a:p>
            <a:pPr marL="0" indent="0" algn="just">
              <a:lnSpc>
                <a:spcPct val="107000"/>
              </a:lnSpc>
              <a:spcBef>
                <a:spcPts val="0"/>
              </a:spcBef>
              <a:spcAft>
                <a:spcPts val="800"/>
              </a:spcAft>
              <a:buClrTx/>
              <a:buNone/>
            </a:pPr>
            <a:r>
              <a:rPr lang="en-US" b="1" dirty="0">
                <a:latin typeface="Times New Roman" panose="02020603050405020304" pitchFamily="18" charset="0"/>
                <a:cs typeface="Times New Roman" panose="02020603050405020304" pitchFamily="18" charset="0"/>
              </a:rPr>
              <a:t>DOI: </a:t>
            </a:r>
            <a:r>
              <a:rPr lang="en-US"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https://ieeexplore.ieee.org/abstract/document/9664520</a:t>
            </a:r>
            <a:endParaRPr lang="en-IN" b="1" u="sng" dirty="0">
              <a:solidFill>
                <a:srgbClr val="0070C0"/>
              </a:solidFill>
              <a:latin typeface="Times New Roman" panose="02020603050405020304" pitchFamily="18" charset="0"/>
              <a:cs typeface="Times New Roman" panose="02020603050405020304" pitchFamily="18" charset="0"/>
            </a:endParaRPr>
          </a:p>
          <a:p>
            <a:pPr marL="0" indent="0" algn="just">
              <a:lnSpc>
                <a:spcPct val="107000"/>
              </a:lnSpc>
              <a:spcBef>
                <a:spcPts val="0"/>
              </a:spcBef>
              <a:spcAft>
                <a:spcPts val="800"/>
              </a:spcAft>
              <a:buClrTx/>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buClrTx/>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C8A9F0-4381-40AC-95B0-B0DA7847230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22</a:t>
            </a:fld>
            <a:endParaRPr lang="en-IN" dirty="0">
              <a:solidFill>
                <a:schemeClr val="tx2"/>
              </a:solidFill>
            </a:endParaRPr>
          </a:p>
        </p:txBody>
      </p:sp>
    </p:spTree>
    <p:extLst>
      <p:ext uri="{BB962C8B-B14F-4D97-AF65-F5344CB8AC3E}">
        <p14:creationId xmlns:p14="http://schemas.microsoft.com/office/powerpoint/2010/main" val="146465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2193676656"/>
              </p:ext>
            </p:extLst>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839670">
                  <a:extLst>
                    <a:ext uri="{9D8B030D-6E8A-4147-A177-3AD203B41FA5}">
                      <a16:colId xmlns:a16="http://schemas.microsoft.com/office/drawing/2014/main" val="4191255212"/>
                    </a:ext>
                  </a:extLst>
                </a:gridCol>
                <a:gridCol w="1994263">
                  <a:extLst>
                    <a:ext uri="{9D8B030D-6E8A-4147-A177-3AD203B41FA5}">
                      <a16:colId xmlns:a16="http://schemas.microsoft.com/office/drawing/2014/main" val="1750217451"/>
                    </a:ext>
                  </a:extLst>
                </a:gridCol>
                <a:gridCol w="2411664">
                  <a:extLst>
                    <a:ext uri="{9D8B030D-6E8A-4147-A177-3AD203B41FA5}">
                      <a16:colId xmlns:a16="http://schemas.microsoft.com/office/drawing/2014/main" val="763801085"/>
                    </a:ext>
                  </a:extLst>
                </a:gridCol>
                <a:gridCol w="1820704">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Time series analysis model to forecast rainfall for Allahabad region.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(2017)</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Anosh</a:t>
                      </a:r>
                      <a:r>
                        <a:rPr lang="en-US" sz="2000" dirty="0">
                          <a:latin typeface="Times New Roman" panose="02020603050405020304" pitchFamily="18" charset="0"/>
                          <a:cs typeface="Times New Roman" panose="02020603050405020304" pitchFamily="18" charset="0"/>
                        </a:rPr>
                        <a:t> Graham and Ekta Pathak Mishra.</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Journal of Pharmacognosy and Phytochemistry.</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Seasonal ARIMA.</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The seasonal ARIMA model provide consistent and satisfactory predictions for rainfall parameters on monthly scale.</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Accuracy of these predictions can be increased in future by using these predicted values for missing values.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https://www.phytojournal.com/archives/2017/vol6issue5/PartU/6-5-80-125.pdf</a:t>
                      </a:r>
                      <a:endParaRPr lang="en-IN" sz="20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0" u="sng"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3</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67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3464754120"/>
              </p:ext>
            </p:extLst>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421659">
                  <a:extLst>
                    <a:ext uri="{9D8B030D-6E8A-4147-A177-3AD203B41FA5}">
                      <a16:colId xmlns:a16="http://schemas.microsoft.com/office/drawing/2014/main" val="4191255212"/>
                    </a:ext>
                  </a:extLst>
                </a:gridCol>
                <a:gridCol w="2029097">
                  <a:extLst>
                    <a:ext uri="{9D8B030D-6E8A-4147-A177-3AD203B41FA5}">
                      <a16:colId xmlns:a16="http://schemas.microsoft.com/office/drawing/2014/main" val="1750217451"/>
                    </a:ext>
                  </a:extLst>
                </a:gridCol>
                <a:gridCol w="2151017">
                  <a:extLst>
                    <a:ext uri="{9D8B030D-6E8A-4147-A177-3AD203B41FA5}">
                      <a16:colId xmlns:a16="http://schemas.microsoft.com/office/drawing/2014/main" val="763801085"/>
                    </a:ext>
                  </a:extLst>
                </a:gridCol>
                <a:gridCol w="2464528">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Short-term Rainfall Forecasting Using Multi-layer Perceptron.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(2018)</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Pengcheng</a:t>
                      </a:r>
                      <a:r>
                        <a:rPr lang="en-IN" sz="2000" dirty="0">
                          <a:latin typeface="Times New Roman" panose="02020603050405020304" pitchFamily="18" charset="0"/>
                          <a:cs typeface="Times New Roman" panose="02020603050405020304" pitchFamily="18" charset="0"/>
                        </a:rPr>
                        <a:t> Zhang, </a:t>
                      </a:r>
                      <a:r>
                        <a:rPr lang="en-IN" sz="2000" dirty="0" err="1">
                          <a:latin typeface="Times New Roman" panose="02020603050405020304" pitchFamily="18" charset="0"/>
                          <a:cs typeface="Times New Roman" panose="02020603050405020304" pitchFamily="18" charset="0"/>
                        </a:rPr>
                        <a:t>Yangyang</a:t>
                      </a:r>
                      <a:r>
                        <a:rPr lang="en-IN" sz="2000" dirty="0">
                          <a:latin typeface="Times New Roman" panose="02020603050405020304" pitchFamily="18" charset="0"/>
                          <a:cs typeface="Times New Roman" panose="02020603050405020304" pitchFamily="18" charset="0"/>
                        </a:rPr>
                        <a:t> Jia, Jerry Gao, Wei Song, Hareton Leung.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Dynamic Regional Combined short-term rainfall Forecasting approach (DRCF) using Multi-layer Perceptron (MLP).</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To solve the clutter interference which is caused by the extension of the perception range, DRCF is enhanced with several dynamic strategies</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forecasting interval of DRCF is limited on 3 hours and the greedy algorithm can only decide the optimal structure of local MLP, but cannot get the global optimal structure.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https://ieeexplore.ieee.org/document/8468083</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0"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4</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68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3235954312"/>
              </p:ext>
            </p:extLst>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421659">
                  <a:extLst>
                    <a:ext uri="{9D8B030D-6E8A-4147-A177-3AD203B41FA5}">
                      <a16:colId xmlns:a16="http://schemas.microsoft.com/office/drawing/2014/main" val="4191255212"/>
                    </a:ext>
                  </a:extLst>
                </a:gridCol>
                <a:gridCol w="1854926">
                  <a:extLst>
                    <a:ext uri="{9D8B030D-6E8A-4147-A177-3AD203B41FA5}">
                      <a16:colId xmlns:a16="http://schemas.microsoft.com/office/drawing/2014/main" val="1750217451"/>
                    </a:ext>
                  </a:extLst>
                </a:gridCol>
                <a:gridCol w="2333897">
                  <a:extLst>
                    <a:ext uri="{9D8B030D-6E8A-4147-A177-3AD203B41FA5}">
                      <a16:colId xmlns:a16="http://schemas.microsoft.com/office/drawing/2014/main" val="763801085"/>
                    </a:ext>
                  </a:extLst>
                </a:gridCol>
                <a:gridCol w="24558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Weather Forecasting Using Machine Learning Algorithm.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(2019)</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Nitin Singh, Saurabh Chaturvedi, Shamim Akhter.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Raspberry Pi, Random Forest.</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In this paper, a low-cost and portable solution for weather prediction is devised.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size of the test set is 1835, out of which the number 1491 represents the count of correct predictions that rain will not happen and 122 is the number of correct predictions that rain will happen.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https://ieeexplore.ieee.org/document/8938211</a:t>
                      </a:r>
                      <a:endParaRPr lang="en-IN" sz="20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0"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5</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3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4266340138"/>
              </p:ext>
            </p:extLst>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515291">
                  <a:extLst>
                    <a:ext uri="{9D8B030D-6E8A-4147-A177-3AD203B41FA5}">
                      <a16:colId xmlns:a16="http://schemas.microsoft.com/office/drawing/2014/main" val="4191255212"/>
                    </a:ext>
                  </a:extLst>
                </a:gridCol>
                <a:gridCol w="1863635">
                  <a:extLst>
                    <a:ext uri="{9D8B030D-6E8A-4147-A177-3AD203B41FA5}">
                      <a16:colId xmlns:a16="http://schemas.microsoft.com/office/drawing/2014/main" val="1750217451"/>
                    </a:ext>
                  </a:extLst>
                </a:gridCol>
                <a:gridCol w="2168434">
                  <a:extLst>
                    <a:ext uri="{9D8B030D-6E8A-4147-A177-3AD203B41FA5}">
                      <a16:colId xmlns:a16="http://schemas.microsoft.com/office/drawing/2014/main" val="763801085"/>
                    </a:ext>
                  </a:extLst>
                </a:gridCol>
                <a:gridCol w="24558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Rainfall Prediction Using Machine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(2019)</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Arnav Garg, Himanshu Pandey.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International Journal of Innovative Science and Research Technology.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SVR, SVM and KNN.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Though all the algorithms i.e. SVM, SVR and KNN are equally useful, for rainfall prediction SVM and SVR are more accurate than KNN.</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Even though SVR provides near perfect if we consider all the anomalies and biases found of nature.</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https://ijisrt.com/wp-content/uploads/2019/05/IJISRT19MY198.pdf</a:t>
                      </a:r>
                      <a:endParaRPr lang="en-IN" sz="20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0"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6</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80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332139273"/>
              </p:ext>
            </p:extLst>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358537">
                  <a:extLst>
                    <a:ext uri="{9D8B030D-6E8A-4147-A177-3AD203B41FA5}">
                      <a16:colId xmlns:a16="http://schemas.microsoft.com/office/drawing/2014/main" val="4191255212"/>
                    </a:ext>
                  </a:extLst>
                </a:gridCol>
                <a:gridCol w="2360023">
                  <a:extLst>
                    <a:ext uri="{9D8B030D-6E8A-4147-A177-3AD203B41FA5}">
                      <a16:colId xmlns:a16="http://schemas.microsoft.com/office/drawing/2014/main" val="1750217451"/>
                    </a:ext>
                  </a:extLst>
                </a:gridCol>
                <a:gridCol w="2029097">
                  <a:extLst>
                    <a:ext uri="{9D8B030D-6E8A-4147-A177-3AD203B41FA5}">
                      <a16:colId xmlns:a16="http://schemas.microsoft.com/office/drawing/2014/main" val="763801085"/>
                    </a:ext>
                  </a:extLst>
                </a:gridCol>
                <a:gridCol w="2255522">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i="0" dirty="0">
                          <a:effectLst/>
                          <a:latin typeface="Times New Roman" panose="02020603050405020304" pitchFamily="18" charset="0"/>
                          <a:cs typeface="Times New Roman" panose="02020603050405020304" pitchFamily="18" charset="0"/>
                        </a:rPr>
                        <a:t>Rainfall Prediction using Machine Learning &amp; Deep Learning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b="0" i="0" strike="noStrike" dirty="0" err="1">
                          <a:effectLst/>
                          <a:latin typeface="Times New Roman" panose="02020603050405020304" pitchFamily="18" charset="0"/>
                          <a:cs typeface="Times New Roman" panose="02020603050405020304" pitchFamily="18" charset="0"/>
                        </a:rPr>
                        <a:t>Cmak</a:t>
                      </a:r>
                      <a:r>
                        <a:rPr lang="en-IN" sz="2000" b="0" i="0" strike="noStrike" dirty="0">
                          <a:effectLst/>
                          <a:latin typeface="Times New Roman" panose="02020603050405020304" pitchFamily="18" charset="0"/>
                          <a:cs typeface="Times New Roman" panose="02020603050405020304" pitchFamily="18" charset="0"/>
                        </a:rPr>
                        <a:t> </a:t>
                      </a:r>
                      <a:r>
                        <a:rPr lang="en-IN" sz="2000" b="0" i="0" strike="noStrike" dirty="0" err="1">
                          <a:effectLst/>
                          <a:latin typeface="Times New Roman" panose="02020603050405020304" pitchFamily="18" charset="0"/>
                          <a:cs typeface="Times New Roman" panose="02020603050405020304" pitchFamily="18" charset="0"/>
                        </a:rPr>
                        <a:t>Zeela</a:t>
                      </a:r>
                      <a:r>
                        <a:rPr lang="en-IN" sz="2000" b="0" i="0" strike="noStrike" dirty="0">
                          <a:effectLst/>
                          <a:latin typeface="Times New Roman" panose="02020603050405020304" pitchFamily="18" charset="0"/>
                          <a:cs typeface="Times New Roman" panose="02020603050405020304" pitchFamily="18" charset="0"/>
                        </a:rPr>
                        <a:t> Basha,</a:t>
                      </a:r>
                    </a:p>
                    <a:p>
                      <a:pPr algn="l">
                        <a:buClrTx/>
                      </a:pPr>
                      <a:r>
                        <a:rPr lang="en-IN" sz="2000" b="0" i="0" strike="noStrike" dirty="0" err="1">
                          <a:effectLst/>
                          <a:latin typeface="Times New Roman" panose="02020603050405020304" pitchFamily="18" charset="0"/>
                          <a:cs typeface="Times New Roman" panose="02020603050405020304" pitchFamily="18" charset="0"/>
                        </a:rPr>
                        <a:t>Nagulla</a:t>
                      </a:r>
                      <a:r>
                        <a:rPr lang="en-IN" sz="2000" b="0" i="0" strike="noStrike" dirty="0">
                          <a:effectLst/>
                          <a:latin typeface="Times New Roman" panose="02020603050405020304" pitchFamily="18" charset="0"/>
                          <a:cs typeface="Times New Roman" panose="02020603050405020304" pitchFamily="18" charset="0"/>
                        </a:rPr>
                        <a:t> Bhavana,</a:t>
                      </a:r>
                    </a:p>
                    <a:p>
                      <a:pPr algn="l">
                        <a:buClrTx/>
                      </a:pPr>
                      <a:r>
                        <a:rPr lang="en-IN" sz="2000" b="0" i="0" strike="noStrike" dirty="0" err="1">
                          <a:effectLst/>
                          <a:latin typeface="Times New Roman" panose="02020603050405020304" pitchFamily="18" charset="0"/>
                          <a:cs typeface="Times New Roman" panose="02020603050405020304" pitchFamily="18" charset="0"/>
                        </a:rPr>
                        <a:t>Ponduru</a:t>
                      </a:r>
                      <a:r>
                        <a:rPr lang="en-IN" sz="2000" b="0" i="0" strike="noStrike" dirty="0">
                          <a:effectLst/>
                          <a:latin typeface="Times New Roman" panose="02020603050405020304" pitchFamily="18" charset="0"/>
                          <a:cs typeface="Times New Roman" panose="02020603050405020304" pitchFamily="18" charset="0"/>
                        </a:rPr>
                        <a:t> Bhavya,</a:t>
                      </a:r>
                    </a:p>
                    <a:p>
                      <a:pPr algn="l">
                        <a:buClrTx/>
                      </a:pPr>
                      <a:r>
                        <a:rPr lang="en-IN" sz="2000" b="0" i="0" strike="noStrike" dirty="0">
                          <a:effectLst/>
                          <a:latin typeface="Times New Roman" panose="02020603050405020304" pitchFamily="18" charset="0"/>
                          <a:cs typeface="Times New Roman" panose="02020603050405020304" pitchFamily="18" charset="0"/>
                        </a:rPr>
                        <a:t>Sowmya V.</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ARIMA Model, Artificial Neural Network, Logistic Regression, Support Vector Machine and Self Organizing Map.</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Artificial Neural Network makes a superior solution to all approaches available.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It will be difficult to predict  for small changes in climate.</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https://ieeexplore.ieee.org/document/9155896</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7</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05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1858305934"/>
              </p:ext>
            </p:extLst>
          </p:nvPr>
        </p:nvGraphicFramePr>
        <p:xfrm>
          <a:off x="444138" y="1376929"/>
          <a:ext cx="11260184" cy="4893242"/>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611086">
                  <a:extLst>
                    <a:ext uri="{9D8B030D-6E8A-4147-A177-3AD203B41FA5}">
                      <a16:colId xmlns:a16="http://schemas.microsoft.com/office/drawing/2014/main" val="4191255212"/>
                    </a:ext>
                  </a:extLst>
                </a:gridCol>
                <a:gridCol w="1550125">
                  <a:extLst>
                    <a:ext uri="{9D8B030D-6E8A-4147-A177-3AD203B41FA5}">
                      <a16:colId xmlns:a16="http://schemas.microsoft.com/office/drawing/2014/main" val="1750217451"/>
                    </a:ext>
                  </a:extLst>
                </a:gridCol>
                <a:gridCol w="2995749">
                  <a:extLst>
                    <a:ext uri="{9D8B030D-6E8A-4147-A177-3AD203B41FA5}">
                      <a16:colId xmlns:a16="http://schemas.microsoft.com/office/drawing/2014/main" val="763801085"/>
                    </a:ext>
                  </a:extLst>
                </a:gridCol>
                <a:gridCol w="18462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19366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Prediction Of Rainfall Using Machine Learning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fi-FI" sz="2000" dirty="0">
                          <a:latin typeface="Times New Roman" panose="02020603050405020304" pitchFamily="18" charset="0"/>
                          <a:cs typeface="Times New Roman" panose="02020603050405020304" pitchFamily="18" charset="0"/>
                        </a:rPr>
                        <a:t>Moulana Mohammed, Roshitha Kolapalli, Niharika Golla, Siva Sai Maturi.</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International Journal Of Scientific &amp; Technology Research.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SVR</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his project is to offer non-experts easy access to the techniques, approaches utilized in the sector of precipitation prediction and provide a comparative study among the various machine learning techniques.</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main challenge is to build a model for long term rainfall prediction.</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http://www.ijstr.org/final-print/jan2020/Prediction-Of-Rainfall-Using-Machine-Learning-Techniques.pdf</a:t>
                      </a:r>
                      <a:endPar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0"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8</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49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1077872544"/>
              </p:ext>
            </p:extLst>
          </p:nvPr>
        </p:nvGraphicFramePr>
        <p:xfrm>
          <a:off x="465908" y="1168321"/>
          <a:ext cx="11260184" cy="4893242"/>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611086">
                  <a:extLst>
                    <a:ext uri="{9D8B030D-6E8A-4147-A177-3AD203B41FA5}">
                      <a16:colId xmlns:a16="http://schemas.microsoft.com/office/drawing/2014/main" val="4191255212"/>
                    </a:ext>
                  </a:extLst>
                </a:gridCol>
                <a:gridCol w="1550125">
                  <a:extLst>
                    <a:ext uri="{9D8B030D-6E8A-4147-A177-3AD203B41FA5}">
                      <a16:colId xmlns:a16="http://schemas.microsoft.com/office/drawing/2014/main" val="1750217451"/>
                    </a:ext>
                  </a:extLst>
                </a:gridCol>
                <a:gridCol w="2412275">
                  <a:extLst>
                    <a:ext uri="{9D8B030D-6E8A-4147-A177-3AD203B41FA5}">
                      <a16:colId xmlns:a16="http://schemas.microsoft.com/office/drawing/2014/main" val="763801085"/>
                    </a:ext>
                  </a:extLst>
                </a:gridCol>
                <a:gridCol w="2429693">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1936683">
                <a:tc>
                  <a:txBody>
                    <a:bodyPr/>
                    <a:lstStyle/>
                    <a:p>
                      <a:pPr algn="l">
                        <a:buClrTx/>
                      </a:pPr>
                      <a:r>
                        <a:rPr lang="en-US" sz="2000" dirty="0">
                          <a:latin typeface="Times New Roman" panose="02020603050405020304" pitchFamily="18" charset="0"/>
                          <a:cs typeface="Times New Roman" panose="02020603050405020304" pitchFamily="18" charset="0"/>
                        </a:rPr>
                        <a:t>Rain Prediction Using Rule-Based Machine Learning Approach.</a:t>
                      </a:r>
                      <a:endParaRPr lang="en-US" sz="2000" i="0" dirty="0">
                        <a:solidFill>
                          <a:srgbClr val="333333"/>
                        </a:solidFill>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just">
                        <a:buClrTx/>
                      </a:pPr>
                      <a:r>
                        <a:rPr lang="en-IN" sz="2000" dirty="0" err="1">
                          <a:latin typeface="Times New Roman" panose="02020603050405020304" pitchFamily="18" charset="0"/>
                          <a:cs typeface="Times New Roman" panose="02020603050405020304" pitchFamily="18" charset="0"/>
                        </a:rPr>
                        <a:t>Uchamad</a:t>
                      </a:r>
                      <a:r>
                        <a:rPr lang="en-IN" sz="2000" dirty="0">
                          <a:latin typeface="Times New Roman" panose="02020603050405020304" pitchFamily="18" charset="0"/>
                          <a:cs typeface="Times New Roman" panose="02020603050405020304" pitchFamily="18" charset="0"/>
                        </a:rPr>
                        <a:t> Taufiq Anwar, </a:t>
                      </a:r>
                      <a:r>
                        <a:rPr lang="en-IN" sz="2000" dirty="0" err="1">
                          <a:latin typeface="Times New Roman" panose="02020603050405020304" pitchFamily="18" charset="0"/>
                          <a:cs typeface="Times New Roman" panose="02020603050405020304" pitchFamily="18" charset="0"/>
                        </a:rPr>
                        <a:t>Saptono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Nugrohadi</a:t>
                      </a:r>
                      <a:r>
                        <a:rPr lang="en-IN" sz="2000" dirty="0">
                          <a:latin typeface="Times New Roman" panose="02020603050405020304" pitchFamily="18" charset="0"/>
                          <a:cs typeface="Times New Roman" panose="02020603050405020304" pitchFamily="18" charset="0"/>
                        </a:rPr>
                        <a:t>, Vita </a:t>
                      </a:r>
                      <a:r>
                        <a:rPr lang="en-IN" sz="2000" dirty="0" err="1">
                          <a:latin typeface="Times New Roman" panose="02020603050405020304" pitchFamily="18" charset="0"/>
                          <a:cs typeface="Times New Roman" panose="02020603050405020304" pitchFamily="18" charset="0"/>
                        </a:rPr>
                        <a:t>Tantriyati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Vikky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Aprelia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Windarni</a:t>
                      </a:r>
                      <a:r>
                        <a:rPr lang="en-IN" sz="2000" dirty="0">
                          <a:latin typeface="Times New Roman" panose="02020603050405020304" pitchFamily="18" charset="0"/>
                          <a:cs typeface="Times New Roman" panose="02020603050405020304" pitchFamily="18" charset="0"/>
                        </a:rPr>
                        <a:t>.</a:t>
                      </a:r>
                    </a:p>
                  </a:txBody>
                  <a:tcPr/>
                </a:tc>
                <a:tc>
                  <a:txBody>
                    <a:bodyPr/>
                    <a:lstStyle/>
                    <a:p>
                      <a:pPr algn="just">
                        <a:buClrTx/>
                      </a:pPr>
                      <a:r>
                        <a:rPr lang="en-US" sz="2000" dirty="0">
                          <a:latin typeface="Times New Roman" panose="02020603050405020304" pitchFamily="18" charset="0"/>
                          <a:cs typeface="Times New Roman" panose="02020603050405020304" pitchFamily="18" charset="0"/>
                        </a:rPr>
                        <a:t>Advance Sustainable Science, Engineering and Technology.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48 method.</a:t>
                      </a:r>
                    </a:p>
                  </a:txBody>
                  <a:tcPr/>
                </a:tc>
                <a:tc>
                  <a:txBody>
                    <a:bodyPr/>
                    <a:lstStyle/>
                    <a:p>
                      <a:pPr algn="just">
                        <a:buClrTx/>
                      </a:pPr>
                      <a:r>
                        <a:rPr lang="en-US" sz="2000" dirty="0">
                          <a:latin typeface="Times New Roman" panose="02020603050405020304" pitchFamily="18" charset="0"/>
                          <a:cs typeface="Times New Roman" panose="02020603050405020304" pitchFamily="18" charset="0"/>
                        </a:rPr>
                        <a:t>The experiment using the J48 method resulted in up to 77.8% accuracy in the training model and gave accurate prediction results of 86% when tested against actual weather data in 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 small change in the data can result in a major change in the structure of the decision tree, which can convey a different result from what users will get in a normal event.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648391">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DOI: </a:t>
                      </a:r>
                      <a:r>
                        <a:rPr lang="en-US" sz="20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http://journal.upgris.ac.id/index.php/asset/article/view/6019</a:t>
                      </a:r>
                      <a:endParaRPr lang="en-IN" sz="2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0" dirty="0">
                        <a:solidFill>
                          <a:srgbClr val="0070C0"/>
                        </a:solidFill>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9</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00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7">
      <a:dk1>
        <a:srgbClr val="000000"/>
      </a:dk1>
      <a:lt1>
        <a:srgbClr val="000000"/>
      </a:lt1>
      <a:dk2>
        <a:srgbClr val="FFFFFF"/>
      </a:dk2>
      <a:lt2>
        <a:srgbClr val="FFFFFF"/>
      </a:lt2>
      <a:accent1>
        <a:srgbClr val="000000"/>
      </a:accent1>
      <a:accent2>
        <a:srgbClr val="000000"/>
      </a:accent2>
      <a:accent3>
        <a:srgbClr val="E6B729"/>
      </a:accent3>
      <a:accent4>
        <a:srgbClr val="6AAC90"/>
      </a:accent4>
      <a:accent5>
        <a:srgbClr val="54849A"/>
      </a:accent5>
      <a:accent6>
        <a:srgbClr val="000000"/>
      </a:accent6>
      <a:hlink>
        <a:srgbClr val="000000"/>
      </a:hlink>
      <a:folHlink>
        <a:srgbClr val="00000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4802</TotalTime>
  <Words>2380</Words>
  <Application>Microsoft Office PowerPoint</Application>
  <PresentationFormat>Widescreen</PresentationFormat>
  <Paragraphs>248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 Math</vt:lpstr>
      <vt:lpstr>Century Gothic</vt:lpstr>
      <vt:lpstr>Roboto</vt:lpstr>
      <vt:lpstr>Times New Roman</vt:lpstr>
      <vt:lpstr>Wingdings 3</vt:lpstr>
      <vt:lpstr>Ion</vt:lpstr>
      <vt:lpstr>RAINFALL PREDICTION USING ARIMA AND LINEAR REGRESSION MODEL </vt:lpstr>
      <vt:lpstr>ABSTRACT</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PROBLEM DEFINITION</vt:lpstr>
      <vt:lpstr>FEASIBILITY ANALYSIS</vt:lpstr>
      <vt:lpstr>TECHNICAL FEASIBILITY     </vt:lpstr>
      <vt:lpstr>ECONOMICAL FEASIBILITY</vt:lpstr>
      <vt:lpstr>SOCIAL FEASIBILITY </vt:lpstr>
      <vt:lpstr>SYSTEM ARCHITECTURE</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 N</dc:creator>
  <cp:lastModifiedBy>surya</cp:lastModifiedBy>
  <cp:revision>418</cp:revision>
  <dcterms:created xsi:type="dcterms:W3CDTF">2021-12-25T12:42:47Z</dcterms:created>
  <dcterms:modified xsi:type="dcterms:W3CDTF">2022-05-14T07:13:39Z</dcterms:modified>
</cp:coreProperties>
</file>