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72" r:id="rId2"/>
    <p:sldId id="256" r:id="rId3"/>
    <p:sldId id="291" r:id="rId4"/>
    <p:sldId id="293" r:id="rId5"/>
    <p:sldId id="292" r:id="rId6"/>
    <p:sldId id="298" r:id="rId7"/>
    <p:sldId id="299" r:id="rId8"/>
    <p:sldId id="300" r:id="rId9"/>
    <p:sldId id="303" r:id="rId10"/>
    <p:sldId id="305" r:id="rId11"/>
    <p:sldId id="306" r:id="rId12"/>
    <p:sldId id="304" r:id="rId13"/>
    <p:sldId id="294" r:id="rId14"/>
    <p:sldId id="268" r:id="rId15"/>
    <p:sldId id="267" r:id="rId16"/>
    <p:sldId id="266" r:id="rId17"/>
    <p:sldId id="301" r:id="rId18"/>
    <p:sldId id="265" r:id="rId19"/>
    <p:sldId id="264" r:id="rId20"/>
    <p:sldId id="296" r:id="rId21"/>
    <p:sldId id="297" r:id="rId22"/>
    <p:sldId id="276" r:id="rId23"/>
    <p:sldId id="277" r:id="rId24"/>
    <p:sldId id="288" r:id="rId25"/>
    <p:sldId id="30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0" autoAdjust="0"/>
    <p:restoredTop sz="94660"/>
  </p:normalViewPr>
  <p:slideViewPr>
    <p:cSldViewPr snapToGrid="0">
      <p:cViewPr varScale="1">
        <p:scale>
          <a:sx n="73" d="100"/>
          <a:sy n="73" d="100"/>
        </p:scale>
        <p:origin x="236"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7C939-BE4F-4184-9728-234307C7C224}" type="datetimeFigureOut">
              <a:rPr lang="en-IN" smtClean="0"/>
              <a:t>15-05-2022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19133-42AF-497F-BE89-5B459185704C}" type="slidenum">
              <a:rPr lang="en-IN" smtClean="0"/>
              <a:t>‹#›</a:t>
            </a:fld>
            <a:endParaRPr lang="en-IN"/>
          </a:p>
        </p:txBody>
      </p:sp>
    </p:spTree>
    <p:extLst>
      <p:ext uri="{BB962C8B-B14F-4D97-AF65-F5344CB8AC3E}">
        <p14:creationId xmlns:p14="http://schemas.microsoft.com/office/powerpoint/2010/main" val="413170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CABF81-01C6-4AFE-8BB3-25AC57168A27}" type="datetime1">
              <a:rPr lang="en-IN" smtClean="0"/>
              <a:t>15-05-2022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04860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44D41-9E9F-4D73-AA60-FD7060ADD756}" type="datetime1">
              <a:rPr lang="en-IN" smtClean="0"/>
              <a:t>15-05-2022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38058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B0E707-C3CE-4D3D-A274-C4A82939A035}" type="datetime1">
              <a:rPr lang="en-IN" smtClean="0"/>
              <a:t>15-05-2022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75383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64DD6F-2F5B-45AE-918C-28B75C01CF0D}" type="datetime1">
              <a:rPr lang="en-IN" smtClean="0"/>
              <a:t>15-05-2022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152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5CEE7-1F8E-4AD0-9C78-52709D3313D9}" type="datetime1">
              <a:rPr lang="en-IN" smtClean="0"/>
              <a:t>15-05-2022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797822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E4827C-7CB2-4DF0-8C0F-1436DC66BD59}" type="datetime1">
              <a:rPr lang="en-IN" smtClean="0"/>
              <a:t>15-05-2022</a:t>
            </a:fld>
            <a:endParaRPr lang="en-IN"/>
          </a:p>
        </p:txBody>
      </p:sp>
      <p:sp>
        <p:nvSpPr>
          <p:cNvPr id="4"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62073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C7B3B2-936E-451C-961D-BD6C4BB61100}" type="datetime1">
              <a:rPr lang="en-IN" smtClean="0"/>
              <a:t>15-05-2022</a:t>
            </a:fld>
            <a:endParaRPr lang="en-IN"/>
          </a:p>
        </p:txBody>
      </p:sp>
      <p:sp>
        <p:nvSpPr>
          <p:cNvPr id="4"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509668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EDEB2-9F97-485D-88E5-B80DADD184DB}" type="datetime1">
              <a:rPr lang="en-IN" smtClean="0"/>
              <a:t>15-05-2022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23684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4351C-CA6C-4A9C-959A-74BAB813190D}" type="datetime1">
              <a:rPr lang="en-IN" smtClean="0"/>
              <a:t>15-05-2022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17727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85B5A2-CA72-4DA0-B805-9CA16B663D61}" type="datetime1">
              <a:rPr lang="en-IN" smtClean="0"/>
              <a:t>15-05-2022</a:t>
            </a:fld>
            <a:endParaRPr lang="en-IN"/>
          </a:p>
        </p:txBody>
      </p:sp>
      <p:sp>
        <p:nvSpPr>
          <p:cNvPr id="5" name="Footer Placeholder 4"/>
          <p:cNvSpPr>
            <a:spLocks noGrp="1"/>
          </p:cNvSpPr>
          <p:nvPr>
            <p:ph type="ftr" sz="quarter" idx="11"/>
          </p:nvPr>
        </p:nvSpPr>
        <p:spPr/>
        <p:txBody>
          <a:bodyPr/>
          <a:lstStyle/>
          <a:p>
            <a:r>
              <a:rPr lang="en-US" dirty="0"/>
              <a:t>1</a:t>
            </a:r>
            <a:endParaRPr lang="en-IN" dirty="0"/>
          </a:p>
        </p:txBody>
      </p:sp>
      <p:sp>
        <p:nvSpPr>
          <p:cNvPr id="6" name="Slide Number Placeholder 5"/>
          <p:cNvSpPr>
            <a:spLocks noGrp="1"/>
          </p:cNvSpPr>
          <p:nvPr>
            <p:ph type="sldNum" sz="quarter" idx="12"/>
          </p:nvPr>
        </p:nvSpPr>
        <p:spPr/>
        <p:txBody>
          <a:bodyPr/>
          <a:lstStyle>
            <a:lvl1pPr>
              <a:defRPr/>
            </a:lvl1pPr>
          </a:lstStyle>
          <a:p>
            <a:r>
              <a:rPr lang="en-US" dirty="0"/>
              <a:t>1</a:t>
            </a:r>
            <a:endParaRPr lang="en-IN" dirty="0"/>
          </a:p>
        </p:txBody>
      </p:sp>
    </p:spTree>
    <p:extLst>
      <p:ext uri="{BB962C8B-B14F-4D97-AF65-F5344CB8AC3E}">
        <p14:creationId xmlns:p14="http://schemas.microsoft.com/office/powerpoint/2010/main" val="231913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80CAC-670D-41DD-8D76-A4CD29726DD3}" type="datetime1">
              <a:rPr lang="en-IN" smtClean="0"/>
              <a:t>15-05-2022</a:t>
            </a:fld>
            <a:endParaRPr lang="en-IN"/>
          </a:p>
        </p:txBody>
      </p:sp>
      <p:sp>
        <p:nvSpPr>
          <p:cNvPr id="5" name="Footer Placeholder 4"/>
          <p:cNvSpPr>
            <a:spLocks noGrp="1"/>
          </p:cNvSpPr>
          <p:nvPr>
            <p:ph type="ftr" sz="quarter" idx="11"/>
          </p:nvPr>
        </p:nvSpPr>
        <p:spPr/>
        <p:txBody>
          <a:bodyPr/>
          <a:lstStyle/>
          <a:p>
            <a:r>
              <a:rPr lang="en-IN"/>
              <a:t>1</a:t>
            </a:r>
            <a:endParaRPr lang="en-IN" dirty="0"/>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dirty="0"/>
          </a:p>
        </p:txBody>
      </p:sp>
    </p:spTree>
    <p:extLst>
      <p:ext uri="{BB962C8B-B14F-4D97-AF65-F5344CB8AC3E}">
        <p14:creationId xmlns:p14="http://schemas.microsoft.com/office/powerpoint/2010/main" val="359713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09FBB-EA72-4E1F-8555-6C1D5B4601FD}" type="datetime1">
              <a:rPr lang="en-IN" smtClean="0"/>
              <a:t>15-05-2022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1359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8FBDE2-BC76-4DE4-A16D-DDC3430738D7}" type="datetime1">
              <a:rPr lang="en-IN" smtClean="0"/>
              <a:t>15-05-2022</a:t>
            </a:fld>
            <a:endParaRPr lang="en-IN"/>
          </a:p>
        </p:txBody>
      </p:sp>
      <p:sp>
        <p:nvSpPr>
          <p:cNvPr id="8" name="Footer Placeholder 7"/>
          <p:cNvSpPr>
            <a:spLocks noGrp="1"/>
          </p:cNvSpPr>
          <p:nvPr>
            <p:ph type="ftr" sz="quarter" idx="11"/>
          </p:nvPr>
        </p:nvSpPr>
        <p:spPr/>
        <p:txBody>
          <a:bodyPr/>
          <a:lstStyle/>
          <a:p>
            <a:r>
              <a:rPr lang="en-IN"/>
              <a:t>1</a:t>
            </a:r>
          </a:p>
        </p:txBody>
      </p:sp>
      <p:sp>
        <p:nvSpPr>
          <p:cNvPr id="9" name="Slide Number Placeholder 8"/>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95949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355EED-8D43-4DF2-B388-15E372A2D6C2}" type="datetime1">
              <a:rPr lang="en-IN" smtClean="0"/>
              <a:t>15-05-2022</a:t>
            </a:fld>
            <a:endParaRPr lang="en-IN"/>
          </a:p>
        </p:txBody>
      </p:sp>
      <p:sp>
        <p:nvSpPr>
          <p:cNvPr id="5" name="Footer Placeholder 3"/>
          <p:cNvSpPr>
            <a:spLocks noGrp="1"/>
          </p:cNvSpPr>
          <p:nvPr>
            <p:ph type="ftr" sz="quarter" idx="11"/>
          </p:nvPr>
        </p:nvSpPr>
        <p:spPr/>
        <p:txBody>
          <a:bodyPr/>
          <a:lstStyle/>
          <a:p>
            <a:r>
              <a:rPr lang="en-IN"/>
              <a:t>1</a:t>
            </a:r>
          </a:p>
        </p:txBody>
      </p:sp>
      <p:sp>
        <p:nvSpPr>
          <p:cNvPr id="6" name="Slide Number Placeholder 4"/>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4826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F2EB5C-6B69-4D43-B9B9-E51AA0928B75}" type="datetime1">
              <a:rPr lang="en-IN" smtClean="0"/>
              <a:t>15-05-2022</a:t>
            </a:fld>
            <a:endParaRPr lang="en-IN"/>
          </a:p>
        </p:txBody>
      </p:sp>
      <p:sp>
        <p:nvSpPr>
          <p:cNvPr id="5" name="Footer Placeholder 2"/>
          <p:cNvSpPr>
            <a:spLocks noGrp="1"/>
          </p:cNvSpPr>
          <p:nvPr>
            <p:ph type="ftr" sz="quarter" idx="11"/>
          </p:nvPr>
        </p:nvSpPr>
        <p:spPr/>
        <p:txBody>
          <a:bodyPr/>
          <a:lstStyle/>
          <a:p>
            <a:r>
              <a:rPr lang="en-IN"/>
              <a:t>1</a:t>
            </a:r>
          </a:p>
        </p:txBody>
      </p:sp>
      <p:sp>
        <p:nvSpPr>
          <p:cNvPr id="6" name="Slide Number Placeholder 3"/>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69486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F45AF9-D376-4E7B-847F-4E185EC808B8}" type="datetime1">
              <a:rPr lang="en-IN" smtClean="0"/>
              <a:t>15-05-2022</a:t>
            </a:fld>
            <a:endParaRPr lang="en-IN"/>
          </a:p>
        </p:txBody>
      </p:sp>
      <p:sp>
        <p:nvSpPr>
          <p:cNvPr id="5" name="Footer Placeholder 5"/>
          <p:cNvSpPr>
            <a:spLocks noGrp="1"/>
          </p:cNvSpPr>
          <p:nvPr>
            <p:ph type="ftr" sz="quarter" idx="11"/>
          </p:nvPr>
        </p:nvSpPr>
        <p:spPr/>
        <p:txBody>
          <a:bodyPr/>
          <a:lstStyle/>
          <a:p>
            <a:r>
              <a:rPr lang="en-IN"/>
              <a:t>1</a:t>
            </a:r>
          </a:p>
        </p:txBody>
      </p:sp>
      <p:sp>
        <p:nvSpPr>
          <p:cNvPr id="6"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03899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2EBA7-8679-4A96-9CD0-23394D330B03}" type="datetime1">
              <a:rPr lang="en-IN" smtClean="0"/>
              <a:t>15-05-2022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7555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803C13-60B9-4416-AA18-BCAFD9588BE0}" type="datetime1">
              <a:rPr lang="en-IN" smtClean="0"/>
              <a:t>15-05-2022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1</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C21D2-1F74-4E68-8C19-5849482CF186}" type="slidenum">
              <a:rPr lang="en-IN" smtClean="0"/>
              <a:t>‹#›</a:t>
            </a:fld>
            <a:endParaRPr lang="en-IN"/>
          </a:p>
        </p:txBody>
      </p:sp>
    </p:spTree>
    <p:extLst>
      <p:ext uri="{BB962C8B-B14F-4D97-AF65-F5344CB8AC3E}">
        <p14:creationId xmlns:p14="http://schemas.microsoft.com/office/powerpoint/2010/main" val="37819499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hytojournal.com/archives/2017/vol6issue5/PartU/6-5-80-125.pdf" TargetMode="External"/><Relationship Id="rId2" Type="http://schemas.openxmlformats.org/officeDocument/2006/relationships/hyperlink" Target="https://ieeexplore.ieee.org/document/9358615" TargetMode="External"/><Relationship Id="rId1" Type="http://schemas.openxmlformats.org/officeDocument/2006/relationships/slideLayout" Target="../slideLayouts/slideLayout2.xml"/><Relationship Id="rId4" Type="http://schemas.openxmlformats.org/officeDocument/2006/relationships/hyperlink" Target="https://ieeexplore.ieee.org/document/8468083"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jisrt.com/wp-content/uploads/2019/05/IJISRT19MY198.pdf" TargetMode="External"/><Relationship Id="rId2" Type="http://schemas.openxmlformats.org/officeDocument/2006/relationships/hyperlink" Target="https://ieeexplore.ieee.org/document/8938211" TargetMode="External"/><Relationship Id="rId1" Type="http://schemas.openxmlformats.org/officeDocument/2006/relationships/slideLayout" Target="../slideLayouts/slideLayout2.xml"/><Relationship Id="rId4" Type="http://schemas.openxmlformats.org/officeDocument/2006/relationships/hyperlink" Target="https://ieeexplore.ieee.org/document/9155896"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journal.upgris.ac.id/index.php/asset/article/view/6019" TargetMode="External"/><Relationship Id="rId2" Type="http://schemas.openxmlformats.org/officeDocument/2006/relationships/hyperlink" Target="http://www.ijstr.org/final-print/jan2020/Prediction-Of-Rainfall-Using-Machine-Learning-Techniques.pdf"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209044792030206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abstract/document/9664520" TargetMode="External"/><Relationship Id="rId2" Type="http://schemas.openxmlformats.org/officeDocument/2006/relationships/hyperlink" Target="https://www.hindawi.com/journals/mpe/2021/66644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8004-7A33-4CEF-A8AD-20D957B585F8}"/>
              </a:ext>
            </a:extLst>
          </p:cNvPr>
          <p:cNvSpPr>
            <a:spLocks noGrp="1"/>
          </p:cNvSpPr>
          <p:nvPr>
            <p:ph type="title"/>
          </p:nvPr>
        </p:nvSpPr>
        <p:spPr>
          <a:xfrm>
            <a:off x="646111" y="705267"/>
            <a:ext cx="9404723" cy="1400530"/>
          </a:xfrm>
        </p:spPr>
        <p:txBody>
          <a:bodyPr/>
          <a:lstStyle/>
          <a:p>
            <a:pPr algn="ctr"/>
            <a:r>
              <a:rPr lang="en-US" sz="3600" b="1" dirty="0">
                <a:solidFill>
                  <a:schemeClr val="accent1"/>
                </a:solidFill>
                <a:latin typeface="Times New Roman" panose="02020603050405020304" pitchFamily="18" charset="0"/>
                <a:cs typeface="Times New Roman" panose="02020603050405020304" pitchFamily="18" charset="0"/>
              </a:rPr>
              <a:t>RAINFALL PREDICTION USING ARIMA AND LINEAR REGRESSION MODEL</a:t>
            </a:r>
            <a:br>
              <a:rPr lang="en-US" sz="3600" b="1" dirty="0">
                <a:solidFill>
                  <a:schemeClr val="accent1"/>
                </a:solidFill>
                <a:latin typeface="Times New Roman" panose="02020603050405020304" pitchFamily="18" charset="0"/>
                <a:cs typeface="Times New Roman" panose="02020603050405020304" pitchFamily="18" charset="0"/>
              </a:rPr>
            </a:b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AE7F73-CC9C-4138-9CEE-96E4B3C53DF0}"/>
              </a:ext>
            </a:extLst>
          </p:cNvPr>
          <p:cNvSpPr>
            <a:spLocks noGrp="1"/>
          </p:cNvSpPr>
          <p:nvPr>
            <p:ph idx="1"/>
          </p:nvPr>
        </p:nvSpPr>
        <p:spPr>
          <a:xfrm>
            <a:off x="2696982" y="2366790"/>
            <a:ext cx="8946541" cy="4195481"/>
          </a:xfrm>
        </p:spPr>
        <p:txBody>
          <a:bodyPr>
            <a:normAutofit/>
          </a:bodyPr>
          <a:lstStyle/>
          <a:p>
            <a:pPr marL="76200" indent="0">
              <a:buNone/>
            </a:pPr>
            <a:r>
              <a:rPr lang="en-US" sz="2400" b="1" dirty="0">
                <a:solidFill>
                  <a:schemeClr val="tx1"/>
                </a:solidFill>
                <a:latin typeface="Times New Roman" panose="02020603050405020304" pitchFamily="18" charset="0"/>
                <a:cs typeface="Times New Roman" panose="02020603050405020304" pitchFamily="18" charset="0"/>
              </a:rPr>
              <a:t>BATCH:-    </a:t>
            </a:r>
            <a:r>
              <a:rPr lang="en-US" sz="2400" dirty="0">
                <a:solidFill>
                  <a:schemeClr val="tx1"/>
                </a:solidFill>
                <a:latin typeface="Times New Roman" panose="02020603050405020304" pitchFamily="18" charset="0"/>
                <a:cs typeface="Times New Roman" panose="02020603050405020304" pitchFamily="18" charset="0"/>
              </a:rPr>
              <a:t>A12</a:t>
            </a:r>
          </a:p>
          <a:p>
            <a:pPr marL="76200" indent="0">
              <a:buNone/>
            </a:pPr>
            <a:r>
              <a:rPr lang="en-US" sz="2400" b="1" dirty="0">
                <a:solidFill>
                  <a:schemeClr val="tx1"/>
                </a:solidFill>
                <a:latin typeface="Times New Roman" panose="02020603050405020304" pitchFamily="18" charset="0"/>
                <a:cs typeface="Times New Roman" panose="02020603050405020304" pitchFamily="18" charset="0"/>
              </a:rPr>
              <a:t>DOMAIN:-</a:t>
            </a: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Machine Learning</a:t>
            </a:r>
          </a:p>
          <a:p>
            <a:pPr marL="76200" indent="0">
              <a:buNone/>
            </a:pPr>
            <a:r>
              <a:rPr lang="en-IN" sz="2400" b="1" dirty="0">
                <a:solidFill>
                  <a:schemeClr val="tx1"/>
                </a:solidFill>
                <a:latin typeface="Times New Roman" panose="02020603050405020304" pitchFamily="18" charset="0"/>
                <a:cs typeface="Times New Roman" panose="02020603050405020304" pitchFamily="18" charset="0"/>
              </a:rPr>
              <a:t>NAME:-      </a:t>
            </a:r>
            <a:r>
              <a:rPr lang="en-IN" sz="2400" dirty="0" err="1">
                <a:solidFill>
                  <a:schemeClr val="tx1"/>
                </a:solidFill>
                <a:latin typeface="Times New Roman" panose="02020603050405020304" pitchFamily="18" charset="0"/>
                <a:cs typeface="Times New Roman" panose="02020603050405020304" pitchFamily="18" charset="0"/>
              </a:rPr>
              <a:t>Supriya.S</a:t>
            </a:r>
            <a:r>
              <a:rPr lang="en-IN" sz="2400" dirty="0">
                <a:solidFill>
                  <a:schemeClr val="tx1"/>
                </a:solidFill>
                <a:latin typeface="Times New Roman" panose="02020603050405020304" pitchFamily="18" charset="0"/>
                <a:cs typeface="Times New Roman" panose="02020603050405020304" pitchFamily="18" charset="0"/>
              </a:rPr>
              <a:t>  (211418104275)</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Surya.P</a:t>
            </a:r>
            <a:r>
              <a:rPr lang="en-IN" sz="2400" dirty="0">
                <a:solidFill>
                  <a:schemeClr val="tx1"/>
                </a:solidFill>
                <a:latin typeface="Times New Roman" panose="02020603050405020304" pitchFamily="18" charset="0"/>
                <a:cs typeface="Times New Roman" panose="02020603050405020304" pitchFamily="18" charset="0"/>
              </a:rPr>
              <a:t>     (211418104278)</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Swetha. N  (211418104284)</a:t>
            </a:r>
          </a:p>
          <a:p>
            <a:pPr marL="76200" indent="0">
              <a:buNone/>
            </a:pPr>
            <a:r>
              <a:rPr lang="en-IN" sz="2400" b="1" dirty="0">
                <a:latin typeface="Times New Roman" panose="02020603050405020304" pitchFamily="18" charset="0"/>
                <a:cs typeface="Times New Roman" panose="02020603050405020304" pitchFamily="18" charset="0"/>
              </a:rPr>
              <a:t>GUIDE NAME:- </a:t>
            </a:r>
            <a:r>
              <a:rPr lang="en-IN" sz="2400" dirty="0" err="1">
                <a:latin typeface="Times New Roman" panose="02020603050405020304" pitchFamily="18" charset="0"/>
                <a:cs typeface="Times New Roman" panose="02020603050405020304" pitchFamily="18" charset="0"/>
              </a:rPr>
              <a:t>Dr.K.Sangeetha</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F63095-7D77-41D5-AE11-FB163D74AAD5}"/>
              </a:ext>
            </a:extLst>
          </p:cNvPr>
          <p:cNvSpPr>
            <a:spLocks noGrp="1"/>
          </p:cNvSpPr>
          <p:nvPr>
            <p:ph type="sldNum" sz="quarter" idx="12"/>
          </p:nvPr>
        </p:nvSpPr>
        <p:spPr/>
        <p:txBody>
          <a:bodyPr/>
          <a:lstStyle/>
          <a:p>
            <a:fld id="{F2BC21D2-1F74-4E68-8C19-5849482CF186}" type="slidenum">
              <a:rPr lang="en-IN" sz="2400" smtClean="0">
                <a:solidFill>
                  <a:schemeClr val="bg2"/>
                </a:solidFill>
                <a:latin typeface="Times New Roman" panose="02020603050405020304" pitchFamily="18" charset="0"/>
                <a:cs typeface="Times New Roman" panose="02020603050405020304" pitchFamily="18" charset="0"/>
              </a:rPr>
              <a:t>1</a:t>
            </a:fld>
            <a:endParaRPr lang="en-IN" sz="24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365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USER INTERFACE </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10</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B158070-BB82-5B82-08F9-1536FA97582C}"/>
              </a:ext>
            </a:extLst>
          </p:cNvPr>
          <p:cNvPicPr>
            <a:picLocks noGrp="1" noChangeAspect="1"/>
          </p:cNvPicPr>
          <p:nvPr>
            <p:ph idx="1"/>
          </p:nvPr>
        </p:nvPicPr>
        <p:blipFill>
          <a:blip r:embed="rId2"/>
          <a:stretch>
            <a:fillRect/>
          </a:stretch>
        </p:blipFill>
        <p:spPr>
          <a:xfrm>
            <a:off x="646111" y="1063416"/>
            <a:ext cx="10899778" cy="5184984"/>
          </a:xfrm>
        </p:spPr>
      </p:pic>
    </p:spTree>
    <p:extLst>
      <p:ext uri="{BB962C8B-B14F-4D97-AF65-F5344CB8AC3E}">
        <p14:creationId xmlns:p14="http://schemas.microsoft.com/office/powerpoint/2010/main" val="103142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USER INTERFACE </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11</a:t>
            </a:fld>
            <a:endParaRPr lang="en-IN" sz="2800" dirty="0">
              <a:solidFill>
                <a:schemeClr val="bg2"/>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674A929-5204-F3FF-6DF4-BA67542C96B6}"/>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9A6EDC4-30B3-201F-5E90-31D26F90DB3F}"/>
              </a:ext>
            </a:extLst>
          </p:cNvPr>
          <p:cNvPicPr>
            <a:picLocks noChangeAspect="1"/>
          </p:cNvPicPr>
          <p:nvPr/>
        </p:nvPicPr>
        <p:blipFill>
          <a:blip r:embed="rId2"/>
          <a:stretch>
            <a:fillRect/>
          </a:stretch>
        </p:blipFill>
        <p:spPr>
          <a:xfrm>
            <a:off x="646111" y="966652"/>
            <a:ext cx="10962416" cy="5438630"/>
          </a:xfrm>
          <a:prstGeom prst="rect">
            <a:avLst/>
          </a:prstGeom>
        </p:spPr>
      </p:pic>
    </p:spTree>
    <p:extLst>
      <p:ext uri="{BB962C8B-B14F-4D97-AF65-F5344CB8AC3E}">
        <p14:creationId xmlns:p14="http://schemas.microsoft.com/office/powerpoint/2010/main" val="426886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USER INTERFACE </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12</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7CDF2F9-99EB-49B7-B32B-99B2206B1889}"/>
              </a:ext>
            </a:extLst>
          </p:cNvPr>
          <p:cNvPicPr>
            <a:picLocks noGrp="1" noChangeAspect="1"/>
          </p:cNvPicPr>
          <p:nvPr>
            <p:ph idx="1"/>
          </p:nvPr>
        </p:nvPicPr>
        <p:blipFill>
          <a:blip r:embed="rId2"/>
          <a:stretch>
            <a:fillRect/>
          </a:stretch>
        </p:blipFill>
        <p:spPr>
          <a:xfrm>
            <a:off x="646111" y="1063416"/>
            <a:ext cx="11049500" cy="5184984"/>
          </a:xfrm>
        </p:spPr>
      </p:pic>
    </p:spTree>
    <p:extLst>
      <p:ext uri="{BB962C8B-B14F-4D97-AF65-F5344CB8AC3E}">
        <p14:creationId xmlns:p14="http://schemas.microsoft.com/office/powerpoint/2010/main" val="351202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74BE-4BC1-4199-8B6B-F60C3B9B89FD}"/>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MODULES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A2C979B-2A35-4F1B-9E81-E58EA2E22A74}"/>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13</a:t>
            </a:fld>
            <a:endParaRPr lang="en-IN" sz="2800" dirty="0">
              <a:solidFill>
                <a:schemeClr val="bg2"/>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36D84BE-FF8B-40EC-B85C-DAF87A74E18D}"/>
              </a:ext>
            </a:extLst>
          </p:cNvPr>
          <p:cNvSpPr>
            <a:spLocks noGrp="1"/>
          </p:cNvSpPr>
          <p:nvPr>
            <p:ph idx="1"/>
          </p:nvPr>
        </p:nvSpPr>
        <p:spPr>
          <a:xfrm>
            <a:off x="875201" y="1443318"/>
            <a:ext cx="8946541" cy="4195481"/>
          </a:xfrm>
        </p:spPr>
        <p:txBody>
          <a:bodyPr>
            <a:normAutofit/>
          </a:bodyPr>
          <a:lstStyle/>
          <a:p>
            <a:pPr lvl="0">
              <a:buClrTx/>
            </a:pPr>
            <a:r>
              <a:rPr lang="en-US" sz="2400" dirty="0">
                <a:latin typeface="Times New Roman" pitchFamily="18" charset="0"/>
                <a:cs typeface="Times New Roman" pitchFamily="18" charset="0"/>
              </a:rPr>
              <a:t>Data Collection.</a:t>
            </a:r>
          </a:p>
          <a:p>
            <a:pPr lvl="0">
              <a:buClrTx/>
            </a:pPr>
            <a:r>
              <a:rPr lang="en-US" sz="2400" dirty="0">
                <a:latin typeface="Times New Roman" pitchFamily="18" charset="0"/>
                <a:cs typeface="Times New Roman" pitchFamily="18" charset="0"/>
              </a:rPr>
              <a:t>Data Preprocessing.</a:t>
            </a:r>
          </a:p>
          <a:p>
            <a:pPr lvl="0">
              <a:buClrTx/>
            </a:pPr>
            <a:r>
              <a:rPr lang="en-US" sz="2400" dirty="0">
                <a:latin typeface="Times New Roman" pitchFamily="18" charset="0"/>
                <a:cs typeface="Times New Roman" pitchFamily="18" charset="0"/>
              </a:rPr>
              <a:t>Feature Extraction.</a:t>
            </a:r>
          </a:p>
          <a:p>
            <a:pPr lvl="0">
              <a:buClrTx/>
            </a:pPr>
            <a:r>
              <a:rPr lang="en-US" sz="2400" dirty="0">
                <a:latin typeface="Times New Roman" pitchFamily="18" charset="0"/>
                <a:cs typeface="Times New Roman" pitchFamily="18" charset="0"/>
              </a:rPr>
              <a:t>Linear Regression. </a:t>
            </a:r>
          </a:p>
          <a:p>
            <a:pPr lvl="0">
              <a:buClrTx/>
            </a:pPr>
            <a:r>
              <a:rPr lang="en-US" sz="2400" dirty="0">
                <a:latin typeface="Times New Roman" pitchFamily="18" charset="0"/>
                <a:cs typeface="Times New Roman" pitchFamily="18" charset="0"/>
              </a:rPr>
              <a:t>ARIMA (Auto Regressive Integrated Moving Average) </a:t>
            </a:r>
          </a:p>
          <a:p>
            <a:pPr lvl="0">
              <a:buClrTx/>
            </a:pPr>
            <a:r>
              <a:rPr lang="en-US" sz="2400" dirty="0">
                <a:latin typeface="Times New Roman" pitchFamily="18" charset="0"/>
                <a:cs typeface="Times New Roman" pitchFamily="18" charset="0"/>
              </a:rPr>
              <a:t>Ensemble Methods and Bagging.</a:t>
            </a:r>
          </a:p>
          <a:p>
            <a:pPr>
              <a:buClrTx/>
            </a:pPr>
            <a:endParaRPr lang="en-IN" sz="2400" dirty="0"/>
          </a:p>
        </p:txBody>
      </p:sp>
    </p:spTree>
    <p:extLst>
      <p:ext uri="{BB962C8B-B14F-4D97-AF65-F5344CB8AC3E}">
        <p14:creationId xmlns:p14="http://schemas.microsoft.com/office/powerpoint/2010/main" val="406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69A3-EB3E-4CCF-B379-F1DC7ABBA310}"/>
              </a:ext>
            </a:extLst>
          </p:cNvPr>
          <p:cNvSpPr>
            <a:spLocks noGrp="1"/>
          </p:cNvSpPr>
          <p:nvPr>
            <p:ph type="title"/>
          </p:nvPr>
        </p:nvSpPr>
        <p:spPr/>
        <p:txBody>
          <a:bodyPr/>
          <a:lstStyle/>
          <a:p>
            <a:r>
              <a:rPr lang="en-US" sz="3200" b="1" dirty="0">
                <a:solidFill>
                  <a:schemeClr val="accent1"/>
                </a:solidFill>
                <a:latin typeface="Times New Roman" pitchFamily="18" charset="0"/>
                <a:cs typeface="Times New Roman" pitchFamily="18" charset="0"/>
              </a:rPr>
              <a:t>DATA COLLECTION</a:t>
            </a:r>
            <a:endParaRPr lang="en-IN" sz="3200" b="1" dirty="0">
              <a:solidFill>
                <a:schemeClr val="accent1"/>
              </a:solidFill>
            </a:endParaRPr>
          </a:p>
        </p:txBody>
      </p:sp>
      <p:sp>
        <p:nvSpPr>
          <p:cNvPr id="3" name="Content Placeholder 2">
            <a:extLst>
              <a:ext uri="{FF2B5EF4-FFF2-40B4-BE49-F238E27FC236}">
                <a16:creationId xmlns:a16="http://schemas.microsoft.com/office/drawing/2014/main" id="{2C060FC7-95EA-4F39-B639-52FF43430AE9}"/>
              </a:ext>
            </a:extLst>
          </p:cNvPr>
          <p:cNvSpPr>
            <a:spLocks noGrp="1"/>
          </p:cNvSpPr>
          <p:nvPr>
            <p:ph idx="1"/>
          </p:nvPr>
        </p:nvSpPr>
        <p:spPr>
          <a:xfrm>
            <a:off x="866492" y="1152983"/>
            <a:ext cx="9636045" cy="4195481"/>
          </a:xfrm>
        </p:spPr>
        <p:txBody>
          <a:bodyPr>
            <a:noAutofit/>
          </a:bodyPr>
          <a:lstStyle/>
          <a:p>
            <a:pPr lvl="0" algn="just">
              <a:buClrTx/>
            </a:pPr>
            <a:r>
              <a:rPr lang="en-IN" sz="2400" dirty="0">
                <a:latin typeface="Times New Roman" pitchFamily="18" charset="0"/>
                <a:cs typeface="Times New Roman" pitchFamily="18" charset="0"/>
              </a:rPr>
              <a:t>Real time unstructured data which is been modified to structured format is collected from data.gov.in .</a:t>
            </a:r>
          </a:p>
          <a:p>
            <a:pPr lvl="0" algn="just">
              <a:buClrTx/>
            </a:pPr>
            <a:r>
              <a:rPr lang="en-IN" sz="2400" dirty="0">
                <a:latin typeface="Times New Roman" pitchFamily="18" charset="0"/>
                <a:cs typeface="Times New Roman" pitchFamily="18" charset="0"/>
              </a:rPr>
              <a:t>Collection of data is most important tasks of any machine learning projects. Because the input we feed to the algorithms is data. </a:t>
            </a:r>
          </a:p>
          <a:p>
            <a:pPr algn="just">
              <a:buClrTx/>
            </a:pPr>
            <a:r>
              <a:rPr lang="en-IN" sz="2400" dirty="0">
                <a:latin typeface="Times New Roman" pitchFamily="18" charset="0"/>
                <a:cs typeface="Times New Roman" pitchFamily="18" charset="0"/>
              </a:rPr>
              <a:t>So, the algorithms efficiency and accuracy depend upon the correctness and quality of data collected.</a:t>
            </a:r>
          </a:p>
          <a:p>
            <a:pPr marL="0" indent="0" algn="ctr">
              <a:buClrTx/>
              <a:buNone/>
            </a:pPr>
            <a:r>
              <a:rPr lang="en-US" sz="2400" b="1" dirty="0">
                <a:latin typeface="Times New Roman" panose="02020603050405020304" pitchFamily="18" charset="0"/>
                <a:cs typeface="Times New Roman" panose="02020603050405020304" pitchFamily="18" charset="0"/>
              </a:rPr>
              <a:t>DATASETS</a:t>
            </a:r>
            <a:endParaRPr lang="en-IN" sz="2400" b="1" dirty="0">
              <a:latin typeface="Times New Roman" panose="02020603050405020304" pitchFamily="18" charset="0"/>
              <a:cs typeface="Times New Roman" panose="02020603050405020304" pitchFamily="18" charset="0"/>
            </a:endParaRPr>
          </a:p>
          <a:p>
            <a:pPr>
              <a:buClrTx/>
            </a:pPr>
            <a:r>
              <a:rPr lang="sv-SE" sz="2400" dirty="0">
                <a:latin typeface="Times New Roman" panose="02020603050405020304" pitchFamily="18" charset="0"/>
                <a:cs typeface="Times New Roman" panose="02020603050405020304" pitchFamily="18" charset="0"/>
              </a:rPr>
              <a:t>Link - https://data.gov.in/catalog/district-rainfall-normal-mm-monthly-seasonal-and-annual-data-period-1951-2000</a:t>
            </a:r>
          </a:p>
          <a:p>
            <a:pPr>
              <a:buClrTx/>
            </a:pPr>
            <a:r>
              <a:rPr lang="sv-SE" sz="2400" dirty="0">
                <a:latin typeface="Times New Roman" panose="02020603050405020304" pitchFamily="18" charset="0"/>
                <a:cs typeface="Times New Roman" panose="02020603050405020304" pitchFamily="18" charset="0"/>
              </a:rPr>
              <a:t>File format - .xls</a:t>
            </a:r>
          </a:p>
          <a:p>
            <a:pPr>
              <a:buClrTx/>
            </a:pPr>
            <a:r>
              <a:rPr lang="sv-SE" sz="2400" dirty="0">
                <a:latin typeface="Times New Roman" panose="02020603050405020304" pitchFamily="18" charset="0"/>
                <a:cs typeface="Times New Roman" panose="02020603050405020304" pitchFamily="18" charset="0"/>
              </a:rPr>
              <a:t>Data Count - 12198</a:t>
            </a:r>
            <a:endParaRPr lang="en-IN" sz="2400" dirty="0">
              <a:latin typeface="Times New Roman" pitchFamily="18" charset="0"/>
              <a:cs typeface="Times New Roman" pitchFamily="18" charset="0"/>
            </a:endParaRPr>
          </a:p>
          <a:p>
            <a:pPr lvl="0" algn="just">
              <a:buClrTx/>
            </a:pPr>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D73377F-1DE4-47EC-B7A2-72F10AE8B5AA}"/>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14</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64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9CA7-2972-4C00-8884-45D1370D9127}"/>
              </a:ext>
            </a:extLst>
          </p:cNvPr>
          <p:cNvSpPr>
            <a:spLocks noGrp="1"/>
          </p:cNvSpPr>
          <p:nvPr>
            <p:ph type="title"/>
          </p:nvPr>
        </p:nvSpPr>
        <p:spPr>
          <a:xfrm>
            <a:off x="646111" y="363151"/>
            <a:ext cx="9404723" cy="1400530"/>
          </a:xfrm>
        </p:spPr>
        <p:txBody>
          <a:bodyPr/>
          <a:lstStyle/>
          <a:p>
            <a:r>
              <a:rPr lang="en-US" sz="3200" b="1" dirty="0">
                <a:solidFill>
                  <a:schemeClr val="accent1"/>
                </a:solidFill>
                <a:latin typeface="Times New Roman" pitchFamily="18" charset="0"/>
                <a:cs typeface="Times New Roman" pitchFamily="18" charset="0"/>
              </a:rPr>
              <a:t>DATA PREPROCESSING</a:t>
            </a:r>
            <a:br>
              <a:rPr lang="en-US" sz="3200" b="1" dirty="0">
                <a:solidFill>
                  <a:schemeClr val="accent1"/>
                </a:solidFill>
                <a:latin typeface="Times New Roman" pitchFamily="18" charset="0"/>
                <a:cs typeface="Times New Roman" pitchFamily="18" charset="0"/>
              </a:rPr>
            </a:br>
            <a:endParaRPr lang="en-IN" sz="3200" b="1" dirty="0">
              <a:solidFill>
                <a:schemeClr val="accent1"/>
              </a:solidFill>
            </a:endParaRPr>
          </a:p>
        </p:txBody>
      </p:sp>
      <p:sp>
        <p:nvSpPr>
          <p:cNvPr id="3" name="Content Placeholder 2">
            <a:extLst>
              <a:ext uri="{FF2B5EF4-FFF2-40B4-BE49-F238E27FC236}">
                <a16:creationId xmlns:a16="http://schemas.microsoft.com/office/drawing/2014/main" id="{8C693E8D-978B-455F-9B0E-0E4DE1742F2B}"/>
              </a:ext>
            </a:extLst>
          </p:cNvPr>
          <p:cNvSpPr>
            <a:spLocks noGrp="1"/>
          </p:cNvSpPr>
          <p:nvPr>
            <p:ph idx="1"/>
          </p:nvPr>
        </p:nvSpPr>
        <p:spPr>
          <a:xfrm>
            <a:off x="747239" y="1063416"/>
            <a:ext cx="10365122" cy="4924696"/>
          </a:xfrm>
        </p:spPr>
        <p:txBody>
          <a:bodyPr>
            <a:noAutofit/>
          </a:bodyPr>
          <a:lstStyle/>
          <a:p>
            <a:pPr algn="just">
              <a:buClrTx/>
            </a:pPr>
            <a:r>
              <a:rPr lang="en-US" sz="2400" dirty="0">
                <a:latin typeface="Times New Roman" pitchFamily="18" charset="0"/>
                <a:cs typeface="Times New Roman" pitchFamily="18" charset="0"/>
              </a:rPr>
              <a:t>Data preprocessing is a technique that involves transforming raw data into an understandable format.</a:t>
            </a:r>
          </a:p>
          <a:p>
            <a:pPr algn="just">
              <a:buClrTx/>
            </a:pPr>
            <a:r>
              <a:rPr lang="en-IN" sz="2400" dirty="0">
                <a:latin typeface="Times New Roman" pitchFamily="18" charset="0"/>
                <a:cs typeface="Times New Roman" pitchFamily="18" charset="0"/>
              </a:rPr>
              <a:t>The dataset might contain empty values, negative values or error.</a:t>
            </a:r>
          </a:p>
          <a:p>
            <a:pPr algn="just">
              <a:buClrTx/>
            </a:pPr>
            <a:r>
              <a:rPr lang="en-IN" sz="2400" dirty="0">
                <a:latin typeface="Times New Roman" pitchFamily="18" charset="0"/>
                <a:cs typeface="Times New Roman" pitchFamily="18" charset="0"/>
              </a:rPr>
              <a:t>Dataset is cleared in </a:t>
            </a:r>
            <a:r>
              <a:rPr lang="en-US" sz="2400" dirty="0">
                <a:latin typeface="Times New Roman" pitchFamily="18" charset="0"/>
                <a:cs typeface="Times New Roman" pitchFamily="18" charset="0"/>
              </a:rPr>
              <a:t>preprocessing</a:t>
            </a:r>
            <a:r>
              <a:rPr lang="en-IN" sz="2400" dirty="0">
                <a:latin typeface="Times New Roman" pitchFamily="18" charset="0"/>
                <a:cs typeface="Times New Roman" pitchFamily="18" charset="0"/>
              </a:rPr>
              <a:t> stage.</a:t>
            </a:r>
          </a:p>
          <a:p>
            <a:pPr algn="just">
              <a:buClrTx/>
            </a:pPr>
            <a:r>
              <a:rPr lang="en-IN" sz="2400" dirty="0">
                <a:latin typeface="Times New Roman" pitchFamily="18" charset="0"/>
                <a:cs typeface="Times New Roman" pitchFamily="18" charset="0"/>
              </a:rPr>
              <a:t>The </a:t>
            </a:r>
            <a:r>
              <a:rPr lang="en-US" sz="2400" dirty="0">
                <a:latin typeface="Times New Roman" pitchFamily="18" charset="0"/>
                <a:cs typeface="Times New Roman" pitchFamily="18" charset="0"/>
              </a:rPr>
              <a:t>preprocessing</a:t>
            </a:r>
            <a:r>
              <a:rPr lang="en-IN" sz="2400" dirty="0">
                <a:latin typeface="Times New Roman" pitchFamily="18" charset="0"/>
                <a:cs typeface="Times New Roman" pitchFamily="18" charset="0"/>
              </a:rPr>
              <a:t> method involves removing records which is not complete.</a:t>
            </a:r>
          </a:p>
          <a:p>
            <a:pPr algn="just">
              <a:buClrTx/>
            </a:pPr>
            <a:r>
              <a:rPr lang="en-IN" sz="2400" dirty="0">
                <a:latin typeface="Times New Roman" pitchFamily="18" charset="0"/>
                <a:cs typeface="Times New Roman" pitchFamily="18" charset="0"/>
              </a:rPr>
              <a:t>So, it creates the reliable consistent data that improves the efficiency of the training data for analysis and also enables accurate decision making. </a:t>
            </a:r>
          </a:p>
          <a:p>
            <a:pPr algn="just">
              <a:buClrTx/>
            </a:pPr>
            <a:endParaRPr lang="en-US" sz="2400" dirty="0">
              <a:latin typeface="Times New Roman" pitchFamily="18" charset="0"/>
              <a:cs typeface="Times New Roman" pitchFamily="18" charset="0"/>
            </a:endParaRPr>
          </a:p>
          <a:p>
            <a:pPr marL="0" indent="0" algn="just">
              <a:buClrTx/>
              <a:buNone/>
            </a:pPr>
            <a:endParaRPr lang="en-IN" sz="2400" dirty="0"/>
          </a:p>
        </p:txBody>
      </p:sp>
      <p:sp>
        <p:nvSpPr>
          <p:cNvPr id="4" name="Slide Number Placeholder 3">
            <a:extLst>
              <a:ext uri="{FF2B5EF4-FFF2-40B4-BE49-F238E27FC236}">
                <a16:creationId xmlns:a16="http://schemas.microsoft.com/office/drawing/2014/main" id="{20FC7149-2156-4A7A-B14D-1043244E062F}"/>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15</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240644E-B015-2EE6-B8BF-CF399FE22F57}"/>
              </a:ext>
            </a:extLst>
          </p:cNvPr>
          <p:cNvPicPr>
            <a:picLocks noChangeAspect="1"/>
          </p:cNvPicPr>
          <p:nvPr/>
        </p:nvPicPr>
        <p:blipFill rotWithShape="1">
          <a:blip r:embed="rId2"/>
          <a:srcRect l="50307" t="-3201" r="-255" b="23718"/>
          <a:stretch/>
        </p:blipFill>
        <p:spPr>
          <a:xfrm>
            <a:off x="855722" y="4187953"/>
            <a:ext cx="10480556" cy="2203704"/>
          </a:xfrm>
          <a:prstGeom prst="rect">
            <a:avLst/>
          </a:prstGeom>
        </p:spPr>
      </p:pic>
    </p:spTree>
    <p:extLst>
      <p:ext uri="{BB962C8B-B14F-4D97-AF65-F5344CB8AC3E}">
        <p14:creationId xmlns:p14="http://schemas.microsoft.com/office/powerpoint/2010/main" val="129522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19619-23A0-4683-B24B-3BA21D368ABB}"/>
              </a:ext>
            </a:extLst>
          </p:cNvPr>
          <p:cNvSpPr>
            <a:spLocks noGrp="1"/>
          </p:cNvSpPr>
          <p:nvPr>
            <p:ph type="title"/>
          </p:nvPr>
        </p:nvSpPr>
        <p:spPr/>
        <p:txBody>
          <a:bodyPr/>
          <a:lstStyle/>
          <a:p>
            <a:r>
              <a:rPr lang="en-US" sz="3200" b="1" dirty="0">
                <a:solidFill>
                  <a:schemeClr val="accent1"/>
                </a:solidFill>
                <a:latin typeface="Times New Roman" pitchFamily="18" charset="0"/>
                <a:cs typeface="Times New Roman" pitchFamily="18" charset="0"/>
              </a:rPr>
              <a:t>FEATURE EXTRACTION </a:t>
            </a:r>
            <a:br>
              <a:rPr lang="en-US" sz="3200" b="1" dirty="0">
                <a:solidFill>
                  <a:schemeClr val="accent1"/>
                </a:solidFill>
                <a:latin typeface="Times New Roman" pitchFamily="18" charset="0"/>
                <a:cs typeface="Times New Roman" pitchFamily="18" charset="0"/>
              </a:rPr>
            </a:br>
            <a:endParaRPr lang="en-IN" sz="3200" b="1" dirty="0">
              <a:solidFill>
                <a:schemeClr val="accent1"/>
              </a:solidFill>
            </a:endParaRPr>
          </a:p>
        </p:txBody>
      </p:sp>
      <p:sp>
        <p:nvSpPr>
          <p:cNvPr id="3" name="Content Placeholder 2">
            <a:extLst>
              <a:ext uri="{FF2B5EF4-FFF2-40B4-BE49-F238E27FC236}">
                <a16:creationId xmlns:a16="http://schemas.microsoft.com/office/drawing/2014/main" id="{A22D0C7A-DCDC-4CA8-B6A3-DD90ABAC977C}"/>
              </a:ext>
            </a:extLst>
          </p:cNvPr>
          <p:cNvSpPr>
            <a:spLocks noGrp="1"/>
          </p:cNvSpPr>
          <p:nvPr>
            <p:ph idx="1"/>
          </p:nvPr>
        </p:nvSpPr>
        <p:spPr>
          <a:xfrm>
            <a:off x="646111" y="1007211"/>
            <a:ext cx="10138472" cy="4195481"/>
          </a:xfrm>
        </p:spPr>
        <p:txBody>
          <a:bodyPr>
            <a:normAutofit/>
          </a:bodyPr>
          <a:lstStyle/>
          <a:p>
            <a:pPr algn="just">
              <a:buClrTx/>
            </a:pPr>
            <a:r>
              <a:rPr lang="en-US" sz="2400" dirty="0">
                <a:latin typeface="Times New Roman" panose="02020603050405020304" pitchFamily="18" charset="0"/>
                <a:cs typeface="Times New Roman" pitchFamily="18" charset="0"/>
              </a:rPr>
              <a:t>Feature extraction is useful when we have a large dataset and need to reduce the number of resources without losing any important or relevant information.</a:t>
            </a:r>
          </a:p>
          <a:p>
            <a:pPr algn="just">
              <a:buClrTx/>
            </a:pPr>
            <a:r>
              <a:rPr lang="en-US" sz="2400" dirty="0">
                <a:latin typeface="Times New Roman" panose="02020603050405020304" pitchFamily="18" charset="0"/>
                <a:cs typeface="Times New Roman" pitchFamily="18" charset="0"/>
              </a:rPr>
              <a:t>The original dataset contains unwanted information which is not required for training the model.</a:t>
            </a:r>
          </a:p>
          <a:p>
            <a:pPr algn="just">
              <a:buClrTx/>
            </a:pPr>
            <a:endParaRPr lang="en-US" sz="2400" dirty="0">
              <a:latin typeface="Times New Roman" panose="02020603050405020304" pitchFamily="18" charset="0"/>
              <a:cs typeface="Times New Roman" pitchFamily="18" charset="0"/>
            </a:endParaRPr>
          </a:p>
          <a:p>
            <a:pPr algn="just">
              <a:buClrTx/>
            </a:pPr>
            <a:endParaRPr lang="en-US" sz="2400" dirty="0">
              <a:latin typeface="Times New Roman" panose="02020603050405020304" pitchFamily="18" charset="0"/>
              <a:cs typeface="Times New Roman" pitchFamily="18" charset="0"/>
            </a:endParaRPr>
          </a:p>
          <a:p>
            <a:pPr algn="just">
              <a:buClrTx/>
            </a:pPr>
            <a:endParaRPr lang="en-US" sz="2400" dirty="0">
              <a:latin typeface="Times New Roman" panose="02020603050405020304" pitchFamily="18" charset="0"/>
              <a:cs typeface="Times New Roman" pitchFamily="18" charset="0"/>
            </a:endParaRPr>
          </a:p>
          <a:p>
            <a:pPr algn="just">
              <a:buClrTx/>
            </a:pPr>
            <a:r>
              <a:rPr lang="en-US" sz="2400" dirty="0">
                <a:latin typeface="Times New Roman" panose="02020603050405020304" pitchFamily="18" charset="0"/>
                <a:cs typeface="Times New Roman" pitchFamily="18" charset="0"/>
              </a:rPr>
              <a:t>So by using feature extraction process only required information is extracted from the original dataset.</a:t>
            </a:r>
          </a:p>
          <a:p>
            <a:pPr algn="just">
              <a:buClrTx/>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2AC593-69C8-408F-BD07-B6AD360A14FB}"/>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16</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5C8A0C7-A651-BCB5-157E-1C2B9A6E5455}"/>
              </a:ext>
            </a:extLst>
          </p:cNvPr>
          <p:cNvPicPr>
            <a:picLocks noChangeAspect="1"/>
          </p:cNvPicPr>
          <p:nvPr/>
        </p:nvPicPr>
        <p:blipFill rotWithShape="1">
          <a:blip r:embed="rId2"/>
          <a:srcRect t="4136" r="22960" b="48326"/>
          <a:stretch/>
        </p:blipFill>
        <p:spPr>
          <a:xfrm>
            <a:off x="1046514" y="5004752"/>
            <a:ext cx="9673736" cy="1648231"/>
          </a:xfrm>
          <a:prstGeom prst="rect">
            <a:avLst/>
          </a:prstGeom>
        </p:spPr>
      </p:pic>
      <p:pic>
        <p:nvPicPr>
          <p:cNvPr id="8" name="Picture 7">
            <a:extLst>
              <a:ext uri="{FF2B5EF4-FFF2-40B4-BE49-F238E27FC236}">
                <a16:creationId xmlns:a16="http://schemas.microsoft.com/office/drawing/2014/main" id="{29C7A115-A983-8089-44E4-62CB29767ACC}"/>
              </a:ext>
            </a:extLst>
          </p:cNvPr>
          <p:cNvPicPr>
            <a:picLocks noChangeAspect="1"/>
          </p:cNvPicPr>
          <p:nvPr/>
        </p:nvPicPr>
        <p:blipFill rotWithShape="1">
          <a:blip r:embed="rId3"/>
          <a:srcRect t="7318" r="17391" b="23453"/>
          <a:stretch/>
        </p:blipFill>
        <p:spPr>
          <a:xfrm>
            <a:off x="1046513" y="2642247"/>
            <a:ext cx="9673737" cy="1572673"/>
          </a:xfrm>
          <a:prstGeom prst="rect">
            <a:avLst/>
          </a:prstGeom>
        </p:spPr>
      </p:pic>
    </p:spTree>
    <p:extLst>
      <p:ext uri="{BB962C8B-B14F-4D97-AF65-F5344CB8AC3E}">
        <p14:creationId xmlns:p14="http://schemas.microsoft.com/office/powerpoint/2010/main" val="178839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19619-23A0-4683-B24B-3BA21D368ABB}"/>
              </a:ext>
            </a:extLst>
          </p:cNvPr>
          <p:cNvSpPr>
            <a:spLocks noGrp="1"/>
          </p:cNvSpPr>
          <p:nvPr>
            <p:ph type="title"/>
          </p:nvPr>
        </p:nvSpPr>
        <p:spPr/>
        <p:txBody>
          <a:bodyPr/>
          <a:lstStyle/>
          <a:p>
            <a:r>
              <a:rPr lang="en-US" sz="3200" b="1" dirty="0">
                <a:solidFill>
                  <a:schemeClr val="accent1"/>
                </a:solidFill>
                <a:latin typeface="Times New Roman" pitchFamily="18" charset="0"/>
                <a:cs typeface="Times New Roman" pitchFamily="18" charset="0"/>
              </a:rPr>
              <a:t>LINEAR REGRESSION </a:t>
            </a:r>
            <a:br>
              <a:rPr lang="en-US" sz="3200" b="1" dirty="0">
                <a:solidFill>
                  <a:schemeClr val="accent1"/>
                </a:solidFill>
                <a:latin typeface="Times New Roman" pitchFamily="18" charset="0"/>
                <a:cs typeface="Times New Roman" pitchFamily="18" charset="0"/>
              </a:rPr>
            </a:br>
            <a:endParaRPr lang="en-IN" sz="3200" b="1" dirty="0">
              <a:solidFill>
                <a:schemeClr val="accent1"/>
              </a:solidFill>
            </a:endParaRPr>
          </a:p>
        </p:txBody>
      </p:sp>
      <p:sp>
        <p:nvSpPr>
          <p:cNvPr id="3" name="Content Placeholder 2">
            <a:extLst>
              <a:ext uri="{FF2B5EF4-FFF2-40B4-BE49-F238E27FC236}">
                <a16:creationId xmlns:a16="http://schemas.microsoft.com/office/drawing/2014/main" id="{A22D0C7A-DCDC-4CA8-B6A3-DD90ABAC977C}"/>
              </a:ext>
            </a:extLst>
          </p:cNvPr>
          <p:cNvSpPr>
            <a:spLocks noGrp="1"/>
          </p:cNvSpPr>
          <p:nvPr>
            <p:ph idx="1"/>
          </p:nvPr>
        </p:nvSpPr>
        <p:spPr>
          <a:xfrm>
            <a:off x="679639" y="1331259"/>
            <a:ext cx="10138472" cy="4195481"/>
          </a:xfrm>
        </p:spPr>
        <p:txBody>
          <a:bodyPr>
            <a:normAutofit/>
          </a:bodyPr>
          <a:lstStyle/>
          <a:p>
            <a:pPr algn="just">
              <a:buClrTx/>
            </a:pPr>
            <a:r>
              <a:rPr lang="en-US" sz="2400" dirty="0">
                <a:latin typeface="Times New Roman" pitchFamily="18" charset="0"/>
                <a:cs typeface="Times New Roman" pitchFamily="18" charset="0"/>
              </a:rPr>
              <a:t>Linear Regression is a method that describes the relationship between a dependent variable and a set of independent variables. </a:t>
            </a:r>
          </a:p>
          <a:p>
            <a:pPr algn="just">
              <a:buClrTx/>
            </a:pPr>
            <a:r>
              <a:rPr lang="en-US" sz="2400" dirty="0">
                <a:latin typeface="Times New Roman" pitchFamily="18" charset="0"/>
                <a:cs typeface="Times New Roman" pitchFamily="18" charset="0"/>
              </a:rPr>
              <a:t>The equation of the line is given. It provides an estimate of rainfall using various atmospheric variables like cloud cover, humidity, wind, and average temperature to predict rainfall. </a:t>
            </a:r>
          </a:p>
          <a:p>
            <a:pPr algn="just">
              <a:buClrTx/>
            </a:pPr>
            <a:r>
              <a:rPr lang="en-US" sz="2400" dirty="0">
                <a:latin typeface="Times New Roman" pitchFamily="18" charset="0"/>
                <a:cs typeface="Times New Roman" pitchFamily="18" charset="0"/>
              </a:rPr>
              <a:t>An estimate of rainfall is easy to determine at any given point since the regression method uses the previous correlation between the various atmospheric variables.</a:t>
            </a:r>
          </a:p>
          <a:p>
            <a:pPr algn="just">
              <a:buClrTx/>
            </a:pPr>
            <a:endParaRPr lang="en-IN" sz="2400" dirty="0"/>
          </a:p>
        </p:txBody>
      </p:sp>
      <p:sp>
        <p:nvSpPr>
          <p:cNvPr id="4" name="Slide Number Placeholder 3">
            <a:extLst>
              <a:ext uri="{FF2B5EF4-FFF2-40B4-BE49-F238E27FC236}">
                <a16:creationId xmlns:a16="http://schemas.microsoft.com/office/drawing/2014/main" id="{4C2AC593-69C8-408F-BD07-B6AD360A14FB}"/>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17</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42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F6BF-7DE6-4753-B53A-78267A6B9DE4}"/>
              </a:ext>
            </a:extLst>
          </p:cNvPr>
          <p:cNvSpPr>
            <a:spLocks noGrp="1"/>
          </p:cNvSpPr>
          <p:nvPr>
            <p:ph type="title"/>
          </p:nvPr>
        </p:nvSpPr>
        <p:spPr>
          <a:xfrm>
            <a:off x="646111" y="363151"/>
            <a:ext cx="9404723" cy="1400530"/>
          </a:xfrm>
        </p:spPr>
        <p:txBody>
          <a:bodyPr/>
          <a:lstStyle/>
          <a:p>
            <a:r>
              <a:rPr lang="en-US" sz="3200" b="1" dirty="0">
                <a:solidFill>
                  <a:schemeClr val="accent1"/>
                </a:solidFill>
                <a:latin typeface="Times New Roman" pitchFamily="18" charset="0"/>
                <a:cs typeface="Times New Roman" pitchFamily="18" charset="0"/>
              </a:rPr>
              <a:t>ARIMA </a:t>
            </a:r>
            <a:br>
              <a:rPr lang="en-US" sz="3200" b="1" dirty="0">
                <a:solidFill>
                  <a:schemeClr val="accent1"/>
                </a:solidFill>
                <a:latin typeface="Times New Roman" pitchFamily="18" charset="0"/>
                <a:cs typeface="Times New Roman" pitchFamily="18" charset="0"/>
              </a:rPr>
            </a:br>
            <a:endParaRPr lang="en-IN" sz="3200" b="1" dirty="0">
              <a:solidFill>
                <a:schemeClr val="accent1"/>
              </a:solidFill>
            </a:endParaRPr>
          </a:p>
        </p:txBody>
      </p:sp>
      <p:sp>
        <p:nvSpPr>
          <p:cNvPr id="3" name="Content Placeholder 2">
            <a:extLst>
              <a:ext uri="{FF2B5EF4-FFF2-40B4-BE49-F238E27FC236}">
                <a16:creationId xmlns:a16="http://schemas.microsoft.com/office/drawing/2014/main" id="{735D3E7A-1854-4473-92B0-AE4A85C84BD3}"/>
              </a:ext>
            </a:extLst>
          </p:cNvPr>
          <p:cNvSpPr>
            <a:spLocks noGrp="1"/>
          </p:cNvSpPr>
          <p:nvPr>
            <p:ph idx="1"/>
          </p:nvPr>
        </p:nvSpPr>
        <p:spPr>
          <a:xfrm>
            <a:off x="646111" y="1125262"/>
            <a:ext cx="10309272" cy="4195481"/>
          </a:xfrm>
        </p:spPr>
        <p:txBody>
          <a:bodyPr>
            <a:noAutofit/>
          </a:bodyPr>
          <a:lstStyle/>
          <a:p>
            <a:pPr algn="just">
              <a:buClrTx/>
            </a:pPr>
            <a:r>
              <a:rPr lang="en-US" sz="2400" dirty="0">
                <a:latin typeface="Times New Roman" pitchFamily="18" charset="0"/>
                <a:cs typeface="Times New Roman" pitchFamily="18" charset="0"/>
              </a:rPr>
              <a:t>This model is used for time series prediction and analysis and forecasting. It contains four methods and is proposed by Box and Jenkins. The following are the four steps used in the ARIMA model. </a:t>
            </a:r>
          </a:p>
          <a:p>
            <a:pPr algn="just">
              <a:buClrTx/>
            </a:pPr>
            <a:r>
              <a:rPr lang="en-US" sz="2400" b="1" dirty="0">
                <a:latin typeface="Times New Roman" pitchFamily="18" charset="0"/>
                <a:cs typeface="Times New Roman" pitchFamily="18" charset="0"/>
              </a:rPr>
              <a:t>Stage-1:</a:t>
            </a:r>
            <a:r>
              <a:rPr lang="en-US" sz="2400" dirty="0">
                <a:latin typeface="Times New Roman" pitchFamily="18" charset="0"/>
                <a:cs typeface="Times New Roman" pitchFamily="18" charset="0"/>
              </a:rPr>
              <a:t> Identification of a series of responses is done in the first stage which is used in calculating the time series and autocorrelations using statement IDENTIFY </a:t>
            </a:r>
          </a:p>
          <a:p>
            <a:pPr algn="just">
              <a:buClrTx/>
            </a:pPr>
            <a:r>
              <a:rPr lang="en-US" sz="2400" b="1" dirty="0">
                <a:latin typeface="Times New Roman" pitchFamily="18" charset="0"/>
                <a:cs typeface="Times New Roman" pitchFamily="18" charset="0"/>
              </a:rPr>
              <a:t>Stage-2:</a:t>
            </a:r>
            <a:r>
              <a:rPr lang="en-US" sz="2400" dirty="0">
                <a:latin typeface="Times New Roman" pitchFamily="18" charset="0"/>
                <a:cs typeface="Times New Roman" pitchFamily="18" charset="0"/>
              </a:rPr>
              <a:t> In this stage Estimation of the previously identified variables is done and also the parameters are estimated using the statement ESTIMATE. </a:t>
            </a:r>
          </a:p>
          <a:p>
            <a:pPr algn="just">
              <a:buClrTx/>
            </a:pPr>
            <a:r>
              <a:rPr lang="en-US" sz="2400" b="1" dirty="0">
                <a:latin typeface="Times New Roman" pitchFamily="18" charset="0"/>
                <a:cs typeface="Times New Roman" pitchFamily="18" charset="0"/>
              </a:rPr>
              <a:t>Stage-3:</a:t>
            </a:r>
            <a:r>
              <a:rPr lang="en-US" sz="2400" dirty="0">
                <a:latin typeface="Times New Roman" pitchFamily="18" charset="0"/>
                <a:cs typeface="Times New Roman" pitchFamily="18" charset="0"/>
              </a:rPr>
              <a:t> Diagnostics checking of the above-collected variables and parameters is done in this stage. </a:t>
            </a:r>
          </a:p>
          <a:p>
            <a:pPr algn="just">
              <a:buClrTx/>
            </a:pPr>
            <a:r>
              <a:rPr lang="en-US" sz="2400" b="1" dirty="0">
                <a:latin typeface="Times New Roman" pitchFamily="18" charset="0"/>
                <a:cs typeface="Times New Roman" pitchFamily="18" charset="0"/>
              </a:rPr>
              <a:t>Stage-4:</a:t>
            </a:r>
            <a:r>
              <a:rPr lang="en-US" sz="2400" dirty="0">
                <a:latin typeface="Times New Roman" pitchFamily="18" charset="0"/>
                <a:cs typeface="Times New Roman" pitchFamily="18" charset="0"/>
              </a:rPr>
              <a:t> In this stage the predicting values of time series are forecasted which are future values, using the ARIMA model using the statement FORECAST. </a:t>
            </a:r>
          </a:p>
        </p:txBody>
      </p:sp>
      <p:sp>
        <p:nvSpPr>
          <p:cNvPr id="4" name="Slide Number Placeholder 3">
            <a:extLst>
              <a:ext uri="{FF2B5EF4-FFF2-40B4-BE49-F238E27FC236}">
                <a16:creationId xmlns:a16="http://schemas.microsoft.com/office/drawing/2014/main" id="{5A4395ED-CCA5-400E-A5DC-9D42496FF34C}"/>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18</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67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C112-DFAE-4F9B-85F9-3A3597B2FB88}"/>
              </a:ext>
            </a:extLst>
          </p:cNvPr>
          <p:cNvSpPr>
            <a:spLocks noGrp="1"/>
          </p:cNvSpPr>
          <p:nvPr>
            <p:ph type="title"/>
          </p:nvPr>
        </p:nvSpPr>
        <p:spPr/>
        <p:txBody>
          <a:bodyPr/>
          <a:lstStyle/>
          <a:p>
            <a:r>
              <a:rPr lang="en-US" sz="3200" b="1" dirty="0">
                <a:solidFill>
                  <a:schemeClr val="accent1"/>
                </a:solidFill>
                <a:latin typeface="Times New Roman" pitchFamily="18" charset="0"/>
                <a:cs typeface="Times New Roman" pitchFamily="18" charset="0"/>
              </a:rPr>
              <a:t>ENSEMBLE METHOD AND BAGGING</a:t>
            </a:r>
            <a:br>
              <a:rPr lang="en-US" sz="3200" b="1" dirty="0">
                <a:solidFill>
                  <a:schemeClr val="accent1"/>
                </a:solidFill>
                <a:latin typeface="Times New Roman" pitchFamily="18" charset="0"/>
                <a:cs typeface="Times New Roman" pitchFamily="18" charset="0"/>
              </a:rPr>
            </a:br>
            <a:endParaRPr lang="en-IN" sz="3200" b="1" dirty="0">
              <a:solidFill>
                <a:schemeClr val="accent1"/>
              </a:solidFill>
            </a:endParaRPr>
          </a:p>
        </p:txBody>
      </p:sp>
      <p:sp>
        <p:nvSpPr>
          <p:cNvPr id="3" name="Content Placeholder 2">
            <a:extLst>
              <a:ext uri="{FF2B5EF4-FFF2-40B4-BE49-F238E27FC236}">
                <a16:creationId xmlns:a16="http://schemas.microsoft.com/office/drawing/2014/main" id="{8996D45F-B331-49F9-9401-BA49315664C4}"/>
              </a:ext>
            </a:extLst>
          </p:cNvPr>
          <p:cNvSpPr>
            <a:spLocks noGrp="1"/>
          </p:cNvSpPr>
          <p:nvPr>
            <p:ph idx="1"/>
          </p:nvPr>
        </p:nvSpPr>
        <p:spPr>
          <a:xfrm>
            <a:off x="790785" y="1331259"/>
            <a:ext cx="9624666" cy="4195481"/>
          </a:xfrm>
        </p:spPr>
        <p:txBody>
          <a:bodyPr>
            <a:noAutofit/>
          </a:bodyPr>
          <a:lstStyle/>
          <a:p>
            <a:pPr algn="just">
              <a:buClrTx/>
            </a:pPr>
            <a:r>
              <a:rPr lang="en-US" sz="2400" i="0" dirty="0">
                <a:solidFill>
                  <a:schemeClr val="bg1"/>
                </a:solidFill>
                <a:effectLst/>
                <a:latin typeface="Times New Roman" panose="02020603050405020304" pitchFamily="18" charset="0"/>
                <a:cs typeface="Times New Roman" panose="02020603050405020304" pitchFamily="18" charset="0"/>
              </a:rPr>
              <a:t>Bagging is the ensemble learning method that is commonly used to reduce variance within a noisy dataset.</a:t>
            </a:r>
          </a:p>
          <a:p>
            <a:pPr algn="just">
              <a:buClrTx/>
            </a:pPr>
            <a:r>
              <a:rPr lang="en-US" sz="2400" i="0" dirty="0">
                <a:solidFill>
                  <a:schemeClr val="bg1"/>
                </a:solidFill>
                <a:effectLst/>
                <a:latin typeface="Times New Roman" panose="02020603050405020304" pitchFamily="18" charset="0"/>
                <a:cs typeface="Times New Roman" panose="02020603050405020304" pitchFamily="18" charset="0"/>
              </a:rPr>
              <a:t>Ensemble learning is a machine learning paradigm where multiple models are trained to solve the same problem and combined to get better results. </a:t>
            </a:r>
          </a:p>
          <a:p>
            <a:pPr algn="just">
              <a:buClrTx/>
            </a:pPr>
            <a:r>
              <a:rPr lang="en-US" sz="2400" dirty="0">
                <a:solidFill>
                  <a:schemeClr val="bg1"/>
                </a:solidFill>
                <a:latin typeface="Times New Roman" panose="02020603050405020304" pitchFamily="18" charset="0"/>
                <a:cs typeface="Times New Roman" pitchFamily="18" charset="0"/>
              </a:rPr>
              <a:t>Bagging generates multiple bootstrap data from the original dataset, constructs a prediction model in a uniform way for each bootstrap data, and combines the models to arrive at the final model. </a:t>
            </a:r>
          </a:p>
          <a:p>
            <a:pPr algn="just">
              <a:buClrTx/>
            </a:pPr>
            <a:endParaRPr lang="en-US" sz="2400" dirty="0">
              <a:solidFill>
                <a:schemeClr val="bg1"/>
              </a:solidFill>
              <a:latin typeface="Times New Roman" panose="02020603050405020304" pitchFamily="18" charset="0"/>
              <a:cs typeface="Times New Roman" pitchFamily="18" charset="0"/>
            </a:endParaRPr>
          </a:p>
        </p:txBody>
      </p:sp>
      <p:sp>
        <p:nvSpPr>
          <p:cNvPr id="4" name="Slide Number Placeholder 3">
            <a:extLst>
              <a:ext uri="{FF2B5EF4-FFF2-40B4-BE49-F238E27FC236}">
                <a16:creationId xmlns:a16="http://schemas.microsoft.com/office/drawing/2014/main" id="{CF8E4610-AC6D-4EF0-82B8-4D3AEFFDC94B}"/>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19</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01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78F1-5E2B-44B6-BCCB-72BC29D409EF}"/>
              </a:ext>
            </a:extLst>
          </p:cNvPr>
          <p:cNvSpPr>
            <a:spLocks noGrp="1"/>
          </p:cNvSpPr>
          <p:nvPr>
            <p:ph type="title"/>
          </p:nvPr>
        </p:nvSpPr>
        <p:spPr>
          <a:xfrm>
            <a:off x="646111" y="274392"/>
            <a:ext cx="9404723" cy="140053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CDAF2-B2C3-46FB-94F0-553D10E03748}"/>
              </a:ext>
            </a:extLst>
          </p:cNvPr>
          <p:cNvSpPr>
            <a:spLocks noGrp="1"/>
          </p:cNvSpPr>
          <p:nvPr>
            <p:ph idx="1"/>
          </p:nvPr>
        </p:nvSpPr>
        <p:spPr>
          <a:xfrm>
            <a:off x="567734" y="1149799"/>
            <a:ext cx="10553112" cy="4351338"/>
          </a:xfrm>
        </p:spPr>
        <p:txBody>
          <a:bodyPr>
            <a:noAutofit/>
          </a:bodyPr>
          <a:lstStyle/>
          <a:p>
            <a:pPr algn="just">
              <a:buClr>
                <a:schemeClr val="bg1"/>
              </a:buClr>
            </a:pPr>
            <a:r>
              <a:rPr lang="en-US" sz="2400" b="0" i="0" dirty="0">
                <a:effectLst/>
                <a:latin typeface="Times New Roman" panose="02020603050405020304" pitchFamily="18" charset="0"/>
                <a:cs typeface="Times New Roman" panose="02020603050405020304" pitchFamily="18" charset="0"/>
              </a:rPr>
              <a:t>Rainfall forecasting is very important because </a:t>
            </a:r>
            <a:r>
              <a:rPr lang="en-US" sz="2400" b="1" i="0" dirty="0">
                <a:effectLst/>
                <a:latin typeface="Times New Roman" panose="02020603050405020304" pitchFamily="18" charset="0"/>
                <a:cs typeface="Times New Roman" panose="02020603050405020304" pitchFamily="18" charset="0"/>
              </a:rPr>
              <a:t>heavy and irregular rainfall can have many impacts like destruction of crops and farms</a:t>
            </a:r>
            <a:r>
              <a:rPr lang="en-US" sz="2400" b="0" i="0" dirty="0">
                <a:effectLst/>
                <a:latin typeface="Times New Roman" panose="02020603050405020304" pitchFamily="18" charset="0"/>
                <a:cs typeface="Times New Roman" panose="02020603050405020304" pitchFamily="18" charset="0"/>
              </a:rPr>
              <a:t>, damage of property so a better forecasting model is essential for an early warning that can minimize risks to life and property and also managing the agricultural farms in better way.</a:t>
            </a:r>
          </a:p>
          <a:p>
            <a:pPr algn="just">
              <a:buClr>
                <a:schemeClr val="bg1"/>
              </a:buClr>
            </a:pPr>
            <a:r>
              <a:rPr lang="en-US" sz="2400" dirty="0">
                <a:latin typeface="Times New Roman" pitchFamily="18" charset="0"/>
                <a:cs typeface="Times New Roman" pitchFamily="18" charset="0"/>
              </a:rPr>
              <a:t>The proposed scheme provides annual rainfall prediction and four seasonal rainfall predictions such as summer, autumn, rainy, and winter. </a:t>
            </a:r>
          </a:p>
          <a:p>
            <a:pPr algn="just">
              <a:buClr>
                <a:schemeClr val="bg1"/>
              </a:buClr>
            </a:pPr>
            <a:r>
              <a:rPr lang="en-US" sz="2400" dirty="0">
                <a:latin typeface="Times New Roman" pitchFamily="18" charset="0"/>
                <a:cs typeface="Times New Roman" pitchFamily="18" charset="0"/>
              </a:rPr>
              <a:t>The ARIMA trained on 1400 epoch for revealing very good results. Linear regression is acted as the best optimizer. </a:t>
            </a:r>
          </a:p>
          <a:p>
            <a:pPr algn="just">
              <a:buClr>
                <a:schemeClr val="bg1"/>
              </a:buClr>
            </a:pPr>
            <a:r>
              <a:rPr lang="en-US" sz="2400" dirty="0">
                <a:latin typeface="Times New Roman" pitchFamily="18" charset="0"/>
                <a:cs typeface="Times New Roman" pitchFamily="18" charset="0"/>
              </a:rPr>
              <a:t>The ARIMA model revealed better accuracy in all of the seasonal and annual rainfall. </a:t>
            </a:r>
          </a:p>
          <a:p>
            <a:pPr algn="just">
              <a:buClr>
                <a:schemeClr val="bg1"/>
              </a:buClr>
            </a:pPr>
            <a:r>
              <a:rPr lang="en-US" sz="2400" dirty="0">
                <a:latin typeface="Times New Roman" pitchFamily="18" charset="0"/>
                <a:cs typeface="Times New Roman" pitchFamily="18" charset="0"/>
              </a:rPr>
              <a:t>We use the real data from Indian government </a:t>
            </a:r>
            <a:r>
              <a:rPr lang="en-US" sz="2400">
                <a:latin typeface="Times New Roman" pitchFamily="18" charset="0"/>
                <a:cs typeface="Times New Roman" pitchFamily="18" charset="0"/>
              </a:rPr>
              <a:t>website </a:t>
            </a:r>
            <a:r>
              <a:rPr lang="en-US" sz="2400" b="1">
                <a:latin typeface="Times New Roman" pitchFamily="18" charset="0"/>
                <a:cs typeface="Times New Roman" pitchFamily="18" charset="0"/>
                <a:hlinkClick r:id="rId2"/>
              </a:rPr>
              <a:t>https://data.gov.in/</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and </a:t>
            </a:r>
            <a:r>
              <a:rPr lang="en-US" sz="2400" dirty="0">
                <a:latin typeface="Times New Roman" pitchFamily="18" charset="0"/>
                <a:cs typeface="Times New Roman" pitchFamily="18" charset="0"/>
              </a:rPr>
              <a:t>compare the model quality based on several criteria in ARIMA.</a:t>
            </a:r>
          </a:p>
          <a:p>
            <a:pPr marL="0" indent="0" algn="just">
              <a:buNone/>
            </a:pPr>
            <a:endParaRPr lang="en-US" sz="2400" dirty="0">
              <a:latin typeface="Times New Roman" pitchFamily="18" charset="0"/>
              <a:cs typeface="Times New Roman" pitchFamily="18" charset="0"/>
            </a:endParaRPr>
          </a:p>
          <a:p>
            <a:pPr algn="just">
              <a:buClr>
                <a:schemeClr val="bg1"/>
              </a:buClr>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80F22E-44FE-450C-85F2-D990098F5D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057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chemeClr val="bg1"/>
                </a:solidFill>
                <a:latin typeface="Times New Roman" panose="02020603050405020304" pitchFamily="18" charset="0"/>
                <a:cs typeface="Times New Roman" panose="02020603050405020304" pitchFamily="18" charset="0"/>
              </a:rPr>
              <a:t>ARIMA ALGORITHM</a:t>
            </a:r>
          </a:p>
        </p:txBody>
      </p:sp>
      <p:sp>
        <p:nvSpPr>
          <p:cNvPr id="3" name="Content Placeholder 2"/>
          <p:cNvSpPr>
            <a:spLocks noGrp="1"/>
          </p:cNvSpPr>
          <p:nvPr>
            <p:ph idx="1"/>
          </p:nvPr>
        </p:nvSpPr>
        <p:spPr>
          <a:xfrm>
            <a:off x="737552" y="1331259"/>
            <a:ext cx="10287499" cy="4195481"/>
          </a:xfrm>
        </p:spPr>
        <p:txBody>
          <a:bodyPr>
            <a:noAutofit/>
          </a:bodyPr>
          <a:lstStyle/>
          <a:p>
            <a:pPr marL="0" indent="0" algn="just">
              <a:buNone/>
            </a:pPr>
            <a:r>
              <a:rPr lang="en-US" sz="2400" b="1" dirty="0">
                <a:latin typeface="Times New Roman" pitchFamily="18" charset="0"/>
                <a:cs typeface="Times New Roman" pitchFamily="18" charset="0"/>
              </a:rPr>
              <a:t>STEP</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Plot rainfall data as time series.</a:t>
            </a:r>
          </a:p>
          <a:p>
            <a:pPr marL="0" indent="0" algn="just">
              <a:buNone/>
            </a:pPr>
            <a:r>
              <a:rPr lang="en-US" sz="2400" b="1" dirty="0">
                <a:latin typeface="Times New Roman" pitchFamily="18" charset="0"/>
                <a:cs typeface="Times New Roman" pitchFamily="18" charset="0"/>
              </a:rPr>
              <a:t>STEP 2:</a:t>
            </a:r>
            <a:r>
              <a:rPr lang="en-US" sz="2400" dirty="0">
                <a:latin typeface="Times New Roman" pitchFamily="18" charset="0"/>
                <a:cs typeface="Times New Roman" pitchFamily="18" charset="0"/>
              </a:rPr>
              <a:t> Difference data to make data stationary on mean (remove trend). </a:t>
            </a:r>
          </a:p>
          <a:p>
            <a:pPr marL="0" indent="0" algn="just">
              <a:buNone/>
            </a:pPr>
            <a:r>
              <a:rPr lang="en-US" sz="2400" b="1" dirty="0">
                <a:latin typeface="Times New Roman" pitchFamily="18" charset="0"/>
                <a:cs typeface="Times New Roman" pitchFamily="18" charset="0"/>
              </a:rPr>
              <a:t>STEP 3:</a:t>
            </a:r>
            <a:r>
              <a:rPr lang="en-US" sz="2400" dirty="0">
                <a:latin typeface="Times New Roman" pitchFamily="18" charset="0"/>
                <a:cs typeface="Times New Roman" pitchFamily="18" charset="0"/>
              </a:rPr>
              <a:t> log transform data to make data stationary on variance.</a:t>
            </a:r>
          </a:p>
          <a:p>
            <a:pPr marL="0" indent="0" algn="just">
              <a:buNone/>
            </a:pPr>
            <a:r>
              <a:rPr lang="en-US" sz="2400" b="1" dirty="0">
                <a:latin typeface="Times New Roman" pitchFamily="18" charset="0"/>
                <a:cs typeface="Times New Roman" pitchFamily="18" charset="0"/>
              </a:rPr>
              <a:t>STEP 4:</a:t>
            </a:r>
            <a:r>
              <a:rPr lang="en-US" sz="2400" dirty="0">
                <a:latin typeface="Times New Roman" pitchFamily="18" charset="0"/>
                <a:cs typeface="Times New Roman" pitchFamily="18" charset="0"/>
              </a:rPr>
              <a:t> Difference log transform data to make data stationary on both mean and variance.</a:t>
            </a:r>
          </a:p>
          <a:p>
            <a:pPr marL="0" indent="0" algn="just">
              <a:buNone/>
            </a:pPr>
            <a:r>
              <a:rPr lang="en-US" sz="2400" b="1" dirty="0">
                <a:latin typeface="Times New Roman" pitchFamily="18" charset="0"/>
                <a:cs typeface="Times New Roman" pitchFamily="18" charset="0"/>
              </a:rPr>
              <a:t>STEP 5:</a:t>
            </a:r>
            <a:r>
              <a:rPr lang="en-US" sz="2400" dirty="0">
                <a:latin typeface="Times New Roman" pitchFamily="18" charset="0"/>
                <a:cs typeface="Times New Roman" pitchFamily="18" charset="0"/>
              </a:rPr>
              <a:t> Plot ACF and PACF to identify potential AR and MA model.</a:t>
            </a:r>
          </a:p>
          <a:p>
            <a:pPr marL="0" indent="0" algn="just">
              <a:buNone/>
            </a:pPr>
            <a:r>
              <a:rPr lang="en-US" sz="2400" b="1" dirty="0">
                <a:latin typeface="Times New Roman" pitchFamily="18" charset="0"/>
                <a:cs typeface="Times New Roman" pitchFamily="18" charset="0"/>
              </a:rPr>
              <a:t>STEP 6:</a:t>
            </a:r>
            <a:r>
              <a:rPr lang="en-US" sz="2400" dirty="0">
                <a:latin typeface="Times New Roman" pitchFamily="18" charset="0"/>
                <a:cs typeface="Times New Roman" pitchFamily="18" charset="0"/>
              </a:rPr>
              <a:t> Identification of best fit ARIMA model.</a:t>
            </a:r>
          </a:p>
          <a:p>
            <a:pPr marL="0" indent="0" algn="just">
              <a:buNone/>
            </a:pPr>
            <a:r>
              <a:rPr lang="en-US" sz="2400" b="1" dirty="0">
                <a:latin typeface="Times New Roman" pitchFamily="18" charset="0"/>
                <a:cs typeface="Times New Roman" pitchFamily="18" charset="0"/>
              </a:rPr>
              <a:t>STEP 7:</a:t>
            </a:r>
            <a:r>
              <a:rPr lang="en-US" sz="2400" dirty="0">
                <a:latin typeface="Times New Roman" pitchFamily="18" charset="0"/>
                <a:cs typeface="Times New Roman" pitchFamily="18" charset="0"/>
              </a:rPr>
              <a:t> Plot ACF and PACF for residuals of ARIMA model to ensure no more information is left for extraction.</a:t>
            </a:r>
          </a:p>
          <a:p>
            <a:pPr marL="0" indent="0" algn="just">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BFCBBAE-95EA-4C27-8E0F-324C2193AE68}"/>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20</a:t>
            </a:fld>
            <a:r>
              <a:rPr lang="en-IN" sz="2800" dirty="0">
                <a:solidFill>
                  <a:schemeClr val="bg2"/>
                </a:solidFill>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8881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latin typeface="Times New Roman" panose="02020603050405020304" pitchFamily="18" charset="0"/>
                <a:cs typeface="Times New Roman" panose="02020603050405020304" pitchFamily="18" charset="0"/>
              </a:rPr>
              <a:t>LINEAR REGRESSION </a:t>
            </a:r>
          </a:p>
        </p:txBody>
      </p:sp>
      <p:sp>
        <p:nvSpPr>
          <p:cNvPr id="3" name="Content Placeholder 2"/>
          <p:cNvSpPr>
            <a:spLocks noGrp="1"/>
          </p:cNvSpPr>
          <p:nvPr>
            <p:ph idx="1"/>
          </p:nvPr>
        </p:nvSpPr>
        <p:spPr>
          <a:xfrm>
            <a:off x="746261" y="1495569"/>
            <a:ext cx="8946541" cy="4195481"/>
          </a:xfrm>
        </p:spPr>
        <p:txBody>
          <a:bodyPr>
            <a:normAutofit/>
          </a:bodyPr>
          <a:lstStyle/>
          <a:p>
            <a:pPr marL="0" indent="0" algn="just">
              <a:buNone/>
            </a:pPr>
            <a:r>
              <a:rPr lang="en-US" sz="2400" b="1" dirty="0">
                <a:latin typeface="Times New Roman" pitchFamily="18" charset="0"/>
                <a:cs typeface="Times New Roman" pitchFamily="18" charset="0"/>
              </a:rPr>
              <a:t>STEP 1:</a:t>
            </a:r>
            <a:r>
              <a:rPr lang="en-US" sz="2400" dirty="0">
                <a:latin typeface="Times New Roman" pitchFamily="18" charset="0"/>
                <a:cs typeface="Times New Roman" pitchFamily="18" charset="0"/>
              </a:rPr>
              <a:t> Load the data into python. Follow these four steps for each dataset.</a:t>
            </a:r>
          </a:p>
          <a:p>
            <a:pPr marL="0" indent="0" algn="just">
              <a:buNone/>
            </a:pPr>
            <a:r>
              <a:rPr lang="en-US" sz="2400" b="1" dirty="0">
                <a:latin typeface="Times New Roman" pitchFamily="18" charset="0"/>
                <a:cs typeface="Times New Roman" pitchFamily="18" charset="0"/>
              </a:rPr>
              <a:t>STEP 2:</a:t>
            </a:r>
            <a:r>
              <a:rPr lang="en-US" sz="2400" dirty="0">
                <a:latin typeface="Times New Roman" pitchFamily="18" charset="0"/>
                <a:cs typeface="Times New Roman" pitchFamily="18" charset="0"/>
              </a:rPr>
              <a:t> Make sure your data meet the assumptions.</a:t>
            </a:r>
          </a:p>
          <a:p>
            <a:pPr marL="0" indent="0" algn="just">
              <a:buNone/>
            </a:pPr>
            <a:r>
              <a:rPr lang="en-US" sz="2400" b="1" dirty="0">
                <a:latin typeface="Times New Roman" pitchFamily="18" charset="0"/>
                <a:cs typeface="Times New Roman" pitchFamily="18" charset="0"/>
              </a:rPr>
              <a:t>STEP 3:</a:t>
            </a:r>
            <a:r>
              <a:rPr lang="en-US" sz="2400" dirty="0">
                <a:latin typeface="Times New Roman" pitchFamily="18" charset="0"/>
                <a:cs typeface="Times New Roman" pitchFamily="18" charset="0"/>
              </a:rPr>
              <a:t> Perform the linear regression analysis.</a:t>
            </a:r>
          </a:p>
          <a:p>
            <a:pPr marL="0" indent="0" algn="just">
              <a:buNone/>
            </a:pPr>
            <a:r>
              <a:rPr lang="en-US" sz="2400" b="1" dirty="0">
                <a:latin typeface="Times New Roman" pitchFamily="18" charset="0"/>
                <a:cs typeface="Times New Roman" pitchFamily="18" charset="0"/>
              </a:rPr>
              <a:t>STEP 4:</a:t>
            </a:r>
            <a:r>
              <a:rPr lang="en-US" sz="2400" dirty="0">
                <a:latin typeface="Times New Roman" pitchFamily="18" charset="0"/>
                <a:cs typeface="Times New Roman" pitchFamily="18" charset="0"/>
              </a:rPr>
              <a:t> Check for homoscedasticity.</a:t>
            </a:r>
          </a:p>
          <a:p>
            <a:pPr marL="0" indent="0" algn="just">
              <a:buNone/>
            </a:pPr>
            <a:r>
              <a:rPr lang="en-US" sz="2400" b="1" dirty="0">
                <a:latin typeface="Times New Roman" pitchFamily="18" charset="0"/>
                <a:cs typeface="Times New Roman" pitchFamily="18" charset="0"/>
              </a:rPr>
              <a:t>STEP 5: </a:t>
            </a:r>
            <a:r>
              <a:rPr lang="en-US" sz="2400" dirty="0">
                <a:latin typeface="Times New Roman" pitchFamily="18" charset="0"/>
                <a:cs typeface="Times New Roman" pitchFamily="18" charset="0"/>
              </a:rPr>
              <a:t>Visualize the results with a graph.</a:t>
            </a:r>
          </a:p>
          <a:p>
            <a:pPr marL="0" indent="0" algn="just">
              <a:buNone/>
            </a:pPr>
            <a:r>
              <a:rPr lang="en-US" sz="2400" b="1" dirty="0">
                <a:latin typeface="Times New Roman" pitchFamily="18" charset="0"/>
                <a:cs typeface="Times New Roman" pitchFamily="18" charset="0"/>
              </a:rPr>
              <a:t>STEP 6:</a:t>
            </a:r>
            <a:r>
              <a:rPr lang="en-US" sz="2400" dirty="0">
                <a:latin typeface="Times New Roman" pitchFamily="18" charset="0"/>
                <a:cs typeface="Times New Roman" pitchFamily="18" charset="0"/>
              </a:rPr>
              <a:t> Report your results.</a:t>
            </a:r>
          </a:p>
          <a:p>
            <a:pPr marL="0" indent="0" algn="just">
              <a:buNone/>
            </a:pPr>
            <a:endParaRPr lang="en-US" sz="24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A071AF-6B79-49DC-8FF9-E0BEC19F1074}"/>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21</a:t>
            </a:fld>
            <a:endParaRPr lang="en-IN" dirty="0"/>
          </a:p>
        </p:txBody>
      </p:sp>
    </p:spTree>
    <p:extLst>
      <p:ext uri="{BB962C8B-B14F-4D97-AF65-F5344CB8AC3E}">
        <p14:creationId xmlns:p14="http://schemas.microsoft.com/office/powerpoint/2010/main" val="3653007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5969-B16E-4964-A3D4-73DED2CD3147}"/>
              </a:ext>
            </a:extLst>
          </p:cNvPr>
          <p:cNvSpPr>
            <a:spLocks noGrp="1"/>
          </p:cNvSpPr>
          <p:nvPr>
            <p:ph type="title"/>
          </p:nvPr>
        </p:nvSpPr>
        <p:spPr>
          <a:xfrm>
            <a:off x="646111" y="304672"/>
            <a:ext cx="9404723" cy="1400530"/>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C44713-BBC0-450E-9B64-5493ACA1855C}"/>
              </a:ext>
            </a:extLst>
          </p:cNvPr>
          <p:cNvSpPr>
            <a:spLocks noGrp="1"/>
          </p:cNvSpPr>
          <p:nvPr>
            <p:ph idx="1"/>
          </p:nvPr>
        </p:nvSpPr>
        <p:spPr>
          <a:xfrm>
            <a:off x="646111" y="1222651"/>
            <a:ext cx="10239603" cy="4195481"/>
          </a:xfrm>
        </p:spPr>
        <p:txBody>
          <a:bodyPr>
            <a:noAutofit/>
          </a:bodyPr>
          <a:lstStyle/>
          <a:p>
            <a:pPr marL="0" algn="just">
              <a:lnSpc>
                <a:spcPct val="107000"/>
              </a:lnSpc>
              <a:spcBef>
                <a:spcPts val="0"/>
              </a:spcBef>
              <a:spcAft>
                <a:spcPts val="800"/>
              </a:spcAft>
              <a:buClrTx/>
            </a:pPr>
            <a:r>
              <a:rPr lang="en-US" sz="2400" dirty="0" err="1">
                <a:effectLst/>
                <a:latin typeface="Times New Roman" panose="02020603050405020304" pitchFamily="18" charset="0"/>
                <a:ea typeface="Times New Roman" panose="02020603050405020304" pitchFamily="18" charset="0"/>
              </a:rPr>
              <a:t>U.Ashwini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K.Kalaivani</a:t>
            </a:r>
            <a:r>
              <a:rPr lang="en-US" sz="2400" dirty="0">
                <a:effectLst/>
                <a:latin typeface="Times New Roman" panose="02020603050405020304" pitchFamily="18" charset="0"/>
                <a:ea typeface="Times New Roman" panose="02020603050405020304" pitchFamily="18" charset="0"/>
              </a:rPr>
              <a:t>* , </a:t>
            </a:r>
            <a:r>
              <a:rPr lang="en-US" sz="2400" dirty="0" err="1">
                <a:effectLst/>
                <a:latin typeface="Times New Roman" panose="02020603050405020304" pitchFamily="18" charset="0"/>
                <a:ea typeface="Times New Roman" panose="02020603050405020304" pitchFamily="18" charset="0"/>
              </a:rPr>
              <a:t>K.Ulagapriya</a:t>
            </a:r>
            <a:r>
              <a:rPr lang="en-US" sz="2400" dirty="0">
                <a:effectLst/>
                <a:latin typeface="Times New Roman" panose="02020603050405020304" pitchFamily="18" charset="0"/>
                <a:ea typeface="Times New Roman" panose="02020603050405020304" pitchFamily="18" charset="0"/>
              </a:rPr>
              <a:t> and </a:t>
            </a:r>
            <a:r>
              <a:rPr lang="en-US" sz="2400" dirty="0" err="1">
                <a:effectLst/>
                <a:latin typeface="Times New Roman" panose="02020603050405020304" pitchFamily="18" charset="0"/>
                <a:ea typeface="Times New Roman" panose="02020603050405020304" pitchFamily="18" charset="0"/>
              </a:rPr>
              <a:t>A.Saritha</a:t>
            </a:r>
            <a:r>
              <a:rPr lang="en-US" sz="2400" dirty="0">
                <a:effectLst/>
                <a:latin typeface="Times New Roman" panose="02020603050405020304" pitchFamily="18" charset="0"/>
                <a:ea typeface="Times New Roman" panose="02020603050405020304" pitchFamily="18" charset="0"/>
              </a:rPr>
              <a:t>, year 2021, “</a:t>
            </a:r>
            <a:r>
              <a:rPr lang="en-US" sz="2400" i="1" dirty="0">
                <a:effectLst/>
                <a:latin typeface="Times New Roman" panose="02020603050405020304" pitchFamily="18" charset="0"/>
                <a:ea typeface="Times New Roman" panose="02020603050405020304" pitchFamily="18" charset="0"/>
              </a:rPr>
              <a:t>Time Series Analysis based </a:t>
            </a:r>
            <a:r>
              <a:rPr lang="en-US" sz="2400" i="1" dirty="0" err="1">
                <a:effectLst/>
                <a:latin typeface="Times New Roman" panose="02020603050405020304" pitchFamily="18" charset="0"/>
                <a:ea typeface="Times New Roman" panose="02020603050405020304" pitchFamily="18" charset="0"/>
              </a:rPr>
              <a:t>Tamilnadu</a:t>
            </a:r>
            <a:r>
              <a:rPr lang="en-US" sz="2400" i="1" dirty="0">
                <a:effectLst/>
                <a:latin typeface="Times New Roman" panose="02020603050405020304" pitchFamily="18" charset="0"/>
                <a:ea typeface="Times New Roman" panose="02020603050405020304" pitchFamily="18" charset="0"/>
              </a:rPr>
              <a:t> Monsoon Rainfall Prediction using Seasonal ARIMA</a:t>
            </a:r>
            <a:r>
              <a:rPr lang="en-US" sz="2400" dirty="0">
                <a:effectLst/>
                <a:latin typeface="Times New Roman" panose="02020603050405020304" pitchFamily="18" charset="0"/>
                <a:ea typeface="Times New Roman" panose="02020603050405020304" pitchFamily="18" charset="0"/>
              </a:rPr>
              <a:t>” ,IEEE, Chennai, India.</a:t>
            </a:r>
          </a:p>
          <a:p>
            <a:pPr marL="0" indent="0" algn="just">
              <a:lnSpc>
                <a:spcPct val="107000"/>
              </a:lnSpc>
              <a:spcBef>
                <a:spcPts val="0"/>
              </a:spcBef>
              <a:spcAft>
                <a:spcPts val="800"/>
              </a:spcAft>
              <a:buClrTx/>
              <a:buNone/>
            </a:pPr>
            <a:r>
              <a:rPr lang="en-US" b="1" dirty="0" err="1">
                <a:latin typeface="Times New Roman" panose="02020603050405020304" pitchFamily="18" charset="0"/>
                <a:cs typeface="Times New Roman" panose="02020603050405020304" pitchFamily="18" charset="0"/>
              </a:rPr>
              <a:t>DOI:</a:t>
            </a:r>
            <a:r>
              <a:rPr lang="en-US" b="1" u="sng" dirty="0" err="1">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://ieeexplore.ieee.org/document/9358615</a:t>
            </a:r>
            <a:endParaRPr lang="en-IN"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Anosh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Graham , Ekta Pathak Mishra, year 2017,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Time series analysis model to forecast rainfall  for Allahabad region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Journal of Pharmacognosy and Phytochemistry, Uttar Pradesh, India.</a:t>
            </a:r>
          </a:p>
          <a:p>
            <a:pPr marL="0" indent="0" algn="just">
              <a:lnSpc>
                <a:spcPct val="107000"/>
              </a:lnSpc>
              <a:spcBef>
                <a:spcPts val="0"/>
              </a:spcBef>
              <a:spcAft>
                <a:spcPts val="800"/>
              </a:spcAft>
              <a:buClrTx/>
              <a:buNone/>
            </a:pPr>
            <a:r>
              <a:rPr lang="en-US" b="1" dirty="0" err="1">
                <a:latin typeface="Times New Roman" panose="02020603050405020304" pitchFamily="18" charset="0"/>
                <a:cs typeface="Times New Roman" panose="02020603050405020304" pitchFamily="18" charset="0"/>
              </a:rPr>
              <a:t>DOI:</a:t>
            </a:r>
            <a:r>
              <a:rPr lang="en-US" b="1" u="sng" dirty="0" err="1">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://www.phytojournal.com/archives/2017/vol6issue5/PartU/6-5-80-125.pdf</a:t>
            </a:r>
            <a:endParaRPr lang="en-IN"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Pengcheng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Yangyang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Jia, Jerry Gao, Wei Song, Hareton Leung, year 2018,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Short-term Rainfall Forecasting Using Multi-layer Perceptron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China.</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a:t>
            </a:r>
            <a:r>
              <a:rPr lang="en-US" sz="2000" b="0" dirty="0">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https://ieeexplore.ieee.org/document/8468083</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ClrTx/>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ts val="2850"/>
              </a:lnSpc>
              <a:spcBef>
                <a:spcPts val="0"/>
              </a:spcBef>
              <a:spcAft>
                <a:spcPts val="0"/>
              </a:spcAft>
              <a:buClrTx/>
              <a:buNone/>
            </a:pPr>
            <a:endParaRPr lang="en-IN" sz="2400" b="1"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DAABDE-A1E8-4C30-9DCF-E7AB0B89CECC}"/>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22</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695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252A-8DA5-4C17-A6C2-E0C12F75C013}"/>
              </a:ext>
            </a:extLst>
          </p:cNvPr>
          <p:cNvSpPr>
            <a:spLocks noGrp="1"/>
          </p:cNvSpPr>
          <p:nvPr>
            <p:ph type="title"/>
          </p:nvPr>
        </p:nvSpPr>
        <p:spPr>
          <a:xfrm>
            <a:off x="646111" y="330798"/>
            <a:ext cx="9404723" cy="1400530"/>
          </a:xfrm>
        </p:spPr>
        <p:txBody>
          <a:bodyPr/>
          <a:lstStyle/>
          <a:p>
            <a:r>
              <a:rPr lang="en-US" sz="3400" b="1" dirty="0">
                <a:solidFill>
                  <a:schemeClr val="tx1"/>
                </a:solidFill>
                <a:latin typeface="Times New Roman" panose="02020603050405020304" pitchFamily="18" charset="0"/>
                <a:cs typeface="Times New Roman" panose="02020603050405020304" pitchFamily="18" charset="0"/>
              </a:rPr>
              <a:t>REFERENCES</a:t>
            </a:r>
            <a:endParaRPr lang="en-IN" sz="3400" dirty="0"/>
          </a:p>
        </p:txBody>
      </p:sp>
      <p:sp>
        <p:nvSpPr>
          <p:cNvPr id="3" name="Content Placeholder 2">
            <a:extLst>
              <a:ext uri="{FF2B5EF4-FFF2-40B4-BE49-F238E27FC236}">
                <a16:creationId xmlns:a16="http://schemas.microsoft.com/office/drawing/2014/main" id="{7C99F962-6308-4BE4-BF0F-DC470E4DE01C}"/>
              </a:ext>
            </a:extLst>
          </p:cNvPr>
          <p:cNvSpPr>
            <a:spLocks noGrp="1"/>
          </p:cNvSpPr>
          <p:nvPr>
            <p:ph idx="1"/>
          </p:nvPr>
        </p:nvSpPr>
        <p:spPr>
          <a:xfrm>
            <a:off x="720134" y="1031063"/>
            <a:ext cx="10400712" cy="4195481"/>
          </a:xfrm>
        </p:spPr>
        <p:txBody>
          <a:bodyPr>
            <a:noAutofit/>
          </a:bodyPr>
          <a:lstStyle/>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Nitin Singh, Saurabh Chaturvedi, Shamim Akhter, year 2019,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Weather Forecasting Using Machine Learning Algorithm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noida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India.</a:t>
            </a:r>
          </a:p>
          <a:p>
            <a:pPr marL="0" indent="0" algn="just">
              <a:lnSpc>
                <a:spcPct val="107000"/>
              </a:lnSpc>
              <a:spcBef>
                <a:spcPts val="0"/>
              </a:spcBef>
              <a:spcAft>
                <a:spcPts val="800"/>
              </a:spcAft>
              <a:buClrTx/>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DOI:</a:t>
            </a:r>
            <a:r>
              <a:rPr lang="en-US"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https://ieeexplore.ieee.org/document/8938211</a:t>
            </a:r>
            <a:endParaRPr lang="en-IN"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Arnav Garg, Himanshu Pandey, year 2019,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Innovative Science and Research Technology, Kanchipuram Tamil Nadu, Volume 4, Issue 5.</a:t>
            </a:r>
          </a:p>
          <a:p>
            <a:pPr marL="0" indent="0" algn="just">
              <a:lnSpc>
                <a:spcPct val="107000"/>
              </a:lnSpc>
              <a:spcBef>
                <a:spcPts val="0"/>
              </a:spcBef>
              <a:spcAft>
                <a:spcPts val="800"/>
              </a:spcAft>
              <a:buClrTx/>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DOI:</a:t>
            </a:r>
            <a:r>
              <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https://ijisrt.com/wp-content/uploads/2019/05/IJISRT19MY198.pdf</a:t>
            </a:r>
            <a:endParaRPr lang="en-IN"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CMAK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Zeelan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Basha,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Nagulla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Bhavana,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Ponduru</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Bhavya, Sowmya V,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 &amp; Deep Learning Techniques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Conference on Electronics and Sustainable Communication Systems, Guntur, India.</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 </a:t>
            </a:r>
            <a:r>
              <a:rPr lang="en-US"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https://ieeexplore.ieee.org/document/9155896</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357759-6C59-49CD-89EB-56347F244A87}"/>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23</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227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21C2-372E-46C9-AACA-842EE5DA2C98}"/>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dirty="0"/>
          </a:p>
        </p:txBody>
      </p:sp>
      <p:sp>
        <p:nvSpPr>
          <p:cNvPr id="3" name="Content Placeholder 2">
            <a:extLst>
              <a:ext uri="{FF2B5EF4-FFF2-40B4-BE49-F238E27FC236}">
                <a16:creationId xmlns:a16="http://schemas.microsoft.com/office/drawing/2014/main" id="{9F2DCFEA-8C6C-40CE-840C-B13894FE0568}"/>
              </a:ext>
            </a:extLst>
          </p:cNvPr>
          <p:cNvSpPr>
            <a:spLocks noGrp="1"/>
          </p:cNvSpPr>
          <p:nvPr>
            <p:ph idx="1"/>
          </p:nvPr>
        </p:nvSpPr>
        <p:spPr>
          <a:xfrm>
            <a:off x="646111" y="845077"/>
            <a:ext cx="10474960" cy="4195481"/>
          </a:xfrm>
        </p:spPr>
        <p:txBody>
          <a:bodyPr>
            <a:noAutofit/>
          </a:bodyPr>
          <a:lstStyle/>
          <a:p>
            <a:pPr marL="0" algn="just">
              <a:lnSpc>
                <a:spcPct val="107000"/>
              </a:lnSpc>
              <a:spcBef>
                <a:spcPts val="0"/>
              </a:spcBef>
              <a:spcAft>
                <a:spcPts val="800"/>
              </a:spcAft>
              <a:buClrTx/>
              <a:buFont typeface="Wingdings 3" panose="05040102010807070707" pitchFamily="18" charset="2"/>
              <a:buChar char="u"/>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Moulana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Mohammed,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Roshitha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Kolapalli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Niharika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Golla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Siva Sai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Maturi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Prediction Of Rainfall Using Machine Learning Techniques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scientific &amp; technology research, volume 9, issue 01.</a:t>
            </a:r>
          </a:p>
          <a:p>
            <a:pPr marL="0" indent="0" algn="just">
              <a:lnSpc>
                <a:spcPct val="107000"/>
              </a:lnSpc>
              <a:spcBef>
                <a:spcPts val="0"/>
              </a:spcBef>
              <a:spcAft>
                <a:spcPts val="800"/>
              </a:spcAft>
              <a:buClrTx/>
              <a:buNone/>
            </a:pPr>
            <a:r>
              <a:rPr lang="en-US" b="1" dirty="0" err="1">
                <a:latin typeface="Times New Roman" panose="02020603050405020304" pitchFamily="18" charset="0"/>
                <a:cs typeface="Times New Roman" panose="02020603050405020304" pitchFamily="18" charset="0"/>
              </a:rPr>
              <a:t>DOI:</a:t>
            </a:r>
            <a:r>
              <a:rPr lang="en-US" b="1" u="sng" dirty="0" err="1">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a:t>
            </a:r>
            <a:r>
              <a:rPr lang="en-US"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://www.ijstr.org/final-print/jan2020/Prediction-Of-Rainfall-Using-Machine-Learning-Techniques.pdf</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buFont typeface="Wingdings 3" panose="05040102010807070707" pitchFamily="18" charset="2"/>
              <a:buChar char="u"/>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Uchamad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Taufiq Anwar,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Saptono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Nugrohadi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Vita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Tantriyati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Vikky</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Aprelia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Windarni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 Prediction Using Rule-Based Machine Learning Approach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Advance Sustainable Science, Engineering and Technology, Indonesia.</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 </a:t>
            </a:r>
            <a:r>
              <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http://journal.upgris.ac.id/index.php/asset/article/view/6019</a:t>
            </a:r>
            <a:endParaRPr lang="en-IN"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Wanie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 Ridwan, Michelle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Sapitang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Awatif</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Aziz, Khairul Faizal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Kushiar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Ali Najah Ahmed, Ahmed El-</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Shafie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2020,“</a:t>
            </a:r>
            <a:r>
              <a:rPr lang="en-US" sz="2400" b="0" i="0" dirty="0">
                <a:effectLst/>
                <a:latin typeface="Times New Roman" panose="02020603050405020304" pitchFamily="18" charset="0"/>
                <a:cs typeface="Times New Roman" panose="02020603050405020304" pitchFamily="18" charset="0"/>
              </a:rPr>
              <a:t>Rainfall forecasting model using machine learning </a:t>
            </a:r>
            <a:r>
              <a:rPr lang="en-US" sz="2400" b="0" i="0" dirty="0" err="1">
                <a:effectLst/>
                <a:latin typeface="Times New Roman" panose="02020603050405020304" pitchFamily="18" charset="0"/>
                <a:cs typeface="Times New Roman" panose="02020603050405020304" pitchFamily="18" charset="0"/>
              </a:rPr>
              <a:t>methods:Casestudy</a:t>
            </a:r>
            <a:r>
              <a:rPr lang="en-US" sz="2400" dirty="0">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Terengganu,Malaysia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AinShams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Engineering Journal, Terengganu, Malaysia.</a:t>
            </a:r>
          </a:p>
          <a:p>
            <a:pPr marL="0" indent="0" algn="just">
              <a:lnSpc>
                <a:spcPct val="107000"/>
              </a:lnSpc>
              <a:spcBef>
                <a:spcPts val="0"/>
              </a:spcBef>
              <a:spcAft>
                <a:spcPts val="800"/>
              </a:spcAft>
              <a:buClrTx/>
              <a:buNone/>
            </a:pPr>
            <a:r>
              <a:rPr lang="en-US" b="1" dirty="0" err="1">
                <a:latin typeface="Times New Roman" panose="02020603050405020304" pitchFamily="18" charset="0"/>
                <a:cs typeface="Times New Roman" panose="02020603050405020304" pitchFamily="18" charset="0"/>
              </a:rPr>
              <a:t>DOI:</a:t>
            </a:r>
            <a:r>
              <a:rPr lang="en-US" b="1" u="sng" dirty="0" err="1">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a:t>
            </a:r>
            <a:r>
              <a:rPr lang="en-US"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://www.sciencedirect.com/science/article/pii/S2090447920302069</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buClrTx/>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C8A9F0-4381-40AC-95B0-B0DA78472309}"/>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24</a:t>
            </a:fld>
            <a:endParaRPr lang="en-IN" dirty="0">
              <a:solidFill>
                <a:schemeClr val="tx2"/>
              </a:solidFill>
            </a:endParaRPr>
          </a:p>
        </p:txBody>
      </p:sp>
    </p:spTree>
    <p:extLst>
      <p:ext uri="{BB962C8B-B14F-4D97-AF65-F5344CB8AC3E}">
        <p14:creationId xmlns:p14="http://schemas.microsoft.com/office/powerpoint/2010/main" val="634448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21C2-372E-46C9-AACA-842EE5DA2C98}"/>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dirty="0"/>
          </a:p>
        </p:txBody>
      </p:sp>
      <p:sp>
        <p:nvSpPr>
          <p:cNvPr id="3" name="Content Placeholder 2">
            <a:extLst>
              <a:ext uri="{FF2B5EF4-FFF2-40B4-BE49-F238E27FC236}">
                <a16:creationId xmlns:a16="http://schemas.microsoft.com/office/drawing/2014/main" id="{9F2DCFEA-8C6C-40CE-840C-B13894FE0568}"/>
              </a:ext>
            </a:extLst>
          </p:cNvPr>
          <p:cNvSpPr>
            <a:spLocks noGrp="1"/>
          </p:cNvSpPr>
          <p:nvPr>
            <p:ph idx="1"/>
          </p:nvPr>
        </p:nvSpPr>
        <p:spPr>
          <a:xfrm>
            <a:off x="715779" y="974208"/>
            <a:ext cx="10474960" cy="4195481"/>
          </a:xfrm>
        </p:spPr>
        <p:txBody>
          <a:bodyPr>
            <a:noAutofit/>
          </a:bodyPr>
          <a:lstStyle/>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Dechao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Sun,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Jiali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Wu, Hong Huang,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Renfang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Wang , Feng Liang, and Hong Xinhua, year 2021,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Prediction of Short-Time Rainfall Based on Deep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Hindawi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Ningbo, China, Volume 2021, 8 pages.</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 </a:t>
            </a:r>
            <a:r>
              <a:rPr lang="en-US"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https://www.hindawi.com/journals/mpe/2021/6664413/</a:t>
            </a:r>
            <a:endParaRPr lang="en-IN" b="1" u="sng" dirty="0">
              <a:solidFill>
                <a:srgbClr val="0070C0"/>
              </a:solidFill>
              <a:latin typeface="Times New Roman" panose="02020603050405020304" pitchFamily="18" charset="0"/>
              <a:cs typeface="Times New Roman" panose="02020603050405020304" pitchFamily="18" charset="0"/>
            </a:endParaRPr>
          </a:p>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Nana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kofi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ahoi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appiah-badu</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yaw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marfo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missah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leonard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amekudzi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najim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ussiph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twum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frimpong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emmanuel</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ahene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2021,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 Algorithms for the Various Ecological Zones of Ghana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volume 10.</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 </a:t>
            </a:r>
            <a:r>
              <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https://ieeexplore.ieee.org/abstract/document/9664520</a:t>
            </a:r>
            <a:endParaRPr lang="en-IN" b="1" u="sng" dirty="0">
              <a:solidFill>
                <a:srgbClr val="0070C0"/>
              </a:solidFill>
              <a:latin typeface="Times New Roman" panose="02020603050405020304" pitchFamily="18" charset="0"/>
              <a:cs typeface="Times New Roman" panose="02020603050405020304" pitchFamily="18" charset="0"/>
            </a:endParaRPr>
          </a:p>
          <a:p>
            <a:pPr marL="0" indent="0" algn="just">
              <a:lnSpc>
                <a:spcPct val="107000"/>
              </a:lnSpc>
              <a:spcBef>
                <a:spcPts val="0"/>
              </a:spcBef>
              <a:spcAft>
                <a:spcPts val="800"/>
              </a:spcAft>
              <a:buClrTx/>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buClrTx/>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C8A9F0-4381-40AC-95B0-B0DA78472309}"/>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25</a:t>
            </a:fld>
            <a:endParaRPr lang="en-IN" dirty="0">
              <a:solidFill>
                <a:schemeClr val="tx2"/>
              </a:solidFill>
            </a:endParaRPr>
          </a:p>
        </p:txBody>
      </p:sp>
    </p:spTree>
    <p:extLst>
      <p:ext uri="{BB962C8B-B14F-4D97-AF65-F5344CB8AC3E}">
        <p14:creationId xmlns:p14="http://schemas.microsoft.com/office/powerpoint/2010/main" val="146465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SYSTEM DESIGN - USECASE DIAGRAM</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3</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94DE58D0-6F65-385E-B89E-D92FD9BFA1EC}"/>
              </a:ext>
            </a:extLst>
          </p:cNvPr>
          <p:cNvPicPr>
            <a:picLocks noGrp="1" noChangeAspect="1"/>
          </p:cNvPicPr>
          <p:nvPr>
            <p:ph idx="1"/>
          </p:nvPr>
        </p:nvPicPr>
        <p:blipFill>
          <a:blip r:embed="rId2"/>
          <a:stretch>
            <a:fillRect/>
          </a:stretch>
        </p:blipFill>
        <p:spPr>
          <a:xfrm>
            <a:off x="2203269" y="1297577"/>
            <a:ext cx="7006303" cy="4950823"/>
          </a:xfrm>
        </p:spPr>
      </p:pic>
    </p:spTree>
    <p:extLst>
      <p:ext uri="{BB962C8B-B14F-4D97-AF65-F5344CB8AC3E}">
        <p14:creationId xmlns:p14="http://schemas.microsoft.com/office/powerpoint/2010/main" val="314599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CLASS DIAGRAM</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4</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37ACB4D-CD2C-4FA5-9778-A951C3418F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515" b="23457"/>
          <a:stretch/>
        </p:blipFill>
        <p:spPr>
          <a:xfrm>
            <a:off x="1452944" y="1521822"/>
            <a:ext cx="7791056" cy="3814355"/>
          </a:xfrm>
        </p:spPr>
      </p:pic>
      <p:cxnSp>
        <p:nvCxnSpPr>
          <p:cNvPr id="5" name="Straight Arrow Connector 4">
            <a:extLst>
              <a:ext uri="{FF2B5EF4-FFF2-40B4-BE49-F238E27FC236}">
                <a16:creationId xmlns:a16="http://schemas.microsoft.com/office/drawing/2014/main" id="{F334444E-252A-FE1D-6FF7-51125D19C5A8}"/>
              </a:ext>
            </a:extLst>
          </p:cNvPr>
          <p:cNvCxnSpPr>
            <a:cxnSpLocks/>
          </p:cNvCxnSpPr>
          <p:nvPr/>
        </p:nvCxnSpPr>
        <p:spPr>
          <a:xfrm flipV="1">
            <a:off x="4476206" y="3299381"/>
            <a:ext cx="1566375" cy="18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2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SEQUENCE DIAGRAM</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5</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ED910DA-0A98-40BB-A721-FC11E3170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451" y="1410789"/>
            <a:ext cx="8055429" cy="4666955"/>
          </a:xfrm>
        </p:spPr>
      </p:pic>
    </p:spTree>
    <p:extLst>
      <p:ext uri="{BB962C8B-B14F-4D97-AF65-F5344CB8AC3E}">
        <p14:creationId xmlns:p14="http://schemas.microsoft.com/office/powerpoint/2010/main" val="91204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ACTIVITY DIAGRAM</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6</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A6B5AFB-99C4-4D26-9FF9-199C74E41D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66" y="1063416"/>
            <a:ext cx="6106001" cy="5184984"/>
          </a:xfrm>
        </p:spPr>
      </p:pic>
    </p:spTree>
    <p:extLst>
      <p:ext uri="{BB962C8B-B14F-4D97-AF65-F5344CB8AC3E}">
        <p14:creationId xmlns:p14="http://schemas.microsoft.com/office/powerpoint/2010/main" val="330225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USER INTERFACE </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7</a:t>
            </a:fld>
            <a:endParaRPr lang="en-IN" sz="2800" dirty="0">
              <a:solidFill>
                <a:schemeClr val="bg2"/>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CE67C88-B71F-01B9-BA90-69017A6B239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DC8D094A-1EA3-FD8C-8D8F-F91110D5EA19}"/>
              </a:ext>
            </a:extLst>
          </p:cNvPr>
          <p:cNvPicPr>
            <a:picLocks noChangeAspect="1"/>
          </p:cNvPicPr>
          <p:nvPr/>
        </p:nvPicPr>
        <p:blipFill>
          <a:blip r:embed="rId2"/>
          <a:stretch>
            <a:fillRect/>
          </a:stretch>
        </p:blipFill>
        <p:spPr>
          <a:xfrm>
            <a:off x="646111" y="1063416"/>
            <a:ext cx="11251474" cy="5586549"/>
          </a:xfrm>
          <a:prstGeom prst="rect">
            <a:avLst/>
          </a:prstGeom>
        </p:spPr>
      </p:pic>
    </p:spTree>
    <p:extLst>
      <p:ext uri="{BB962C8B-B14F-4D97-AF65-F5344CB8AC3E}">
        <p14:creationId xmlns:p14="http://schemas.microsoft.com/office/powerpoint/2010/main" val="240849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USER INTERFACE </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8</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C5540DC-4C8E-5338-FC90-9EA0869CC30F}"/>
              </a:ext>
            </a:extLst>
          </p:cNvPr>
          <p:cNvPicPr>
            <a:picLocks noGrp="1" noChangeAspect="1"/>
          </p:cNvPicPr>
          <p:nvPr>
            <p:ph idx="1"/>
          </p:nvPr>
        </p:nvPicPr>
        <p:blipFill>
          <a:blip r:embed="rId2"/>
          <a:stretch>
            <a:fillRect/>
          </a:stretch>
        </p:blipFill>
        <p:spPr>
          <a:xfrm>
            <a:off x="557349" y="1063416"/>
            <a:ext cx="11138262" cy="5250298"/>
          </a:xfrm>
        </p:spPr>
      </p:pic>
    </p:spTree>
    <p:extLst>
      <p:ext uri="{BB962C8B-B14F-4D97-AF65-F5344CB8AC3E}">
        <p14:creationId xmlns:p14="http://schemas.microsoft.com/office/powerpoint/2010/main" val="307184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USER INTERFACE </a:t>
            </a:r>
            <a:endParaRPr lang="en-IN" sz="3200" b="1" dirty="0">
              <a:solidFill>
                <a:schemeClr val="accent2"/>
              </a:solidFill>
            </a:endParaRPr>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9</a:t>
            </a:fld>
            <a:endParaRPr lang="en-IN" sz="2800" dirty="0">
              <a:solidFill>
                <a:schemeClr val="bg2"/>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6CA6147-8A19-CC89-2EA3-9F7850F6F40D}"/>
              </a:ext>
            </a:extLst>
          </p:cNvPr>
          <p:cNvPicPr>
            <a:picLocks noGrp="1" noChangeAspect="1"/>
          </p:cNvPicPr>
          <p:nvPr>
            <p:ph idx="1"/>
          </p:nvPr>
        </p:nvPicPr>
        <p:blipFill>
          <a:blip r:embed="rId2"/>
          <a:stretch>
            <a:fillRect/>
          </a:stretch>
        </p:blipFill>
        <p:spPr>
          <a:xfrm>
            <a:off x="731521" y="1001486"/>
            <a:ext cx="10814368" cy="5246914"/>
          </a:xfrm>
        </p:spPr>
      </p:pic>
    </p:spTree>
    <p:extLst>
      <p:ext uri="{BB962C8B-B14F-4D97-AF65-F5344CB8AC3E}">
        <p14:creationId xmlns:p14="http://schemas.microsoft.com/office/powerpoint/2010/main" val="1458745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7">
      <a:dk1>
        <a:srgbClr val="000000"/>
      </a:dk1>
      <a:lt1>
        <a:srgbClr val="000000"/>
      </a:lt1>
      <a:dk2>
        <a:srgbClr val="FFFFFF"/>
      </a:dk2>
      <a:lt2>
        <a:srgbClr val="FFFFFF"/>
      </a:lt2>
      <a:accent1>
        <a:srgbClr val="000000"/>
      </a:accent1>
      <a:accent2>
        <a:srgbClr val="000000"/>
      </a:accent2>
      <a:accent3>
        <a:srgbClr val="E6B729"/>
      </a:accent3>
      <a:accent4>
        <a:srgbClr val="6AAC90"/>
      </a:accent4>
      <a:accent5>
        <a:srgbClr val="54849A"/>
      </a:accent5>
      <a:accent6>
        <a:srgbClr val="000000"/>
      </a:accent6>
      <a:hlink>
        <a:srgbClr val="000000"/>
      </a:hlink>
      <a:folHlink>
        <a:srgbClr val="00000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4630</TotalTime>
  <Words>1545</Words>
  <Application>Microsoft Office PowerPoint</Application>
  <PresentationFormat>Widescreen</PresentationFormat>
  <Paragraphs>133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Times New Roman</vt:lpstr>
      <vt:lpstr>Wingdings 3</vt:lpstr>
      <vt:lpstr>Ion</vt:lpstr>
      <vt:lpstr>RAINFALL PREDICTION USING ARIMA AND LINEAR REGRESSION MODEL </vt:lpstr>
      <vt:lpstr>ABSTRACT</vt:lpstr>
      <vt:lpstr>SYSTEM DESIGN - USECASE DIAGRAM</vt:lpstr>
      <vt:lpstr>CLASS DIAGRAM</vt:lpstr>
      <vt:lpstr>SEQUENCE DIAGRAM</vt:lpstr>
      <vt:lpstr>ACTIVITY DIAGRAM</vt:lpstr>
      <vt:lpstr>USER INTERFACE </vt:lpstr>
      <vt:lpstr>USER INTERFACE </vt:lpstr>
      <vt:lpstr>USER INTERFACE </vt:lpstr>
      <vt:lpstr>USER INTERFACE </vt:lpstr>
      <vt:lpstr>USER INTERFACE </vt:lpstr>
      <vt:lpstr>USER INTERFACE </vt:lpstr>
      <vt:lpstr>MODULES</vt:lpstr>
      <vt:lpstr>DATA COLLECTION</vt:lpstr>
      <vt:lpstr>DATA PREPROCESSING </vt:lpstr>
      <vt:lpstr>FEATURE EXTRACTION  </vt:lpstr>
      <vt:lpstr>LINEAR REGRESSION  </vt:lpstr>
      <vt:lpstr>ARIMA  </vt:lpstr>
      <vt:lpstr>ENSEMBLE METHOD AND BAGGING </vt:lpstr>
      <vt:lpstr>ARIMA ALGORITHM</vt:lpstr>
      <vt:lpstr>LINEAR REGRESSION </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 N</dc:creator>
  <cp:lastModifiedBy>surya</cp:lastModifiedBy>
  <cp:revision>431</cp:revision>
  <dcterms:created xsi:type="dcterms:W3CDTF">2021-12-25T12:42:47Z</dcterms:created>
  <dcterms:modified xsi:type="dcterms:W3CDTF">2022-05-15T08:27:05Z</dcterms:modified>
</cp:coreProperties>
</file>