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2734-BFC3-88EE-A015-0A38B57A81C4}"/>
              </a:ext>
            </a:extLst>
          </p:cNvPr>
          <p:cNvSpPr>
            <a:spLocks noGrp="1"/>
          </p:cNvSpPr>
          <p:nvPr>
            <p:ph type="ctrTitle"/>
          </p:nvPr>
        </p:nvSpPr>
        <p:spPr>
          <a:xfrm>
            <a:off x="6286500" y="3429000"/>
            <a:ext cx="5268516" cy="1232297"/>
          </a:xfrm>
        </p:spPr>
        <p:txBody>
          <a:bodyPr>
            <a:normAutofit/>
          </a:bodyPr>
          <a:lstStyle/>
          <a:p>
            <a:r>
              <a:rPr lang="en-GB" sz="2800" b="1" i="1" dirty="0">
                <a:latin typeface="ADLaM Display" panose="02000000000000000000" pitchFamily="2" charset="0"/>
                <a:ea typeface="ADLaM Display" panose="02000000000000000000" pitchFamily="2" charset="0"/>
              </a:rPr>
              <a:t>Noise pollution monitoring  using </a:t>
            </a:r>
            <a:r>
              <a:rPr lang="en-GB" sz="2800" b="1" i="1" dirty="0" err="1">
                <a:latin typeface="ADLaM Display" panose="02000000000000000000" pitchFamily="2" charset="0"/>
                <a:ea typeface="ADLaM Display" panose="02000000000000000000" pitchFamily="2" charset="0"/>
              </a:rPr>
              <a:t>iot</a:t>
            </a:r>
            <a:endParaRPr lang="en-US" sz="2800" b="1" i="1" dirty="0">
              <a:latin typeface="ADLaM Display" panose="02000000000000000000" pitchFamily="2" charset="0"/>
              <a:ea typeface="ADLaM Display" panose="02000000000000000000" pitchFamily="2" charset="0"/>
            </a:endParaRPr>
          </a:p>
        </p:txBody>
      </p:sp>
    </p:spTree>
    <p:extLst>
      <p:ext uri="{BB962C8B-B14F-4D97-AF65-F5344CB8AC3E}">
        <p14:creationId xmlns:p14="http://schemas.microsoft.com/office/powerpoint/2010/main" val="296418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190E-7692-B670-1B2C-FC730C37BC51}"/>
              </a:ext>
            </a:extLst>
          </p:cNvPr>
          <p:cNvSpPr>
            <a:spLocks noGrp="1"/>
          </p:cNvSpPr>
          <p:nvPr>
            <p:ph type="title"/>
          </p:nvPr>
        </p:nvSpPr>
        <p:spPr>
          <a:xfrm>
            <a:off x="685802" y="609600"/>
            <a:ext cx="10131425" cy="1456267"/>
          </a:xfrm>
        </p:spPr>
        <p:txBody>
          <a:bodyPr/>
          <a:lstStyle/>
          <a:p>
            <a:r>
              <a:rPr lang="en-GB" b="1" i="1" dirty="0"/>
              <a:t>Problem statement </a:t>
            </a:r>
            <a:endParaRPr lang="en-US" b="1" i="1" dirty="0"/>
          </a:p>
        </p:txBody>
      </p:sp>
      <p:sp>
        <p:nvSpPr>
          <p:cNvPr id="9" name="Content Placeholder 8">
            <a:extLst>
              <a:ext uri="{FF2B5EF4-FFF2-40B4-BE49-F238E27FC236}">
                <a16:creationId xmlns:a16="http://schemas.microsoft.com/office/drawing/2014/main" id="{4AB028E1-A699-9862-461A-365FEF30AE57}"/>
              </a:ext>
            </a:extLst>
          </p:cNvPr>
          <p:cNvSpPr>
            <a:spLocks noGrp="1"/>
          </p:cNvSpPr>
          <p:nvPr>
            <p:ph idx="1"/>
          </p:nvPr>
        </p:nvSpPr>
        <p:spPr>
          <a:xfrm>
            <a:off x="1179513" y="1893093"/>
            <a:ext cx="9144001" cy="4051697"/>
          </a:xfrm>
        </p:spPr>
        <p:txBody>
          <a:bodyPr>
            <a:normAutofit/>
          </a:bodyPr>
          <a:lstStyle/>
          <a:p>
            <a:pPr marL="0" indent="0">
              <a:buNone/>
            </a:pPr>
            <a:r>
              <a:rPr lang="en-GB" sz="4400" b="1" i="1" dirty="0">
                <a:effectLst/>
                <a:latin typeface="Google Sans"/>
              </a:rPr>
              <a:t>.</a:t>
            </a:r>
            <a:r>
              <a:rPr lang="en-GB" sz="2400" b="1" i="1" dirty="0">
                <a:effectLst/>
                <a:latin typeface="Google Sans"/>
              </a:rPr>
              <a:t> Noise pollution is a major environmental problem that can have a significant impact on human health and well in-being.                   </a:t>
            </a:r>
            <a:r>
              <a:rPr lang="en-GB" sz="2400" b="1" i="1" dirty="0">
                <a:latin typeface="Google Sans"/>
              </a:rPr>
              <a:t>                                                     </a:t>
            </a:r>
            <a:r>
              <a:rPr lang="en-GB" sz="4400" b="1" i="1" dirty="0">
                <a:latin typeface="Google Sans"/>
              </a:rPr>
              <a:t>.</a:t>
            </a:r>
            <a:r>
              <a:rPr lang="en-GB" sz="2400" b="1" i="1" dirty="0">
                <a:effectLst/>
                <a:latin typeface="Google Sans"/>
              </a:rPr>
              <a:t>This data can be used to identify areas where noise pollution is a problem, track changes in noise levels over time, and develop strategies to reduce noise pollution.</a:t>
            </a:r>
            <a:endParaRPr lang="en-US" sz="2400" b="1" i="1" dirty="0"/>
          </a:p>
        </p:txBody>
      </p:sp>
    </p:spTree>
    <p:extLst>
      <p:ext uri="{BB962C8B-B14F-4D97-AF65-F5344CB8AC3E}">
        <p14:creationId xmlns:p14="http://schemas.microsoft.com/office/powerpoint/2010/main" val="142069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0751AA-E5C6-B1B3-31ED-D4DD5F698808}"/>
              </a:ext>
            </a:extLst>
          </p:cNvPr>
          <p:cNvSpPr>
            <a:spLocks noGrp="1"/>
          </p:cNvSpPr>
          <p:nvPr>
            <p:ph type="title"/>
          </p:nvPr>
        </p:nvSpPr>
        <p:spPr/>
        <p:txBody>
          <a:bodyPr/>
          <a:lstStyle/>
          <a:p>
            <a:r>
              <a:rPr lang="en-GB" b="1" i="1" dirty="0"/>
              <a:t>Problem solution </a:t>
            </a:r>
            <a:endParaRPr lang="en-US" b="1" i="1" dirty="0"/>
          </a:p>
        </p:txBody>
      </p:sp>
      <p:sp>
        <p:nvSpPr>
          <p:cNvPr id="6" name="Content Placeholder 5">
            <a:extLst>
              <a:ext uri="{FF2B5EF4-FFF2-40B4-BE49-F238E27FC236}">
                <a16:creationId xmlns:a16="http://schemas.microsoft.com/office/drawing/2014/main" id="{BA89A94C-439F-1956-637E-93017698C67E}"/>
              </a:ext>
            </a:extLst>
          </p:cNvPr>
          <p:cNvSpPr>
            <a:spLocks noGrp="1"/>
          </p:cNvSpPr>
          <p:nvPr>
            <p:ph idx="1"/>
          </p:nvPr>
        </p:nvSpPr>
        <p:spPr>
          <a:xfrm>
            <a:off x="900225" y="2065867"/>
            <a:ext cx="10131425" cy="3649133"/>
          </a:xfrm>
        </p:spPr>
        <p:txBody>
          <a:bodyPr/>
          <a:lstStyle/>
          <a:p>
            <a:pPr algn="just"/>
            <a:r>
              <a:rPr lang="en-US" sz="2000"/>
              <a:t>Noise pollution is an invisible threat that we often overlook in our daily lives. We may not even realize that we're being exposed to harmful levels of noise until it's too late. This is why it's crucial to understand the impact of noise pollution and take steps to monitor and reduce it.</a:t>
            </a:r>
            <a:endParaRPr lang="en-IN" sz="2000"/>
          </a:p>
          <a:p>
            <a:pPr algn="just"/>
            <a:r>
              <a:rPr lang="en-US" sz="2000"/>
              <a:t>Exposure to excessive noise can have serious negative effects on our health, including hearing loss, high blood pressure, and sleep disturbance. It can also have a devastating impact on wildlife, disrupting their communication and breeding patterns.</a:t>
            </a:r>
            <a:endParaRPr lang="en-IN" sz="2000"/>
          </a:p>
          <a:p>
            <a:pPr algn="just"/>
            <a:r>
              <a:rPr lang="en-US" sz="2000"/>
              <a:t> Additionally, noise pollution can contribute to environmental degradation, affecting air and water quality</a:t>
            </a:r>
            <a:r>
              <a:rPr lang="en-US"/>
              <a:t>.</a:t>
            </a:r>
          </a:p>
        </p:txBody>
      </p:sp>
    </p:spTree>
    <p:extLst>
      <p:ext uri="{BB962C8B-B14F-4D97-AF65-F5344CB8AC3E}">
        <p14:creationId xmlns:p14="http://schemas.microsoft.com/office/powerpoint/2010/main" val="166616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2244-EA8B-18A4-E5C6-9466DC557F6F}"/>
              </a:ext>
            </a:extLst>
          </p:cNvPr>
          <p:cNvSpPr>
            <a:spLocks noGrp="1"/>
          </p:cNvSpPr>
          <p:nvPr>
            <p:ph type="title"/>
          </p:nvPr>
        </p:nvSpPr>
        <p:spPr/>
        <p:txBody>
          <a:bodyPr/>
          <a:lstStyle/>
          <a:p>
            <a:r>
              <a:rPr lang="en-IN" b="1"/>
              <a:t>Methodology</a:t>
            </a:r>
            <a:endParaRPr lang="en-US" b="1"/>
          </a:p>
        </p:txBody>
      </p:sp>
      <p:sp>
        <p:nvSpPr>
          <p:cNvPr id="3" name="Content Placeholder 2">
            <a:extLst>
              <a:ext uri="{FF2B5EF4-FFF2-40B4-BE49-F238E27FC236}">
                <a16:creationId xmlns:a16="http://schemas.microsoft.com/office/drawing/2014/main" id="{A9F7B306-21F7-6963-B655-4F3381F1DC0D}"/>
              </a:ext>
            </a:extLst>
          </p:cNvPr>
          <p:cNvSpPr>
            <a:spLocks noGrp="1"/>
          </p:cNvSpPr>
          <p:nvPr>
            <p:ph idx="1"/>
          </p:nvPr>
        </p:nvSpPr>
        <p:spPr>
          <a:xfrm>
            <a:off x="685801" y="2191891"/>
            <a:ext cx="10131425" cy="3649133"/>
          </a:xfrm>
        </p:spPr>
        <p:txBody>
          <a:bodyPr>
            <a:normAutofit fontScale="55000" lnSpcReduction="20000"/>
          </a:bodyPr>
          <a:lstStyle/>
          <a:p>
            <a:pPr marL="0" indent="0">
              <a:buNone/>
            </a:pPr>
            <a:endParaRPr lang="en-IN"/>
          </a:p>
          <a:p>
            <a:pPr marL="0" indent="0" algn="just">
              <a:buNone/>
            </a:pPr>
            <a:r>
              <a:rPr lang="en-US" sz="2400">
                <a:latin typeface="ADLaM Display" panose="02010000000000000000" pitchFamily="2" charset="0"/>
                <a:ea typeface="ADLaM Display" panose="02010000000000000000" pitchFamily="2" charset="0"/>
                <a:cs typeface="ADLaM Display" panose="02010000000000000000" pitchFamily="2" charset="0"/>
              </a:rPr>
              <a:t>Define Objectives</a:t>
            </a:r>
            <a:r>
              <a:rPr lang="en-IN" sz="2400">
                <a:latin typeface="ADLaM Display" panose="02010000000000000000" pitchFamily="2" charset="0"/>
                <a:ea typeface="ADLaM Display" panose="02010000000000000000" pitchFamily="2" charset="0"/>
                <a:cs typeface="ADLaM Display" panose="02010000000000000000" pitchFamily="2" charset="0"/>
              </a:rPr>
              <a:t> </a:t>
            </a:r>
            <a:r>
              <a:rPr lang="en-US"/>
              <a:t>: -</a:t>
            </a:r>
            <a:r>
              <a:rPr lang="en-US" sz="2200"/>
              <a:t> Determine the purpose of the noise monitoring, such as compliance with regulations, identifying sources of noise pollution, or assessing the impact on the environment or public health.</a:t>
            </a:r>
            <a:endParaRPr lang="en-IN" sz="2200"/>
          </a:p>
          <a:p>
            <a:pPr marL="0" indent="0">
              <a:buNone/>
            </a:pPr>
            <a:endParaRPr lang="en-IN"/>
          </a:p>
          <a:p>
            <a:pPr marL="0" indent="0">
              <a:buNone/>
            </a:pPr>
            <a:r>
              <a:rPr lang="en-US" sz="2400">
                <a:latin typeface="Aptos Black" panose="02000000000000000000" pitchFamily="2" charset="0"/>
                <a:ea typeface="Aptos Black" panose="02000000000000000000" pitchFamily="2" charset="0"/>
              </a:rPr>
              <a:t>Select Monitoring Locations</a:t>
            </a:r>
            <a:r>
              <a:rPr lang="en-US"/>
              <a:t>:</a:t>
            </a:r>
            <a:r>
              <a:rPr lang="en-IN"/>
              <a:t> </a:t>
            </a:r>
            <a:r>
              <a:rPr lang="en-US"/>
              <a:t>- </a:t>
            </a:r>
            <a:r>
              <a:rPr lang="en-US" sz="2200"/>
              <a:t>Identify specific sites or areas where noise levels need to be measured. Consider factors like proximity to noise sources, potential receptors (e.g., residential areas), and the purpose of monitoring (e.g., daytime vs. nighttime</a:t>
            </a:r>
            <a:endParaRPr lang="en-IN" sz="2200"/>
          </a:p>
          <a:p>
            <a:pPr marL="0" indent="0">
              <a:buNone/>
            </a:pPr>
            <a:endParaRPr lang="en-IN"/>
          </a:p>
          <a:p>
            <a:pPr marL="0" indent="0">
              <a:buNone/>
            </a:pPr>
            <a:r>
              <a:rPr lang="en-US" sz="2600">
                <a:latin typeface="ADLaM Display" panose="02010000000000000000" pitchFamily="2" charset="0"/>
                <a:ea typeface="ADLaM Display" panose="02010000000000000000" pitchFamily="2" charset="0"/>
                <a:cs typeface="ADLaM Display" panose="02010000000000000000" pitchFamily="2" charset="0"/>
              </a:rPr>
              <a:t>Instrument Selection</a:t>
            </a:r>
            <a:r>
              <a:rPr lang="en-US"/>
              <a:t>: - </a:t>
            </a:r>
            <a:r>
              <a:rPr lang="en-US" sz="2200"/>
              <a:t>Choose appropriate noise measurement instruments based on your objectives and the expected noise levels. Common instruments include sound level meters (SLMs), noise dosimeters, and environmental noise monitoring systems.</a:t>
            </a:r>
            <a:endParaRPr lang="en-IN" sz="2200"/>
          </a:p>
          <a:p>
            <a:pPr marL="0" indent="0">
              <a:buNone/>
            </a:pPr>
            <a:endParaRPr lang="en-IN"/>
          </a:p>
          <a:p>
            <a:pPr marL="0" indent="0">
              <a:buNone/>
            </a:pPr>
            <a:r>
              <a:rPr lang="en-US" sz="2900">
                <a:latin typeface="ADLaM Display" panose="02010000000000000000" pitchFamily="2" charset="0"/>
                <a:ea typeface="ADLaM Display" panose="02010000000000000000" pitchFamily="2" charset="0"/>
                <a:cs typeface="ADLaM Display" panose="02010000000000000000" pitchFamily="2" charset="0"/>
              </a:rPr>
              <a:t>Calibration</a:t>
            </a:r>
            <a:r>
              <a:rPr lang="en-US"/>
              <a:t>:  - </a:t>
            </a:r>
            <a:r>
              <a:rPr lang="en-US" sz="2200"/>
              <a:t>Calibrate the selected instruments according to the manufacturer's recommendations and standards to ensure accurate measurements</a:t>
            </a:r>
            <a:r>
              <a:rPr lang="en-IN" sz="2200"/>
              <a:t> </a:t>
            </a:r>
          </a:p>
          <a:p>
            <a:pPr marL="0" indent="0">
              <a:buNone/>
            </a:pPr>
            <a:endParaRPr lang="en-IN" sz="3200">
              <a:latin typeface="Aptos Black" panose="020B0004020202020204" pitchFamily="34" charset="0"/>
            </a:endParaRPr>
          </a:p>
          <a:p>
            <a:pPr marL="0" indent="0">
              <a:buNone/>
            </a:pPr>
            <a:r>
              <a:rPr lang="en-US" sz="3200">
                <a:latin typeface="Aptos Black" panose="020B0004020202020204" pitchFamily="34" charset="0"/>
              </a:rPr>
              <a:t> Data Collection</a:t>
            </a:r>
            <a:r>
              <a:rPr lang="en-IN" sz="3200">
                <a:latin typeface="Aptos Black" panose="020B0004020202020204" pitchFamily="34" charset="0"/>
              </a:rPr>
              <a:t>:-</a:t>
            </a:r>
            <a:r>
              <a:rPr lang="en-US" sz="2200"/>
              <a:t>Place the monitoring instruments in the selected locations and record noise levels over a specified period. Ensure that instruments are correctly positioned and protected from interference.</a:t>
            </a:r>
            <a:endParaRPr lang="en-IN" sz="2200"/>
          </a:p>
          <a:p>
            <a:pPr marL="0" indent="0">
              <a:buNone/>
            </a:pPr>
            <a:endParaRPr lang="en-US"/>
          </a:p>
        </p:txBody>
      </p:sp>
    </p:spTree>
    <p:extLst>
      <p:ext uri="{BB962C8B-B14F-4D97-AF65-F5344CB8AC3E}">
        <p14:creationId xmlns:p14="http://schemas.microsoft.com/office/powerpoint/2010/main" val="120479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FE57-B202-EC19-497D-C59CFEDD8ABB}"/>
              </a:ext>
            </a:extLst>
          </p:cNvPr>
          <p:cNvSpPr>
            <a:spLocks noGrp="1"/>
          </p:cNvSpPr>
          <p:nvPr>
            <p:ph type="title"/>
          </p:nvPr>
        </p:nvSpPr>
        <p:spPr/>
        <p:txBody>
          <a:bodyPr/>
          <a:lstStyle/>
          <a:p>
            <a:r>
              <a:rPr lang="en-IN" b="1"/>
              <a:t>Benefits of noise pollution montering</a:t>
            </a:r>
            <a:endParaRPr lang="en-US" b="1"/>
          </a:p>
        </p:txBody>
      </p:sp>
      <p:sp>
        <p:nvSpPr>
          <p:cNvPr id="3" name="Content Placeholder 2">
            <a:extLst>
              <a:ext uri="{FF2B5EF4-FFF2-40B4-BE49-F238E27FC236}">
                <a16:creationId xmlns:a16="http://schemas.microsoft.com/office/drawing/2014/main" id="{84CAA4F9-80D2-FACA-EF0F-DE1B4508EC47}"/>
              </a:ext>
            </a:extLst>
          </p:cNvPr>
          <p:cNvSpPr>
            <a:spLocks noGrp="1"/>
          </p:cNvSpPr>
          <p:nvPr>
            <p:ph idx="1"/>
          </p:nvPr>
        </p:nvSpPr>
        <p:spPr>
          <a:xfrm>
            <a:off x="685801" y="2065867"/>
            <a:ext cx="10131425" cy="3649133"/>
          </a:xfrm>
        </p:spPr>
        <p:txBody>
          <a:bodyPr>
            <a:normAutofit lnSpcReduction="10000"/>
          </a:bodyPr>
          <a:lstStyle/>
          <a:p>
            <a:r>
              <a:rPr lang="en-US"/>
              <a:t>Currently, there are two main methods used to monitor noise pollution: sound level meters and noise mapping. Sound level meters measure the intensity of sound in decibels (dB) and provide real-time data on noise levels.</a:t>
            </a:r>
            <a:endParaRPr lang="en-IN"/>
          </a:p>
          <a:p>
            <a:r>
              <a:rPr lang="en-US"/>
              <a:t>Noise mapping, on the other hand, involves creating a visual representation of noise levels in a given area using geographic information systems (GIS). Both methods have their limitations, however. Sound level meters only provide data for specific locations and times, while noise mapping can be expensive and time-consuming to create.</a:t>
            </a:r>
            <a:endParaRPr lang="en-IN"/>
          </a:p>
          <a:p>
            <a:r>
              <a:rPr lang="en-US"/>
              <a:t>To improve these monitoring methods, researchers are exploring new technologies such as machine learning and IoT sensors. Machine learning algorithms can be trained to recognize patterns in noise data, allowing for more accurate and efficient monitoring. IoT sensors can also provide real-time data on noise levels over a larger area, making it easier to identify sources of noise pollution. However, these technologies also come with their own challenges, such as data privacy concerns and the need for specialized expertise to analyze the data.</a:t>
            </a:r>
          </a:p>
        </p:txBody>
      </p:sp>
    </p:spTree>
    <p:extLst>
      <p:ext uri="{BB962C8B-B14F-4D97-AF65-F5344CB8AC3E}">
        <p14:creationId xmlns:p14="http://schemas.microsoft.com/office/powerpoint/2010/main" val="28434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5357-2ED1-1A54-80F3-9B322F43C3C8}"/>
              </a:ext>
            </a:extLst>
          </p:cNvPr>
          <p:cNvSpPr>
            <a:spLocks noGrp="1"/>
          </p:cNvSpPr>
          <p:nvPr>
            <p:ph type="title"/>
          </p:nvPr>
        </p:nvSpPr>
        <p:spPr/>
        <p:txBody>
          <a:bodyPr/>
          <a:lstStyle/>
          <a:p>
            <a:r>
              <a:rPr lang="en-IN" b="1"/>
              <a:t>Conclusion</a:t>
            </a:r>
            <a:endParaRPr lang="en-US" b="1"/>
          </a:p>
        </p:txBody>
      </p:sp>
      <p:sp>
        <p:nvSpPr>
          <p:cNvPr id="3" name="Content Placeholder 2">
            <a:extLst>
              <a:ext uri="{FF2B5EF4-FFF2-40B4-BE49-F238E27FC236}">
                <a16:creationId xmlns:a16="http://schemas.microsoft.com/office/drawing/2014/main" id="{BF5C5968-9187-965B-D8EE-15F785ED75DB}"/>
              </a:ext>
            </a:extLst>
          </p:cNvPr>
          <p:cNvSpPr>
            <a:spLocks noGrp="1"/>
          </p:cNvSpPr>
          <p:nvPr>
            <p:ph idx="1"/>
          </p:nvPr>
        </p:nvSpPr>
        <p:spPr/>
        <p:txBody>
          <a:bodyPr/>
          <a:lstStyle/>
          <a:p>
            <a:r>
              <a:rPr lang="en-US"/>
              <a:t>In conclusion, noise pollution is an invisible threat that has serious negative impacts on human health, wildlife, and the environment. It is important to monitor noise pollution using current methods such as sound level meters and noise mapping, but there is also a need for emerging technologies like machine learning and IoT sensors. The current noise pollution regulations are not sufficient, and more stringent regulations and enforcement are needed to address this issue.As individuals and organizations, we can take action to reduce noise pollution by being mindful of our own noise levels and advocating for change in our communities. We must recognize the severity of this issue and work together to protect ourselves and our environment from the harmful effects of noise pollution.</a:t>
            </a:r>
          </a:p>
        </p:txBody>
      </p:sp>
    </p:spTree>
    <p:extLst>
      <p:ext uri="{BB962C8B-B14F-4D97-AF65-F5344CB8AC3E}">
        <p14:creationId xmlns:p14="http://schemas.microsoft.com/office/powerpoint/2010/main" val="4270896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Noise pollution monitoring  using iot</vt:lpstr>
      <vt:lpstr>Problem statement </vt:lpstr>
      <vt:lpstr>Problem solution </vt:lpstr>
      <vt:lpstr>Methodology</vt:lpstr>
      <vt:lpstr>Benefits of noise pollution montering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surya89250315@gmail.com</cp:lastModifiedBy>
  <cp:revision>10</cp:revision>
  <dcterms:created xsi:type="dcterms:W3CDTF">2023-09-29T16:43:21Z</dcterms:created>
  <dcterms:modified xsi:type="dcterms:W3CDTF">2023-09-30T17:18:43Z</dcterms:modified>
</cp:coreProperties>
</file>