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83" r:id="rId9"/>
    <p:sldId id="284" r:id="rId10"/>
    <p:sldId id="282" r:id="rId11"/>
    <p:sldId id="285"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527244"/>
            <a:ext cx="3485073" cy="3286632"/>
          </a:xfrm>
        </p:spPr>
        <p:txBody>
          <a:bodyPr>
            <a:normAutofit fontScale="90000"/>
          </a:bodyPr>
          <a:lstStyle/>
          <a:p>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br>
              <a:rPr lang="en-US" sz="3100" b="1" i="1" kern="1400" spc="-50" dirty="0">
                <a:effectLst/>
                <a:latin typeface="Calibri Light" panose="020F0302020204030204" pitchFamily="34" charset="0"/>
                <a:ea typeface="Times New Roman" panose="02020603050405020304" pitchFamily="18" charset="0"/>
                <a:cs typeface="Latha" panose="020B0604020202020204" pitchFamily="34" charset="0"/>
              </a:rPr>
            </a:br>
            <a:r>
              <a:rPr lang="en-US" sz="3100" b="1" i="1" kern="1400" spc="-50" dirty="0">
                <a:effectLst/>
                <a:latin typeface="Trebuchet MS" panose="020B0603020202020204" pitchFamily="34" charset="0"/>
                <a:ea typeface="Times New Roman" panose="02020603050405020304" pitchFamily="18" charset="0"/>
                <a:cs typeface="Latha" panose="020B0604020202020204" pitchFamily="34" charset="0"/>
              </a:rPr>
              <a:t>Revolutionizing Asset Management &amp; MySQL Integration for Cutting-Edge Solutions</a:t>
            </a:r>
            <a:br>
              <a:rPr lang="en-IN" sz="3100" kern="1400" spc="-50" dirty="0">
                <a:effectLst/>
                <a:latin typeface="Calibri Light" panose="020F0302020204030204" pitchFamily="34" charset="0"/>
                <a:ea typeface="Times New Roman" panose="02020603050405020304" pitchFamily="18" charset="0"/>
                <a:cs typeface="Latha" panose="020B0604020202020204" pitchFamily="34" charset="0"/>
              </a:rPr>
            </a:br>
            <a:r>
              <a:rPr lang="en-US" sz="3100" dirty="0">
                <a:effectLst/>
                <a:latin typeface="Times New Roman" panose="02020603050405020304" pitchFamily="18" charset="0"/>
                <a:ea typeface="SimSun" panose="02010600030101010101" pitchFamily="2" charset="-122"/>
              </a:rPr>
              <a:t> </a:t>
            </a:r>
            <a:br>
              <a:rPr lang="en-IN" sz="1800" dirty="0">
                <a:effectLst/>
                <a:latin typeface="Times New Roman" panose="02020603050405020304" pitchFamily="18" charset="0"/>
                <a:ea typeface="SimSun" panose="02010600030101010101" pitchFamily="2" charset="-122"/>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000" dirty="0"/>
              <a:t>DR R Prema Asst Professor</a:t>
            </a:r>
          </a:p>
          <a:p>
            <a:pPr algn="l"/>
            <a:r>
              <a:rPr lang="en-US" sz="2000" dirty="0"/>
              <a:t>Venkata Surya, Aravind </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B30-45E1-60E7-87CB-F485009300C3}"/>
              </a:ext>
            </a:extLst>
          </p:cNvPr>
          <p:cNvSpPr>
            <a:spLocks noGrp="1"/>
          </p:cNvSpPr>
          <p:nvPr>
            <p:ph type="title"/>
          </p:nvPr>
        </p:nvSpPr>
        <p:spPr>
          <a:xfrm>
            <a:off x="417684" y="356680"/>
            <a:ext cx="4650427" cy="1257300"/>
          </a:xfrm>
        </p:spPr>
        <p:txBody>
          <a:bodyPr/>
          <a:lstStyle/>
          <a:p>
            <a:r>
              <a:rPr lang="en-US" dirty="0"/>
              <a:t>Database Design </a:t>
            </a:r>
            <a:endParaRPr lang="en-IN" dirty="0"/>
          </a:p>
        </p:txBody>
      </p:sp>
      <p:pic>
        <p:nvPicPr>
          <p:cNvPr id="4" name="Picture 3">
            <a:extLst>
              <a:ext uri="{FF2B5EF4-FFF2-40B4-BE49-F238E27FC236}">
                <a16:creationId xmlns:a16="http://schemas.microsoft.com/office/drawing/2014/main" id="{FC70C178-B47E-9BE6-BA85-AEC66F1074EC}"/>
              </a:ext>
            </a:extLst>
          </p:cNvPr>
          <p:cNvPicPr>
            <a:picLocks noChangeAspect="1"/>
          </p:cNvPicPr>
          <p:nvPr/>
        </p:nvPicPr>
        <p:blipFill rotWithShape="1">
          <a:blip r:embed="rId2"/>
          <a:srcRect r="1159" b="10512"/>
          <a:stretch/>
        </p:blipFill>
        <p:spPr>
          <a:xfrm>
            <a:off x="856034" y="1767496"/>
            <a:ext cx="9931942" cy="4662487"/>
          </a:xfrm>
          <a:prstGeom prst="rect">
            <a:avLst/>
          </a:prstGeom>
        </p:spPr>
      </p:pic>
    </p:spTree>
    <p:extLst>
      <p:ext uri="{BB962C8B-B14F-4D97-AF65-F5344CB8AC3E}">
        <p14:creationId xmlns:p14="http://schemas.microsoft.com/office/powerpoint/2010/main" val="95939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DCD5-1963-C096-B787-59F966672148}"/>
              </a:ext>
            </a:extLst>
          </p:cNvPr>
          <p:cNvSpPr>
            <a:spLocks noGrp="1"/>
          </p:cNvSpPr>
          <p:nvPr>
            <p:ph type="title"/>
          </p:nvPr>
        </p:nvSpPr>
        <p:spPr>
          <a:xfrm>
            <a:off x="612237" y="463685"/>
            <a:ext cx="3220460" cy="1257300"/>
          </a:xfrm>
        </p:spPr>
        <p:txBody>
          <a:bodyPr/>
          <a:lstStyle/>
          <a:p>
            <a:r>
              <a:rPr lang="en-US" dirty="0"/>
              <a:t>Conclusion </a:t>
            </a:r>
            <a:endParaRPr lang="en-IN" dirty="0"/>
          </a:p>
        </p:txBody>
      </p:sp>
      <p:sp>
        <p:nvSpPr>
          <p:cNvPr id="4" name="TextBox 3">
            <a:extLst>
              <a:ext uri="{FF2B5EF4-FFF2-40B4-BE49-F238E27FC236}">
                <a16:creationId xmlns:a16="http://schemas.microsoft.com/office/drawing/2014/main" id="{806CDE6A-7735-33FE-6E32-BAB4B9BBDC4A}"/>
              </a:ext>
            </a:extLst>
          </p:cNvPr>
          <p:cNvSpPr txBox="1"/>
          <p:nvPr/>
        </p:nvSpPr>
        <p:spPr>
          <a:xfrm>
            <a:off x="729573" y="2208179"/>
            <a:ext cx="10535057" cy="2956002"/>
          </a:xfrm>
          <a:prstGeom prst="rect">
            <a:avLst/>
          </a:prstGeom>
          <a:noFill/>
        </p:spPr>
        <p:txBody>
          <a:bodyPr wrap="square" rtlCol="0">
            <a:spAutoFit/>
          </a:bodyPr>
          <a:lstStyle/>
          <a:p>
            <a:pPr algn="just">
              <a:lnSpc>
                <a:spcPct val="150000"/>
              </a:lnSpc>
            </a:pPr>
            <a:r>
              <a:rPr lang="x-none" sz="1800" spc="-5" dirty="0">
                <a:effectLst/>
                <a:latin typeface="Times New Roman" panose="02020603050405020304" pitchFamily="18" charset="0"/>
                <a:ea typeface="SimSun" panose="02010600030101010101" pitchFamily="2" charset="-122"/>
              </a:rPr>
              <a:t>The Asset Management System project has successfully implemented a user-friendly solution using React.js, Node.js, Express, and MySQL. With modules for user authentication, asset and variant management, and efficient search capabilities, the system provides a comprehensive platform for  asset tracking</a:t>
            </a:r>
            <a:r>
              <a:rPr lang="en-US" sz="1800" spc="-5" dirty="0">
                <a:effectLst/>
                <a:latin typeface="Times New Roman" panose="02020603050405020304" pitchFamily="18" charset="0"/>
                <a:ea typeface="SimSun" panose="02010600030101010101" pitchFamily="2" charset="-122"/>
              </a:rPr>
              <a:t> respective to various departments </a:t>
            </a:r>
            <a:r>
              <a:rPr lang="x-none" sz="1800" spc="-5" dirty="0">
                <a:effectLst/>
                <a:latin typeface="Times New Roman" panose="02020603050405020304" pitchFamily="18" charset="0"/>
                <a:ea typeface="SimSun" panose="02010600030101010101" pitchFamily="2" charset="-122"/>
              </a:rPr>
              <a:t>. The deployment-ready application showcases a modular design, data accuracy, and scalability. As we move towards implementation, the Asset Management System is poised to enhance operational efficiency, offering a robust solution to meet the evolving asset management needs of our organization</a:t>
            </a:r>
            <a:endParaRPr lang="en-IN" sz="1800" dirty="0">
              <a:effectLst/>
              <a:latin typeface="Times New Roman" panose="02020603050405020304" pitchFamily="18" charset="0"/>
              <a:ea typeface="SimSun" panose="02010600030101010101" pitchFamily="2" charset="-122"/>
            </a:endParaRPr>
          </a:p>
          <a:p>
            <a:pPr algn="just">
              <a:lnSpc>
                <a:spcPct val="150000"/>
              </a:lnSpc>
            </a:pPr>
            <a:endParaRPr lang="en-IN" dirty="0"/>
          </a:p>
        </p:txBody>
      </p:sp>
    </p:spTree>
    <p:extLst>
      <p:ext uri="{BB962C8B-B14F-4D97-AF65-F5344CB8AC3E}">
        <p14:creationId xmlns:p14="http://schemas.microsoft.com/office/powerpoint/2010/main" val="149295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C794-55BF-76AD-038E-C5CFE9A2C685}"/>
              </a:ext>
            </a:extLst>
          </p:cNvPr>
          <p:cNvSpPr>
            <a:spLocks noGrp="1"/>
          </p:cNvSpPr>
          <p:nvPr>
            <p:ph type="title"/>
          </p:nvPr>
        </p:nvSpPr>
        <p:spPr/>
        <p:txBody>
          <a:bodyPr/>
          <a:lstStyle/>
          <a:p>
            <a:r>
              <a:rPr lang="en-US" dirty="0"/>
              <a:t>References </a:t>
            </a:r>
            <a:endParaRPr lang="en-IN" dirty="0"/>
          </a:p>
        </p:txBody>
      </p:sp>
      <p:sp>
        <p:nvSpPr>
          <p:cNvPr id="3" name="TextBox 2">
            <a:extLst>
              <a:ext uri="{FF2B5EF4-FFF2-40B4-BE49-F238E27FC236}">
                <a16:creationId xmlns:a16="http://schemas.microsoft.com/office/drawing/2014/main" id="{E85E45CA-F2C4-7717-8C24-607095A3BE2A}"/>
              </a:ext>
            </a:extLst>
          </p:cNvPr>
          <p:cNvSpPr txBox="1"/>
          <p:nvPr/>
        </p:nvSpPr>
        <p:spPr>
          <a:xfrm>
            <a:off x="506896" y="2042809"/>
            <a:ext cx="11331666" cy="4185761"/>
          </a:xfrm>
          <a:prstGeom prst="rect">
            <a:avLst/>
          </a:prstGeom>
          <a:noFill/>
        </p:spPr>
        <p:txBody>
          <a:bodyPr wrap="square" rtlCol="0">
            <a:spAutoFit/>
          </a:bodyPr>
          <a:lstStyle/>
          <a:p>
            <a:pPr marL="342900" lvl="0" indent="-342900" algn="just" fontAlgn="base">
              <a:spcBef>
                <a:spcPts val="800"/>
              </a:spcBef>
              <a:spcAft>
                <a:spcPts val="400"/>
              </a:spcAft>
              <a:buSzPts val="1000"/>
              <a:buFont typeface="+mj-lt"/>
              <a:buAutoNum type="arabicParenR"/>
              <a:tabLst>
                <a:tab pos="137160" algn="l"/>
                <a:tab pos="365760" algn="l"/>
              </a:tabLst>
            </a:pPr>
            <a:r>
              <a:rPr lang="en-US" sz="1800" b="1" u="none" strike="noStrike" kern="0" cap="small" dirty="0">
                <a:ln>
                  <a:noFill/>
                </a:ln>
                <a:effectLst>
                  <a:outerShdw sx="0" sy="0">
                    <a:srgbClr val="000000"/>
                  </a:outerShdw>
                </a:effectLst>
                <a:latin typeface="Times New Roman" panose="02020603050405020304" pitchFamily="18" charset="0"/>
              </a:rPr>
              <a:t>Smith, J., &amp; Brown, M. (2020). "Asset Management System Development using MERN Stack: A Case Study." International Journal of Web Development, 5(2), 87-102.</a:t>
            </a:r>
            <a:endParaRPr lang="en-IN" sz="1800" b="1" u="none" strike="noStrike" kern="0" cap="small" dirty="0">
              <a:ln>
                <a:noFill/>
              </a:ln>
              <a:effectLst>
                <a:outerShdw sx="0" sy="0">
                  <a:srgbClr val="000000"/>
                </a:outerShdw>
              </a:effectLst>
              <a:latin typeface="Times New Roman" panose="02020603050405020304" pitchFamily="18" charset="0"/>
            </a:endParaRPr>
          </a:p>
          <a:p>
            <a:pPr marL="342900" lvl="0" indent="-342900" algn="just" fontAlgn="base">
              <a:spcBef>
                <a:spcPts val="800"/>
              </a:spcBef>
              <a:spcAft>
                <a:spcPts val="400"/>
              </a:spcAft>
              <a:buSzPts val="1000"/>
              <a:buFont typeface="+mj-lt"/>
              <a:buAutoNum type="arabicParenR"/>
              <a:tabLst>
                <a:tab pos="137160" algn="l"/>
                <a:tab pos="365760" algn="l"/>
              </a:tabLst>
            </a:pPr>
            <a:r>
              <a:rPr lang="en-US" sz="1800" b="1" u="none" strike="noStrike" kern="0" cap="small" dirty="0">
                <a:ln>
                  <a:noFill/>
                </a:ln>
                <a:effectLst>
                  <a:outerShdw sx="0" sy="0">
                    <a:srgbClr val="000000"/>
                  </a:outerShdw>
                </a:effectLst>
                <a:latin typeface="Times New Roman" panose="02020603050405020304" pitchFamily="18" charset="0"/>
              </a:rPr>
              <a:t>Garcia, R., &amp; Martinez, E. (2019). "MERN Stack Implementation for Asset Tracking in Small Businesses." Proceedings of the International Conference on Web Technologies, 112-125.</a:t>
            </a:r>
            <a:endParaRPr lang="en-IN" sz="1800" b="1" u="none" strike="noStrike" kern="0" cap="small" dirty="0">
              <a:ln>
                <a:noFill/>
              </a:ln>
              <a:effectLst>
                <a:outerShdw sx="0" sy="0">
                  <a:srgbClr val="000000"/>
                </a:outerShdw>
              </a:effectLst>
              <a:latin typeface="Times New Roman" panose="02020603050405020304" pitchFamily="18" charset="0"/>
            </a:endParaRPr>
          </a:p>
          <a:p>
            <a:pPr marL="342900" lvl="0" indent="-342900" algn="just" fontAlgn="base">
              <a:spcBef>
                <a:spcPts val="800"/>
              </a:spcBef>
              <a:spcAft>
                <a:spcPts val="400"/>
              </a:spcAft>
              <a:buSzPts val="1000"/>
              <a:buFont typeface="+mj-lt"/>
              <a:buAutoNum type="arabicParenR"/>
              <a:tabLst>
                <a:tab pos="137160" algn="l"/>
                <a:tab pos="365760" algn="l"/>
              </a:tabLst>
            </a:pPr>
            <a:r>
              <a:rPr lang="en-US" sz="1800" b="1" u="none" strike="noStrike" kern="0" cap="small" dirty="0">
                <a:ln>
                  <a:noFill/>
                </a:ln>
                <a:effectLst>
                  <a:outerShdw sx="0" sy="0">
                    <a:srgbClr val="000000"/>
                  </a:outerShdw>
                </a:effectLst>
                <a:latin typeface="Times New Roman" panose="02020603050405020304" pitchFamily="18" charset="0"/>
              </a:rPr>
              <a:t>Patel, S., &amp; Shah, A. (2021). "Building Asset Management Systems with MERN Stack: Challenges and Opportunities." Journal of Software Engineering, 14(3), 208-220.</a:t>
            </a:r>
            <a:endParaRPr lang="en-IN" sz="1800" b="1" u="none" strike="noStrike" kern="0" cap="small" dirty="0">
              <a:ln>
                <a:noFill/>
              </a:ln>
              <a:effectLst>
                <a:outerShdw sx="0" sy="0">
                  <a:srgbClr val="000000"/>
                </a:outerShdw>
              </a:effectLst>
              <a:latin typeface="Times New Roman" panose="02020603050405020304" pitchFamily="18" charset="0"/>
            </a:endParaRPr>
          </a:p>
          <a:p>
            <a:pPr marL="342900" lvl="0" indent="-342900" algn="just" fontAlgn="base">
              <a:spcBef>
                <a:spcPts val="800"/>
              </a:spcBef>
              <a:spcAft>
                <a:spcPts val="400"/>
              </a:spcAft>
              <a:buSzPts val="1000"/>
              <a:buFont typeface="+mj-lt"/>
              <a:buAutoNum type="arabicParenR"/>
              <a:tabLst>
                <a:tab pos="137160" algn="l"/>
                <a:tab pos="365760" algn="l"/>
              </a:tabLst>
            </a:pPr>
            <a:r>
              <a:rPr lang="en-US" sz="1800" b="1" u="none" strike="noStrike" kern="0" cap="small" dirty="0">
                <a:ln>
                  <a:noFill/>
                </a:ln>
                <a:effectLst>
                  <a:outerShdw sx="0" sy="0">
                    <a:srgbClr val="000000"/>
                  </a:outerShdw>
                </a:effectLst>
                <a:latin typeface="Times New Roman" panose="02020603050405020304" pitchFamily="18" charset="0"/>
              </a:rPr>
              <a:t>Kim, H., &amp; Lee, S. (2018). "MERN Stack for Real-time Asset Monitoring in Manufacturing Plants." IEEE Transactions on Industrial Informatics, 14(2), 78-91.</a:t>
            </a:r>
            <a:endParaRPr lang="en-IN" sz="1800" b="1" u="none" strike="noStrike" kern="0" cap="small" dirty="0">
              <a:ln>
                <a:noFill/>
              </a:ln>
              <a:effectLst>
                <a:outerShdw sx="0" sy="0">
                  <a:srgbClr val="000000"/>
                </a:outerShdw>
              </a:effectLst>
              <a:latin typeface="Times New Roman" panose="02020603050405020304" pitchFamily="18" charset="0"/>
            </a:endParaRPr>
          </a:p>
          <a:p>
            <a:pPr marL="342900" lvl="0" indent="-342900" algn="just" fontAlgn="base">
              <a:spcBef>
                <a:spcPts val="800"/>
              </a:spcBef>
              <a:spcAft>
                <a:spcPts val="400"/>
              </a:spcAft>
              <a:buSzPts val="1000"/>
              <a:buFont typeface="+mj-lt"/>
              <a:buAutoNum type="arabicParenR"/>
              <a:tabLst>
                <a:tab pos="137160" algn="l"/>
                <a:tab pos="365760" algn="l"/>
              </a:tabLst>
            </a:pPr>
            <a:r>
              <a:rPr lang="en-US" sz="1800" b="1" u="none" strike="noStrike" kern="0" cap="small" dirty="0">
                <a:ln>
                  <a:noFill/>
                </a:ln>
                <a:effectLst>
                  <a:outerShdw sx="0" sy="0">
                    <a:srgbClr val="000000"/>
                  </a:outerShdw>
                </a:effectLst>
                <a:latin typeface="Times New Roman" panose="02020603050405020304" pitchFamily="18" charset="0"/>
              </a:rPr>
              <a:t>Johnson, E., &amp; Wilson, D. (2020). "Scalable Asset Management Systems using MERN Stack in Cloud Environments." International Journal of Cloud Computing, 7(1), 45-58.</a:t>
            </a:r>
            <a:endParaRPr lang="en-IN" sz="1800" b="1" u="none" strike="noStrike" kern="0" cap="small" dirty="0">
              <a:ln>
                <a:noFill/>
              </a:ln>
              <a:effectLst>
                <a:outerShdw sx="0" sy="0">
                  <a:srgbClr val="000000"/>
                </a:outerShdw>
              </a:effectLst>
              <a:latin typeface="Times New Roman" panose="02020603050405020304" pitchFamily="18" charset="0"/>
            </a:endParaRPr>
          </a:p>
          <a:p>
            <a:pPr marL="342900" lvl="0" indent="-342900" algn="just" fontAlgn="base">
              <a:spcBef>
                <a:spcPts val="800"/>
              </a:spcBef>
              <a:spcAft>
                <a:spcPts val="400"/>
              </a:spcAft>
              <a:buSzPts val="1000"/>
              <a:buFont typeface="+mj-lt"/>
              <a:buAutoNum type="arabicParenR"/>
              <a:tabLst>
                <a:tab pos="137160" algn="l"/>
                <a:tab pos="365760" algn="l"/>
              </a:tabLst>
            </a:pPr>
            <a:r>
              <a:rPr lang="en-US" sz="1800" b="1" u="none" strike="noStrike" kern="0" cap="small" dirty="0">
                <a:ln>
                  <a:noFill/>
                </a:ln>
                <a:effectLst>
                  <a:outerShdw sx="0" sy="0">
                    <a:srgbClr val="000000"/>
                  </a:outerShdw>
                </a:effectLst>
                <a:latin typeface="Times New Roman" panose="02020603050405020304" pitchFamily="18" charset="0"/>
              </a:rPr>
              <a:t>Thompson, M., &amp; Davis, L. (2019). "MERN Stack Implementation for Asset Lifecycle Management in Construction Projects." Journal of Construction Engineering Management, 145(4), 301-315.</a:t>
            </a:r>
            <a:endParaRPr lang="en-IN" dirty="0"/>
          </a:p>
        </p:txBody>
      </p:sp>
    </p:spTree>
    <p:extLst>
      <p:ext uri="{BB962C8B-B14F-4D97-AF65-F5344CB8AC3E}">
        <p14:creationId xmlns:p14="http://schemas.microsoft.com/office/powerpoint/2010/main" val="411014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33229" y="276774"/>
            <a:ext cx="4538124" cy="970450"/>
          </a:xfrm>
        </p:spPr>
        <p:txBody>
          <a:bodyPr anchor="b">
            <a:normAutofit/>
          </a:bodyPr>
          <a:lstStyle/>
          <a:p>
            <a:pPr algn="l"/>
            <a:r>
              <a:rPr lang="en-US" sz="4000" dirty="0"/>
              <a:t>Context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523997"/>
            <a:ext cx="4403596" cy="4058751"/>
          </a:xfrm>
        </p:spPr>
        <p:txBody>
          <a:bodyPr anchor="t">
            <a:normAutofit/>
          </a:bodyPr>
          <a:lstStyle/>
          <a:p>
            <a:r>
              <a:rPr lang="en-US" sz="2400" dirty="0"/>
              <a:t>Abstract</a:t>
            </a:r>
          </a:p>
          <a:p>
            <a:r>
              <a:rPr lang="en-US" sz="2400" dirty="0"/>
              <a:t>Introduction</a:t>
            </a:r>
          </a:p>
          <a:p>
            <a:r>
              <a:rPr lang="en-US" sz="2400" dirty="0"/>
              <a:t>Problem Statement</a:t>
            </a:r>
          </a:p>
          <a:p>
            <a:r>
              <a:rPr lang="en-US" sz="2400" dirty="0"/>
              <a:t>Existing System And Drawbacks</a:t>
            </a:r>
          </a:p>
          <a:p>
            <a:r>
              <a:rPr lang="en-US" sz="2400" dirty="0"/>
              <a:t>Literature Survey</a:t>
            </a:r>
          </a:p>
          <a:p>
            <a:r>
              <a:rPr lang="en-US" sz="2400" dirty="0"/>
              <a:t>Database Design</a:t>
            </a:r>
          </a:p>
          <a:p>
            <a:r>
              <a:rPr lang="en-US" sz="2400" dirty="0"/>
              <a:t>Conclusion And References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AEDB-1858-7AF7-5143-4FD520F6C835}"/>
              </a:ext>
            </a:extLst>
          </p:cNvPr>
          <p:cNvSpPr>
            <a:spLocks noGrp="1"/>
          </p:cNvSpPr>
          <p:nvPr>
            <p:ph type="title"/>
          </p:nvPr>
        </p:nvSpPr>
        <p:spPr>
          <a:xfrm>
            <a:off x="524688" y="434502"/>
            <a:ext cx="3424741" cy="1257300"/>
          </a:xfrm>
        </p:spPr>
        <p:txBody>
          <a:bodyPr/>
          <a:lstStyle/>
          <a:p>
            <a:r>
              <a:rPr lang="en-US" dirty="0"/>
              <a:t>Abstract</a:t>
            </a:r>
            <a:endParaRPr lang="en-IN" dirty="0"/>
          </a:p>
        </p:txBody>
      </p:sp>
      <p:sp>
        <p:nvSpPr>
          <p:cNvPr id="3" name="TextBox 2">
            <a:extLst>
              <a:ext uri="{FF2B5EF4-FFF2-40B4-BE49-F238E27FC236}">
                <a16:creationId xmlns:a16="http://schemas.microsoft.com/office/drawing/2014/main" id="{F9EF3048-486E-E563-7100-BFCDE3A400E7}"/>
              </a:ext>
            </a:extLst>
          </p:cNvPr>
          <p:cNvSpPr txBox="1"/>
          <p:nvPr/>
        </p:nvSpPr>
        <p:spPr>
          <a:xfrm>
            <a:off x="992223" y="1691802"/>
            <a:ext cx="10523634" cy="3373359"/>
          </a:xfrm>
          <a:prstGeom prst="rect">
            <a:avLst/>
          </a:prstGeom>
          <a:noFill/>
        </p:spPr>
        <p:txBody>
          <a:bodyPr wrap="square" rtlCol="0">
            <a:spAutoFit/>
          </a:bodyPr>
          <a:lstStyle/>
          <a:p>
            <a:pPr algn="just">
              <a:lnSpc>
                <a:spcPct val="150000"/>
              </a:lnSpc>
            </a:pPr>
            <a:r>
              <a:rPr lang="en-US" b="0" i="0" dirty="0">
                <a:solidFill>
                  <a:srgbClr val="ECECEC"/>
                </a:solidFill>
                <a:effectLst/>
                <a:latin typeface="Söhne"/>
              </a:rPr>
              <a:t>We have developed an Asset Management System aimed at enhancing organizational resource optimization and operational streamlining. This system, built on the MERN (MySQL, Express, React, Node) stack, introduces an efficient means of managing product data. Our web-based solution offers a comprehensive approach to asset management, allowing users to record, categorize, and monitor a diverse range of products within their organization. The system facilitates seamless retrieval of product information from the database, including available variants for each product. Prior to retrieval, authorized users, known as masters, have the privilege to add products, variants, values, and other pertinent details. Leveraging React.js, the system ensures scalability and dynamism, making it adaptable to evolving organizational needs.</a:t>
            </a:r>
          </a:p>
        </p:txBody>
      </p:sp>
    </p:spTree>
    <p:extLst>
      <p:ext uri="{BB962C8B-B14F-4D97-AF65-F5344CB8AC3E}">
        <p14:creationId xmlns:p14="http://schemas.microsoft.com/office/powerpoint/2010/main" val="65079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3F6F-3ED3-2A35-C3A5-4AC11BBA83F0}"/>
              </a:ext>
            </a:extLst>
          </p:cNvPr>
          <p:cNvSpPr>
            <a:spLocks noGrp="1"/>
          </p:cNvSpPr>
          <p:nvPr>
            <p:ph type="title"/>
          </p:nvPr>
        </p:nvSpPr>
        <p:spPr>
          <a:xfrm>
            <a:off x="417684" y="434502"/>
            <a:ext cx="3755482" cy="1257300"/>
          </a:xfrm>
        </p:spPr>
        <p:txBody>
          <a:bodyPr/>
          <a:lstStyle/>
          <a:p>
            <a:r>
              <a:rPr lang="en-US" dirty="0"/>
              <a:t>Introduction</a:t>
            </a:r>
            <a:endParaRPr lang="en-IN" dirty="0"/>
          </a:p>
        </p:txBody>
      </p:sp>
      <p:sp>
        <p:nvSpPr>
          <p:cNvPr id="3" name="TextBox 2">
            <a:extLst>
              <a:ext uri="{FF2B5EF4-FFF2-40B4-BE49-F238E27FC236}">
                <a16:creationId xmlns:a16="http://schemas.microsoft.com/office/drawing/2014/main" id="{C9FE3F90-14D1-A400-293C-EB3C255AE04D}"/>
              </a:ext>
            </a:extLst>
          </p:cNvPr>
          <p:cNvSpPr txBox="1"/>
          <p:nvPr/>
        </p:nvSpPr>
        <p:spPr>
          <a:xfrm>
            <a:off x="726015" y="1691802"/>
            <a:ext cx="10739969" cy="2957476"/>
          </a:xfrm>
          <a:prstGeom prst="rect">
            <a:avLst/>
          </a:prstGeom>
          <a:noFill/>
        </p:spPr>
        <p:txBody>
          <a:bodyPr wrap="square" rtlCol="0">
            <a:spAutoFit/>
          </a:bodyPr>
          <a:lstStyle/>
          <a:p>
            <a:pPr algn="just">
              <a:lnSpc>
                <a:spcPct val="150000"/>
              </a:lnSpc>
            </a:pPr>
            <a:r>
              <a:rPr lang="en-US" dirty="0"/>
              <a:t>The Asset Management System, a web-based application, integrates React.js for frontend and Node.js for backend, ensuring secure user authentication and role-based permissions.</a:t>
            </a:r>
            <a:r>
              <a:rPr lang="en-US" sz="1800" dirty="0">
                <a:effectLst/>
                <a:latin typeface="Times New Roman" panose="02020603050405020304" pitchFamily="18" charset="0"/>
                <a:ea typeface="SimSun" panose="02010600030101010101" pitchFamily="2" charset="-122"/>
              </a:rPr>
              <a:t> A relational database ensures data integrity. Overall, the system aims to enhance organizational efficiency .</a:t>
            </a:r>
            <a:r>
              <a:rPr lang="en-US" dirty="0"/>
              <a:t> Its intuitive dashboard offers visualizations for quick asset status overview. Features include comprehensive asset management, search capabilities, and conservation tracking. The UI enables easy asset search by name, fetching data from the database. Security measures, including access control to sensitive asset information, are paramount. Presently, focus lies on developing the admin dashboard for enhanced security and functionality.</a:t>
            </a:r>
            <a:r>
              <a:rPr lang="en-US" b="0" i="0" dirty="0">
                <a:solidFill>
                  <a:srgbClr val="ECECEC"/>
                </a:solidFill>
                <a:effectLst/>
                <a:latin typeface="Söhne"/>
              </a:rPr>
              <a:t> </a:t>
            </a:r>
          </a:p>
        </p:txBody>
      </p:sp>
    </p:spTree>
    <p:extLst>
      <p:ext uri="{BB962C8B-B14F-4D97-AF65-F5344CB8AC3E}">
        <p14:creationId xmlns:p14="http://schemas.microsoft.com/office/powerpoint/2010/main" val="213559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D705-B25D-9DAD-8C20-73B7BC317C60}"/>
              </a:ext>
            </a:extLst>
          </p:cNvPr>
          <p:cNvSpPr>
            <a:spLocks noGrp="1"/>
          </p:cNvSpPr>
          <p:nvPr>
            <p:ph type="title"/>
          </p:nvPr>
        </p:nvSpPr>
        <p:spPr>
          <a:xfrm>
            <a:off x="417684" y="434502"/>
            <a:ext cx="5182205" cy="1257300"/>
          </a:xfrm>
        </p:spPr>
        <p:txBody>
          <a:bodyPr/>
          <a:lstStyle/>
          <a:p>
            <a:r>
              <a:rPr lang="en-US" dirty="0"/>
              <a:t>Problem Statement</a:t>
            </a:r>
            <a:endParaRPr lang="en-IN" dirty="0"/>
          </a:p>
        </p:txBody>
      </p:sp>
      <p:sp>
        <p:nvSpPr>
          <p:cNvPr id="3" name="TextBox 2">
            <a:extLst>
              <a:ext uri="{FF2B5EF4-FFF2-40B4-BE49-F238E27FC236}">
                <a16:creationId xmlns:a16="http://schemas.microsoft.com/office/drawing/2014/main" id="{814C6DDD-3EAD-C021-6372-995C75A84A3B}"/>
              </a:ext>
            </a:extLst>
          </p:cNvPr>
          <p:cNvSpPr txBox="1"/>
          <p:nvPr/>
        </p:nvSpPr>
        <p:spPr>
          <a:xfrm>
            <a:off x="594691" y="2055920"/>
            <a:ext cx="11002617" cy="3539430"/>
          </a:xfrm>
          <a:prstGeom prst="rect">
            <a:avLst/>
          </a:prstGeom>
          <a:noFill/>
        </p:spPr>
        <p:txBody>
          <a:bodyPr wrap="square" rtlCol="0">
            <a:spAutoFit/>
          </a:bodyPr>
          <a:lstStyle/>
          <a:p>
            <a:pPr marL="12700" algn="just">
              <a:lnSpc>
                <a:spcPct val="150000"/>
              </a:lnSpc>
              <a:spcBef>
                <a:spcPts val="620"/>
              </a:spcBef>
            </a:pP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a:p>
            <a:endParaRPr lang="en-IN" dirty="0"/>
          </a:p>
        </p:txBody>
      </p:sp>
    </p:spTree>
    <p:extLst>
      <p:ext uri="{BB962C8B-B14F-4D97-AF65-F5344CB8AC3E}">
        <p14:creationId xmlns:p14="http://schemas.microsoft.com/office/powerpoint/2010/main" val="151627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0D80-71F2-0636-B847-F7D04DD37A1D}"/>
              </a:ext>
            </a:extLst>
          </p:cNvPr>
          <p:cNvSpPr>
            <a:spLocks noGrp="1"/>
          </p:cNvSpPr>
          <p:nvPr>
            <p:ph type="title"/>
          </p:nvPr>
        </p:nvSpPr>
        <p:spPr>
          <a:xfrm>
            <a:off x="672406" y="541506"/>
            <a:ext cx="7695184" cy="1257300"/>
          </a:xfrm>
        </p:spPr>
        <p:txBody>
          <a:bodyPr/>
          <a:lstStyle/>
          <a:p>
            <a:r>
              <a:rPr lang="en-US" dirty="0"/>
              <a:t>Existing System And Drawbacks</a:t>
            </a:r>
            <a:endParaRPr lang="en-IN" dirty="0"/>
          </a:p>
        </p:txBody>
      </p:sp>
      <p:sp>
        <p:nvSpPr>
          <p:cNvPr id="3" name="TextBox 2">
            <a:extLst>
              <a:ext uri="{FF2B5EF4-FFF2-40B4-BE49-F238E27FC236}">
                <a16:creationId xmlns:a16="http://schemas.microsoft.com/office/drawing/2014/main" id="{EA366A81-8D73-6C0D-F57E-0208C13DBF54}"/>
              </a:ext>
            </a:extLst>
          </p:cNvPr>
          <p:cNvSpPr txBox="1"/>
          <p:nvPr/>
        </p:nvSpPr>
        <p:spPr>
          <a:xfrm>
            <a:off x="672406" y="2013626"/>
            <a:ext cx="10847187" cy="3847207"/>
          </a:xfrm>
          <a:prstGeom prst="rect">
            <a:avLst/>
          </a:prstGeom>
          <a:noFill/>
        </p:spPr>
        <p:txBody>
          <a:bodyPr wrap="square" rtlCol="0">
            <a:spAutoFit/>
          </a:bodyPr>
          <a:lstStyle/>
          <a:p>
            <a:pPr marL="12700" algn="just">
              <a:lnSpc>
                <a:spcPct val="150000"/>
              </a:lnSpc>
              <a:spcBef>
                <a:spcPts val="620"/>
              </a:spcBef>
            </a:pPr>
            <a:r>
              <a:rPr lang="en-US"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US" dirty="0">
                <a:latin typeface="Times New Roman"/>
                <a:cs typeface="Times New Roman"/>
              </a:rPr>
              <a:t>Manual data Entry Without Proper Layout</a:t>
            </a:r>
          </a:p>
          <a:p>
            <a:pPr marL="1971675" indent="-285750" algn="just">
              <a:lnSpc>
                <a:spcPct val="150000"/>
              </a:lnSpc>
              <a:spcBef>
                <a:spcPts val="620"/>
              </a:spcBef>
              <a:buFont typeface="Arial" panose="020B0604020202020204" pitchFamily="34" charset="0"/>
              <a:buChar char="•"/>
            </a:pPr>
            <a:r>
              <a:rPr lang="en-US"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US"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US" dirty="0">
                <a:latin typeface="Times New Roman"/>
                <a:cs typeface="Times New Roman"/>
              </a:rPr>
              <a:t>Inadequate Categorization And Search	</a:t>
            </a:r>
          </a:p>
          <a:p>
            <a:endParaRPr lang="en-IN" dirty="0"/>
          </a:p>
        </p:txBody>
      </p:sp>
    </p:spTree>
    <p:extLst>
      <p:ext uri="{BB962C8B-B14F-4D97-AF65-F5344CB8AC3E}">
        <p14:creationId xmlns:p14="http://schemas.microsoft.com/office/powerpoint/2010/main" val="292716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B18A-FBF6-D295-9C70-153BD558C70E}"/>
              </a:ext>
            </a:extLst>
          </p:cNvPr>
          <p:cNvSpPr>
            <a:spLocks noGrp="1"/>
          </p:cNvSpPr>
          <p:nvPr>
            <p:ph type="title"/>
          </p:nvPr>
        </p:nvSpPr>
        <p:spPr>
          <a:xfrm>
            <a:off x="437745" y="404852"/>
            <a:ext cx="5048655" cy="1257300"/>
          </a:xfrm>
        </p:spPr>
        <p:txBody>
          <a:bodyPr/>
          <a:lstStyle/>
          <a:p>
            <a:r>
              <a:rPr lang="en-US" dirty="0"/>
              <a:t>Literature Survey</a:t>
            </a:r>
            <a:endParaRPr lang="en-IN" dirty="0"/>
          </a:p>
        </p:txBody>
      </p:sp>
      <p:sp>
        <p:nvSpPr>
          <p:cNvPr id="3" name="TextBox 2">
            <a:extLst>
              <a:ext uri="{FF2B5EF4-FFF2-40B4-BE49-F238E27FC236}">
                <a16:creationId xmlns:a16="http://schemas.microsoft.com/office/drawing/2014/main" id="{66372A39-5D55-B63F-30E2-45621BDE31BC}"/>
              </a:ext>
            </a:extLst>
          </p:cNvPr>
          <p:cNvSpPr txBox="1"/>
          <p:nvPr/>
        </p:nvSpPr>
        <p:spPr>
          <a:xfrm>
            <a:off x="746703" y="2237362"/>
            <a:ext cx="10462487" cy="3587136"/>
          </a:xfrm>
          <a:prstGeom prst="rect">
            <a:avLst/>
          </a:prstGeom>
          <a:noFill/>
        </p:spPr>
        <p:txBody>
          <a:bodyPr wrap="square" rtlCol="0">
            <a:spAutoFit/>
          </a:bodyPr>
          <a:lstStyle/>
          <a:p>
            <a:pPr marL="137160" indent="182880" algn="just">
              <a:lnSpc>
                <a:spcPct val="95000"/>
              </a:lnSpc>
              <a:spcAft>
                <a:spcPts val="600"/>
              </a:spcAft>
              <a:tabLst>
                <a:tab pos="182880" algn="l"/>
              </a:tabLst>
            </a:pPr>
            <a:r>
              <a:rPr lang="en-US" sz="1800" cap="small" spc="-5" dirty="0">
                <a:effectLst/>
                <a:latin typeface="Times New Roman" panose="02020603050405020304" pitchFamily="18" charset="0"/>
                <a:ea typeface="SimSun" panose="02010600030101010101" pitchFamily="2" charset="-122"/>
              </a:rPr>
              <a:t> </a:t>
            </a:r>
            <a:endParaRPr lang="en-IN" sz="1800" spc="-5" dirty="0">
              <a:effectLst/>
              <a:latin typeface="Times New Roman" panose="02020603050405020304" pitchFamily="18" charset="0"/>
              <a:ea typeface="SimSun" panose="02010600030101010101" pitchFamily="2" charset="-122"/>
            </a:endParaRPr>
          </a:p>
          <a:p>
            <a:pPr marL="342900" indent="-342900" algn="just">
              <a:lnSpc>
                <a:spcPct val="150000"/>
              </a:lnSpc>
              <a:spcAft>
                <a:spcPts val="600"/>
              </a:spcAft>
              <a:buFont typeface="+mj-lt"/>
              <a:buAutoNum type="arabicPeriod"/>
              <a:tabLst>
                <a:tab pos="182880" algn="l"/>
              </a:tabLst>
            </a:pPr>
            <a:r>
              <a:rPr lang="x-none" sz="1800" cap="small" spc="-5" dirty="0">
                <a:effectLst/>
                <a:latin typeface="Times New Roman" panose="02020603050405020304" pitchFamily="18" charset="0"/>
                <a:ea typeface="SimSun" panose="02010600030101010101" pitchFamily="2" charset="-122"/>
              </a:rPr>
              <a:t>L Turnip, A Triayudi , ID Solihatin - Journal Mantik, 2020 - iocscience.org</a:t>
            </a:r>
            <a:endParaRPr lang="en-US" sz="1800" cap="small" spc="-5" dirty="0">
              <a:effectLst/>
              <a:latin typeface="Times New Roman" panose="02020603050405020304" pitchFamily="18" charset="0"/>
              <a:ea typeface="SimSun" panose="02010600030101010101" pitchFamily="2" charset="-122"/>
            </a:endParaRPr>
          </a:p>
          <a:p>
            <a:pPr marL="342900" lvl="0" indent="-342900" algn="just">
              <a:lnSpc>
                <a:spcPct val="150000"/>
              </a:lnSpc>
              <a:spcAft>
                <a:spcPts val="600"/>
              </a:spcAft>
              <a:buFont typeface="+mj-lt"/>
              <a:buAutoNum type="arabicPeriod"/>
              <a:tabLst>
                <a:tab pos="182880" algn="l"/>
              </a:tabLst>
            </a:pPr>
            <a:r>
              <a:rPr lang="x-none" sz="1800" cap="small" spc="-5" dirty="0">
                <a:effectLst/>
                <a:latin typeface="Times New Roman" panose="02020603050405020304" pitchFamily="18" charset="0"/>
                <a:ea typeface="SimSun" panose="02010600030101010101" pitchFamily="2" charset="-122"/>
              </a:rPr>
              <a:t>Investigation: A Productive Asset Management Web Application Computer Systems Science &amp; Engineering DOI:10.32604/csse.2021.015314</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150000"/>
              </a:lnSpc>
              <a:spcAft>
                <a:spcPts val="600"/>
              </a:spcAft>
              <a:buFont typeface="+mj-lt"/>
              <a:buAutoNum type="arabicPeriod"/>
              <a:tabLst>
                <a:tab pos="182880" algn="l"/>
              </a:tabLst>
            </a:pPr>
            <a:r>
              <a:rPr lang="x-none" sz="1800" cap="small" spc="-5" dirty="0">
                <a:effectLst/>
                <a:latin typeface="Times New Roman" panose="02020603050405020304" pitchFamily="18" charset="0"/>
                <a:ea typeface="SimSun" panose="02010600030101010101" pitchFamily="2" charset="-122"/>
              </a:rPr>
              <a:t>M Wang, J Tan, Y Li - 2015 IEEE international conference on …, 2015 - ieeexplore.ieee.org</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150000"/>
              </a:lnSpc>
              <a:spcAft>
                <a:spcPts val="600"/>
              </a:spcAft>
              <a:buFont typeface="+mj-lt"/>
              <a:buAutoNum type="arabicPeriod"/>
              <a:tabLst>
                <a:tab pos="182880" algn="l"/>
              </a:tabLst>
            </a:pPr>
            <a:r>
              <a:rPr lang="x-none" sz="1800" cap="small" spc="-5" dirty="0">
                <a:effectLst/>
                <a:latin typeface="Times New Roman" panose="02020603050405020304" pitchFamily="18" charset="0"/>
                <a:ea typeface="SimSun" panose="02010600030101010101" pitchFamily="2" charset="-122"/>
              </a:rPr>
              <a:t>Markus Keinänen Creation of a web service using the MERN stack D Sarkar, H Patel, B Dave -</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150000"/>
              </a:lnSpc>
              <a:spcAft>
                <a:spcPts val="600"/>
              </a:spcAft>
              <a:buFont typeface="+mj-lt"/>
              <a:buAutoNum type="arabicPeriod"/>
              <a:tabLst>
                <a:tab pos="182880" algn="l"/>
              </a:tabLst>
            </a:pPr>
            <a:r>
              <a:rPr lang="x-none" sz="1800" cap="small" spc="-5" dirty="0">
                <a:effectLst/>
                <a:latin typeface="Times New Roman" panose="02020603050405020304" pitchFamily="18" charset="0"/>
                <a:ea typeface="SimSun" panose="02010600030101010101" pitchFamily="2" charset="-122"/>
              </a:rPr>
              <a:t>Journal of Construction Management, 2022 - Taylor &amp; Francis</a:t>
            </a:r>
            <a:endParaRPr lang="en-IN" sz="1800" spc="-5"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27994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A971-4EF2-C874-AF8C-EBB6E83AAED3}"/>
              </a:ext>
            </a:extLst>
          </p:cNvPr>
          <p:cNvSpPr>
            <a:spLocks noGrp="1"/>
          </p:cNvSpPr>
          <p:nvPr>
            <p:ph type="title"/>
          </p:nvPr>
        </p:nvSpPr>
        <p:spPr>
          <a:xfrm>
            <a:off x="489521" y="357492"/>
            <a:ext cx="4455873" cy="1257300"/>
          </a:xfrm>
        </p:spPr>
        <p:txBody>
          <a:bodyPr/>
          <a:lstStyle/>
          <a:p>
            <a:r>
              <a:rPr lang="en-US" dirty="0"/>
              <a:t>Proposed Method</a:t>
            </a:r>
            <a:endParaRPr lang="en-IN" dirty="0"/>
          </a:p>
        </p:txBody>
      </p:sp>
      <p:sp>
        <p:nvSpPr>
          <p:cNvPr id="3" name="TextBox 2">
            <a:extLst>
              <a:ext uri="{FF2B5EF4-FFF2-40B4-BE49-F238E27FC236}">
                <a16:creationId xmlns:a16="http://schemas.microsoft.com/office/drawing/2014/main" id="{99409BEE-5299-050E-7CD6-8BC70FBBFF1A}"/>
              </a:ext>
            </a:extLst>
          </p:cNvPr>
          <p:cNvSpPr txBox="1"/>
          <p:nvPr/>
        </p:nvSpPr>
        <p:spPr>
          <a:xfrm>
            <a:off x="645164" y="1614792"/>
            <a:ext cx="10622393" cy="4996240"/>
          </a:xfrm>
          <a:prstGeom prst="rect">
            <a:avLst/>
          </a:prstGeom>
          <a:noFill/>
        </p:spPr>
        <p:txBody>
          <a:bodyPr wrap="square" rtlCol="0">
            <a:spAutoFit/>
          </a:bodyPr>
          <a:lstStyle/>
          <a:p>
            <a:pPr marL="12700" algn="just">
              <a:lnSpc>
                <a:spcPct val="150000"/>
              </a:lnSpc>
              <a:spcBef>
                <a:spcPts val="100"/>
              </a:spcBef>
            </a:pPr>
            <a:r>
              <a:rPr lang="en-US" sz="1600" spc="-5" dirty="0">
                <a:latin typeface="Times New Roman"/>
                <a:cs typeface="Times New Roman"/>
              </a:rPr>
              <a:t>In this we proposed Asset management using the MERN (MYSQL, Express.js, React.js, Node.js) stack for web development involves creating a system to efficiently track and manage assets within an organization</a:t>
            </a:r>
          </a:p>
          <a:p>
            <a:pPr marL="12700" algn="just">
              <a:lnSpc>
                <a:spcPct val="150000"/>
              </a:lnSpc>
              <a:spcBef>
                <a:spcPts val="100"/>
              </a:spcBef>
            </a:pPr>
            <a:r>
              <a:rPr lang="en-US" sz="1600" dirty="0">
                <a:latin typeface="Times New Roman"/>
                <a:cs typeface="Times New Roman"/>
              </a:rPr>
              <a:t> </a:t>
            </a:r>
            <a:r>
              <a:rPr lang="en-US" b="1" dirty="0">
                <a:latin typeface="Times New Roman"/>
                <a:cs typeface="Times New Roman"/>
              </a:rPr>
              <a:t>1)Database Design (MY SQL):</a:t>
            </a:r>
          </a:p>
          <a:p>
            <a:pPr marL="469900" lvl="1" algn="just">
              <a:lnSpc>
                <a:spcPct val="150000"/>
              </a:lnSpc>
              <a:spcBef>
                <a:spcPts val="100"/>
              </a:spcBef>
            </a:pPr>
            <a:r>
              <a:rPr lang="en-US" sz="1600" b="1" dirty="0">
                <a:latin typeface="Times New Roman"/>
                <a:cs typeface="Times New Roman"/>
              </a:rPr>
              <a:t>Asset Collection:</a:t>
            </a:r>
          </a:p>
          <a:p>
            <a:pPr marL="469900" lvl="1" algn="just">
              <a:lnSpc>
                <a:spcPct val="150000"/>
              </a:lnSpc>
              <a:spcBef>
                <a:spcPts val="100"/>
              </a:spcBef>
            </a:pPr>
            <a:r>
              <a:rPr lang="en-US" sz="1600" dirty="0">
                <a:latin typeface="Times New Roman"/>
                <a:cs typeface="Times New Roman"/>
              </a:rPr>
              <a:t>Create a MY SQL collection to store asset information. Each document in this collection represents a unique asset and includes fields such as asset id, name, image, department, description variants, variant value data, etc.</a:t>
            </a:r>
          </a:p>
          <a:p>
            <a:pPr marL="12700" algn="just">
              <a:lnSpc>
                <a:spcPct val="150000"/>
              </a:lnSpc>
              <a:spcBef>
                <a:spcPts val="100"/>
              </a:spcBef>
            </a:pPr>
            <a:r>
              <a:rPr lang="en-US" b="1" dirty="0">
                <a:latin typeface="Times New Roman"/>
                <a:cs typeface="Times New Roman"/>
              </a:rPr>
              <a:t>2) Backend Development (Node.js and Express.js):</a:t>
            </a:r>
          </a:p>
          <a:p>
            <a:pPr marL="469900" lvl="1" algn="just">
              <a:lnSpc>
                <a:spcPct val="150000"/>
              </a:lnSpc>
              <a:spcBef>
                <a:spcPts val="100"/>
              </a:spcBef>
            </a:pPr>
            <a:r>
              <a:rPr lang="en-US" sz="1600" b="1" dirty="0">
                <a:latin typeface="Times New Roman"/>
                <a:cs typeface="Times New Roman"/>
              </a:rPr>
              <a:t>API Endpoints:</a:t>
            </a:r>
          </a:p>
          <a:p>
            <a:pPr marL="469900" lvl="1" algn="just">
              <a:lnSpc>
                <a:spcPct val="150000"/>
              </a:lnSpc>
              <a:spcBef>
                <a:spcPts val="100"/>
              </a:spcBef>
            </a:pPr>
            <a:r>
              <a:rPr lang="en-US" sz="1600" dirty="0">
                <a:latin typeface="Times New Roman"/>
                <a:cs typeface="Times New Roman"/>
              </a:rPr>
              <a:t>Implement RESTful API endpoints using Express.js to perform CRUD operations on assets. </a:t>
            </a:r>
          </a:p>
          <a:p>
            <a:pPr marL="469900" lvl="1" algn="just">
              <a:lnSpc>
                <a:spcPct val="150000"/>
              </a:lnSpc>
              <a:spcBef>
                <a:spcPts val="100"/>
              </a:spcBef>
            </a:pPr>
            <a:r>
              <a:rPr lang="en-US" sz="1600" b="1" dirty="0">
                <a:latin typeface="Times New Roman"/>
                <a:cs typeface="Times New Roman"/>
              </a:rPr>
              <a:t>Middleware:</a:t>
            </a:r>
          </a:p>
          <a:p>
            <a:pPr marL="469900" lvl="1" algn="just">
              <a:lnSpc>
                <a:spcPct val="150000"/>
              </a:lnSpc>
              <a:spcBef>
                <a:spcPts val="100"/>
              </a:spcBef>
            </a:pPr>
            <a:r>
              <a:rPr lang="en-US" sz="1600" dirty="0">
                <a:latin typeface="Times New Roman"/>
                <a:cs typeface="Times New Roman"/>
              </a:rPr>
              <a:t>Implement middleware for user authentication and authorization to ensure that only authorized users can access certain endpoints.</a:t>
            </a:r>
          </a:p>
          <a:p>
            <a:endParaRPr lang="en-IN" dirty="0"/>
          </a:p>
        </p:txBody>
      </p:sp>
    </p:spTree>
    <p:extLst>
      <p:ext uri="{BB962C8B-B14F-4D97-AF65-F5344CB8AC3E}">
        <p14:creationId xmlns:p14="http://schemas.microsoft.com/office/powerpoint/2010/main" val="391601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D24A-6E8F-1C54-71C8-EBF6E85C42EC}"/>
              </a:ext>
            </a:extLst>
          </p:cNvPr>
          <p:cNvSpPr>
            <a:spLocks noGrp="1"/>
          </p:cNvSpPr>
          <p:nvPr>
            <p:ph type="title"/>
          </p:nvPr>
        </p:nvSpPr>
        <p:spPr>
          <a:xfrm>
            <a:off x="398229" y="463685"/>
            <a:ext cx="6197124" cy="1257300"/>
          </a:xfrm>
        </p:spPr>
        <p:txBody>
          <a:bodyPr/>
          <a:lstStyle/>
          <a:p>
            <a:r>
              <a:rPr lang="en-US" dirty="0"/>
              <a:t>Proposed Method (</a:t>
            </a:r>
            <a:r>
              <a:rPr lang="en-US" dirty="0" err="1"/>
              <a:t>cont</a:t>
            </a:r>
            <a:r>
              <a:rPr lang="en-US" dirty="0"/>
              <a:t>)</a:t>
            </a:r>
            <a:endParaRPr lang="en-IN" dirty="0"/>
          </a:p>
        </p:txBody>
      </p:sp>
      <p:sp>
        <p:nvSpPr>
          <p:cNvPr id="3" name="TextBox 2">
            <a:extLst>
              <a:ext uri="{FF2B5EF4-FFF2-40B4-BE49-F238E27FC236}">
                <a16:creationId xmlns:a16="http://schemas.microsoft.com/office/drawing/2014/main" id="{2100B176-4F78-BA3A-64A9-CAC3E75478A2}"/>
              </a:ext>
            </a:extLst>
          </p:cNvPr>
          <p:cNvSpPr txBox="1"/>
          <p:nvPr/>
        </p:nvSpPr>
        <p:spPr>
          <a:xfrm>
            <a:off x="577068" y="1978733"/>
            <a:ext cx="11300979" cy="4547399"/>
          </a:xfrm>
          <a:prstGeom prst="rect">
            <a:avLst/>
          </a:prstGeom>
          <a:noFill/>
        </p:spPr>
        <p:txBody>
          <a:bodyPr wrap="none" rtlCol="0">
            <a:spAutoFit/>
          </a:bodyPr>
          <a:lstStyle/>
          <a:p>
            <a:pPr marL="12700" algn="just">
              <a:lnSpc>
                <a:spcPct val="150000"/>
              </a:lnSpc>
              <a:spcBef>
                <a:spcPts val="100"/>
              </a:spcBef>
            </a:pPr>
            <a:r>
              <a:rPr lang="en-US" b="1" dirty="0">
                <a:latin typeface="Times New Roman"/>
                <a:cs typeface="Times New Roman"/>
              </a:rPr>
              <a:t>3) Frontend Development (React.js):</a:t>
            </a:r>
          </a:p>
          <a:p>
            <a:pPr marL="469900" lvl="1" algn="just">
              <a:lnSpc>
                <a:spcPct val="150000"/>
              </a:lnSpc>
              <a:spcBef>
                <a:spcPts val="100"/>
              </a:spcBef>
            </a:pPr>
            <a:r>
              <a:rPr lang="en-US" sz="1600" b="1" dirty="0">
                <a:latin typeface="Times New Roman"/>
                <a:cs typeface="Times New Roman"/>
              </a:rPr>
              <a:t>User Interface:</a:t>
            </a:r>
          </a:p>
          <a:p>
            <a:pPr marL="469900" lvl="1" algn="just">
              <a:lnSpc>
                <a:spcPct val="150000"/>
              </a:lnSpc>
              <a:spcBef>
                <a:spcPts val="100"/>
              </a:spcBef>
            </a:pPr>
            <a:r>
              <a:rPr lang="en-US" sz="1600" dirty="0">
                <a:latin typeface="Times New Roman"/>
                <a:cs typeface="Times New Roman"/>
              </a:rPr>
              <a:t>Develop a user-friendly interface using React.js to interact with the asset management system.</a:t>
            </a:r>
          </a:p>
          <a:p>
            <a:pPr marL="469900" lvl="1" algn="just">
              <a:lnSpc>
                <a:spcPct val="150000"/>
              </a:lnSpc>
              <a:spcBef>
                <a:spcPts val="100"/>
              </a:spcBef>
            </a:pPr>
            <a:r>
              <a:rPr lang="en-US" sz="1600" dirty="0">
                <a:latin typeface="Times New Roman"/>
                <a:cs typeface="Times New Roman"/>
              </a:rPr>
              <a:t>Create components for listing assets, adding new assets, updating existing assets, etc.</a:t>
            </a:r>
          </a:p>
          <a:p>
            <a:pPr marL="469900" lvl="1" algn="just">
              <a:lnSpc>
                <a:spcPct val="150000"/>
              </a:lnSpc>
              <a:spcBef>
                <a:spcPts val="100"/>
              </a:spcBef>
            </a:pPr>
            <a:r>
              <a:rPr lang="en-US" sz="1600" b="1" dirty="0">
                <a:latin typeface="Times New Roman"/>
                <a:cs typeface="Times New Roman"/>
              </a:rPr>
              <a:t>State Management:</a:t>
            </a:r>
          </a:p>
          <a:p>
            <a:pPr marL="469900" lvl="1" algn="just">
              <a:lnSpc>
                <a:spcPct val="150000"/>
              </a:lnSpc>
              <a:spcBef>
                <a:spcPts val="100"/>
              </a:spcBef>
            </a:pPr>
            <a:r>
              <a:rPr lang="en-US" sz="1600" dirty="0">
                <a:latin typeface="Times New Roman"/>
                <a:cs typeface="Times New Roman"/>
              </a:rPr>
              <a:t>Utilize state management libraries like Redux to manage the application's state, especially if the application grows in complexity.</a:t>
            </a:r>
          </a:p>
          <a:p>
            <a:pPr marL="0" lvl="1" algn="just">
              <a:lnSpc>
                <a:spcPct val="150000"/>
              </a:lnSpc>
              <a:spcBef>
                <a:spcPts val="100"/>
              </a:spcBef>
            </a:pPr>
            <a:r>
              <a:rPr lang="en-US" b="1" dirty="0">
                <a:latin typeface="Times New Roman"/>
                <a:cs typeface="Times New Roman"/>
              </a:rPr>
              <a:t>4) Integration &amp;User Authentication and Authorization:</a:t>
            </a:r>
          </a:p>
          <a:p>
            <a:pPr marL="457200" lvl="2" algn="just">
              <a:lnSpc>
                <a:spcPct val="150000"/>
              </a:lnSpc>
              <a:spcBef>
                <a:spcPts val="100"/>
              </a:spcBef>
            </a:pPr>
            <a:r>
              <a:rPr lang="en-US" sz="1600" dirty="0">
                <a:latin typeface="Times New Roman"/>
                <a:cs typeface="Times New Roman"/>
              </a:rPr>
              <a:t>Connect the React.js frontend with the Node.js backend through API calls.</a:t>
            </a:r>
          </a:p>
          <a:p>
            <a:pPr marL="457200" lvl="2" algn="just">
              <a:lnSpc>
                <a:spcPct val="150000"/>
              </a:lnSpc>
              <a:spcBef>
                <a:spcPts val="100"/>
              </a:spcBef>
            </a:pPr>
            <a:r>
              <a:rPr lang="en-US" sz="1600" b="1" dirty="0">
                <a:latin typeface="Times New Roman"/>
                <a:cs typeface="Times New Roman"/>
              </a:rPr>
              <a:t>Implement Authentication:</a:t>
            </a:r>
          </a:p>
          <a:p>
            <a:pPr marL="457200" lvl="2" algn="just">
              <a:lnSpc>
                <a:spcPct val="150000"/>
              </a:lnSpc>
              <a:spcBef>
                <a:spcPts val="100"/>
              </a:spcBef>
            </a:pPr>
            <a:r>
              <a:rPr lang="en-US" sz="1600" dirty="0">
                <a:latin typeface="Times New Roman"/>
                <a:cs typeface="Times New Roman"/>
              </a:rPr>
              <a:t>Use a secure authentication method (e.g., JWT) to authenticate users.</a:t>
            </a:r>
          </a:p>
          <a:p>
            <a:endParaRPr lang="en-IN" dirty="0"/>
          </a:p>
          <a:p>
            <a:endParaRPr lang="en-IN" dirty="0"/>
          </a:p>
        </p:txBody>
      </p:sp>
    </p:spTree>
    <p:extLst>
      <p:ext uri="{BB962C8B-B14F-4D97-AF65-F5344CB8AC3E}">
        <p14:creationId xmlns:p14="http://schemas.microsoft.com/office/powerpoint/2010/main" val="703205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{A1F54EE5-4B43-406C-95AD-000D4910EA4A}tf55705232_win32</Template>
  <TotalTime>101</TotalTime>
  <Words>1135</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Goudy Old Style</vt:lpstr>
      <vt:lpstr>Söhne</vt:lpstr>
      <vt:lpstr>Times New Roman</vt:lpstr>
      <vt:lpstr>Trebuchet MS</vt:lpstr>
      <vt:lpstr>Wingdings 2</vt:lpstr>
      <vt:lpstr>SlateVTI</vt:lpstr>
      <vt:lpstr>           Revolutionizing Asset Management &amp; MySQL Integration for Cutting-Edge Solutions   </vt:lpstr>
      <vt:lpstr>Context</vt:lpstr>
      <vt:lpstr>Abstract</vt:lpstr>
      <vt:lpstr>Introduction</vt:lpstr>
      <vt:lpstr>Problem Statement</vt:lpstr>
      <vt:lpstr>Existing System And Drawbacks</vt:lpstr>
      <vt:lpstr>Literature Survey</vt:lpstr>
      <vt:lpstr>Proposed Method</vt:lpstr>
      <vt:lpstr>Proposed Method (cont)</vt:lpstr>
      <vt:lpstr>Database Design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Revolutionizing Asset Management &amp; MySQL Integration for Cutting-Edge Solutions   </dc:title>
  <dc:creator>SURYA VEMPARALA</dc:creator>
  <cp:lastModifiedBy>SURYA VEMPARALA</cp:lastModifiedBy>
  <cp:revision>2</cp:revision>
  <dcterms:created xsi:type="dcterms:W3CDTF">2024-03-03T04:25:47Z</dcterms:created>
  <dcterms:modified xsi:type="dcterms:W3CDTF">2024-03-03T06:08:59Z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