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7" name="Holder 7"/>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5" name="Holder 5"/>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4" name="Holder 4"/>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9"/>
          </a:xfrm>
          <a:prstGeom prst="rect">
            <a:avLst/>
          </a:prstGeom>
        </p:spPr>
      </p:pic>
      <p:pic>
        <p:nvPicPr>
          <p:cNvPr id="17" name="bg object 17"/>
          <p:cNvPicPr/>
          <p:nvPr/>
        </p:nvPicPr>
        <p:blipFill>
          <a:blip r:embed="rId8" cstate="print"/>
          <a:stretch>
            <a:fillRect/>
          </a:stretch>
        </p:blipFill>
        <p:spPr>
          <a:xfrm>
            <a:off x="0" y="0"/>
            <a:ext cx="9143999" cy="1026159"/>
          </a:xfrm>
          <a:prstGeom prst="rect">
            <a:avLst/>
          </a:prstGeom>
        </p:spPr>
      </p:pic>
      <p:pic>
        <p:nvPicPr>
          <p:cNvPr id="18" name="bg object 18"/>
          <p:cNvPicPr/>
          <p:nvPr/>
        </p:nvPicPr>
        <p:blipFill>
          <a:blip r:embed="rId9" cstate="print"/>
          <a:stretch>
            <a:fillRect/>
          </a:stretch>
        </p:blipFill>
        <p:spPr>
          <a:xfrm>
            <a:off x="4402227" y="0"/>
            <a:ext cx="4741772" cy="599274"/>
          </a:xfrm>
          <a:prstGeom prst="rect">
            <a:avLst/>
          </a:prstGeom>
        </p:spPr>
      </p:pic>
      <p:sp>
        <p:nvSpPr>
          <p:cNvPr id="19" name="bg object 19"/>
          <p:cNvSpPr/>
          <p:nvPr/>
        </p:nvSpPr>
        <p:spPr>
          <a:xfrm>
            <a:off x="0" y="0"/>
            <a:ext cx="9074150" cy="1014094"/>
          </a:xfrm>
          <a:custGeom>
            <a:avLst/>
            <a:gdLst/>
            <a:ahLst/>
            <a:cxnLst/>
            <a:rect l="l" t="t" r="r" b="b"/>
            <a:pathLst>
              <a:path w="9074150" h="1014094">
                <a:moveTo>
                  <a:pt x="0" y="1013993"/>
                </a:moveTo>
                <a:lnTo>
                  <a:pt x="53458" y="994608"/>
                </a:lnTo>
                <a:lnTo>
                  <a:pt x="112858" y="973470"/>
                </a:lnTo>
                <a:lnTo>
                  <a:pt x="177100" y="951083"/>
                </a:lnTo>
                <a:lnTo>
                  <a:pt x="246012" y="927610"/>
                </a:lnTo>
                <a:lnTo>
                  <a:pt x="282164" y="915518"/>
                </a:lnTo>
                <a:lnTo>
                  <a:pt x="319419" y="903217"/>
                </a:lnTo>
                <a:lnTo>
                  <a:pt x="357755" y="890727"/>
                </a:lnTo>
                <a:lnTo>
                  <a:pt x="397150" y="878069"/>
                </a:lnTo>
                <a:lnTo>
                  <a:pt x="437582" y="865263"/>
                </a:lnTo>
                <a:lnTo>
                  <a:pt x="479029" y="852330"/>
                </a:lnTo>
                <a:lnTo>
                  <a:pt x="521471" y="839292"/>
                </a:lnTo>
                <a:lnTo>
                  <a:pt x="564886" y="826167"/>
                </a:lnTo>
                <a:lnTo>
                  <a:pt x="609250" y="812978"/>
                </a:lnTo>
                <a:lnTo>
                  <a:pt x="654545" y="799744"/>
                </a:lnTo>
                <a:lnTo>
                  <a:pt x="700746" y="786487"/>
                </a:lnTo>
                <a:lnTo>
                  <a:pt x="747833" y="773227"/>
                </a:lnTo>
                <a:lnTo>
                  <a:pt x="795785" y="759984"/>
                </a:lnTo>
                <a:lnTo>
                  <a:pt x="844579" y="746779"/>
                </a:lnTo>
                <a:lnTo>
                  <a:pt x="894193" y="733633"/>
                </a:lnTo>
                <a:lnTo>
                  <a:pt x="944607" y="720567"/>
                </a:lnTo>
                <a:lnTo>
                  <a:pt x="995799" y="707601"/>
                </a:lnTo>
                <a:lnTo>
                  <a:pt x="1047746" y="694755"/>
                </a:lnTo>
                <a:lnTo>
                  <a:pt x="1100427" y="682051"/>
                </a:lnTo>
                <a:lnTo>
                  <a:pt x="1153821" y="669509"/>
                </a:lnTo>
                <a:lnTo>
                  <a:pt x="1207906" y="657149"/>
                </a:lnTo>
                <a:lnTo>
                  <a:pt x="1262660" y="644993"/>
                </a:lnTo>
                <a:lnTo>
                  <a:pt x="1318062" y="633061"/>
                </a:lnTo>
                <a:lnTo>
                  <a:pt x="1374090" y="621373"/>
                </a:lnTo>
                <a:lnTo>
                  <a:pt x="1430721" y="609950"/>
                </a:lnTo>
                <a:lnTo>
                  <a:pt x="1487936" y="598813"/>
                </a:lnTo>
                <a:lnTo>
                  <a:pt x="1545711" y="587983"/>
                </a:lnTo>
                <a:lnTo>
                  <a:pt x="1604026" y="577479"/>
                </a:lnTo>
                <a:lnTo>
                  <a:pt x="1662858" y="567323"/>
                </a:lnTo>
                <a:lnTo>
                  <a:pt x="1722187" y="557536"/>
                </a:lnTo>
                <a:lnTo>
                  <a:pt x="1781990" y="548137"/>
                </a:lnTo>
                <a:lnTo>
                  <a:pt x="1842245" y="539149"/>
                </a:lnTo>
                <a:lnTo>
                  <a:pt x="1902931" y="530590"/>
                </a:lnTo>
                <a:lnTo>
                  <a:pt x="1964027" y="522482"/>
                </a:lnTo>
                <a:lnTo>
                  <a:pt x="2025511" y="514846"/>
                </a:lnTo>
                <a:lnTo>
                  <a:pt x="2087360" y="507702"/>
                </a:lnTo>
                <a:lnTo>
                  <a:pt x="2149554" y="501070"/>
                </a:lnTo>
                <a:lnTo>
                  <a:pt x="2212071" y="494972"/>
                </a:lnTo>
                <a:lnTo>
                  <a:pt x="2274889" y="489428"/>
                </a:lnTo>
                <a:lnTo>
                  <a:pt x="2337986" y="484459"/>
                </a:lnTo>
                <a:lnTo>
                  <a:pt x="2401341" y="480085"/>
                </a:lnTo>
                <a:lnTo>
                  <a:pt x="2464933" y="476326"/>
                </a:lnTo>
                <a:lnTo>
                  <a:pt x="2528738" y="473205"/>
                </a:lnTo>
                <a:lnTo>
                  <a:pt x="2570336" y="471605"/>
                </a:lnTo>
                <a:lnTo>
                  <a:pt x="2612605" y="470411"/>
                </a:lnTo>
                <a:lnTo>
                  <a:pt x="2655529" y="469610"/>
                </a:lnTo>
                <a:lnTo>
                  <a:pt x="2699090" y="469192"/>
                </a:lnTo>
                <a:lnTo>
                  <a:pt x="2743271" y="469145"/>
                </a:lnTo>
                <a:lnTo>
                  <a:pt x="2788054" y="469460"/>
                </a:lnTo>
                <a:lnTo>
                  <a:pt x="2833423" y="470125"/>
                </a:lnTo>
                <a:lnTo>
                  <a:pt x="2879361" y="471129"/>
                </a:lnTo>
                <a:lnTo>
                  <a:pt x="2925849" y="472461"/>
                </a:lnTo>
                <a:lnTo>
                  <a:pt x="2972870" y="474110"/>
                </a:lnTo>
                <a:lnTo>
                  <a:pt x="3020408" y="476065"/>
                </a:lnTo>
                <a:lnTo>
                  <a:pt x="3068445" y="478316"/>
                </a:lnTo>
                <a:lnTo>
                  <a:pt x="3116963" y="480851"/>
                </a:lnTo>
                <a:lnTo>
                  <a:pt x="3165946" y="483660"/>
                </a:lnTo>
                <a:lnTo>
                  <a:pt x="3215376" y="486731"/>
                </a:lnTo>
                <a:lnTo>
                  <a:pt x="3265235" y="490054"/>
                </a:lnTo>
                <a:lnTo>
                  <a:pt x="3315508" y="493617"/>
                </a:lnTo>
                <a:lnTo>
                  <a:pt x="3366175" y="497411"/>
                </a:lnTo>
                <a:lnTo>
                  <a:pt x="3417220" y="501423"/>
                </a:lnTo>
                <a:lnTo>
                  <a:pt x="3468626" y="505643"/>
                </a:lnTo>
                <a:lnTo>
                  <a:pt x="3520375" y="510059"/>
                </a:lnTo>
                <a:lnTo>
                  <a:pt x="3572450" y="514662"/>
                </a:lnTo>
                <a:lnTo>
                  <a:pt x="3624834" y="519440"/>
                </a:lnTo>
                <a:lnTo>
                  <a:pt x="3677509" y="524382"/>
                </a:lnTo>
                <a:lnTo>
                  <a:pt x="3730458" y="529478"/>
                </a:lnTo>
                <a:lnTo>
                  <a:pt x="3783664" y="534715"/>
                </a:lnTo>
                <a:lnTo>
                  <a:pt x="3837110" y="540084"/>
                </a:lnTo>
                <a:lnTo>
                  <a:pt x="3890778" y="545574"/>
                </a:lnTo>
                <a:lnTo>
                  <a:pt x="3944651" y="551173"/>
                </a:lnTo>
                <a:lnTo>
                  <a:pt x="3998712" y="556870"/>
                </a:lnTo>
                <a:lnTo>
                  <a:pt x="4052943" y="562655"/>
                </a:lnTo>
                <a:lnTo>
                  <a:pt x="4107327" y="568517"/>
                </a:lnTo>
                <a:lnTo>
                  <a:pt x="4161847" y="574444"/>
                </a:lnTo>
                <a:lnTo>
                  <a:pt x="4216485" y="580427"/>
                </a:lnTo>
                <a:lnTo>
                  <a:pt x="4271225" y="586453"/>
                </a:lnTo>
                <a:lnTo>
                  <a:pt x="4326048" y="592512"/>
                </a:lnTo>
                <a:lnTo>
                  <a:pt x="4380938" y="598593"/>
                </a:lnTo>
                <a:lnTo>
                  <a:pt x="4435878" y="604685"/>
                </a:lnTo>
                <a:lnTo>
                  <a:pt x="4490849" y="610778"/>
                </a:lnTo>
                <a:lnTo>
                  <a:pt x="4545835" y="616860"/>
                </a:lnTo>
                <a:lnTo>
                  <a:pt x="4600819" y="622919"/>
                </a:lnTo>
                <a:lnTo>
                  <a:pt x="4655783" y="628947"/>
                </a:lnTo>
                <a:lnTo>
                  <a:pt x="4710710" y="634930"/>
                </a:lnTo>
                <a:lnTo>
                  <a:pt x="4765582" y="640860"/>
                </a:lnTo>
                <a:lnTo>
                  <a:pt x="4820382" y="646723"/>
                </a:lnTo>
                <a:lnTo>
                  <a:pt x="4875094" y="652511"/>
                </a:lnTo>
                <a:lnTo>
                  <a:pt x="4929699" y="658211"/>
                </a:lnTo>
                <a:lnTo>
                  <a:pt x="4984181" y="663813"/>
                </a:lnTo>
                <a:lnTo>
                  <a:pt x="5038522" y="669305"/>
                </a:lnTo>
                <a:lnTo>
                  <a:pt x="5092704" y="674678"/>
                </a:lnTo>
                <a:lnTo>
                  <a:pt x="5146711" y="679919"/>
                </a:lnTo>
                <a:lnTo>
                  <a:pt x="5200526" y="685019"/>
                </a:lnTo>
                <a:lnTo>
                  <a:pt x="5254130" y="689965"/>
                </a:lnTo>
                <a:lnTo>
                  <a:pt x="5307507" y="694748"/>
                </a:lnTo>
                <a:lnTo>
                  <a:pt x="5360639" y="699356"/>
                </a:lnTo>
                <a:lnTo>
                  <a:pt x="5413509" y="703778"/>
                </a:lnTo>
                <a:lnTo>
                  <a:pt x="5466100" y="708004"/>
                </a:lnTo>
                <a:lnTo>
                  <a:pt x="5518395" y="712022"/>
                </a:lnTo>
                <a:lnTo>
                  <a:pt x="5570376" y="715822"/>
                </a:lnTo>
                <a:lnTo>
                  <a:pt x="5622025" y="719392"/>
                </a:lnTo>
                <a:lnTo>
                  <a:pt x="5673326" y="722722"/>
                </a:lnTo>
                <a:lnTo>
                  <a:pt x="5724262" y="725800"/>
                </a:lnTo>
                <a:lnTo>
                  <a:pt x="5774814" y="728616"/>
                </a:lnTo>
                <a:lnTo>
                  <a:pt x="5824967" y="731159"/>
                </a:lnTo>
                <a:lnTo>
                  <a:pt x="5874701" y="733418"/>
                </a:lnTo>
                <a:lnTo>
                  <a:pt x="5924001" y="735382"/>
                </a:lnTo>
                <a:lnTo>
                  <a:pt x="5972849" y="737040"/>
                </a:lnTo>
                <a:lnTo>
                  <a:pt x="6021227" y="738381"/>
                </a:lnTo>
                <a:lnTo>
                  <a:pt x="6069118" y="739394"/>
                </a:lnTo>
                <a:lnTo>
                  <a:pt x="6116506" y="740069"/>
                </a:lnTo>
                <a:lnTo>
                  <a:pt x="6163372" y="740393"/>
                </a:lnTo>
                <a:lnTo>
                  <a:pt x="6209699" y="740358"/>
                </a:lnTo>
                <a:lnTo>
                  <a:pt x="6255471" y="739950"/>
                </a:lnTo>
                <a:lnTo>
                  <a:pt x="6300669" y="739160"/>
                </a:lnTo>
                <a:lnTo>
                  <a:pt x="6345277" y="737977"/>
                </a:lnTo>
                <a:lnTo>
                  <a:pt x="6389277" y="736389"/>
                </a:lnTo>
                <a:lnTo>
                  <a:pt x="6432652" y="734386"/>
                </a:lnTo>
                <a:lnTo>
                  <a:pt x="6475384" y="731957"/>
                </a:lnTo>
                <a:lnTo>
                  <a:pt x="6517457" y="729090"/>
                </a:lnTo>
                <a:lnTo>
                  <a:pt x="6578376" y="724138"/>
                </a:lnTo>
                <a:lnTo>
                  <a:pt x="6639007" y="718338"/>
                </a:lnTo>
                <a:lnTo>
                  <a:pt x="6699339" y="711721"/>
                </a:lnTo>
                <a:lnTo>
                  <a:pt x="6759361" y="704315"/>
                </a:lnTo>
                <a:lnTo>
                  <a:pt x="6819061" y="696152"/>
                </a:lnTo>
                <a:lnTo>
                  <a:pt x="6878429" y="687259"/>
                </a:lnTo>
                <a:lnTo>
                  <a:pt x="6937453" y="677667"/>
                </a:lnTo>
                <a:lnTo>
                  <a:pt x="6996124" y="667407"/>
                </a:lnTo>
                <a:lnTo>
                  <a:pt x="7054430" y="656506"/>
                </a:lnTo>
                <a:lnTo>
                  <a:pt x="7112360" y="644996"/>
                </a:lnTo>
                <a:lnTo>
                  <a:pt x="7169904" y="632905"/>
                </a:lnTo>
                <a:lnTo>
                  <a:pt x="7227049" y="620263"/>
                </a:lnTo>
                <a:lnTo>
                  <a:pt x="7283786" y="607101"/>
                </a:lnTo>
                <a:lnTo>
                  <a:pt x="7340103" y="593447"/>
                </a:lnTo>
                <a:lnTo>
                  <a:pt x="7395990" y="579332"/>
                </a:lnTo>
                <a:lnTo>
                  <a:pt x="7451435" y="564785"/>
                </a:lnTo>
                <a:lnTo>
                  <a:pt x="7506428" y="549836"/>
                </a:lnTo>
                <a:lnTo>
                  <a:pt x="7560957" y="534514"/>
                </a:lnTo>
                <a:lnTo>
                  <a:pt x="7615012" y="518849"/>
                </a:lnTo>
                <a:lnTo>
                  <a:pt x="7668582" y="502871"/>
                </a:lnTo>
                <a:lnTo>
                  <a:pt x="7721656" y="486610"/>
                </a:lnTo>
                <a:lnTo>
                  <a:pt x="7774223" y="470095"/>
                </a:lnTo>
                <a:lnTo>
                  <a:pt x="7826272" y="453355"/>
                </a:lnTo>
                <a:lnTo>
                  <a:pt x="7877791" y="436421"/>
                </a:lnTo>
                <a:lnTo>
                  <a:pt x="7928771" y="419323"/>
                </a:lnTo>
                <a:lnTo>
                  <a:pt x="7979201" y="402089"/>
                </a:lnTo>
                <a:lnTo>
                  <a:pt x="8029068" y="384750"/>
                </a:lnTo>
                <a:lnTo>
                  <a:pt x="8078363" y="367335"/>
                </a:lnTo>
                <a:lnTo>
                  <a:pt x="8127074" y="349874"/>
                </a:lnTo>
                <a:lnTo>
                  <a:pt x="8175191" y="332397"/>
                </a:lnTo>
                <a:lnTo>
                  <a:pt x="8222703" y="314933"/>
                </a:lnTo>
                <a:lnTo>
                  <a:pt x="8269598" y="297512"/>
                </a:lnTo>
                <a:lnTo>
                  <a:pt x="8315865" y="280163"/>
                </a:lnTo>
                <a:lnTo>
                  <a:pt x="8361495" y="262917"/>
                </a:lnTo>
                <a:lnTo>
                  <a:pt x="8406475" y="245803"/>
                </a:lnTo>
                <a:lnTo>
                  <a:pt x="8450796" y="228851"/>
                </a:lnTo>
                <a:lnTo>
                  <a:pt x="8494445" y="212090"/>
                </a:lnTo>
                <a:lnTo>
                  <a:pt x="8537412" y="195550"/>
                </a:lnTo>
                <a:lnTo>
                  <a:pt x="8579686" y="179260"/>
                </a:lnTo>
                <a:lnTo>
                  <a:pt x="8621257" y="163252"/>
                </a:lnTo>
                <a:lnTo>
                  <a:pt x="8662113" y="147553"/>
                </a:lnTo>
                <a:lnTo>
                  <a:pt x="8702243" y="132194"/>
                </a:lnTo>
                <a:lnTo>
                  <a:pt x="8741636" y="117204"/>
                </a:lnTo>
                <a:lnTo>
                  <a:pt x="8780282" y="102614"/>
                </a:lnTo>
                <a:lnTo>
                  <a:pt x="8818170" y="88452"/>
                </a:lnTo>
                <a:lnTo>
                  <a:pt x="8855288" y="74749"/>
                </a:lnTo>
                <a:lnTo>
                  <a:pt x="8891626" y="61534"/>
                </a:lnTo>
                <a:lnTo>
                  <a:pt x="8961917" y="36688"/>
                </a:lnTo>
                <a:lnTo>
                  <a:pt x="9028955" y="14150"/>
                </a:lnTo>
                <a:lnTo>
                  <a:pt x="9061227" y="3821"/>
                </a:lnTo>
                <a:lnTo>
                  <a:pt x="9073656" y="0"/>
                </a:lnTo>
              </a:path>
            </a:pathLst>
          </a:custGeom>
          <a:ln w="10774">
            <a:solidFill>
              <a:srgbClr val="09B6BE"/>
            </a:solidFill>
          </a:ln>
        </p:spPr>
        <p:txBody>
          <a:bodyPr wrap="square" lIns="0" tIns="0" rIns="0" bIns="0" rtlCol="0"/>
          <a:lstStyle/>
          <a:p>
            <a:endParaRPr/>
          </a:p>
        </p:txBody>
      </p:sp>
      <p:sp>
        <p:nvSpPr>
          <p:cNvPr id="20" name="bg object 20"/>
          <p:cNvSpPr/>
          <p:nvPr/>
        </p:nvSpPr>
        <p:spPr>
          <a:xfrm>
            <a:off x="-25" y="58100"/>
            <a:ext cx="9144000" cy="890905"/>
          </a:xfrm>
          <a:custGeom>
            <a:avLst/>
            <a:gdLst/>
            <a:ahLst/>
            <a:cxnLst/>
            <a:rect l="l" t="t" r="r" b="b"/>
            <a:pathLst>
              <a:path w="9144000" h="890905">
                <a:moveTo>
                  <a:pt x="0" y="890366"/>
                </a:moveTo>
                <a:lnTo>
                  <a:pt x="52556" y="880845"/>
                </a:lnTo>
                <a:lnTo>
                  <a:pt x="110527" y="869318"/>
                </a:lnTo>
                <a:lnTo>
                  <a:pt x="173708" y="855963"/>
                </a:lnTo>
                <a:lnTo>
                  <a:pt x="241890" y="840958"/>
                </a:lnTo>
                <a:lnTo>
                  <a:pt x="314866" y="824482"/>
                </a:lnTo>
                <a:lnTo>
                  <a:pt x="353088" y="815748"/>
                </a:lnTo>
                <a:lnTo>
                  <a:pt x="392431" y="806713"/>
                </a:lnTo>
                <a:lnTo>
                  <a:pt x="432870" y="797400"/>
                </a:lnTo>
                <a:lnTo>
                  <a:pt x="474378" y="787829"/>
                </a:lnTo>
                <a:lnTo>
                  <a:pt x="516929" y="778025"/>
                </a:lnTo>
                <a:lnTo>
                  <a:pt x="560498" y="768009"/>
                </a:lnTo>
                <a:lnTo>
                  <a:pt x="605059" y="757803"/>
                </a:lnTo>
                <a:lnTo>
                  <a:pt x="650587" y="747430"/>
                </a:lnTo>
                <a:lnTo>
                  <a:pt x="697054" y="736911"/>
                </a:lnTo>
                <a:lnTo>
                  <a:pt x="744436" y="726270"/>
                </a:lnTo>
                <a:lnTo>
                  <a:pt x="792706" y="715529"/>
                </a:lnTo>
                <a:lnTo>
                  <a:pt x="841839" y="704709"/>
                </a:lnTo>
                <a:lnTo>
                  <a:pt x="891808" y="693833"/>
                </a:lnTo>
                <a:lnTo>
                  <a:pt x="942589" y="682924"/>
                </a:lnTo>
                <a:lnTo>
                  <a:pt x="994155" y="672003"/>
                </a:lnTo>
                <a:lnTo>
                  <a:pt x="1046479" y="661093"/>
                </a:lnTo>
                <a:lnTo>
                  <a:pt x="1099538" y="650216"/>
                </a:lnTo>
                <a:lnTo>
                  <a:pt x="1153303" y="639394"/>
                </a:lnTo>
                <a:lnTo>
                  <a:pt x="1207751" y="628650"/>
                </a:lnTo>
                <a:lnTo>
                  <a:pt x="1262854" y="618006"/>
                </a:lnTo>
                <a:lnTo>
                  <a:pt x="1318587" y="607485"/>
                </a:lnTo>
                <a:lnTo>
                  <a:pt x="1374924" y="597107"/>
                </a:lnTo>
                <a:lnTo>
                  <a:pt x="1431840" y="586897"/>
                </a:lnTo>
                <a:lnTo>
                  <a:pt x="1489307" y="576876"/>
                </a:lnTo>
                <a:lnTo>
                  <a:pt x="1547302" y="567066"/>
                </a:lnTo>
                <a:lnTo>
                  <a:pt x="1605797" y="557489"/>
                </a:lnTo>
                <a:lnTo>
                  <a:pt x="1664767" y="548169"/>
                </a:lnTo>
                <a:lnTo>
                  <a:pt x="1724186" y="539127"/>
                </a:lnTo>
                <a:lnTo>
                  <a:pt x="1784028" y="530385"/>
                </a:lnTo>
                <a:lnTo>
                  <a:pt x="1844267" y="521966"/>
                </a:lnTo>
                <a:lnTo>
                  <a:pt x="1904878" y="513892"/>
                </a:lnTo>
                <a:lnTo>
                  <a:pt x="1965834" y="506185"/>
                </a:lnTo>
                <a:lnTo>
                  <a:pt x="2027110" y="498867"/>
                </a:lnTo>
                <a:lnTo>
                  <a:pt x="2088680" y="491962"/>
                </a:lnTo>
                <a:lnTo>
                  <a:pt x="2150518" y="485491"/>
                </a:lnTo>
                <a:lnTo>
                  <a:pt x="2212598" y="479476"/>
                </a:lnTo>
                <a:lnTo>
                  <a:pt x="2274894" y="473939"/>
                </a:lnTo>
                <a:lnTo>
                  <a:pt x="2337381" y="468904"/>
                </a:lnTo>
                <a:lnTo>
                  <a:pt x="2400032" y="464392"/>
                </a:lnTo>
                <a:lnTo>
                  <a:pt x="2462822" y="460425"/>
                </a:lnTo>
                <a:lnTo>
                  <a:pt x="2525725" y="457026"/>
                </a:lnTo>
                <a:lnTo>
                  <a:pt x="2588715" y="454217"/>
                </a:lnTo>
                <a:lnTo>
                  <a:pt x="2630528" y="452728"/>
                </a:lnTo>
                <a:lnTo>
                  <a:pt x="2672986" y="451556"/>
                </a:lnTo>
                <a:lnTo>
                  <a:pt x="2716072" y="450691"/>
                </a:lnTo>
                <a:lnTo>
                  <a:pt x="2759770" y="450125"/>
                </a:lnTo>
                <a:lnTo>
                  <a:pt x="2804064" y="449851"/>
                </a:lnTo>
                <a:lnTo>
                  <a:pt x="2848935" y="449857"/>
                </a:lnTo>
                <a:lnTo>
                  <a:pt x="2894367" y="450138"/>
                </a:lnTo>
                <a:lnTo>
                  <a:pt x="2940345" y="450683"/>
                </a:lnTo>
                <a:lnTo>
                  <a:pt x="2986850" y="451484"/>
                </a:lnTo>
                <a:lnTo>
                  <a:pt x="3033866" y="452532"/>
                </a:lnTo>
                <a:lnTo>
                  <a:pt x="3081377" y="453819"/>
                </a:lnTo>
                <a:lnTo>
                  <a:pt x="3129365" y="455336"/>
                </a:lnTo>
                <a:lnTo>
                  <a:pt x="3177814" y="457075"/>
                </a:lnTo>
                <a:lnTo>
                  <a:pt x="3226707" y="459027"/>
                </a:lnTo>
                <a:lnTo>
                  <a:pt x="3276028" y="461183"/>
                </a:lnTo>
                <a:lnTo>
                  <a:pt x="3325759" y="463535"/>
                </a:lnTo>
                <a:lnTo>
                  <a:pt x="3375884" y="466074"/>
                </a:lnTo>
                <a:lnTo>
                  <a:pt x="3426386" y="468792"/>
                </a:lnTo>
                <a:lnTo>
                  <a:pt x="3477248" y="471679"/>
                </a:lnTo>
                <a:lnTo>
                  <a:pt x="3528454" y="474727"/>
                </a:lnTo>
                <a:lnTo>
                  <a:pt x="3579987" y="477929"/>
                </a:lnTo>
                <a:lnTo>
                  <a:pt x="3631829" y="481274"/>
                </a:lnTo>
                <a:lnTo>
                  <a:pt x="3683965" y="484754"/>
                </a:lnTo>
                <a:lnTo>
                  <a:pt x="3736378" y="488361"/>
                </a:lnTo>
                <a:lnTo>
                  <a:pt x="3789050" y="492086"/>
                </a:lnTo>
                <a:lnTo>
                  <a:pt x="3841965" y="495921"/>
                </a:lnTo>
                <a:lnTo>
                  <a:pt x="3895107" y="499857"/>
                </a:lnTo>
                <a:lnTo>
                  <a:pt x="3948458" y="503885"/>
                </a:lnTo>
                <a:lnTo>
                  <a:pt x="4002002" y="507996"/>
                </a:lnTo>
                <a:lnTo>
                  <a:pt x="4055721" y="512183"/>
                </a:lnTo>
                <a:lnTo>
                  <a:pt x="4109600" y="516436"/>
                </a:lnTo>
                <a:lnTo>
                  <a:pt x="4163622" y="520746"/>
                </a:lnTo>
                <a:lnTo>
                  <a:pt x="4217769" y="525106"/>
                </a:lnTo>
                <a:lnTo>
                  <a:pt x="4272025" y="529507"/>
                </a:lnTo>
                <a:lnTo>
                  <a:pt x="4326373" y="533939"/>
                </a:lnTo>
                <a:lnTo>
                  <a:pt x="4380796" y="538395"/>
                </a:lnTo>
                <a:lnTo>
                  <a:pt x="4435279" y="542865"/>
                </a:lnTo>
                <a:lnTo>
                  <a:pt x="4489803" y="547341"/>
                </a:lnTo>
                <a:lnTo>
                  <a:pt x="4544352" y="551815"/>
                </a:lnTo>
                <a:lnTo>
                  <a:pt x="4598910" y="556277"/>
                </a:lnTo>
                <a:lnTo>
                  <a:pt x="4653460" y="560720"/>
                </a:lnTo>
                <a:lnTo>
                  <a:pt x="4707984" y="565134"/>
                </a:lnTo>
                <a:lnTo>
                  <a:pt x="4762466" y="569511"/>
                </a:lnTo>
                <a:lnTo>
                  <a:pt x="4816890" y="573843"/>
                </a:lnTo>
                <a:lnTo>
                  <a:pt x="4871239" y="578120"/>
                </a:lnTo>
                <a:lnTo>
                  <a:pt x="4925495" y="582335"/>
                </a:lnTo>
                <a:lnTo>
                  <a:pt x="4979642" y="586477"/>
                </a:lnTo>
                <a:lnTo>
                  <a:pt x="5033664" y="590540"/>
                </a:lnTo>
                <a:lnTo>
                  <a:pt x="5087543" y="594514"/>
                </a:lnTo>
                <a:lnTo>
                  <a:pt x="5141264" y="598390"/>
                </a:lnTo>
                <a:lnTo>
                  <a:pt x="5194808" y="602161"/>
                </a:lnTo>
                <a:lnTo>
                  <a:pt x="5248159" y="605816"/>
                </a:lnTo>
                <a:lnTo>
                  <a:pt x="5301301" y="609349"/>
                </a:lnTo>
                <a:lnTo>
                  <a:pt x="5354217" y="612749"/>
                </a:lnTo>
                <a:lnTo>
                  <a:pt x="5406890" y="616010"/>
                </a:lnTo>
                <a:lnTo>
                  <a:pt x="5459303" y="619121"/>
                </a:lnTo>
                <a:lnTo>
                  <a:pt x="5511440" y="622074"/>
                </a:lnTo>
                <a:lnTo>
                  <a:pt x="5563283" y="624861"/>
                </a:lnTo>
                <a:lnTo>
                  <a:pt x="5614817" y="627473"/>
                </a:lnTo>
                <a:lnTo>
                  <a:pt x="5666024" y="629901"/>
                </a:lnTo>
                <a:lnTo>
                  <a:pt x="5716887" y="632137"/>
                </a:lnTo>
                <a:lnTo>
                  <a:pt x="5767390" y="634172"/>
                </a:lnTo>
                <a:lnTo>
                  <a:pt x="5817516" y="635998"/>
                </a:lnTo>
                <a:lnTo>
                  <a:pt x="5867248" y="637605"/>
                </a:lnTo>
                <a:lnTo>
                  <a:pt x="5916570" y="638986"/>
                </a:lnTo>
                <a:lnTo>
                  <a:pt x="5965464" y="640132"/>
                </a:lnTo>
                <a:lnTo>
                  <a:pt x="6013914" y="641034"/>
                </a:lnTo>
                <a:lnTo>
                  <a:pt x="6061904" y="641683"/>
                </a:lnTo>
                <a:lnTo>
                  <a:pt x="6109416" y="642071"/>
                </a:lnTo>
                <a:lnTo>
                  <a:pt x="6156433" y="642189"/>
                </a:lnTo>
                <a:lnTo>
                  <a:pt x="6202940" y="642028"/>
                </a:lnTo>
                <a:lnTo>
                  <a:pt x="6248919" y="641581"/>
                </a:lnTo>
                <a:lnTo>
                  <a:pt x="6294353" y="640838"/>
                </a:lnTo>
                <a:lnTo>
                  <a:pt x="6339225" y="639790"/>
                </a:lnTo>
                <a:lnTo>
                  <a:pt x="6383520" y="638430"/>
                </a:lnTo>
                <a:lnTo>
                  <a:pt x="6427220" y="636748"/>
                </a:lnTo>
                <a:lnTo>
                  <a:pt x="6470308" y="634736"/>
                </a:lnTo>
                <a:lnTo>
                  <a:pt x="6512768" y="632385"/>
                </a:lnTo>
                <a:lnTo>
                  <a:pt x="6554582" y="629687"/>
                </a:lnTo>
                <a:lnTo>
                  <a:pt x="6616275" y="625035"/>
                </a:lnTo>
                <a:lnTo>
                  <a:pt x="6677669" y="619668"/>
                </a:lnTo>
                <a:lnTo>
                  <a:pt x="6738753" y="613611"/>
                </a:lnTo>
                <a:lnTo>
                  <a:pt x="6799514" y="606889"/>
                </a:lnTo>
                <a:lnTo>
                  <a:pt x="6859943" y="599529"/>
                </a:lnTo>
                <a:lnTo>
                  <a:pt x="6920026" y="591557"/>
                </a:lnTo>
                <a:lnTo>
                  <a:pt x="6979754" y="582997"/>
                </a:lnTo>
                <a:lnTo>
                  <a:pt x="7039114" y="573876"/>
                </a:lnTo>
                <a:lnTo>
                  <a:pt x="7098094" y="564220"/>
                </a:lnTo>
                <a:lnTo>
                  <a:pt x="7156684" y="554053"/>
                </a:lnTo>
                <a:lnTo>
                  <a:pt x="7214872" y="543403"/>
                </a:lnTo>
                <a:lnTo>
                  <a:pt x="7272646" y="532295"/>
                </a:lnTo>
                <a:lnTo>
                  <a:pt x="7329995" y="520753"/>
                </a:lnTo>
                <a:lnTo>
                  <a:pt x="7386907" y="508806"/>
                </a:lnTo>
                <a:lnTo>
                  <a:pt x="7443371" y="496477"/>
                </a:lnTo>
                <a:lnTo>
                  <a:pt x="7499376" y="483793"/>
                </a:lnTo>
                <a:lnTo>
                  <a:pt x="7554910" y="470779"/>
                </a:lnTo>
                <a:lnTo>
                  <a:pt x="7609961" y="457461"/>
                </a:lnTo>
                <a:lnTo>
                  <a:pt x="7664518" y="443866"/>
                </a:lnTo>
                <a:lnTo>
                  <a:pt x="7718570" y="430018"/>
                </a:lnTo>
                <a:lnTo>
                  <a:pt x="7772104" y="415943"/>
                </a:lnTo>
                <a:lnTo>
                  <a:pt x="7825111" y="401668"/>
                </a:lnTo>
                <a:lnTo>
                  <a:pt x="7877577" y="387218"/>
                </a:lnTo>
                <a:lnTo>
                  <a:pt x="7929492" y="372618"/>
                </a:lnTo>
                <a:lnTo>
                  <a:pt x="7980844" y="357895"/>
                </a:lnTo>
                <a:lnTo>
                  <a:pt x="8031622" y="343074"/>
                </a:lnTo>
                <a:lnTo>
                  <a:pt x="8081814" y="328181"/>
                </a:lnTo>
                <a:lnTo>
                  <a:pt x="8131409" y="313241"/>
                </a:lnTo>
                <a:lnTo>
                  <a:pt x="8180395" y="298281"/>
                </a:lnTo>
                <a:lnTo>
                  <a:pt x="8228760" y="283326"/>
                </a:lnTo>
                <a:lnTo>
                  <a:pt x="8276494" y="268402"/>
                </a:lnTo>
                <a:lnTo>
                  <a:pt x="8323585" y="253535"/>
                </a:lnTo>
                <a:lnTo>
                  <a:pt x="8370021" y="238750"/>
                </a:lnTo>
                <a:lnTo>
                  <a:pt x="8415791" y="224073"/>
                </a:lnTo>
                <a:lnTo>
                  <a:pt x="8460883" y="209530"/>
                </a:lnTo>
                <a:lnTo>
                  <a:pt x="8505286" y="195147"/>
                </a:lnTo>
                <a:lnTo>
                  <a:pt x="8548989" y="180949"/>
                </a:lnTo>
                <a:lnTo>
                  <a:pt x="8591979" y="166962"/>
                </a:lnTo>
                <a:lnTo>
                  <a:pt x="8634246" y="153212"/>
                </a:lnTo>
                <a:lnTo>
                  <a:pt x="8675777" y="139724"/>
                </a:lnTo>
                <a:lnTo>
                  <a:pt x="8716563" y="126525"/>
                </a:lnTo>
                <a:lnTo>
                  <a:pt x="8756590" y="113640"/>
                </a:lnTo>
                <a:lnTo>
                  <a:pt x="8795848" y="101095"/>
                </a:lnTo>
                <a:lnTo>
                  <a:pt x="8834324" y="88916"/>
                </a:lnTo>
                <a:lnTo>
                  <a:pt x="8872009" y="77127"/>
                </a:lnTo>
                <a:lnTo>
                  <a:pt x="8908889" y="65756"/>
                </a:lnTo>
                <a:lnTo>
                  <a:pt x="8980192" y="44368"/>
                </a:lnTo>
                <a:lnTo>
                  <a:pt x="9048142" y="24958"/>
                </a:lnTo>
                <a:lnTo>
                  <a:pt x="9112646" y="7730"/>
                </a:lnTo>
                <a:lnTo>
                  <a:pt x="9143578" y="0"/>
                </a:lnTo>
              </a:path>
            </a:pathLst>
          </a:custGeom>
          <a:ln w="9524">
            <a:solidFill>
              <a:srgbClr val="10CE9B"/>
            </a:solidFill>
          </a:ln>
        </p:spPr>
        <p:txBody>
          <a:bodyPr wrap="square" lIns="0" tIns="0" rIns="0" bIns="0" rtlCol="0"/>
          <a:lstStyle/>
          <a:p>
            <a:endParaRPr/>
          </a:p>
        </p:txBody>
      </p:sp>
      <p:sp>
        <p:nvSpPr>
          <p:cNvPr id="2" name="Holder 2"/>
          <p:cNvSpPr>
            <a:spLocks noGrp="1"/>
          </p:cNvSpPr>
          <p:nvPr>
            <p:ph type="title"/>
          </p:nvPr>
        </p:nvSpPr>
        <p:spPr>
          <a:xfrm>
            <a:off x="444500" y="1047750"/>
            <a:ext cx="8255000" cy="787400"/>
          </a:xfrm>
          <a:prstGeom prst="rect">
            <a:avLst/>
          </a:prstGeom>
        </p:spPr>
        <p:txBody>
          <a:bodyPr wrap="square" lIns="0" tIns="0" rIns="0" bIns="0">
            <a:spAutoFit/>
          </a:bodyPr>
          <a:lstStyle>
            <a:lvl1pPr>
              <a:defRPr sz="5000" b="0" i="0">
                <a:solidFill>
                  <a:srgbClr val="04617A"/>
                </a:solidFill>
                <a:latin typeface="Calibri"/>
                <a:cs typeface="Calibri"/>
              </a:defRPr>
            </a:lvl1pPr>
          </a:lstStyle>
          <a:p>
            <a:endParaRPr/>
          </a:p>
        </p:txBody>
      </p:sp>
      <p:sp>
        <p:nvSpPr>
          <p:cNvPr id="3" name="Holder 3"/>
          <p:cNvSpPr>
            <a:spLocks noGrp="1"/>
          </p:cNvSpPr>
          <p:nvPr>
            <p:ph type="body" idx="1"/>
          </p:nvPr>
        </p:nvSpPr>
        <p:spPr>
          <a:xfrm>
            <a:off x="530225" y="1459991"/>
            <a:ext cx="8083550" cy="174243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a:xfrm>
            <a:off x="8496300" y="6536393"/>
            <a:ext cx="228600" cy="194309"/>
          </a:xfrm>
          <a:prstGeom prst="rect">
            <a:avLst/>
          </a:prstGeom>
        </p:spPr>
        <p:txBody>
          <a:bodyPr wrap="square" lIns="0" tIns="0" rIns="0" bIns="0">
            <a:spAutoFit/>
          </a:bodyPr>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kanchiuniv.ac.in/"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cholar.google.com/citations?user=vMGmvhEAAAAJ&amp;hl=en&amp;oi=sra" TargetMode="External"/><Relationship Id="rId7" Type="http://schemas.openxmlformats.org/officeDocument/2006/relationships/hyperlink" Target="https://scholar.google.com/citations?user=Wdj-Ba0AAAAJ&amp;hl=en&amp;oi=sra" TargetMode="External"/><Relationship Id="rId2" Type="http://schemas.openxmlformats.org/officeDocument/2006/relationships/hyperlink" Target="https://scholar.google.com/citations?user=aL9bVf8AAAAJ&amp;hl=en&amp;oi=sra" TargetMode="External"/><Relationship Id="rId1" Type="http://schemas.openxmlformats.org/officeDocument/2006/relationships/slideLayout" Target="../slideLayouts/slideLayout2.xml"/><Relationship Id="rId6" Type="http://schemas.openxmlformats.org/officeDocument/2006/relationships/hyperlink" Target="https://scholar.google.com/citations?user=ksgf158AAAAJ&amp;hl=en&amp;oi=sra" TargetMode="External"/><Relationship Id="rId5" Type="http://schemas.openxmlformats.org/officeDocument/2006/relationships/hyperlink" Target="https://scholar.google.com/citations?user=OUOjuNUAAAAJ&amp;hl=en&amp;oi=sra" TargetMode="External"/><Relationship Id="rId4" Type="http://schemas.openxmlformats.org/officeDocument/2006/relationships/hyperlink" Target="https://scholar.google.com/citations?user=06YGS10AAAAJ&amp;hl=en&amp;oi=sr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799" y="76200"/>
            <a:ext cx="6767830" cy="1553845"/>
          </a:xfrm>
          <a:prstGeom prst="rect">
            <a:avLst/>
          </a:prstGeom>
        </p:spPr>
        <p:txBody>
          <a:bodyPr vert="horz" wrap="square" lIns="0" tIns="12700" rIns="0" bIns="0" rtlCol="0">
            <a:spAutoFit/>
          </a:bodyPr>
          <a:lstStyle/>
          <a:p>
            <a:pPr marL="12065" marR="5080" algn="ctr">
              <a:lnSpc>
                <a:spcPct val="100000"/>
              </a:lnSpc>
              <a:spcBef>
                <a:spcPts val="100"/>
              </a:spcBef>
            </a:pPr>
            <a:r>
              <a:rPr sz="2200" spc="-5" dirty="0">
                <a:latin typeface="Arial Black"/>
                <a:cs typeface="Arial Black"/>
              </a:rPr>
              <a:t>SRI</a:t>
            </a:r>
            <a:r>
              <a:rPr sz="2200" spc="-50" dirty="0">
                <a:latin typeface="Arial Black"/>
                <a:cs typeface="Arial Black"/>
              </a:rPr>
              <a:t> </a:t>
            </a:r>
            <a:r>
              <a:rPr sz="2200" spc="-5" dirty="0">
                <a:latin typeface="Arial Black"/>
                <a:cs typeface="Arial Black"/>
              </a:rPr>
              <a:t>CHANDRASEKHARENDRA</a:t>
            </a:r>
            <a:r>
              <a:rPr sz="2200" spc="-45" dirty="0">
                <a:latin typeface="Arial Black"/>
                <a:cs typeface="Arial Black"/>
              </a:rPr>
              <a:t> </a:t>
            </a:r>
            <a:r>
              <a:rPr sz="2200" spc="-5" dirty="0">
                <a:latin typeface="Arial Black"/>
                <a:cs typeface="Arial Black"/>
              </a:rPr>
              <a:t>SARASWATHI </a:t>
            </a:r>
            <a:r>
              <a:rPr sz="2200" spc="-720" dirty="0">
                <a:latin typeface="Arial Black"/>
                <a:cs typeface="Arial Black"/>
              </a:rPr>
              <a:t> </a:t>
            </a:r>
            <a:r>
              <a:rPr sz="2200" spc="-5" dirty="0">
                <a:latin typeface="Arial Black"/>
                <a:cs typeface="Arial Black"/>
              </a:rPr>
              <a:t>VISWA</a:t>
            </a:r>
            <a:r>
              <a:rPr sz="2200" spc="-10" dirty="0">
                <a:latin typeface="Arial Black"/>
                <a:cs typeface="Arial Black"/>
              </a:rPr>
              <a:t> </a:t>
            </a:r>
            <a:r>
              <a:rPr sz="2200" spc="-5" dirty="0">
                <a:latin typeface="Arial Black"/>
                <a:cs typeface="Arial Black"/>
              </a:rPr>
              <a:t>MAHAVIDHYALAYA</a:t>
            </a:r>
            <a:endParaRPr sz="2200" dirty="0">
              <a:latin typeface="Arial Black"/>
              <a:cs typeface="Arial Black"/>
            </a:endParaRPr>
          </a:p>
          <a:p>
            <a:pPr marL="1368425" marR="1356995" algn="ctr">
              <a:lnSpc>
                <a:spcPct val="100000"/>
              </a:lnSpc>
              <a:spcBef>
                <a:spcPts val="30"/>
              </a:spcBef>
            </a:pPr>
            <a:r>
              <a:rPr sz="1400" b="1" dirty="0">
                <a:latin typeface="Arial"/>
                <a:cs typeface="Arial"/>
              </a:rPr>
              <a:t>(Deemed to </a:t>
            </a:r>
            <a:r>
              <a:rPr sz="1400" b="1" spc="-5" dirty="0">
                <a:latin typeface="Arial"/>
                <a:cs typeface="Arial"/>
              </a:rPr>
              <a:t>be university u/s </a:t>
            </a:r>
            <a:r>
              <a:rPr sz="1400" b="1" dirty="0">
                <a:latin typeface="Arial"/>
                <a:cs typeface="Arial"/>
              </a:rPr>
              <a:t>3 </a:t>
            </a:r>
            <a:r>
              <a:rPr sz="1400" b="1" spc="-5" dirty="0">
                <a:latin typeface="Arial"/>
                <a:cs typeface="Arial"/>
              </a:rPr>
              <a:t>of UGC act 1956) </a:t>
            </a:r>
            <a:r>
              <a:rPr sz="1400" b="1" spc="-375" dirty="0">
                <a:latin typeface="Arial"/>
                <a:cs typeface="Arial"/>
              </a:rPr>
              <a:t> </a:t>
            </a:r>
            <a:r>
              <a:rPr sz="1400" b="1" dirty="0">
                <a:latin typeface="Arial"/>
                <a:cs typeface="Arial"/>
              </a:rPr>
              <a:t>(Accredited</a:t>
            </a:r>
            <a:r>
              <a:rPr sz="1400" b="1" spc="-10" dirty="0">
                <a:latin typeface="Arial"/>
                <a:cs typeface="Arial"/>
              </a:rPr>
              <a:t> </a:t>
            </a:r>
            <a:r>
              <a:rPr sz="1400" b="1" spc="-5" dirty="0">
                <a:latin typeface="Arial"/>
                <a:cs typeface="Arial"/>
              </a:rPr>
              <a:t>with</a:t>
            </a:r>
            <a:r>
              <a:rPr sz="1400" b="1" spc="-10" dirty="0">
                <a:latin typeface="Arial"/>
                <a:cs typeface="Arial"/>
              </a:rPr>
              <a:t> </a:t>
            </a:r>
            <a:r>
              <a:rPr sz="1400" b="1" dirty="0">
                <a:latin typeface="Arial"/>
                <a:cs typeface="Arial"/>
              </a:rPr>
              <a:t>“A”</a:t>
            </a:r>
            <a:r>
              <a:rPr sz="1400" b="1" spc="-5" dirty="0">
                <a:latin typeface="Arial"/>
                <a:cs typeface="Arial"/>
              </a:rPr>
              <a:t> by</a:t>
            </a:r>
            <a:r>
              <a:rPr sz="1400" b="1" spc="-10" dirty="0">
                <a:latin typeface="Arial"/>
                <a:cs typeface="Arial"/>
              </a:rPr>
              <a:t> </a:t>
            </a:r>
            <a:r>
              <a:rPr sz="1400" b="1" spc="-5" dirty="0">
                <a:latin typeface="Arial"/>
                <a:cs typeface="Arial"/>
              </a:rPr>
              <a:t>NAAC)</a:t>
            </a:r>
            <a:endParaRPr sz="1400" dirty="0">
              <a:latin typeface="Arial"/>
              <a:cs typeface="Arial"/>
            </a:endParaRPr>
          </a:p>
          <a:p>
            <a:pPr marL="1546225" marR="1533525" algn="ctr">
              <a:lnSpc>
                <a:spcPct val="100000"/>
              </a:lnSpc>
            </a:pPr>
            <a:r>
              <a:rPr sz="1400" b="1" spc="-5" dirty="0">
                <a:latin typeface="Arial"/>
                <a:cs typeface="Arial"/>
              </a:rPr>
              <a:t>Enathur, Kanchipuram </a:t>
            </a:r>
            <a:r>
              <a:rPr sz="1400" b="1" dirty="0">
                <a:latin typeface="Arial"/>
                <a:cs typeface="Arial"/>
              </a:rPr>
              <a:t>– </a:t>
            </a:r>
            <a:r>
              <a:rPr sz="1400" b="1" spc="-5" dirty="0">
                <a:latin typeface="Arial"/>
                <a:cs typeface="Arial"/>
              </a:rPr>
              <a:t>631561. Tamilnadu </a:t>
            </a:r>
            <a:r>
              <a:rPr sz="1400" b="1" spc="-375" dirty="0">
                <a:latin typeface="Arial"/>
                <a:cs typeface="Arial"/>
              </a:rPr>
              <a:t> </a:t>
            </a:r>
            <a:r>
              <a:rPr sz="1400" b="1" u="heavy" spc="-5" dirty="0">
                <a:solidFill>
                  <a:srgbClr val="E1D700"/>
                </a:solidFill>
                <a:uFill>
                  <a:solidFill>
                    <a:srgbClr val="E1D700"/>
                  </a:solidFill>
                </a:uFill>
                <a:latin typeface="Arial"/>
                <a:cs typeface="Arial"/>
                <a:hlinkClick r:id="rId2"/>
              </a:rPr>
              <a:t>www.kanchiuniv.ac.in</a:t>
            </a:r>
            <a:endParaRPr sz="1400" dirty="0">
              <a:latin typeface="Arial"/>
              <a:cs typeface="Arial"/>
            </a:endParaRPr>
          </a:p>
        </p:txBody>
      </p:sp>
      <p:sp>
        <p:nvSpPr>
          <p:cNvPr id="3" name="object 3"/>
          <p:cNvSpPr txBox="1"/>
          <p:nvPr/>
        </p:nvSpPr>
        <p:spPr>
          <a:xfrm>
            <a:off x="533400" y="1492300"/>
            <a:ext cx="7782662" cy="5365700"/>
          </a:xfrm>
          <a:prstGeom prst="rect">
            <a:avLst/>
          </a:prstGeom>
        </p:spPr>
        <p:txBody>
          <a:bodyPr vert="horz" wrap="square" lIns="0" tIns="95885" rIns="0" bIns="0" rtlCol="0">
            <a:spAutoFit/>
          </a:bodyPr>
          <a:lstStyle/>
          <a:p>
            <a:pPr marL="534035" algn="ctr">
              <a:lnSpc>
                <a:spcPct val="150000"/>
              </a:lnSpc>
              <a:spcBef>
                <a:spcPts val="755"/>
              </a:spcBef>
            </a:pPr>
            <a:r>
              <a:rPr sz="3200" spc="-10" dirty="0">
                <a:solidFill>
                  <a:srgbClr val="7BCA62"/>
                </a:solidFill>
                <a:latin typeface="Arial MT"/>
                <a:cs typeface="Arial MT"/>
              </a:rPr>
              <a:t>BCSF187Z50</a:t>
            </a:r>
            <a:r>
              <a:rPr sz="3200" spc="40" dirty="0">
                <a:solidFill>
                  <a:srgbClr val="7BCA62"/>
                </a:solidFill>
                <a:latin typeface="Arial MT"/>
                <a:cs typeface="Arial MT"/>
              </a:rPr>
              <a:t> </a:t>
            </a:r>
            <a:r>
              <a:rPr sz="3200" dirty="0">
                <a:solidFill>
                  <a:srgbClr val="92D050"/>
                </a:solidFill>
                <a:latin typeface="Arial MT"/>
                <a:cs typeface="Arial MT"/>
              </a:rPr>
              <a:t>-</a:t>
            </a:r>
            <a:r>
              <a:rPr sz="3200" spc="-15" dirty="0">
                <a:solidFill>
                  <a:srgbClr val="92D050"/>
                </a:solidFill>
                <a:latin typeface="Arial MT"/>
                <a:cs typeface="Arial MT"/>
              </a:rPr>
              <a:t> </a:t>
            </a:r>
            <a:r>
              <a:rPr sz="3200" spc="-10" dirty="0">
                <a:solidFill>
                  <a:srgbClr val="92D050"/>
                </a:solidFill>
                <a:latin typeface="Arial MT"/>
                <a:cs typeface="Arial MT"/>
              </a:rPr>
              <a:t>Project</a:t>
            </a:r>
            <a:r>
              <a:rPr sz="3200" spc="-20" dirty="0">
                <a:solidFill>
                  <a:srgbClr val="92D050"/>
                </a:solidFill>
                <a:latin typeface="Arial MT"/>
                <a:cs typeface="Arial MT"/>
              </a:rPr>
              <a:t> </a:t>
            </a:r>
            <a:r>
              <a:rPr sz="3200" spc="-10" dirty="0">
                <a:solidFill>
                  <a:srgbClr val="92D050"/>
                </a:solidFill>
                <a:latin typeface="Arial MT"/>
                <a:cs typeface="Arial MT"/>
              </a:rPr>
              <a:t>Work</a:t>
            </a:r>
            <a:r>
              <a:rPr sz="3200" spc="-20" dirty="0">
                <a:solidFill>
                  <a:srgbClr val="92D050"/>
                </a:solidFill>
                <a:latin typeface="Arial MT"/>
                <a:cs typeface="Arial MT"/>
              </a:rPr>
              <a:t> </a:t>
            </a:r>
            <a:r>
              <a:rPr sz="3200" dirty="0">
                <a:solidFill>
                  <a:srgbClr val="92D050"/>
                </a:solidFill>
                <a:latin typeface="Arial MT"/>
                <a:cs typeface="Arial MT"/>
              </a:rPr>
              <a:t>-</a:t>
            </a:r>
            <a:r>
              <a:rPr sz="3200" spc="-15" dirty="0">
                <a:solidFill>
                  <a:srgbClr val="92D050"/>
                </a:solidFill>
                <a:latin typeface="Arial MT"/>
                <a:cs typeface="Arial MT"/>
              </a:rPr>
              <a:t> </a:t>
            </a:r>
            <a:r>
              <a:rPr sz="3200" spc="-10" dirty="0">
                <a:solidFill>
                  <a:srgbClr val="92D050"/>
                </a:solidFill>
                <a:latin typeface="Arial MT"/>
                <a:cs typeface="Arial MT"/>
              </a:rPr>
              <a:t>Phase</a:t>
            </a:r>
            <a:r>
              <a:rPr sz="3200" spc="-20" dirty="0">
                <a:solidFill>
                  <a:srgbClr val="92D050"/>
                </a:solidFill>
                <a:latin typeface="Arial MT"/>
                <a:cs typeface="Arial MT"/>
              </a:rPr>
              <a:t> </a:t>
            </a:r>
            <a:r>
              <a:rPr sz="3200" dirty="0">
                <a:solidFill>
                  <a:srgbClr val="92D050"/>
                </a:solidFill>
                <a:latin typeface="Arial MT"/>
                <a:cs typeface="Arial MT"/>
              </a:rPr>
              <a:t>I</a:t>
            </a:r>
            <a:endParaRPr sz="3200" dirty="0">
              <a:latin typeface="Arial MT"/>
              <a:cs typeface="Arial MT"/>
            </a:endParaRPr>
          </a:p>
          <a:p>
            <a:pPr marL="539115" algn="ctr">
              <a:lnSpc>
                <a:spcPct val="150000"/>
              </a:lnSpc>
              <a:spcBef>
                <a:spcPts val="580"/>
              </a:spcBef>
            </a:pPr>
            <a:r>
              <a:rPr lang="en-US" sz="2400" spc="-10" dirty="0">
                <a:latin typeface="Arial MT"/>
                <a:cs typeface="Arial MT"/>
              </a:rPr>
              <a:t>ASSET MANAGEMENT SYSTEM</a:t>
            </a:r>
            <a:endParaRPr lang="en-US" sz="2400" dirty="0">
              <a:latin typeface="Arial MT"/>
              <a:cs typeface="Arial MT"/>
            </a:endParaRPr>
          </a:p>
          <a:p>
            <a:pPr marL="539115" algn="ctr">
              <a:lnSpc>
                <a:spcPct val="150000"/>
              </a:lnSpc>
              <a:spcBef>
                <a:spcPts val="580"/>
              </a:spcBef>
            </a:pPr>
            <a:r>
              <a:rPr lang="en-US" sz="2000" spc="-5" dirty="0">
                <a:solidFill>
                  <a:srgbClr val="7030A0"/>
                </a:solidFill>
                <a:latin typeface="Arial MT"/>
                <a:cs typeface="Arial MT"/>
              </a:rPr>
              <a:t>11209A020 V Venkata Surya</a:t>
            </a:r>
            <a:endParaRPr dirty="0">
              <a:latin typeface="Arial MT"/>
              <a:cs typeface="Arial MT"/>
            </a:endParaRPr>
          </a:p>
          <a:p>
            <a:pPr marL="539750" algn="ctr">
              <a:lnSpc>
                <a:spcPct val="150000"/>
              </a:lnSpc>
              <a:spcBef>
                <a:spcPts val="480"/>
              </a:spcBef>
            </a:pPr>
            <a:r>
              <a:rPr lang="en-US" spc="-5" dirty="0">
                <a:solidFill>
                  <a:srgbClr val="7030A0"/>
                </a:solidFill>
                <a:latin typeface="Arial MT"/>
                <a:cs typeface="Arial MT"/>
              </a:rPr>
              <a:t>11209M001 S Aravind </a:t>
            </a:r>
            <a:endParaRPr lang="en-US" dirty="0">
              <a:latin typeface="Arial MT"/>
              <a:cs typeface="Arial MT"/>
            </a:endParaRPr>
          </a:p>
          <a:p>
            <a:pPr marL="539750">
              <a:lnSpc>
                <a:spcPct val="150000"/>
              </a:lnSpc>
              <a:spcBef>
                <a:spcPts val="480"/>
              </a:spcBef>
            </a:pPr>
            <a:r>
              <a:rPr lang="en-US" sz="2000" spc="-5" dirty="0">
                <a:solidFill>
                  <a:srgbClr val="92D050"/>
                </a:solidFill>
                <a:latin typeface="Arial MT"/>
                <a:cs typeface="Arial MT"/>
              </a:rPr>
              <a:t>                                      </a:t>
            </a:r>
            <a:r>
              <a:rPr sz="2400" spc="-5" dirty="0">
                <a:solidFill>
                  <a:srgbClr val="92D050"/>
                </a:solidFill>
                <a:latin typeface="Arial MT"/>
                <a:cs typeface="Arial MT"/>
              </a:rPr>
              <a:t>Guided</a:t>
            </a:r>
            <a:r>
              <a:rPr sz="2400" spc="-55" dirty="0">
                <a:solidFill>
                  <a:srgbClr val="92D050"/>
                </a:solidFill>
                <a:latin typeface="Arial MT"/>
                <a:cs typeface="Arial MT"/>
              </a:rPr>
              <a:t> </a:t>
            </a:r>
            <a:r>
              <a:rPr sz="2400" spc="-5" dirty="0">
                <a:solidFill>
                  <a:srgbClr val="92D050"/>
                </a:solidFill>
                <a:latin typeface="Arial MT"/>
                <a:cs typeface="Arial MT"/>
              </a:rPr>
              <a:t>By</a:t>
            </a:r>
            <a:endParaRPr sz="2400" dirty="0">
              <a:latin typeface="Arial MT"/>
              <a:cs typeface="Arial MT"/>
            </a:endParaRPr>
          </a:p>
          <a:p>
            <a:pPr>
              <a:lnSpc>
                <a:spcPct val="150000"/>
              </a:lnSpc>
              <a:spcBef>
                <a:spcPts val="45"/>
              </a:spcBef>
            </a:pPr>
            <a:r>
              <a:rPr lang="en-US" sz="3300" dirty="0">
                <a:latin typeface="Arial MT"/>
                <a:cs typeface="Arial MT"/>
              </a:rPr>
              <a:t>			    </a:t>
            </a:r>
            <a:r>
              <a:rPr lang="en-US" sz="2000" dirty="0">
                <a:latin typeface="Arial MT"/>
                <a:cs typeface="Arial MT"/>
              </a:rPr>
              <a:t>MR V BALU</a:t>
            </a:r>
          </a:p>
          <a:p>
            <a:pPr>
              <a:lnSpc>
                <a:spcPct val="150000"/>
              </a:lnSpc>
              <a:spcBef>
                <a:spcPts val="45"/>
              </a:spcBef>
            </a:pPr>
            <a:r>
              <a:rPr lang="en-US" sz="2000" dirty="0">
                <a:latin typeface="Arial MT"/>
                <a:cs typeface="Arial MT"/>
              </a:rPr>
              <a:t>			  </a:t>
            </a:r>
            <a:r>
              <a:rPr lang="en-US" dirty="0">
                <a:latin typeface="Arial MT"/>
                <a:cs typeface="Arial MT"/>
              </a:rPr>
              <a:t>Assistant Professor</a:t>
            </a:r>
          </a:p>
          <a:p>
            <a:pPr>
              <a:lnSpc>
                <a:spcPct val="150000"/>
              </a:lnSpc>
              <a:spcBef>
                <a:spcPts val="45"/>
              </a:spcBef>
            </a:pPr>
            <a:r>
              <a:rPr lang="en-US" dirty="0">
                <a:latin typeface="Arial MT"/>
                <a:cs typeface="Arial MT"/>
              </a:rPr>
              <a:t>			  Department of CSE</a:t>
            </a:r>
            <a:endParaRPr dirty="0">
              <a:latin typeface="Arial MT"/>
              <a:cs typeface="Arial MT"/>
            </a:endParaRPr>
          </a:p>
          <a:p>
            <a:pPr marL="12700">
              <a:lnSpc>
                <a:spcPct val="150000"/>
              </a:lnSpc>
            </a:pPr>
            <a:r>
              <a:rPr sz="2400" spc="-5" dirty="0">
                <a:latin typeface="Arial MT"/>
                <a:cs typeface="Arial MT"/>
              </a:rPr>
              <a:t>University</a:t>
            </a:r>
            <a:r>
              <a:rPr sz="2400" spc="-35" dirty="0">
                <a:latin typeface="Arial MT"/>
                <a:cs typeface="Arial MT"/>
              </a:rPr>
              <a:t> </a:t>
            </a:r>
            <a:r>
              <a:rPr sz="2400" spc="-5" dirty="0">
                <a:latin typeface="Arial MT"/>
                <a:cs typeface="Arial MT"/>
              </a:rPr>
              <a:t>Review:</a:t>
            </a:r>
            <a:r>
              <a:rPr sz="2400" spc="-35" dirty="0">
                <a:latin typeface="Arial MT"/>
                <a:cs typeface="Arial MT"/>
              </a:rPr>
              <a:t> </a:t>
            </a:r>
            <a:r>
              <a:rPr lang="en-US" sz="2400" spc="-5" dirty="0">
                <a:solidFill>
                  <a:srgbClr val="FF0000"/>
                </a:solidFill>
                <a:latin typeface="Arial MT"/>
                <a:cs typeface="Arial MT"/>
              </a:rPr>
              <a:t>20/11/2024</a:t>
            </a:r>
            <a:endParaRPr sz="2400" dirty="0">
              <a:solidFill>
                <a:srgbClr val="FF0000"/>
              </a:solidFill>
              <a:latin typeface="Arial MT"/>
              <a:cs typeface="Arial MT"/>
            </a:endParaRPr>
          </a:p>
        </p:txBody>
      </p:sp>
      <p:pic>
        <p:nvPicPr>
          <p:cNvPr id="4" name="object 4"/>
          <p:cNvPicPr/>
          <p:nvPr/>
        </p:nvPicPr>
        <p:blipFill>
          <a:blip r:embed="rId3" cstate="print"/>
          <a:stretch>
            <a:fillRect/>
          </a:stretch>
        </p:blipFill>
        <p:spPr>
          <a:xfrm>
            <a:off x="168909" y="154941"/>
            <a:ext cx="1219199" cy="12191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7750"/>
            <a:ext cx="2841625" cy="787400"/>
          </a:xfrm>
          <a:prstGeom prst="rect">
            <a:avLst/>
          </a:prstGeom>
        </p:spPr>
        <p:txBody>
          <a:bodyPr vert="horz" wrap="square" lIns="0" tIns="12700" rIns="0" bIns="0" rtlCol="0">
            <a:spAutoFit/>
          </a:bodyPr>
          <a:lstStyle/>
          <a:p>
            <a:pPr marL="12700">
              <a:lnSpc>
                <a:spcPct val="100000"/>
              </a:lnSpc>
              <a:spcBef>
                <a:spcPts val="100"/>
              </a:spcBef>
            </a:pPr>
            <a:r>
              <a:rPr spc="-5" dirty="0"/>
              <a:t>Conclusion</a:t>
            </a: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7750"/>
            <a:ext cx="5441950" cy="787400"/>
          </a:xfrm>
          <a:prstGeom prst="rect">
            <a:avLst/>
          </a:prstGeom>
        </p:spPr>
        <p:txBody>
          <a:bodyPr vert="horz" wrap="square" lIns="0" tIns="12700" rIns="0" bIns="0" rtlCol="0">
            <a:spAutoFit/>
          </a:bodyPr>
          <a:lstStyle/>
          <a:p>
            <a:pPr marL="12700">
              <a:lnSpc>
                <a:spcPct val="100000"/>
              </a:lnSpc>
              <a:spcBef>
                <a:spcPts val="100"/>
              </a:spcBef>
            </a:pPr>
            <a:r>
              <a:rPr spc="-5" dirty="0"/>
              <a:t>Future</a:t>
            </a:r>
            <a:r>
              <a:rPr spc="-95" dirty="0"/>
              <a:t> </a:t>
            </a:r>
            <a:r>
              <a:rPr spc="-5" dirty="0"/>
              <a:t>Enhancement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944883"/>
            <a:ext cx="6095999"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4300">
              <a:lnSpc>
                <a:spcPts val="1410"/>
              </a:lnSpc>
            </a:pPr>
            <a:fld id="{81D60167-4931-47E6-BA6A-407CBD079E47}" type="slidenum">
              <a:rPr dirty="0"/>
              <a:t>2</a:t>
            </a:fld>
            <a:endParaRPr dirty="0"/>
          </a:p>
        </p:txBody>
      </p:sp>
      <p:sp>
        <p:nvSpPr>
          <p:cNvPr id="3" name="object 3"/>
          <p:cNvSpPr txBox="1"/>
          <p:nvPr/>
        </p:nvSpPr>
        <p:spPr>
          <a:xfrm>
            <a:off x="492125" y="1593267"/>
            <a:ext cx="8232775" cy="3984873"/>
          </a:xfrm>
          <a:prstGeom prst="rect">
            <a:avLst/>
          </a:prstGeom>
        </p:spPr>
        <p:txBody>
          <a:bodyPr vert="horz" wrap="square" lIns="0" tIns="12700" rIns="0" bIns="0" rtlCol="0">
            <a:spAutoFit/>
          </a:bodyPr>
          <a:lstStyle/>
          <a:p>
            <a:pPr marL="12700" algn="just">
              <a:lnSpc>
                <a:spcPct val="150000"/>
              </a:lnSpc>
              <a:spcBef>
                <a:spcPts val="100"/>
              </a:spcBef>
            </a:pPr>
            <a:r>
              <a:rPr sz="2400" b="1" spc="-5" dirty="0">
                <a:latin typeface="Times New Roman"/>
                <a:cs typeface="Times New Roman"/>
              </a:rPr>
              <a:t>Abstract</a:t>
            </a:r>
            <a:r>
              <a:rPr sz="2400" b="1" spc="-25" dirty="0">
                <a:latin typeface="Times New Roman"/>
                <a:cs typeface="Times New Roman"/>
              </a:rPr>
              <a:t> </a:t>
            </a:r>
            <a:r>
              <a:rPr sz="2400" b="1" dirty="0">
                <a:latin typeface="Times New Roman"/>
                <a:cs typeface="Times New Roman"/>
              </a:rPr>
              <a:t>:</a:t>
            </a:r>
            <a:r>
              <a:rPr lang="en-US" sz="2400" b="1" dirty="0">
                <a:latin typeface="Times New Roman"/>
                <a:cs typeface="Times New Roman"/>
              </a:rPr>
              <a:t> </a:t>
            </a:r>
            <a:r>
              <a:rPr lang="en-IN" dirty="0">
                <a:latin typeface="Times New Roman" panose="02020603050405020304" pitchFamily="18" charset="0"/>
                <a:cs typeface="Times New Roman" panose="02020603050405020304" pitchFamily="18" charset="0"/>
              </a:rPr>
              <a:t>In this project, developed a system as a search engine for </a:t>
            </a:r>
            <a:r>
              <a:rPr lang="en-US" dirty="0">
                <a:latin typeface="Times New Roman"/>
                <a:cs typeface="Times New Roman"/>
              </a:rPr>
              <a:t>effective asset management is crucial for organizations to optimize their resources and streamline operations. This abstract introduces an innovative Asset Management System built on the MERN (My SQL, Express, React, Node) stack, designed to efficiently manage product data. This web-based solution offers a comprehensive approach</a:t>
            </a:r>
            <a:r>
              <a:rPr lang="en-US" spc="-10" dirty="0">
                <a:latin typeface="Times New Roman"/>
                <a:cs typeface="Times New Roman"/>
              </a:rPr>
              <a:t>. The system allows users to record, categorize, and monitor a wide array of products within an organization.</a:t>
            </a:r>
            <a:r>
              <a:rPr lang="en-US" sz="2400" dirty="0"/>
              <a:t> </a:t>
            </a:r>
            <a:r>
              <a:rPr lang="en-US" dirty="0"/>
              <a:t>Once the product is searched into the database it fetch the variants available for the product. Before fetching master has accesses to add products , variants, values </a:t>
            </a:r>
            <a:r>
              <a:rPr lang="en-US" dirty="0" err="1"/>
              <a:t>etc</a:t>
            </a:r>
            <a:r>
              <a:rPr lang="en-US" dirty="0"/>
              <a:t> .In react it offence more scalable dynamically</a:t>
            </a:r>
            <a:endParaRPr sz="2400" dirty="0">
              <a:latin typeface="Times New Roman"/>
              <a:cs typeface="Times New Roman"/>
            </a:endParaRPr>
          </a:p>
        </p:txBody>
      </p:sp>
      <p:sp>
        <p:nvSpPr>
          <p:cNvPr id="4" name="object 4"/>
          <p:cNvSpPr txBox="1"/>
          <p:nvPr/>
        </p:nvSpPr>
        <p:spPr>
          <a:xfrm>
            <a:off x="517526" y="5758166"/>
            <a:ext cx="8232774" cy="65915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Keywords:</a:t>
            </a:r>
            <a:r>
              <a:rPr lang="en-US" sz="2400" b="1" spc="-5" dirty="0">
                <a:latin typeface="Times New Roman"/>
                <a:cs typeface="Times New Roman"/>
              </a:rPr>
              <a:t> </a:t>
            </a:r>
            <a:r>
              <a:rPr lang="en-US" spc="-5" dirty="0">
                <a:latin typeface="Times New Roman"/>
                <a:cs typeface="Times New Roman"/>
              </a:rPr>
              <a:t>Asset management , MERN stack , scalability , categorization , streamline operations</a:t>
            </a:r>
            <a:r>
              <a:rPr spc="15" dirty="0">
                <a:latin typeface="Times New Roman"/>
                <a:cs typeface="Times New Roman"/>
              </a:rPr>
              <a:t> </a:t>
            </a:r>
            <a:r>
              <a:rPr lang="en-US" spc="15" dirty="0">
                <a:latin typeface="Times New Roman"/>
                <a:cs typeface="Times New Roman"/>
              </a:rPr>
              <a:t>, variants</a:t>
            </a:r>
            <a:endParaRPr sz="24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1" y="702564"/>
            <a:ext cx="60198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14300">
              <a:lnSpc>
                <a:spcPts val="1410"/>
              </a:lnSpc>
            </a:pPr>
            <a:fld id="{81D60167-4931-47E6-BA6A-407CBD079E47}" type="slidenum">
              <a:rPr dirty="0"/>
              <a:t>3</a:t>
            </a:fld>
            <a:endParaRPr dirty="0"/>
          </a:p>
        </p:txBody>
      </p:sp>
      <p:sp>
        <p:nvSpPr>
          <p:cNvPr id="3" name="object 3"/>
          <p:cNvSpPr txBox="1"/>
          <p:nvPr/>
        </p:nvSpPr>
        <p:spPr>
          <a:xfrm>
            <a:off x="530225" y="1317751"/>
            <a:ext cx="7974965" cy="4446345"/>
          </a:xfrm>
          <a:prstGeom prst="rect">
            <a:avLst/>
          </a:prstGeom>
        </p:spPr>
        <p:txBody>
          <a:bodyPr vert="horz" wrap="square" lIns="0" tIns="78740" rIns="0" bIns="0" rtlCol="0">
            <a:spAutoFit/>
          </a:bodyPr>
          <a:lstStyle/>
          <a:p>
            <a:pPr marL="12700" algn="just">
              <a:lnSpc>
                <a:spcPct val="150000"/>
              </a:lnSpc>
              <a:spcBef>
                <a:spcPts val="620"/>
              </a:spcBef>
            </a:pPr>
            <a:r>
              <a:rPr sz="2600" b="1" spc="-5" dirty="0">
                <a:latin typeface="Times New Roman"/>
                <a:cs typeface="Times New Roman"/>
              </a:rPr>
              <a:t>Problem</a:t>
            </a:r>
            <a:r>
              <a:rPr sz="2600" b="1" spc="-50" dirty="0">
                <a:latin typeface="Times New Roman"/>
                <a:cs typeface="Times New Roman"/>
              </a:rPr>
              <a:t> </a:t>
            </a:r>
            <a:r>
              <a:rPr sz="2600" b="1" spc="-5" dirty="0">
                <a:latin typeface="Times New Roman"/>
                <a:cs typeface="Times New Roman"/>
              </a:rPr>
              <a:t>Statement:</a:t>
            </a:r>
            <a:r>
              <a:rPr lang="en-US" sz="2600" b="1" spc="-5" dirty="0">
                <a:latin typeface="Times New Roman"/>
                <a:cs typeface="Times New Roman"/>
              </a:rPr>
              <a:t> </a:t>
            </a:r>
            <a:r>
              <a:rPr lang="en-US" spc="-5" dirty="0">
                <a:latin typeface="Times New Roman"/>
                <a:cs typeface="Times New Roman"/>
              </a:rPr>
              <a:t>In today's rapidly evolving business landscape, the efficient management of asset is more importance to organizations seeking to optimize resource allocation and streamline their operations. Despite the significance of effective asset management, many organizations face challenges in cataloging, monitoring, and categorizing their products. This often results in inefficient resource utilization and hinders decision-making processes.</a:t>
            </a:r>
          </a:p>
          <a:p>
            <a:pPr marL="12700" algn="just">
              <a:lnSpc>
                <a:spcPct val="150000"/>
              </a:lnSpc>
              <a:spcBef>
                <a:spcPts val="620"/>
              </a:spcBef>
            </a:pPr>
            <a:r>
              <a:rPr lang="en-US" spc="-5" dirty="0">
                <a:latin typeface="Times New Roman"/>
                <a:cs typeface="Times New Roman"/>
              </a:rPr>
              <a:t>To address this issue, we propose the development of an innovative Asset Management System built on the MERN (MySQL, Express, React, Node) stack. The primary problem that this system aims to solve is the lack of a robust and comprehensive solution for managing product data effectively.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656464"/>
            <a:ext cx="6019799"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3" name="object 3"/>
          <p:cNvSpPr txBox="1"/>
          <p:nvPr/>
        </p:nvSpPr>
        <p:spPr>
          <a:xfrm>
            <a:off x="491973" y="1676400"/>
            <a:ext cx="8156575" cy="4400179"/>
          </a:xfrm>
          <a:prstGeom prst="rect">
            <a:avLst/>
          </a:prstGeom>
        </p:spPr>
        <p:txBody>
          <a:bodyPr vert="horz" wrap="square" lIns="0" tIns="78740" rIns="0" bIns="0" rtlCol="0">
            <a:spAutoFit/>
          </a:bodyPr>
          <a:lstStyle/>
          <a:p>
            <a:pPr marL="12700">
              <a:lnSpc>
                <a:spcPct val="100000"/>
              </a:lnSpc>
              <a:spcBef>
                <a:spcPts val="620"/>
              </a:spcBef>
            </a:pPr>
            <a:r>
              <a:rPr sz="2600" b="1" spc="-10" dirty="0">
                <a:latin typeface="Times New Roman"/>
                <a:cs typeface="Times New Roman"/>
              </a:rPr>
              <a:t>Existing</a:t>
            </a:r>
            <a:r>
              <a:rPr sz="2600" b="1" spc="-25" dirty="0">
                <a:latin typeface="Times New Roman"/>
                <a:cs typeface="Times New Roman"/>
              </a:rPr>
              <a:t> </a:t>
            </a:r>
            <a:r>
              <a:rPr sz="2600" b="1" spc="-5" dirty="0">
                <a:latin typeface="Times New Roman"/>
                <a:cs typeface="Times New Roman"/>
              </a:rPr>
              <a:t>system</a:t>
            </a:r>
            <a:r>
              <a:rPr sz="2600" b="1" spc="-20" dirty="0">
                <a:latin typeface="Times New Roman"/>
                <a:cs typeface="Times New Roman"/>
              </a:rPr>
              <a:t> </a:t>
            </a:r>
            <a:r>
              <a:rPr sz="2600" b="1" dirty="0">
                <a:latin typeface="Times New Roman"/>
                <a:cs typeface="Times New Roman"/>
              </a:rPr>
              <a:t>and</a:t>
            </a:r>
            <a:r>
              <a:rPr sz="2600" b="1" spc="-15" dirty="0">
                <a:latin typeface="Times New Roman"/>
                <a:cs typeface="Times New Roman"/>
              </a:rPr>
              <a:t> </a:t>
            </a:r>
            <a:r>
              <a:rPr sz="2600" b="1" spc="-5" dirty="0">
                <a:latin typeface="Times New Roman"/>
                <a:cs typeface="Times New Roman"/>
              </a:rPr>
              <a:t>its</a:t>
            </a:r>
            <a:r>
              <a:rPr sz="2600" b="1" spc="-20" dirty="0">
                <a:latin typeface="Times New Roman"/>
                <a:cs typeface="Times New Roman"/>
              </a:rPr>
              <a:t> </a:t>
            </a:r>
            <a:r>
              <a:rPr sz="2600" b="1" spc="-5" dirty="0">
                <a:latin typeface="Times New Roman"/>
                <a:cs typeface="Times New Roman"/>
              </a:rPr>
              <a:t>drawbacks:</a:t>
            </a:r>
            <a:endParaRPr lang="en-US" sz="2600" b="1" spc="-5" dirty="0">
              <a:latin typeface="Times New Roman"/>
              <a:cs typeface="Times New Roman"/>
            </a:endParaRPr>
          </a:p>
          <a:p>
            <a:pPr marL="12700" algn="just">
              <a:lnSpc>
                <a:spcPct val="150000"/>
              </a:lnSpc>
              <a:spcBef>
                <a:spcPts val="620"/>
              </a:spcBef>
            </a:pPr>
            <a:r>
              <a:rPr lang="en-IN" sz="2600" b="1" spc="-5" dirty="0">
                <a:latin typeface="Times New Roman"/>
                <a:cs typeface="Times New Roman"/>
              </a:rPr>
              <a:t>	</a:t>
            </a:r>
            <a:r>
              <a:rPr lang="en-US" dirty="0">
                <a:latin typeface="Times New Roman"/>
                <a:cs typeface="Times New Roman"/>
              </a:rPr>
              <a:t>The existing systems for asset management in many organizations often suffer from several drawbacks, hindering their effectiveness in optimizing resources and streamlining operations.</a:t>
            </a:r>
          </a:p>
          <a:p>
            <a:pPr marL="12700" algn="just">
              <a:lnSpc>
                <a:spcPct val="150000"/>
              </a:lnSpc>
              <a:spcBef>
                <a:spcPts val="620"/>
              </a:spcBef>
            </a:pPr>
            <a:endParaRPr lang="en-US" dirty="0">
              <a:latin typeface="Times New Roman"/>
              <a:cs typeface="Times New Roman"/>
            </a:endParaRP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Manual data Entry</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Limited Accessibility</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Lack of Real- Time Updates</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Inadequate Categorization And Search	</a:t>
            </a:r>
            <a:endParaRPr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1" y="569364"/>
            <a:ext cx="68580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3" name="object 3"/>
          <p:cNvSpPr txBox="1"/>
          <p:nvPr/>
        </p:nvSpPr>
        <p:spPr>
          <a:xfrm>
            <a:off x="228600" y="1164277"/>
            <a:ext cx="8537576" cy="5385064"/>
          </a:xfrm>
          <a:prstGeom prst="rect">
            <a:avLst/>
          </a:prstGeom>
        </p:spPr>
        <p:txBody>
          <a:bodyPr vert="horz" wrap="square" lIns="0" tIns="78740" rIns="0" bIns="0" rtlCol="0">
            <a:spAutoFit/>
          </a:bodyPr>
          <a:lstStyle/>
          <a:p>
            <a:pPr marL="12700">
              <a:lnSpc>
                <a:spcPct val="100000"/>
              </a:lnSpc>
              <a:spcBef>
                <a:spcPts val="620"/>
              </a:spcBef>
            </a:pPr>
            <a:r>
              <a:rPr sz="2600" b="1" spc="-10" dirty="0">
                <a:latin typeface="Times New Roman"/>
                <a:cs typeface="Times New Roman"/>
              </a:rPr>
              <a:t>Literature</a:t>
            </a:r>
            <a:r>
              <a:rPr sz="2600" b="1" spc="-50" dirty="0">
                <a:latin typeface="Times New Roman"/>
                <a:cs typeface="Times New Roman"/>
              </a:rPr>
              <a:t> </a:t>
            </a:r>
            <a:r>
              <a:rPr sz="2600" b="1" spc="-5" dirty="0">
                <a:latin typeface="Times New Roman"/>
                <a:cs typeface="Times New Roman"/>
              </a:rPr>
              <a:t>survey</a:t>
            </a:r>
            <a:endParaRPr sz="2600" dirty="0">
              <a:latin typeface="Times New Roman"/>
              <a:cs typeface="Times New Roman"/>
            </a:endParaRPr>
          </a:p>
          <a:p>
            <a:pPr marL="561975" algn="just">
              <a:lnSpc>
                <a:spcPct val="150000"/>
              </a:lnSpc>
              <a:spcBef>
                <a:spcPts val="520"/>
              </a:spcBef>
              <a:tabLst>
                <a:tab pos="2465070" algn="l"/>
              </a:tabLst>
            </a:pPr>
            <a:r>
              <a:rPr lang="en-US" b="0" i="0" dirty="0">
                <a:effectLst/>
                <a:latin typeface="Times New Roman" panose="02020603050405020304" pitchFamily="18" charset="0"/>
                <a:cs typeface="Times New Roman" panose="02020603050405020304" pitchFamily="18" charset="0"/>
              </a:rPr>
              <a:t>[1] K E L- </a:t>
            </a:r>
            <a:r>
              <a:rPr lang="en-US" b="0" i="0" dirty="0" err="1">
                <a:effectLst/>
                <a:latin typeface="Times New Roman" panose="02020603050405020304" pitchFamily="18" charset="0"/>
                <a:cs typeface="Times New Roman" panose="02020603050405020304" pitchFamily="18" charset="0"/>
              </a:rPr>
              <a:t>Akruthi</a:t>
            </a:r>
            <a:r>
              <a:rPr lang="en-US" b="0" i="0" dirty="0">
                <a:effectLst/>
                <a:latin typeface="Times New Roman" panose="02020603050405020304" pitchFamily="18" charset="0"/>
                <a:cs typeface="Times New Roman" panose="02020603050405020304" pitchFamily="18" charset="0"/>
              </a:rPr>
              <a:t> , R Dwight - Journal of Quality in Maintenance Engineering, 2013 - emerald.com</a:t>
            </a:r>
          </a:p>
          <a:p>
            <a:pPr marL="561975" algn="just">
              <a:lnSpc>
                <a:spcPct val="150000"/>
              </a:lnSpc>
              <a:spcBef>
                <a:spcPts val="520"/>
              </a:spcBef>
              <a:tabLst>
                <a:tab pos="2465070" algn="l"/>
              </a:tabLst>
            </a:pPr>
            <a:r>
              <a:rPr lang="en-US" dirty="0">
                <a:latin typeface="Times New Roman" panose="02020603050405020304" pitchFamily="18" charset="0"/>
                <a:cs typeface="Times New Roman" panose="02020603050405020304" pitchFamily="18" charset="0"/>
              </a:rPr>
              <a:t>[2] </a:t>
            </a:r>
            <a:r>
              <a:rPr lang="en-IN" b="0" i="0" dirty="0">
                <a:effectLst/>
                <a:latin typeface="Times New Roman" panose="02020603050405020304" pitchFamily="18" charset="0"/>
                <a:cs typeface="Times New Roman" panose="02020603050405020304" pitchFamily="18" charset="0"/>
              </a:rPr>
              <a:t>M Wang, J Tan, Y Li - 2015 IEEE international conference on …, 2015 - ieeexplore.ieee.org</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[3] </a:t>
            </a:r>
            <a:r>
              <a:rPr lang="en-US"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GW </a:t>
            </a:r>
            <a:r>
              <a:rPr lang="en-US" b="0" i="0" dirty="0">
                <a:solidFill>
                  <a:srgbClr val="E1D700"/>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b="0"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Flintsch</a:t>
            </a:r>
            <a:r>
              <a:rPr lang="en-US" b="0" i="0" dirty="0">
                <a:effectLst/>
                <a:latin typeface="Times New Roman" panose="02020603050405020304" pitchFamily="18" charset="0"/>
                <a:cs typeface="Times New Roman" panose="02020603050405020304" pitchFamily="18" charset="0"/>
              </a:rPr>
              <a:t> , A Medina - 5th International Conference on Managing …, 2001 - academia.edu</a:t>
            </a:r>
            <a:endParaRPr lang="en-IN" dirty="0">
              <a:latin typeface="Times New Roman" panose="02020603050405020304" pitchFamily="18" charset="0"/>
              <a:cs typeface="Times New Roman" panose="02020603050405020304" pitchFamily="18" charset="0"/>
            </a:endParaRP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[4] </a:t>
            </a:r>
            <a:r>
              <a:rPr lang="en-IN"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 Sarkar</a:t>
            </a:r>
            <a:r>
              <a:rPr lang="en-IN" b="0" i="0" dirty="0">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 Patel</a:t>
            </a:r>
            <a:r>
              <a:rPr lang="en-IN" b="0" i="0" dirty="0">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B Dave</a:t>
            </a:r>
            <a:r>
              <a:rPr lang="en-IN" b="0" i="0" dirty="0">
                <a:effectLst/>
                <a:latin typeface="Times New Roman" panose="02020603050405020304" pitchFamily="18" charset="0"/>
                <a:cs typeface="Times New Roman" panose="02020603050405020304" pitchFamily="18" charset="0"/>
              </a:rPr>
              <a:t> - … Journal of Construction </a:t>
            </a:r>
            <a:r>
              <a:rPr lang="en-IN" b="1" i="0" dirty="0">
                <a:effectLst/>
                <a:latin typeface="Times New Roman" panose="02020603050405020304" pitchFamily="18" charset="0"/>
                <a:cs typeface="Times New Roman" panose="02020603050405020304" pitchFamily="18" charset="0"/>
              </a:rPr>
              <a:t>Management</a:t>
            </a:r>
            <a:r>
              <a:rPr lang="en-IN" b="0" i="0" dirty="0">
                <a:effectLst/>
                <a:latin typeface="Times New Roman" panose="02020603050405020304" pitchFamily="18" charset="0"/>
                <a:cs typeface="Times New Roman" panose="02020603050405020304" pitchFamily="18" charset="0"/>
              </a:rPr>
              <a:t>, 2022 - Taylor &amp; Francis</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[5] </a:t>
            </a:r>
            <a:r>
              <a:rPr lang="en-US" b="0" i="0" dirty="0">
                <a:effectLst/>
                <a:latin typeface="Times New Roman" panose="02020603050405020304" pitchFamily="18" charset="0"/>
                <a:cs typeface="Times New Roman" panose="02020603050405020304" pitchFamily="18" charset="0"/>
              </a:rPr>
              <a:t>L Turnip, A</a:t>
            </a:r>
            <a:r>
              <a:rPr lang="en-US" b="0" i="0" dirty="0">
                <a:solidFill>
                  <a:srgbClr val="E1D700"/>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US" b="0" i="0" dirty="0" err="1">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Triayudi</a:t>
            </a:r>
            <a:r>
              <a:rPr lang="en-US" b="0" i="0" dirty="0">
                <a:effectLst/>
                <a:latin typeface="Times New Roman" panose="02020603050405020304" pitchFamily="18" charset="0"/>
                <a:cs typeface="Times New Roman" panose="02020603050405020304" pitchFamily="18" charset="0"/>
              </a:rPr>
              <a:t> , </a:t>
            </a:r>
            <a:r>
              <a:rPr lang="en-US" b="0" i="0"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ID  </a:t>
            </a:r>
            <a:r>
              <a:rPr lang="en-US" b="0" i="0" dirty="0" err="1">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Solihati</a:t>
            </a:r>
            <a:r>
              <a:rPr lang="en-US" b="0" i="0" dirty="0">
                <a:effectLst/>
                <a:latin typeface="Times New Roman" panose="02020603050405020304" pitchFamily="18" charset="0"/>
                <a:cs typeface="Times New Roman" panose="02020603050405020304" pitchFamily="18" charset="0"/>
              </a:rPr>
              <a:t> -  </a:t>
            </a:r>
            <a:r>
              <a:rPr lang="en-US" b="0" i="0" dirty="0" err="1">
                <a:effectLst/>
                <a:latin typeface="Times New Roman" panose="02020603050405020304" pitchFamily="18" charset="0"/>
                <a:cs typeface="Times New Roman" panose="02020603050405020304" pitchFamily="18" charset="0"/>
              </a:rPr>
              <a:t>Jurnal</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Mantik</a:t>
            </a:r>
            <a:r>
              <a:rPr lang="en-US" b="0" i="0" dirty="0">
                <a:effectLst/>
                <a:latin typeface="Times New Roman" panose="02020603050405020304" pitchFamily="18" charset="0"/>
                <a:cs typeface="Times New Roman" panose="02020603050405020304" pitchFamily="18" charset="0"/>
              </a:rPr>
              <a:t> , 2020 - iocscience.org</a:t>
            </a:r>
            <a:endParaRPr lang="en-IN" dirty="0">
              <a:latin typeface="Times New Roman" panose="02020603050405020304" pitchFamily="18" charset="0"/>
              <a:cs typeface="Times New Roman" panose="02020603050405020304" pitchFamily="18" charset="0"/>
            </a:endParaRP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Asset Management Information System Using the Waterfall Method (Case Study: National University)</a:t>
            </a:r>
            <a:endParaRPr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49499" y="778764"/>
            <a:ext cx="2041525" cy="513080"/>
          </a:xfrm>
          <a:prstGeom prst="rect">
            <a:avLst/>
          </a:prstGeom>
        </p:spPr>
        <p:txBody>
          <a:bodyPr vert="horz" wrap="square" lIns="0" tIns="12700" rIns="0" bIns="0" rtlCol="0">
            <a:spAutoFit/>
          </a:bodyPr>
          <a:lstStyle/>
          <a:p>
            <a:pPr marL="12700">
              <a:lnSpc>
                <a:spcPct val="100000"/>
              </a:lnSpc>
              <a:spcBef>
                <a:spcPts val="100"/>
              </a:spcBef>
            </a:pPr>
            <a:r>
              <a:rPr sz="3200" spc="-5" dirty="0">
                <a:latin typeface="Times New Roman"/>
                <a:cs typeface="Times New Roman"/>
              </a:rPr>
              <a:t>Project</a:t>
            </a:r>
            <a:r>
              <a:rPr sz="3200" spc="-85" dirty="0">
                <a:latin typeface="Times New Roman"/>
                <a:cs typeface="Times New Roman"/>
              </a:rPr>
              <a:t> </a:t>
            </a:r>
            <a:r>
              <a:rPr sz="3200" spc="-10" dirty="0">
                <a:latin typeface="Times New Roman"/>
                <a:cs typeface="Times New Roman"/>
              </a:rPr>
              <a:t>Title</a:t>
            </a:r>
            <a:endParaRPr sz="32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6</a:t>
            </a:fld>
            <a:endParaRPr dirty="0"/>
          </a:p>
        </p:txBody>
      </p:sp>
      <p:sp>
        <p:nvSpPr>
          <p:cNvPr id="3" name="object 3"/>
          <p:cNvSpPr txBox="1"/>
          <p:nvPr/>
        </p:nvSpPr>
        <p:spPr>
          <a:xfrm>
            <a:off x="530225" y="1459991"/>
            <a:ext cx="7613650" cy="1742439"/>
          </a:xfrm>
          <a:prstGeom prst="rect">
            <a:avLst/>
          </a:prstGeom>
        </p:spPr>
        <p:txBody>
          <a:bodyPr vert="horz" wrap="square" lIns="0" tIns="12700" rIns="0" bIns="0" rtlCol="0">
            <a:spAutoFit/>
          </a:bodyPr>
          <a:lstStyle/>
          <a:p>
            <a:pPr marL="12700">
              <a:lnSpc>
                <a:spcPct val="100000"/>
              </a:lnSpc>
              <a:spcBef>
                <a:spcPts val="100"/>
              </a:spcBef>
            </a:pPr>
            <a:r>
              <a:rPr sz="2600" b="1" spc="-5" dirty="0">
                <a:latin typeface="Times New Roman"/>
                <a:cs typeface="Times New Roman"/>
              </a:rPr>
              <a:t>Proposed</a:t>
            </a:r>
            <a:r>
              <a:rPr sz="2600" b="1" spc="-20" dirty="0">
                <a:latin typeface="Times New Roman"/>
                <a:cs typeface="Times New Roman"/>
              </a:rPr>
              <a:t> </a:t>
            </a:r>
            <a:r>
              <a:rPr sz="2600" b="1" spc="-5" dirty="0">
                <a:latin typeface="Times New Roman"/>
                <a:cs typeface="Times New Roman"/>
              </a:rPr>
              <a:t>Method</a:t>
            </a:r>
            <a:r>
              <a:rPr sz="2600" b="1" spc="-20" dirty="0">
                <a:latin typeface="Times New Roman"/>
                <a:cs typeface="Times New Roman"/>
              </a:rPr>
              <a:t> </a:t>
            </a:r>
            <a:r>
              <a:rPr sz="2600" b="1" dirty="0">
                <a:latin typeface="Times New Roman"/>
                <a:cs typeface="Times New Roman"/>
              </a:rPr>
              <a:t>/</a:t>
            </a:r>
            <a:r>
              <a:rPr sz="2600" b="1" spc="-20" dirty="0">
                <a:latin typeface="Times New Roman"/>
                <a:cs typeface="Times New Roman"/>
              </a:rPr>
              <a:t> </a:t>
            </a:r>
            <a:r>
              <a:rPr sz="2600" b="1" spc="-5" dirty="0">
                <a:latin typeface="Times New Roman"/>
                <a:cs typeface="Times New Roman"/>
              </a:rPr>
              <a:t>Modules</a:t>
            </a:r>
            <a:r>
              <a:rPr sz="2600" b="1" spc="-20" dirty="0">
                <a:latin typeface="Times New Roman"/>
                <a:cs typeface="Times New Roman"/>
              </a:rPr>
              <a:t> </a:t>
            </a:r>
            <a:r>
              <a:rPr sz="2600" b="1" spc="-5" dirty="0">
                <a:latin typeface="Times New Roman"/>
                <a:cs typeface="Times New Roman"/>
              </a:rPr>
              <a:t>description/</a:t>
            </a:r>
            <a:r>
              <a:rPr sz="2600" b="1" spc="-20" dirty="0">
                <a:latin typeface="Times New Roman"/>
                <a:cs typeface="Times New Roman"/>
              </a:rPr>
              <a:t> </a:t>
            </a:r>
            <a:r>
              <a:rPr sz="2600" b="1" spc="-5" dirty="0">
                <a:latin typeface="Times New Roman"/>
                <a:cs typeface="Times New Roman"/>
              </a:rPr>
              <a:t>Architecture</a:t>
            </a:r>
            <a:endParaRPr sz="2600" dirty="0">
              <a:latin typeface="Times New Roman"/>
              <a:cs typeface="Times New Roman"/>
            </a:endParaRPr>
          </a:p>
          <a:p>
            <a:pPr marL="12700">
              <a:lnSpc>
                <a:spcPct val="100000"/>
              </a:lnSpc>
              <a:tabLst>
                <a:tab pos="2629535" algn="l"/>
              </a:tabLst>
            </a:pPr>
            <a:r>
              <a:rPr sz="2600" b="1" spc="-5" dirty="0">
                <a:latin typeface="Times New Roman"/>
                <a:cs typeface="Times New Roman"/>
              </a:rPr>
              <a:t>/Algorithm used</a:t>
            </a:r>
            <a:r>
              <a:rPr sz="2600" b="1" dirty="0">
                <a:latin typeface="Times New Roman"/>
                <a:cs typeface="Times New Roman"/>
              </a:rPr>
              <a:t> /	</a:t>
            </a:r>
            <a:r>
              <a:rPr sz="2600" b="1" spc="-5" dirty="0">
                <a:latin typeface="Times New Roman"/>
                <a:cs typeface="Times New Roman"/>
              </a:rPr>
              <a:t>Methodology</a:t>
            </a:r>
            <a:r>
              <a:rPr sz="2600" b="1" spc="-50" dirty="0">
                <a:latin typeface="Times New Roman"/>
                <a:cs typeface="Times New Roman"/>
              </a:rPr>
              <a:t> </a:t>
            </a:r>
            <a:r>
              <a:rPr sz="2600" b="1" dirty="0">
                <a:latin typeface="Times New Roman"/>
                <a:cs typeface="Times New Roman"/>
              </a:rPr>
              <a:t>,etc.</a:t>
            </a:r>
            <a:endParaRPr sz="2600" dirty="0">
              <a:latin typeface="Times New Roman"/>
              <a:cs typeface="Times New Roman"/>
            </a:endParaRPr>
          </a:p>
          <a:p>
            <a:pPr>
              <a:lnSpc>
                <a:spcPct val="100000"/>
              </a:lnSpc>
              <a:spcBef>
                <a:spcPts val="20"/>
              </a:spcBef>
            </a:pPr>
            <a:endParaRPr sz="3600" dirty="0">
              <a:latin typeface="Times New Roman"/>
              <a:cs typeface="Times New Roman"/>
            </a:endParaRPr>
          </a:p>
          <a:p>
            <a:pPr marL="469265" algn="ctr">
              <a:lnSpc>
                <a:spcPct val="100000"/>
              </a:lnSpc>
            </a:pPr>
            <a:r>
              <a:rPr sz="2600" spc="-5" dirty="0">
                <a:latin typeface="Times New Roman"/>
                <a:cs typeface="Times New Roman"/>
              </a:rPr>
              <a:t>&lt;&lt;Explain</a:t>
            </a:r>
            <a:r>
              <a:rPr sz="2600" spc="-15" dirty="0">
                <a:latin typeface="Times New Roman"/>
                <a:cs typeface="Times New Roman"/>
              </a:rPr>
              <a:t> </a:t>
            </a:r>
            <a:r>
              <a:rPr sz="2600" spc="-5" dirty="0">
                <a:latin typeface="Times New Roman"/>
                <a:cs typeface="Times New Roman"/>
              </a:rPr>
              <a:t>in</a:t>
            </a:r>
            <a:r>
              <a:rPr sz="2600" spc="-20" dirty="0">
                <a:latin typeface="Times New Roman"/>
                <a:cs typeface="Times New Roman"/>
              </a:rPr>
              <a:t> </a:t>
            </a:r>
            <a:r>
              <a:rPr sz="2600" dirty="0">
                <a:latin typeface="Times New Roman"/>
                <a:cs typeface="Times New Roman"/>
              </a:rPr>
              <a:t>full</a:t>
            </a:r>
            <a:r>
              <a:rPr sz="2600" spc="-10" dirty="0">
                <a:latin typeface="Times New Roman"/>
                <a:cs typeface="Times New Roman"/>
              </a:rPr>
              <a:t> </a:t>
            </a:r>
            <a:r>
              <a:rPr sz="2600" spc="-5" dirty="0">
                <a:latin typeface="Times New Roman"/>
                <a:cs typeface="Times New Roman"/>
              </a:rPr>
              <a:t>in</a:t>
            </a:r>
            <a:r>
              <a:rPr sz="2600" spc="-15" dirty="0">
                <a:latin typeface="Times New Roman"/>
                <a:cs typeface="Times New Roman"/>
              </a:rPr>
              <a:t> </a:t>
            </a:r>
            <a:r>
              <a:rPr sz="2600" spc="-5" dirty="0">
                <a:latin typeface="Times New Roman"/>
                <a:cs typeface="Times New Roman"/>
              </a:rPr>
              <a:t>about</a:t>
            </a:r>
            <a:r>
              <a:rPr sz="2600" spc="-15" dirty="0">
                <a:latin typeface="Times New Roman"/>
                <a:cs typeface="Times New Roman"/>
              </a:rPr>
              <a:t> </a:t>
            </a:r>
            <a:r>
              <a:rPr sz="2600" dirty="0">
                <a:latin typeface="Times New Roman"/>
                <a:cs typeface="Times New Roman"/>
              </a:rPr>
              <a:t>4-5</a:t>
            </a:r>
            <a:r>
              <a:rPr sz="2600" spc="65" dirty="0">
                <a:latin typeface="Times New Roman"/>
                <a:cs typeface="Times New Roman"/>
              </a:rPr>
              <a:t> </a:t>
            </a:r>
            <a:r>
              <a:rPr sz="2600" spc="-5" dirty="0">
                <a:solidFill>
                  <a:srgbClr val="FF0000"/>
                </a:solidFill>
                <a:latin typeface="Times New Roman"/>
                <a:cs typeface="Times New Roman"/>
              </a:rPr>
              <a:t>slides</a:t>
            </a:r>
            <a:r>
              <a:rPr sz="2600" spc="-5" dirty="0">
                <a:latin typeface="Times New Roman"/>
                <a:cs typeface="Times New Roman"/>
              </a:rPr>
              <a:t>&gt;&gt;</a:t>
            </a:r>
            <a:endParaRPr sz="26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778764"/>
            <a:ext cx="3850640" cy="513080"/>
          </a:xfrm>
          <a:prstGeom prst="rect">
            <a:avLst/>
          </a:prstGeom>
        </p:spPr>
        <p:txBody>
          <a:bodyPr vert="horz" wrap="square" lIns="0" tIns="12700" rIns="0" bIns="0" rtlCol="0">
            <a:spAutoFit/>
          </a:bodyPr>
          <a:lstStyle/>
          <a:p>
            <a:pPr marL="12700">
              <a:lnSpc>
                <a:spcPct val="100000"/>
              </a:lnSpc>
              <a:spcBef>
                <a:spcPts val="100"/>
              </a:spcBef>
            </a:pPr>
            <a:r>
              <a:rPr sz="3200" spc="-5" dirty="0">
                <a:latin typeface="Times New Roman"/>
                <a:cs typeface="Times New Roman"/>
              </a:rPr>
              <a:t>Implementation</a:t>
            </a:r>
            <a:r>
              <a:rPr sz="3200" spc="-80" dirty="0">
                <a:latin typeface="Times New Roman"/>
                <a:cs typeface="Times New Roman"/>
              </a:rPr>
              <a:t> </a:t>
            </a:r>
            <a:r>
              <a:rPr sz="3200" spc="-5" dirty="0">
                <a:latin typeface="Times New Roman"/>
                <a:cs typeface="Times New Roman"/>
              </a:rPr>
              <a:t>Details</a:t>
            </a:r>
            <a:endParaRPr sz="32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7</a:t>
            </a:fld>
            <a:endParaRPr dirty="0"/>
          </a:p>
        </p:txBody>
      </p:sp>
      <p:sp>
        <p:nvSpPr>
          <p:cNvPr id="3" name="object 3"/>
          <p:cNvSpPr txBox="1"/>
          <p:nvPr/>
        </p:nvSpPr>
        <p:spPr>
          <a:xfrm>
            <a:off x="437491" y="1383791"/>
            <a:ext cx="2023745" cy="421640"/>
          </a:xfrm>
          <a:prstGeom prst="rect">
            <a:avLst/>
          </a:prstGeom>
        </p:spPr>
        <p:txBody>
          <a:bodyPr vert="horz" wrap="square" lIns="0" tIns="12700" rIns="0" bIns="0" rtlCol="0">
            <a:spAutoFit/>
          </a:bodyPr>
          <a:lstStyle/>
          <a:p>
            <a:pPr marL="378460" indent="-366395">
              <a:lnSpc>
                <a:spcPct val="100000"/>
              </a:lnSpc>
              <a:spcBef>
                <a:spcPts val="100"/>
              </a:spcBef>
              <a:buClr>
                <a:srgbClr val="0BD0D9"/>
              </a:buClr>
              <a:buSzPct val="94230"/>
              <a:buFont typeface="Segoe UI Symbol"/>
              <a:buChar char="⚫"/>
              <a:tabLst>
                <a:tab pos="379095" algn="l"/>
              </a:tabLst>
            </a:pPr>
            <a:r>
              <a:rPr sz="2600" dirty="0">
                <a:latin typeface="Times New Roman"/>
                <a:cs typeface="Times New Roman"/>
              </a:rPr>
              <a:t>In</a:t>
            </a:r>
            <a:r>
              <a:rPr sz="2600" spc="-50" dirty="0">
                <a:latin typeface="Times New Roman"/>
                <a:cs typeface="Times New Roman"/>
              </a:rPr>
              <a:t> </a:t>
            </a:r>
            <a:r>
              <a:rPr sz="2600" dirty="0">
                <a:latin typeface="Times New Roman"/>
                <a:cs typeface="Times New Roman"/>
              </a:rPr>
              <a:t>3-4</a:t>
            </a:r>
            <a:r>
              <a:rPr sz="2600" spc="-45" dirty="0">
                <a:latin typeface="Times New Roman"/>
                <a:cs typeface="Times New Roman"/>
              </a:rPr>
              <a:t> </a:t>
            </a:r>
            <a:r>
              <a:rPr sz="2600" spc="-5" dirty="0">
                <a:latin typeface="Times New Roman"/>
                <a:cs typeface="Times New Roman"/>
              </a:rPr>
              <a:t>slides</a:t>
            </a:r>
            <a:endParaRPr sz="26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7750"/>
            <a:ext cx="1574165" cy="787400"/>
          </a:xfrm>
          <a:prstGeom prst="rect">
            <a:avLst/>
          </a:prstGeom>
        </p:spPr>
        <p:txBody>
          <a:bodyPr vert="horz" wrap="square" lIns="0" tIns="12700" rIns="0" bIns="0" rtlCol="0">
            <a:spAutoFit/>
          </a:bodyPr>
          <a:lstStyle/>
          <a:p>
            <a:pPr marL="12700">
              <a:lnSpc>
                <a:spcPct val="100000"/>
              </a:lnSpc>
              <a:spcBef>
                <a:spcPts val="100"/>
              </a:spcBef>
            </a:pPr>
            <a:r>
              <a:rPr spc="-5" dirty="0"/>
              <a:t>Demo</a:t>
            </a: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7750"/>
            <a:ext cx="1870710" cy="787400"/>
          </a:xfrm>
          <a:prstGeom prst="rect">
            <a:avLst/>
          </a:prstGeom>
        </p:spPr>
        <p:txBody>
          <a:bodyPr vert="horz" wrap="square" lIns="0" tIns="12700" rIns="0" bIns="0" rtlCol="0">
            <a:spAutoFit/>
          </a:bodyPr>
          <a:lstStyle/>
          <a:p>
            <a:pPr marL="12700">
              <a:lnSpc>
                <a:spcPct val="100000"/>
              </a:lnSpc>
              <a:spcBef>
                <a:spcPts val="100"/>
              </a:spcBef>
            </a:pPr>
            <a:r>
              <a:rPr spc="-5" dirty="0"/>
              <a:t>Results</a:t>
            </a: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1D7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579</Words>
  <Application>Microsoft Office PowerPoint</Application>
  <PresentationFormat>On-screen Show (4:3)</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Arial MT</vt:lpstr>
      <vt:lpstr>Calibri</vt:lpstr>
      <vt:lpstr>Segoe UI Symbol</vt:lpstr>
      <vt:lpstr>Times New Roman</vt:lpstr>
      <vt:lpstr>Office Theme</vt:lpstr>
      <vt:lpstr>PowerPoint Presentation</vt:lpstr>
      <vt:lpstr>ASSET MANAGEMENT SYSTEM</vt:lpstr>
      <vt:lpstr>ASSET MANAGEMENT SYSTEM</vt:lpstr>
      <vt:lpstr>ASSET MANAGEMENT SYSTEM</vt:lpstr>
      <vt:lpstr>ASSET MANAGEMENT SYSTEM</vt:lpstr>
      <vt:lpstr>Project Title</vt:lpstr>
      <vt:lpstr>Implementation Details</vt:lpstr>
      <vt:lpstr>Demo</vt:lpstr>
      <vt:lpstr>Results</vt:lpstr>
      <vt:lpstr>Conclusion</vt:lpstr>
      <vt:lpstr>Future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SURYA VEMPARALA</cp:lastModifiedBy>
  <cp:revision>5</cp:revision>
  <dcterms:created xsi:type="dcterms:W3CDTF">2023-11-01T11:17:38Z</dcterms:created>
  <dcterms:modified xsi:type="dcterms:W3CDTF">2023-11-01T13:51:55Z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