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6" r:id="rId4"/>
    <p:sldId id="258" r:id="rId5"/>
    <p:sldId id="259" r:id="rId6"/>
    <p:sldId id="260" r:id="rId7"/>
    <p:sldId id="261" r:id="rId8"/>
    <p:sldId id="267" r:id="rId9"/>
    <p:sldId id="268" r:id="rId10"/>
    <p:sldId id="269" r:id="rId11"/>
    <p:sldId id="270" r:id="rId12"/>
    <p:sldId id="271" r:id="rId13"/>
    <p:sldId id="274" r:id="rId14"/>
    <p:sldId id="275" r:id="rId15"/>
    <p:sldId id="272" r:id="rId16"/>
    <p:sldId id="273" r:id="rId17"/>
    <p:sldId id="264" r:id="rId18"/>
    <p:sldId id="263" r:id="rId19"/>
    <p:sldId id="265" r:id="rId20"/>
    <p:sldId id="266"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9" d="100"/>
          <a:sy n="79" d="100"/>
        </p:scale>
        <p:origin x="15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pic>
        <p:nvPicPr>
          <p:cNvPr id="17" name="bg object 17"/>
          <p:cNvPicPr/>
          <p:nvPr/>
        </p:nvPicPr>
        <p:blipFill>
          <a:blip r:embed="rId8" cstate="print"/>
          <a:stretch>
            <a:fillRect/>
          </a:stretch>
        </p:blipFill>
        <p:spPr>
          <a:xfrm>
            <a:off x="0" y="0"/>
            <a:ext cx="9143999" cy="1026159"/>
          </a:xfrm>
          <a:prstGeom prst="rect">
            <a:avLst/>
          </a:prstGeom>
        </p:spPr>
      </p:pic>
      <p:pic>
        <p:nvPicPr>
          <p:cNvPr id="18" name="bg object 18"/>
          <p:cNvPicPr/>
          <p:nvPr/>
        </p:nvPicPr>
        <p:blipFill>
          <a:blip r:embed="rId9" cstate="print"/>
          <a:stretch>
            <a:fillRect/>
          </a:stretch>
        </p:blipFill>
        <p:spPr>
          <a:xfrm>
            <a:off x="4402227" y="0"/>
            <a:ext cx="4741772" cy="599274"/>
          </a:xfrm>
          <a:prstGeom prst="rect">
            <a:avLst/>
          </a:prstGeom>
        </p:spPr>
      </p:pic>
      <p:sp>
        <p:nvSpPr>
          <p:cNvPr id="19" name="bg object 19"/>
          <p:cNvSpPr/>
          <p:nvPr/>
        </p:nvSpPr>
        <p:spPr>
          <a:xfrm>
            <a:off x="0" y="0"/>
            <a:ext cx="9074150" cy="1014094"/>
          </a:xfrm>
          <a:custGeom>
            <a:avLst/>
            <a:gdLst/>
            <a:ahLst/>
            <a:cxnLst/>
            <a:rect l="l" t="t" r="r" b="b"/>
            <a:pathLst>
              <a:path w="9074150" h="1014094">
                <a:moveTo>
                  <a:pt x="0" y="1013993"/>
                </a:moveTo>
                <a:lnTo>
                  <a:pt x="53458" y="994608"/>
                </a:lnTo>
                <a:lnTo>
                  <a:pt x="112858" y="973470"/>
                </a:lnTo>
                <a:lnTo>
                  <a:pt x="177100" y="951083"/>
                </a:lnTo>
                <a:lnTo>
                  <a:pt x="246012" y="927610"/>
                </a:lnTo>
                <a:lnTo>
                  <a:pt x="282164" y="915518"/>
                </a:lnTo>
                <a:lnTo>
                  <a:pt x="319419" y="903217"/>
                </a:lnTo>
                <a:lnTo>
                  <a:pt x="357755" y="890727"/>
                </a:lnTo>
                <a:lnTo>
                  <a:pt x="397150" y="878069"/>
                </a:lnTo>
                <a:lnTo>
                  <a:pt x="437582" y="865263"/>
                </a:lnTo>
                <a:lnTo>
                  <a:pt x="479029" y="852330"/>
                </a:lnTo>
                <a:lnTo>
                  <a:pt x="521471" y="839292"/>
                </a:lnTo>
                <a:lnTo>
                  <a:pt x="564886" y="826167"/>
                </a:lnTo>
                <a:lnTo>
                  <a:pt x="609250" y="812978"/>
                </a:lnTo>
                <a:lnTo>
                  <a:pt x="654545" y="799744"/>
                </a:lnTo>
                <a:lnTo>
                  <a:pt x="700746" y="786487"/>
                </a:lnTo>
                <a:lnTo>
                  <a:pt x="747833" y="773227"/>
                </a:lnTo>
                <a:lnTo>
                  <a:pt x="795785" y="759984"/>
                </a:lnTo>
                <a:lnTo>
                  <a:pt x="844579" y="746779"/>
                </a:lnTo>
                <a:lnTo>
                  <a:pt x="894193" y="733633"/>
                </a:lnTo>
                <a:lnTo>
                  <a:pt x="944607" y="720567"/>
                </a:lnTo>
                <a:lnTo>
                  <a:pt x="995799" y="707601"/>
                </a:lnTo>
                <a:lnTo>
                  <a:pt x="1047746" y="694755"/>
                </a:lnTo>
                <a:lnTo>
                  <a:pt x="1100427" y="682051"/>
                </a:lnTo>
                <a:lnTo>
                  <a:pt x="1153821" y="669509"/>
                </a:lnTo>
                <a:lnTo>
                  <a:pt x="1207906" y="657149"/>
                </a:lnTo>
                <a:lnTo>
                  <a:pt x="1262660" y="644993"/>
                </a:lnTo>
                <a:lnTo>
                  <a:pt x="1318062" y="633061"/>
                </a:lnTo>
                <a:lnTo>
                  <a:pt x="1374090" y="621373"/>
                </a:lnTo>
                <a:lnTo>
                  <a:pt x="1430721" y="609950"/>
                </a:lnTo>
                <a:lnTo>
                  <a:pt x="1487936" y="598813"/>
                </a:lnTo>
                <a:lnTo>
                  <a:pt x="1545711" y="587983"/>
                </a:lnTo>
                <a:lnTo>
                  <a:pt x="1604026" y="577479"/>
                </a:lnTo>
                <a:lnTo>
                  <a:pt x="1662858" y="567323"/>
                </a:lnTo>
                <a:lnTo>
                  <a:pt x="1722187" y="557536"/>
                </a:lnTo>
                <a:lnTo>
                  <a:pt x="1781990" y="548137"/>
                </a:lnTo>
                <a:lnTo>
                  <a:pt x="1842245" y="539149"/>
                </a:lnTo>
                <a:lnTo>
                  <a:pt x="1902931" y="530590"/>
                </a:lnTo>
                <a:lnTo>
                  <a:pt x="1964027" y="522482"/>
                </a:lnTo>
                <a:lnTo>
                  <a:pt x="2025511" y="514846"/>
                </a:lnTo>
                <a:lnTo>
                  <a:pt x="2087360" y="507702"/>
                </a:lnTo>
                <a:lnTo>
                  <a:pt x="2149554" y="501070"/>
                </a:lnTo>
                <a:lnTo>
                  <a:pt x="2212071" y="494972"/>
                </a:lnTo>
                <a:lnTo>
                  <a:pt x="2274889" y="489428"/>
                </a:lnTo>
                <a:lnTo>
                  <a:pt x="2337986" y="484459"/>
                </a:lnTo>
                <a:lnTo>
                  <a:pt x="2401341" y="480085"/>
                </a:lnTo>
                <a:lnTo>
                  <a:pt x="2464933" y="476326"/>
                </a:lnTo>
                <a:lnTo>
                  <a:pt x="2528738" y="473205"/>
                </a:lnTo>
                <a:lnTo>
                  <a:pt x="2570336" y="471605"/>
                </a:lnTo>
                <a:lnTo>
                  <a:pt x="2612605" y="470411"/>
                </a:lnTo>
                <a:lnTo>
                  <a:pt x="2655529" y="469610"/>
                </a:lnTo>
                <a:lnTo>
                  <a:pt x="2699090" y="469192"/>
                </a:lnTo>
                <a:lnTo>
                  <a:pt x="2743271" y="469145"/>
                </a:lnTo>
                <a:lnTo>
                  <a:pt x="2788054" y="469460"/>
                </a:lnTo>
                <a:lnTo>
                  <a:pt x="2833423" y="470125"/>
                </a:lnTo>
                <a:lnTo>
                  <a:pt x="2879361" y="471129"/>
                </a:lnTo>
                <a:lnTo>
                  <a:pt x="2925849" y="472461"/>
                </a:lnTo>
                <a:lnTo>
                  <a:pt x="2972870" y="474110"/>
                </a:lnTo>
                <a:lnTo>
                  <a:pt x="3020408" y="476065"/>
                </a:lnTo>
                <a:lnTo>
                  <a:pt x="3068445" y="478316"/>
                </a:lnTo>
                <a:lnTo>
                  <a:pt x="3116963" y="480851"/>
                </a:lnTo>
                <a:lnTo>
                  <a:pt x="3165946" y="483660"/>
                </a:lnTo>
                <a:lnTo>
                  <a:pt x="3215376" y="486731"/>
                </a:lnTo>
                <a:lnTo>
                  <a:pt x="3265235" y="490054"/>
                </a:lnTo>
                <a:lnTo>
                  <a:pt x="3315508" y="493617"/>
                </a:lnTo>
                <a:lnTo>
                  <a:pt x="3366175" y="497411"/>
                </a:lnTo>
                <a:lnTo>
                  <a:pt x="3417220" y="501423"/>
                </a:lnTo>
                <a:lnTo>
                  <a:pt x="3468626" y="505643"/>
                </a:lnTo>
                <a:lnTo>
                  <a:pt x="3520375" y="510059"/>
                </a:lnTo>
                <a:lnTo>
                  <a:pt x="3572450" y="514662"/>
                </a:lnTo>
                <a:lnTo>
                  <a:pt x="3624834" y="519440"/>
                </a:lnTo>
                <a:lnTo>
                  <a:pt x="3677509" y="524382"/>
                </a:lnTo>
                <a:lnTo>
                  <a:pt x="3730458" y="529478"/>
                </a:lnTo>
                <a:lnTo>
                  <a:pt x="3783664" y="534715"/>
                </a:lnTo>
                <a:lnTo>
                  <a:pt x="3837110" y="540084"/>
                </a:lnTo>
                <a:lnTo>
                  <a:pt x="3890778" y="545574"/>
                </a:lnTo>
                <a:lnTo>
                  <a:pt x="3944651" y="551173"/>
                </a:lnTo>
                <a:lnTo>
                  <a:pt x="3998712" y="556870"/>
                </a:lnTo>
                <a:lnTo>
                  <a:pt x="4052943" y="562655"/>
                </a:lnTo>
                <a:lnTo>
                  <a:pt x="4107327" y="568517"/>
                </a:lnTo>
                <a:lnTo>
                  <a:pt x="4161847" y="574444"/>
                </a:lnTo>
                <a:lnTo>
                  <a:pt x="4216485" y="580427"/>
                </a:lnTo>
                <a:lnTo>
                  <a:pt x="4271225" y="586453"/>
                </a:lnTo>
                <a:lnTo>
                  <a:pt x="4326048" y="592512"/>
                </a:lnTo>
                <a:lnTo>
                  <a:pt x="4380938" y="598593"/>
                </a:lnTo>
                <a:lnTo>
                  <a:pt x="4435878" y="604685"/>
                </a:lnTo>
                <a:lnTo>
                  <a:pt x="4490849" y="610778"/>
                </a:lnTo>
                <a:lnTo>
                  <a:pt x="4545835" y="616860"/>
                </a:lnTo>
                <a:lnTo>
                  <a:pt x="4600819" y="622919"/>
                </a:lnTo>
                <a:lnTo>
                  <a:pt x="4655783" y="628947"/>
                </a:lnTo>
                <a:lnTo>
                  <a:pt x="4710710" y="634930"/>
                </a:lnTo>
                <a:lnTo>
                  <a:pt x="4765582" y="640860"/>
                </a:lnTo>
                <a:lnTo>
                  <a:pt x="4820382" y="646723"/>
                </a:lnTo>
                <a:lnTo>
                  <a:pt x="4875094" y="652511"/>
                </a:lnTo>
                <a:lnTo>
                  <a:pt x="4929699" y="658211"/>
                </a:lnTo>
                <a:lnTo>
                  <a:pt x="4984181" y="663813"/>
                </a:lnTo>
                <a:lnTo>
                  <a:pt x="5038522" y="669305"/>
                </a:lnTo>
                <a:lnTo>
                  <a:pt x="5092704" y="674678"/>
                </a:lnTo>
                <a:lnTo>
                  <a:pt x="5146711" y="679919"/>
                </a:lnTo>
                <a:lnTo>
                  <a:pt x="5200526" y="685019"/>
                </a:lnTo>
                <a:lnTo>
                  <a:pt x="5254130" y="689965"/>
                </a:lnTo>
                <a:lnTo>
                  <a:pt x="5307507" y="694748"/>
                </a:lnTo>
                <a:lnTo>
                  <a:pt x="5360639" y="699356"/>
                </a:lnTo>
                <a:lnTo>
                  <a:pt x="5413509" y="703778"/>
                </a:lnTo>
                <a:lnTo>
                  <a:pt x="5466100" y="708004"/>
                </a:lnTo>
                <a:lnTo>
                  <a:pt x="5518395" y="712022"/>
                </a:lnTo>
                <a:lnTo>
                  <a:pt x="5570376" y="715822"/>
                </a:lnTo>
                <a:lnTo>
                  <a:pt x="5622025" y="719392"/>
                </a:lnTo>
                <a:lnTo>
                  <a:pt x="5673326" y="722722"/>
                </a:lnTo>
                <a:lnTo>
                  <a:pt x="5724262" y="725800"/>
                </a:lnTo>
                <a:lnTo>
                  <a:pt x="5774814" y="728616"/>
                </a:lnTo>
                <a:lnTo>
                  <a:pt x="5824967" y="731159"/>
                </a:lnTo>
                <a:lnTo>
                  <a:pt x="5874701" y="733418"/>
                </a:lnTo>
                <a:lnTo>
                  <a:pt x="5924001" y="735382"/>
                </a:lnTo>
                <a:lnTo>
                  <a:pt x="5972849" y="737040"/>
                </a:lnTo>
                <a:lnTo>
                  <a:pt x="6021227" y="738381"/>
                </a:lnTo>
                <a:lnTo>
                  <a:pt x="6069118" y="739394"/>
                </a:lnTo>
                <a:lnTo>
                  <a:pt x="6116506" y="740069"/>
                </a:lnTo>
                <a:lnTo>
                  <a:pt x="6163372" y="740393"/>
                </a:lnTo>
                <a:lnTo>
                  <a:pt x="6209699" y="740358"/>
                </a:lnTo>
                <a:lnTo>
                  <a:pt x="6255471" y="739950"/>
                </a:lnTo>
                <a:lnTo>
                  <a:pt x="6300669" y="739160"/>
                </a:lnTo>
                <a:lnTo>
                  <a:pt x="6345277" y="737977"/>
                </a:lnTo>
                <a:lnTo>
                  <a:pt x="6389277" y="736389"/>
                </a:lnTo>
                <a:lnTo>
                  <a:pt x="6432652" y="734386"/>
                </a:lnTo>
                <a:lnTo>
                  <a:pt x="6475384" y="731957"/>
                </a:lnTo>
                <a:lnTo>
                  <a:pt x="6517457" y="729090"/>
                </a:lnTo>
                <a:lnTo>
                  <a:pt x="6578376" y="724138"/>
                </a:lnTo>
                <a:lnTo>
                  <a:pt x="6639007" y="718338"/>
                </a:lnTo>
                <a:lnTo>
                  <a:pt x="6699339" y="711721"/>
                </a:lnTo>
                <a:lnTo>
                  <a:pt x="6759361" y="704315"/>
                </a:lnTo>
                <a:lnTo>
                  <a:pt x="6819061" y="696152"/>
                </a:lnTo>
                <a:lnTo>
                  <a:pt x="6878429" y="687259"/>
                </a:lnTo>
                <a:lnTo>
                  <a:pt x="6937453" y="677667"/>
                </a:lnTo>
                <a:lnTo>
                  <a:pt x="6996124" y="667407"/>
                </a:lnTo>
                <a:lnTo>
                  <a:pt x="7054430" y="656506"/>
                </a:lnTo>
                <a:lnTo>
                  <a:pt x="7112360" y="644996"/>
                </a:lnTo>
                <a:lnTo>
                  <a:pt x="7169904" y="632905"/>
                </a:lnTo>
                <a:lnTo>
                  <a:pt x="7227049" y="620263"/>
                </a:lnTo>
                <a:lnTo>
                  <a:pt x="7283786" y="607101"/>
                </a:lnTo>
                <a:lnTo>
                  <a:pt x="7340103" y="593447"/>
                </a:lnTo>
                <a:lnTo>
                  <a:pt x="7395990" y="579332"/>
                </a:lnTo>
                <a:lnTo>
                  <a:pt x="7451435" y="564785"/>
                </a:lnTo>
                <a:lnTo>
                  <a:pt x="7506428" y="549836"/>
                </a:lnTo>
                <a:lnTo>
                  <a:pt x="7560957" y="534514"/>
                </a:lnTo>
                <a:lnTo>
                  <a:pt x="7615012" y="518849"/>
                </a:lnTo>
                <a:lnTo>
                  <a:pt x="7668582" y="502871"/>
                </a:lnTo>
                <a:lnTo>
                  <a:pt x="7721656" y="486610"/>
                </a:lnTo>
                <a:lnTo>
                  <a:pt x="7774223" y="470095"/>
                </a:lnTo>
                <a:lnTo>
                  <a:pt x="7826272" y="453355"/>
                </a:lnTo>
                <a:lnTo>
                  <a:pt x="7877791" y="436421"/>
                </a:lnTo>
                <a:lnTo>
                  <a:pt x="7928771" y="419323"/>
                </a:lnTo>
                <a:lnTo>
                  <a:pt x="7979201" y="402089"/>
                </a:lnTo>
                <a:lnTo>
                  <a:pt x="8029068" y="384750"/>
                </a:lnTo>
                <a:lnTo>
                  <a:pt x="8078363" y="367335"/>
                </a:lnTo>
                <a:lnTo>
                  <a:pt x="8127074" y="349874"/>
                </a:lnTo>
                <a:lnTo>
                  <a:pt x="8175191" y="332397"/>
                </a:lnTo>
                <a:lnTo>
                  <a:pt x="8222703" y="314933"/>
                </a:lnTo>
                <a:lnTo>
                  <a:pt x="8269598" y="297512"/>
                </a:lnTo>
                <a:lnTo>
                  <a:pt x="8315865" y="280163"/>
                </a:lnTo>
                <a:lnTo>
                  <a:pt x="8361495" y="262917"/>
                </a:lnTo>
                <a:lnTo>
                  <a:pt x="8406475" y="245803"/>
                </a:lnTo>
                <a:lnTo>
                  <a:pt x="8450796" y="228851"/>
                </a:lnTo>
                <a:lnTo>
                  <a:pt x="8494445" y="212090"/>
                </a:lnTo>
                <a:lnTo>
                  <a:pt x="8537412" y="195550"/>
                </a:lnTo>
                <a:lnTo>
                  <a:pt x="8579686" y="179260"/>
                </a:lnTo>
                <a:lnTo>
                  <a:pt x="8621257" y="163252"/>
                </a:lnTo>
                <a:lnTo>
                  <a:pt x="8662113" y="147553"/>
                </a:lnTo>
                <a:lnTo>
                  <a:pt x="8702243" y="132194"/>
                </a:lnTo>
                <a:lnTo>
                  <a:pt x="8741636" y="117204"/>
                </a:lnTo>
                <a:lnTo>
                  <a:pt x="8780282" y="102614"/>
                </a:lnTo>
                <a:lnTo>
                  <a:pt x="8818170" y="88452"/>
                </a:lnTo>
                <a:lnTo>
                  <a:pt x="8855288" y="74749"/>
                </a:lnTo>
                <a:lnTo>
                  <a:pt x="8891626" y="61534"/>
                </a:lnTo>
                <a:lnTo>
                  <a:pt x="8961917" y="36688"/>
                </a:lnTo>
                <a:lnTo>
                  <a:pt x="9028955" y="14150"/>
                </a:lnTo>
                <a:lnTo>
                  <a:pt x="9061227" y="3821"/>
                </a:lnTo>
                <a:lnTo>
                  <a:pt x="9073656" y="0"/>
                </a:lnTo>
              </a:path>
            </a:pathLst>
          </a:custGeom>
          <a:ln w="10774">
            <a:solidFill>
              <a:srgbClr val="09B6BE"/>
            </a:solidFill>
          </a:ln>
        </p:spPr>
        <p:txBody>
          <a:bodyPr wrap="square" lIns="0" tIns="0" rIns="0" bIns="0" rtlCol="0"/>
          <a:lstStyle/>
          <a:p>
            <a:endParaRPr/>
          </a:p>
        </p:txBody>
      </p:sp>
      <p:sp>
        <p:nvSpPr>
          <p:cNvPr id="20" name="bg object 20"/>
          <p:cNvSpPr/>
          <p:nvPr/>
        </p:nvSpPr>
        <p:spPr>
          <a:xfrm>
            <a:off x="-25" y="58100"/>
            <a:ext cx="9144000" cy="890905"/>
          </a:xfrm>
          <a:custGeom>
            <a:avLst/>
            <a:gdLst/>
            <a:ahLst/>
            <a:cxnLst/>
            <a:rect l="l" t="t" r="r" b="b"/>
            <a:pathLst>
              <a:path w="9144000" h="890905">
                <a:moveTo>
                  <a:pt x="0" y="890366"/>
                </a:moveTo>
                <a:lnTo>
                  <a:pt x="52556" y="880845"/>
                </a:lnTo>
                <a:lnTo>
                  <a:pt x="110527" y="869318"/>
                </a:lnTo>
                <a:lnTo>
                  <a:pt x="173708" y="855963"/>
                </a:lnTo>
                <a:lnTo>
                  <a:pt x="241890" y="840958"/>
                </a:lnTo>
                <a:lnTo>
                  <a:pt x="314866" y="824482"/>
                </a:lnTo>
                <a:lnTo>
                  <a:pt x="353088" y="815748"/>
                </a:lnTo>
                <a:lnTo>
                  <a:pt x="392431" y="806713"/>
                </a:lnTo>
                <a:lnTo>
                  <a:pt x="432870" y="797400"/>
                </a:lnTo>
                <a:lnTo>
                  <a:pt x="474378" y="787829"/>
                </a:lnTo>
                <a:lnTo>
                  <a:pt x="516929" y="778025"/>
                </a:lnTo>
                <a:lnTo>
                  <a:pt x="560498" y="768009"/>
                </a:lnTo>
                <a:lnTo>
                  <a:pt x="605059" y="757803"/>
                </a:lnTo>
                <a:lnTo>
                  <a:pt x="650587" y="747430"/>
                </a:lnTo>
                <a:lnTo>
                  <a:pt x="697054" y="736911"/>
                </a:lnTo>
                <a:lnTo>
                  <a:pt x="744436" y="726270"/>
                </a:lnTo>
                <a:lnTo>
                  <a:pt x="792706" y="715529"/>
                </a:lnTo>
                <a:lnTo>
                  <a:pt x="841839" y="704709"/>
                </a:lnTo>
                <a:lnTo>
                  <a:pt x="891808" y="693833"/>
                </a:lnTo>
                <a:lnTo>
                  <a:pt x="942589" y="682924"/>
                </a:lnTo>
                <a:lnTo>
                  <a:pt x="994155" y="672003"/>
                </a:lnTo>
                <a:lnTo>
                  <a:pt x="1046479" y="661093"/>
                </a:lnTo>
                <a:lnTo>
                  <a:pt x="1099538" y="650216"/>
                </a:lnTo>
                <a:lnTo>
                  <a:pt x="1153303" y="639394"/>
                </a:lnTo>
                <a:lnTo>
                  <a:pt x="1207751" y="628650"/>
                </a:lnTo>
                <a:lnTo>
                  <a:pt x="1262854" y="618006"/>
                </a:lnTo>
                <a:lnTo>
                  <a:pt x="1318587" y="607485"/>
                </a:lnTo>
                <a:lnTo>
                  <a:pt x="1374924" y="597107"/>
                </a:lnTo>
                <a:lnTo>
                  <a:pt x="1431840" y="586897"/>
                </a:lnTo>
                <a:lnTo>
                  <a:pt x="1489307" y="576876"/>
                </a:lnTo>
                <a:lnTo>
                  <a:pt x="1547302" y="567066"/>
                </a:lnTo>
                <a:lnTo>
                  <a:pt x="1605797" y="557489"/>
                </a:lnTo>
                <a:lnTo>
                  <a:pt x="1664767" y="548169"/>
                </a:lnTo>
                <a:lnTo>
                  <a:pt x="1724186" y="539127"/>
                </a:lnTo>
                <a:lnTo>
                  <a:pt x="1784028" y="530385"/>
                </a:lnTo>
                <a:lnTo>
                  <a:pt x="1844267" y="521966"/>
                </a:lnTo>
                <a:lnTo>
                  <a:pt x="1904878" y="513892"/>
                </a:lnTo>
                <a:lnTo>
                  <a:pt x="1965834" y="506185"/>
                </a:lnTo>
                <a:lnTo>
                  <a:pt x="2027110" y="498867"/>
                </a:lnTo>
                <a:lnTo>
                  <a:pt x="2088680" y="491962"/>
                </a:lnTo>
                <a:lnTo>
                  <a:pt x="2150518" y="485491"/>
                </a:lnTo>
                <a:lnTo>
                  <a:pt x="2212598" y="479476"/>
                </a:lnTo>
                <a:lnTo>
                  <a:pt x="2274894" y="473939"/>
                </a:lnTo>
                <a:lnTo>
                  <a:pt x="2337381" y="468904"/>
                </a:lnTo>
                <a:lnTo>
                  <a:pt x="2400032" y="464392"/>
                </a:lnTo>
                <a:lnTo>
                  <a:pt x="2462822" y="460425"/>
                </a:lnTo>
                <a:lnTo>
                  <a:pt x="2525725" y="457026"/>
                </a:lnTo>
                <a:lnTo>
                  <a:pt x="2588715" y="454217"/>
                </a:lnTo>
                <a:lnTo>
                  <a:pt x="2630528" y="452728"/>
                </a:lnTo>
                <a:lnTo>
                  <a:pt x="2672986" y="451556"/>
                </a:lnTo>
                <a:lnTo>
                  <a:pt x="2716072" y="450691"/>
                </a:lnTo>
                <a:lnTo>
                  <a:pt x="2759770" y="450125"/>
                </a:lnTo>
                <a:lnTo>
                  <a:pt x="2804064" y="449851"/>
                </a:lnTo>
                <a:lnTo>
                  <a:pt x="2848935" y="449857"/>
                </a:lnTo>
                <a:lnTo>
                  <a:pt x="2894367" y="450138"/>
                </a:lnTo>
                <a:lnTo>
                  <a:pt x="2940345" y="450683"/>
                </a:lnTo>
                <a:lnTo>
                  <a:pt x="2986850" y="451484"/>
                </a:lnTo>
                <a:lnTo>
                  <a:pt x="3033866" y="452532"/>
                </a:lnTo>
                <a:lnTo>
                  <a:pt x="3081377" y="453819"/>
                </a:lnTo>
                <a:lnTo>
                  <a:pt x="3129365" y="455336"/>
                </a:lnTo>
                <a:lnTo>
                  <a:pt x="3177814" y="457075"/>
                </a:lnTo>
                <a:lnTo>
                  <a:pt x="3226707" y="459027"/>
                </a:lnTo>
                <a:lnTo>
                  <a:pt x="3276028" y="461183"/>
                </a:lnTo>
                <a:lnTo>
                  <a:pt x="3325759" y="463535"/>
                </a:lnTo>
                <a:lnTo>
                  <a:pt x="3375884" y="466074"/>
                </a:lnTo>
                <a:lnTo>
                  <a:pt x="3426386" y="468792"/>
                </a:lnTo>
                <a:lnTo>
                  <a:pt x="3477248" y="471679"/>
                </a:lnTo>
                <a:lnTo>
                  <a:pt x="3528454" y="474727"/>
                </a:lnTo>
                <a:lnTo>
                  <a:pt x="3579987" y="477929"/>
                </a:lnTo>
                <a:lnTo>
                  <a:pt x="3631829" y="481274"/>
                </a:lnTo>
                <a:lnTo>
                  <a:pt x="3683965" y="484754"/>
                </a:lnTo>
                <a:lnTo>
                  <a:pt x="3736378" y="488361"/>
                </a:lnTo>
                <a:lnTo>
                  <a:pt x="3789050" y="492086"/>
                </a:lnTo>
                <a:lnTo>
                  <a:pt x="3841965" y="495921"/>
                </a:lnTo>
                <a:lnTo>
                  <a:pt x="3895107" y="499857"/>
                </a:lnTo>
                <a:lnTo>
                  <a:pt x="3948458" y="503885"/>
                </a:lnTo>
                <a:lnTo>
                  <a:pt x="4002002" y="507996"/>
                </a:lnTo>
                <a:lnTo>
                  <a:pt x="4055721" y="512183"/>
                </a:lnTo>
                <a:lnTo>
                  <a:pt x="4109600" y="516436"/>
                </a:lnTo>
                <a:lnTo>
                  <a:pt x="4163622" y="520746"/>
                </a:lnTo>
                <a:lnTo>
                  <a:pt x="4217769" y="525106"/>
                </a:lnTo>
                <a:lnTo>
                  <a:pt x="4272025" y="529507"/>
                </a:lnTo>
                <a:lnTo>
                  <a:pt x="4326373" y="533939"/>
                </a:lnTo>
                <a:lnTo>
                  <a:pt x="4380796" y="538395"/>
                </a:lnTo>
                <a:lnTo>
                  <a:pt x="4435279" y="542865"/>
                </a:lnTo>
                <a:lnTo>
                  <a:pt x="4489803" y="547341"/>
                </a:lnTo>
                <a:lnTo>
                  <a:pt x="4544352" y="551815"/>
                </a:lnTo>
                <a:lnTo>
                  <a:pt x="4598910" y="556277"/>
                </a:lnTo>
                <a:lnTo>
                  <a:pt x="4653460" y="560720"/>
                </a:lnTo>
                <a:lnTo>
                  <a:pt x="4707984" y="565134"/>
                </a:lnTo>
                <a:lnTo>
                  <a:pt x="4762466" y="569511"/>
                </a:lnTo>
                <a:lnTo>
                  <a:pt x="4816890" y="573843"/>
                </a:lnTo>
                <a:lnTo>
                  <a:pt x="4871239" y="578120"/>
                </a:lnTo>
                <a:lnTo>
                  <a:pt x="4925495" y="582335"/>
                </a:lnTo>
                <a:lnTo>
                  <a:pt x="4979642" y="586477"/>
                </a:lnTo>
                <a:lnTo>
                  <a:pt x="5033664" y="590540"/>
                </a:lnTo>
                <a:lnTo>
                  <a:pt x="5087543" y="594514"/>
                </a:lnTo>
                <a:lnTo>
                  <a:pt x="5141264" y="598390"/>
                </a:lnTo>
                <a:lnTo>
                  <a:pt x="5194808" y="602161"/>
                </a:lnTo>
                <a:lnTo>
                  <a:pt x="5248159" y="605816"/>
                </a:lnTo>
                <a:lnTo>
                  <a:pt x="5301301" y="609349"/>
                </a:lnTo>
                <a:lnTo>
                  <a:pt x="5354217" y="612749"/>
                </a:lnTo>
                <a:lnTo>
                  <a:pt x="5406890" y="616010"/>
                </a:lnTo>
                <a:lnTo>
                  <a:pt x="5459303" y="619121"/>
                </a:lnTo>
                <a:lnTo>
                  <a:pt x="5511440" y="622074"/>
                </a:lnTo>
                <a:lnTo>
                  <a:pt x="5563283" y="624861"/>
                </a:lnTo>
                <a:lnTo>
                  <a:pt x="5614817" y="627473"/>
                </a:lnTo>
                <a:lnTo>
                  <a:pt x="5666024" y="629901"/>
                </a:lnTo>
                <a:lnTo>
                  <a:pt x="5716887" y="632137"/>
                </a:lnTo>
                <a:lnTo>
                  <a:pt x="5767390" y="634172"/>
                </a:lnTo>
                <a:lnTo>
                  <a:pt x="5817516" y="635998"/>
                </a:lnTo>
                <a:lnTo>
                  <a:pt x="5867248" y="637605"/>
                </a:lnTo>
                <a:lnTo>
                  <a:pt x="5916570" y="638986"/>
                </a:lnTo>
                <a:lnTo>
                  <a:pt x="5965464" y="640132"/>
                </a:lnTo>
                <a:lnTo>
                  <a:pt x="6013914" y="641034"/>
                </a:lnTo>
                <a:lnTo>
                  <a:pt x="6061904" y="641683"/>
                </a:lnTo>
                <a:lnTo>
                  <a:pt x="6109416" y="642071"/>
                </a:lnTo>
                <a:lnTo>
                  <a:pt x="6156433" y="642189"/>
                </a:lnTo>
                <a:lnTo>
                  <a:pt x="6202940" y="642028"/>
                </a:lnTo>
                <a:lnTo>
                  <a:pt x="6248919" y="641581"/>
                </a:lnTo>
                <a:lnTo>
                  <a:pt x="6294353" y="640838"/>
                </a:lnTo>
                <a:lnTo>
                  <a:pt x="6339225" y="639790"/>
                </a:lnTo>
                <a:lnTo>
                  <a:pt x="6383520" y="638430"/>
                </a:lnTo>
                <a:lnTo>
                  <a:pt x="6427220" y="636748"/>
                </a:lnTo>
                <a:lnTo>
                  <a:pt x="6470308" y="634736"/>
                </a:lnTo>
                <a:lnTo>
                  <a:pt x="6512768" y="632385"/>
                </a:lnTo>
                <a:lnTo>
                  <a:pt x="6554582" y="629687"/>
                </a:lnTo>
                <a:lnTo>
                  <a:pt x="6616275" y="625035"/>
                </a:lnTo>
                <a:lnTo>
                  <a:pt x="6677669" y="619668"/>
                </a:lnTo>
                <a:lnTo>
                  <a:pt x="6738753" y="613611"/>
                </a:lnTo>
                <a:lnTo>
                  <a:pt x="6799514" y="606889"/>
                </a:lnTo>
                <a:lnTo>
                  <a:pt x="6859943" y="599529"/>
                </a:lnTo>
                <a:lnTo>
                  <a:pt x="6920026" y="591557"/>
                </a:lnTo>
                <a:lnTo>
                  <a:pt x="6979754" y="582997"/>
                </a:lnTo>
                <a:lnTo>
                  <a:pt x="7039114" y="573876"/>
                </a:lnTo>
                <a:lnTo>
                  <a:pt x="7098094" y="564220"/>
                </a:lnTo>
                <a:lnTo>
                  <a:pt x="7156684" y="554053"/>
                </a:lnTo>
                <a:lnTo>
                  <a:pt x="7214872" y="543403"/>
                </a:lnTo>
                <a:lnTo>
                  <a:pt x="7272646" y="532295"/>
                </a:lnTo>
                <a:lnTo>
                  <a:pt x="7329995" y="520753"/>
                </a:lnTo>
                <a:lnTo>
                  <a:pt x="7386907" y="508806"/>
                </a:lnTo>
                <a:lnTo>
                  <a:pt x="7443371" y="496477"/>
                </a:lnTo>
                <a:lnTo>
                  <a:pt x="7499376" y="483793"/>
                </a:lnTo>
                <a:lnTo>
                  <a:pt x="7554910" y="470779"/>
                </a:lnTo>
                <a:lnTo>
                  <a:pt x="7609961" y="457461"/>
                </a:lnTo>
                <a:lnTo>
                  <a:pt x="7664518" y="443866"/>
                </a:lnTo>
                <a:lnTo>
                  <a:pt x="7718570" y="430018"/>
                </a:lnTo>
                <a:lnTo>
                  <a:pt x="7772104" y="415943"/>
                </a:lnTo>
                <a:lnTo>
                  <a:pt x="7825111" y="401668"/>
                </a:lnTo>
                <a:lnTo>
                  <a:pt x="7877577" y="387218"/>
                </a:lnTo>
                <a:lnTo>
                  <a:pt x="7929492" y="372618"/>
                </a:lnTo>
                <a:lnTo>
                  <a:pt x="7980844" y="357895"/>
                </a:lnTo>
                <a:lnTo>
                  <a:pt x="8031622" y="343074"/>
                </a:lnTo>
                <a:lnTo>
                  <a:pt x="8081814" y="328181"/>
                </a:lnTo>
                <a:lnTo>
                  <a:pt x="8131409" y="313241"/>
                </a:lnTo>
                <a:lnTo>
                  <a:pt x="8180395" y="298281"/>
                </a:lnTo>
                <a:lnTo>
                  <a:pt x="8228760" y="283326"/>
                </a:lnTo>
                <a:lnTo>
                  <a:pt x="8276494" y="268402"/>
                </a:lnTo>
                <a:lnTo>
                  <a:pt x="8323585" y="253535"/>
                </a:lnTo>
                <a:lnTo>
                  <a:pt x="8370021" y="238750"/>
                </a:lnTo>
                <a:lnTo>
                  <a:pt x="8415791" y="224073"/>
                </a:lnTo>
                <a:lnTo>
                  <a:pt x="8460883" y="209530"/>
                </a:lnTo>
                <a:lnTo>
                  <a:pt x="8505286" y="195147"/>
                </a:lnTo>
                <a:lnTo>
                  <a:pt x="8548989" y="180949"/>
                </a:lnTo>
                <a:lnTo>
                  <a:pt x="8591979" y="166962"/>
                </a:lnTo>
                <a:lnTo>
                  <a:pt x="8634246" y="153212"/>
                </a:lnTo>
                <a:lnTo>
                  <a:pt x="8675777" y="139724"/>
                </a:lnTo>
                <a:lnTo>
                  <a:pt x="8716563" y="126525"/>
                </a:lnTo>
                <a:lnTo>
                  <a:pt x="8756590" y="113640"/>
                </a:lnTo>
                <a:lnTo>
                  <a:pt x="8795848" y="101095"/>
                </a:lnTo>
                <a:lnTo>
                  <a:pt x="8834324" y="88916"/>
                </a:lnTo>
                <a:lnTo>
                  <a:pt x="8872009" y="77127"/>
                </a:lnTo>
                <a:lnTo>
                  <a:pt x="8908889" y="65756"/>
                </a:lnTo>
                <a:lnTo>
                  <a:pt x="8980192" y="44368"/>
                </a:lnTo>
                <a:lnTo>
                  <a:pt x="9048142" y="24958"/>
                </a:lnTo>
                <a:lnTo>
                  <a:pt x="9112646" y="7730"/>
                </a:lnTo>
                <a:lnTo>
                  <a:pt x="9143578" y="0"/>
                </a:lnTo>
              </a:path>
            </a:pathLst>
          </a:custGeom>
          <a:ln w="9524">
            <a:solidFill>
              <a:srgbClr val="10CE9B"/>
            </a:solidFill>
          </a:ln>
        </p:spPr>
        <p:txBody>
          <a:bodyPr wrap="square" lIns="0" tIns="0" rIns="0" bIns="0" rtlCol="0"/>
          <a:lstStyle/>
          <a:p>
            <a:endParaRPr/>
          </a:p>
        </p:txBody>
      </p:sp>
      <p:sp>
        <p:nvSpPr>
          <p:cNvPr id="2" name="Holder 2"/>
          <p:cNvSpPr>
            <a:spLocks noGrp="1"/>
          </p:cNvSpPr>
          <p:nvPr>
            <p:ph type="title"/>
          </p:nvPr>
        </p:nvSpPr>
        <p:spPr>
          <a:xfrm>
            <a:off x="444500" y="1047750"/>
            <a:ext cx="8255000" cy="787400"/>
          </a:xfrm>
          <a:prstGeom prst="rect">
            <a:avLst/>
          </a:prstGeom>
        </p:spPr>
        <p:txBody>
          <a:bodyPr wrap="square" lIns="0" tIns="0" rIns="0" bIns="0">
            <a:spAutoFit/>
          </a:bodyPr>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a:xfrm>
            <a:off x="530225" y="1459991"/>
            <a:ext cx="8083550" cy="1742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11/20/2023</a:t>
            </a:fld>
            <a:endParaRPr lang="en-US"/>
          </a:p>
        </p:txBody>
      </p:sp>
      <p:sp>
        <p:nvSpPr>
          <p:cNvPr id="6" name="Holder 6"/>
          <p:cNvSpPr>
            <a:spLocks noGrp="1"/>
          </p:cNvSpPr>
          <p:nvPr>
            <p:ph type="sldNum" sz="quarter" idx="7"/>
          </p:nvPr>
        </p:nvSpPr>
        <p:spPr>
          <a:xfrm>
            <a:off x="8496300" y="6536393"/>
            <a:ext cx="228600" cy="194309"/>
          </a:xfrm>
          <a:prstGeom prst="rect">
            <a:avLst/>
          </a:prstGeom>
        </p:spPr>
        <p:txBody>
          <a:bodyPr wrap="square" lIns="0" tIns="0" rIns="0" bIns="0">
            <a:spAutoFit/>
          </a:bodyPr>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anchiuniv.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holar.google.com/citations?user=06YGS10AAAAJ&amp;hl=en&amp;oi=sra" TargetMode="External"/><Relationship Id="rId2" Type="http://schemas.openxmlformats.org/officeDocument/2006/relationships/hyperlink" Target="https://scholar.google.com/citations?user=vMGmvhEAAAAJ&amp;hl=en&amp;oi=sra"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Wdj-Ba0AAAAJ&amp;hl=en&amp;oi=sra" TargetMode="External"/><Relationship Id="rId5" Type="http://schemas.openxmlformats.org/officeDocument/2006/relationships/hyperlink" Target="https://scholar.google.com/citations?user=ksgf158AAAAJ&amp;hl=en&amp;oi=sra" TargetMode="External"/><Relationship Id="rId4" Type="http://schemas.openxmlformats.org/officeDocument/2006/relationships/hyperlink" Target="https://scholar.google.com/citations?user=OUOjuNUAAAAJ&amp;hl=en&amp;oi=sr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799" y="76200"/>
            <a:ext cx="6767830" cy="1553845"/>
          </a:xfrm>
          <a:prstGeom prst="rect">
            <a:avLst/>
          </a:prstGeom>
        </p:spPr>
        <p:txBody>
          <a:bodyPr vert="horz" wrap="square" lIns="0" tIns="12700" rIns="0" bIns="0" rtlCol="0">
            <a:spAutoFit/>
          </a:bodyPr>
          <a:lstStyle/>
          <a:p>
            <a:pPr marL="12065" marR="5080" algn="ctr">
              <a:lnSpc>
                <a:spcPct val="100000"/>
              </a:lnSpc>
              <a:spcBef>
                <a:spcPts val="100"/>
              </a:spcBef>
            </a:pPr>
            <a:r>
              <a:rPr sz="2200" spc="-5" dirty="0">
                <a:latin typeface="Arial Black"/>
                <a:cs typeface="Arial Black"/>
              </a:rPr>
              <a:t>SRI</a:t>
            </a:r>
            <a:r>
              <a:rPr sz="2200" spc="-50" dirty="0">
                <a:latin typeface="Arial Black"/>
                <a:cs typeface="Arial Black"/>
              </a:rPr>
              <a:t> </a:t>
            </a:r>
            <a:r>
              <a:rPr sz="2200" spc="-5" dirty="0">
                <a:latin typeface="Arial Black"/>
                <a:cs typeface="Arial Black"/>
              </a:rPr>
              <a:t>CHANDRASEKHARENDRA</a:t>
            </a:r>
            <a:r>
              <a:rPr sz="2200" spc="-45" dirty="0">
                <a:latin typeface="Arial Black"/>
                <a:cs typeface="Arial Black"/>
              </a:rPr>
              <a:t> </a:t>
            </a:r>
            <a:r>
              <a:rPr sz="2200" spc="-5" dirty="0">
                <a:latin typeface="Arial Black"/>
                <a:cs typeface="Arial Black"/>
              </a:rPr>
              <a:t>SARASWATHI </a:t>
            </a:r>
            <a:r>
              <a:rPr sz="2200" spc="-720" dirty="0">
                <a:latin typeface="Arial Black"/>
                <a:cs typeface="Arial Black"/>
              </a:rPr>
              <a:t> </a:t>
            </a:r>
            <a:r>
              <a:rPr sz="2200" spc="-5" dirty="0">
                <a:latin typeface="Arial Black"/>
                <a:cs typeface="Arial Black"/>
              </a:rPr>
              <a:t>VISWA</a:t>
            </a:r>
            <a:r>
              <a:rPr sz="2200" spc="-10" dirty="0">
                <a:latin typeface="Arial Black"/>
                <a:cs typeface="Arial Black"/>
              </a:rPr>
              <a:t> </a:t>
            </a:r>
            <a:r>
              <a:rPr sz="2200" spc="-5" dirty="0">
                <a:latin typeface="Arial Black"/>
                <a:cs typeface="Arial Black"/>
              </a:rPr>
              <a:t>MAHAVIDHYALAYA</a:t>
            </a:r>
            <a:endParaRPr sz="2200" dirty="0">
              <a:latin typeface="Arial Black"/>
              <a:cs typeface="Arial Black"/>
            </a:endParaRPr>
          </a:p>
          <a:p>
            <a:pPr marL="1368425" marR="1356995" algn="ctr">
              <a:lnSpc>
                <a:spcPct val="100000"/>
              </a:lnSpc>
              <a:spcBef>
                <a:spcPts val="30"/>
              </a:spcBef>
            </a:pPr>
            <a:r>
              <a:rPr sz="1400" b="1" dirty="0">
                <a:latin typeface="Arial"/>
                <a:cs typeface="Arial"/>
              </a:rPr>
              <a:t>(Deemed to </a:t>
            </a:r>
            <a:r>
              <a:rPr sz="1400" b="1" spc="-5" dirty="0">
                <a:latin typeface="Arial"/>
                <a:cs typeface="Arial"/>
              </a:rPr>
              <a:t>be university u/s </a:t>
            </a:r>
            <a:r>
              <a:rPr sz="1400" b="1" dirty="0">
                <a:latin typeface="Arial"/>
                <a:cs typeface="Arial"/>
              </a:rPr>
              <a:t>3 </a:t>
            </a:r>
            <a:r>
              <a:rPr sz="1400" b="1" spc="-5" dirty="0">
                <a:latin typeface="Arial"/>
                <a:cs typeface="Arial"/>
              </a:rPr>
              <a:t>of UGC act 1956) </a:t>
            </a:r>
            <a:r>
              <a:rPr sz="1400" b="1" spc="-375" dirty="0">
                <a:latin typeface="Arial"/>
                <a:cs typeface="Arial"/>
              </a:rPr>
              <a:t> </a:t>
            </a:r>
            <a:r>
              <a:rPr sz="1400" b="1" dirty="0">
                <a:latin typeface="Arial"/>
                <a:cs typeface="Arial"/>
              </a:rPr>
              <a:t>(Accredited</a:t>
            </a:r>
            <a:r>
              <a:rPr sz="1400" b="1" spc="-10" dirty="0">
                <a:latin typeface="Arial"/>
                <a:cs typeface="Arial"/>
              </a:rPr>
              <a:t> </a:t>
            </a:r>
            <a:r>
              <a:rPr sz="1400" b="1" spc="-5" dirty="0">
                <a:latin typeface="Arial"/>
                <a:cs typeface="Arial"/>
              </a:rPr>
              <a:t>with</a:t>
            </a:r>
            <a:r>
              <a:rPr sz="1400" b="1" spc="-10" dirty="0">
                <a:latin typeface="Arial"/>
                <a:cs typeface="Arial"/>
              </a:rPr>
              <a:t> </a:t>
            </a:r>
            <a:r>
              <a:rPr sz="1400" b="1" dirty="0">
                <a:latin typeface="Arial"/>
                <a:cs typeface="Arial"/>
              </a:rPr>
              <a:t>“A”</a:t>
            </a:r>
            <a:r>
              <a:rPr sz="1400" b="1" spc="-5" dirty="0">
                <a:latin typeface="Arial"/>
                <a:cs typeface="Arial"/>
              </a:rPr>
              <a:t> by</a:t>
            </a:r>
            <a:r>
              <a:rPr sz="1400" b="1" spc="-10" dirty="0">
                <a:latin typeface="Arial"/>
                <a:cs typeface="Arial"/>
              </a:rPr>
              <a:t> </a:t>
            </a:r>
            <a:r>
              <a:rPr sz="1400" b="1" spc="-5" dirty="0">
                <a:latin typeface="Arial"/>
                <a:cs typeface="Arial"/>
              </a:rPr>
              <a:t>NAAC)</a:t>
            </a:r>
            <a:endParaRPr sz="1400" dirty="0">
              <a:latin typeface="Arial"/>
              <a:cs typeface="Arial"/>
            </a:endParaRPr>
          </a:p>
          <a:p>
            <a:pPr marL="1546225" marR="1533525" algn="ctr">
              <a:lnSpc>
                <a:spcPct val="100000"/>
              </a:lnSpc>
            </a:pPr>
            <a:r>
              <a:rPr sz="1400" b="1" spc="-5" dirty="0">
                <a:latin typeface="Arial"/>
                <a:cs typeface="Arial"/>
              </a:rPr>
              <a:t>Enathur, Kanchipuram </a:t>
            </a:r>
            <a:r>
              <a:rPr sz="1400" b="1" dirty="0">
                <a:latin typeface="Arial"/>
                <a:cs typeface="Arial"/>
              </a:rPr>
              <a:t>– </a:t>
            </a:r>
            <a:r>
              <a:rPr sz="1400" b="1" spc="-5" dirty="0">
                <a:latin typeface="Arial"/>
                <a:cs typeface="Arial"/>
              </a:rPr>
              <a:t>631561. Tamilnadu </a:t>
            </a:r>
            <a:r>
              <a:rPr sz="1400" b="1" spc="-375" dirty="0">
                <a:latin typeface="Arial"/>
                <a:cs typeface="Arial"/>
              </a:rPr>
              <a:t> </a:t>
            </a:r>
            <a:r>
              <a:rPr sz="1400" b="1" u="heavy" spc="-5" dirty="0">
                <a:solidFill>
                  <a:srgbClr val="E1D700"/>
                </a:solidFill>
                <a:uFill>
                  <a:solidFill>
                    <a:srgbClr val="E1D700"/>
                  </a:solidFill>
                </a:uFill>
                <a:latin typeface="Arial"/>
                <a:cs typeface="Arial"/>
                <a:hlinkClick r:id="rId2"/>
              </a:rPr>
              <a:t>www.kanchiuniv.ac.in</a:t>
            </a:r>
            <a:endParaRPr sz="1400" dirty="0">
              <a:latin typeface="Arial"/>
              <a:cs typeface="Arial"/>
            </a:endParaRPr>
          </a:p>
        </p:txBody>
      </p:sp>
      <p:sp>
        <p:nvSpPr>
          <p:cNvPr id="3" name="object 3"/>
          <p:cNvSpPr txBox="1"/>
          <p:nvPr/>
        </p:nvSpPr>
        <p:spPr>
          <a:xfrm>
            <a:off x="533400" y="1492300"/>
            <a:ext cx="7782662" cy="5365700"/>
          </a:xfrm>
          <a:prstGeom prst="rect">
            <a:avLst/>
          </a:prstGeom>
        </p:spPr>
        <p:txBody>
          <a:bodyPr vert="horz" wrap="square" lIns="0" tIns="95885" rIns="0" bIns="0" rtlCol="0">
            <a:spAutoFit/>
          </a:bodyPr>
          <a:lstStyle/>
          <a:p>
            <a:pPr marL="534035" algn="ctr">
              <a:lnSpc>
                <a:spcPct val="150000"/>
              </a:lnSpc>
              <a:spcBef>
                <a:spcPts val="755"/>
              </a:spcBef>
            </a:pPr>
            <a:r>
              <a:rPr sz="3200" spc="-10" dirty="0">
                <a:solidFill>
                  <a:srgbClr val="7BCA62"/>
                </a:solidFill>
                <a:latin typeface="Arial MT"/>
                <a:cs typeface="Arial MT"/>
              </a:rPr>
              <a:t>BCSF187Z50</a:t>
            </a:r>
            <a:r>
              <a:rPr sz="3200" spc="40" dirty="0">
                <a:solidFill>
                  <a:srgbClr val="7BCA62"/>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Project</a:t>
            </a:r>
            <a:r>
              <a:rPr sz="3200" spc="-20" dirty="0">
                <a:solidFill>
                  <a:srgbClr val="92D050"/>
                </a:solidFill>
                <a:latin typeface="Arial MT"/>
                <a:cs typeface="Arial MT"/>
              </a:rPr>
              <a:t> </a:t>
            </a:r>
            <a:r>
              <a:rPr sz="3200" spc="-10" dirty="0">
                <a:solidFill>
                  <a:srgbClr val="92D050"/>
                </a:solidFill>
                <a:latin typeface="Arial MT"/>
                <a:cs typeface="Arial MT"/>
              </a:rPr>
              <a:t>Work</a:t>
            </a:r>
            <a:r>
              <a:rPr sz="3200" spc="-20" dirty="0">
                <a:solidFill>
                  <a:srgbClr val="92D050"/>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Phase</a:t>
            </a:r>
            <a:r>
              <a:rPr sz="3200" spc="-20" dirty="0">
                <a:solidFill>
                  <a:srgbClr val="92D050"/>
                </a:solidFill>
                <a:latin typeface="Arial MT"/>
                <a:cs typeface="Arial MT"/>
              </a:rPr>
              <a:t> </a:t>
            </a:r>
            <a:r>
              <a:rPr sz="3200" dirty="0">
                <a:solidFill>
                  <a:srgbClr val="92D050"/>
                </a:solidFill>
                <a:latin typeface="Arial MT"/>
                <a:cs typeface="Arial MT"/>
              </a:rPr>
              <a:t>I</a:t>
            </a:r>
            <a:endParaRPr sz="3200" dirty="0">
              <a:latin typeface="Arial MT"/>
              <a:cs typeface="Arial MT"/>
            </a:endParaRPr>
          </a:p>
          <a:p>
            <a:pPr marL="539115" algn="ctr">
              <a:lnSpc>
                <a:spcPct val="150000"/>
              </a:lnSpc>
              <a:spcBef>
                <a:spcPts val="580"/>
              </a:spcBef>
            </a:pPr>
            <a:r>
              <a:rPr lang="en-US" sz="2400" spc="-10" dirty="0">
                <a:latin typeface="Arial MT"/>
                <a:cs typeface="Arial MT"/>
              </a:rPr>
              <a:t>ASSET MANAGEMENT SYSTEM</a:t>
            </a:r>
            <a:endParaRPr lang="en-US" sz="2400" dirty="0">
              <a:latin typeface="Arial MT"/>
              <a:cs typeface="Arial MT"/>
            </a:endParaRPr>
          </a:p>
          <a:p>
            <a:pPr marL="539115" algn="ctr">
              <a:lnSpc>
                <a:spcPct val="150000"/>
              </a:lnSpc>
              <a:spcBef>
                <a:spcPts val="580"/>
              </a:spcBef>
            </a:pPr>
            <a:r>
              <a:rPr lang="en-US" sz="2000" spc="-5" dirty="0">
                <a:solidFill>
                  <a:srgbClr val="7030A0"/>
                </a:solidFill>
                <a:latin typeface="Arial MT"/>
                <a:cs typeface="Arial MT"/>
              </a:rPr>
              <a:t>11209A020 V Venkata Surya</a:t>
            </a:r>
            <a:endParaRPr dirty="0">
              <a:latin typeface="Arial MT"/>
              <a:cs typeface="Arial MT"/>
            </a:endParaRPr>
          </a:p>
          <a:p>
            <a:pPr marL="539750" algn="ctr">
              <a:lnSpc>
                <a:spcPct val="150000"/>
              </a:lnSpc>
              <a:spcBef>
                <a:spcPts val="480"/>
              </a:spcBef>
            </a:pPr>
            <a:r>
              <a:rPr lang="en-US" spc="-5" dirty="0">
                <a:solidFill>
                  <a:srgbClr val="7030A0"/>
                </a:solidFill>
                <a:latin typeface="Arial MT"/>
                <a:cs typeface="Arial MT"/>
              </a:rPr>
              <a:t>11209M001 S Aravind </a:t>
            </a:r>
            <a:endParaRPr lang="en-US" dirty="0">
              <a:latin typeface="Arial MT"/>
              <a:cs typeface="Arial MT"/>
            </a:endParaRPr>
          </a:p>
          <a:p>
            <a:pPr marL="539750">
              <a:lnSpc>
                <a:spcPct val="150000"/>
              </a:lnSpc>
              <a:spcBef>
                <a:spcPts val="480"/>
              </a:spcBef>
            </a:pPr>
            <a:r>
              <a:rPr lang="en-US" sz="2000" spc="-5" dirty="0">
                <a:solidFill>
                  <a:srgbClr val="92D050"/>
                </a:solidFill>
                <a:latin typeface="Arial MT"/>
                <a:cs typeface="Arial MT"/>
              </a:rPr>
              <a:t>                                      </a:t>
            </a:r>
            <a:r>
              <a:rPr sz="2400" spc="-5" dirty="0">
                <a:solidFill>
                  <a:srgbClr val="92D050"/>
                </a:solidFill>
                <a:latin typeface="Arial MT"/>
                <a:cs typeface="Arial MT"/>
              </a:rPr>
              <a:t>Guided</a:t>
            </a:r>
            <a:r>
              <a:rPr sz="2400" spc="-55" dirty="0">
                <a:solidFill>
                  <a:srgbClr val="92D050"/>
                </a:solidFill>
                <a:latin typeface="Arial MT"/>
                <a:cs typeface="Arial MT"/>
              </a:rPr>
              <a:t> </a:t>
            </a:r>
            <a:r>
              <a:rPr sz="2400" spc="-5" dirty="0">
                <a:solidFill>
                  <a:srgbClr val="92D050"/>
                </a:solidFill>
                <a:latin typeface="Arial MT"/>
                <a:cs typeface="Arial MT"/>
              </a:rPr>
              <a:t>By</a:t>
            </a:r>
            <a:endParaRPr sz="2400" dirty="0">
              <a:latin typeface="Arial MT"/>
              <a:cs typeface="Arial MT"/>
            </a:endParaRPr>
          </a:p>
          <a:p>
            <a:pPr>
              <a:lnSpc>
                <a:spcPct val="150000"/>
              </a:lnSpc>
              <a:spcBef>
                <a:spcPts val="45"/>
              </a:spcBef>
            </a:pPr>
            <a:r>
              <a:rPr lang="en-US" sz="3300" dirty="0">
                <a:latin typeface="Arial MT"/>
                <a:cs typeface="Arial MT"/>
              </a:rPr>
              <a:t>			    </a:t>
            </a:r>
            <a:r>
              <a:rPr lang="en-US" sz="2000" dirty="0">
                <a:latin typeface="Arial MT"/>
                <a:cs typeface="Arial MT"/>
              </a:rPr>
              <a:t>MR V BALU</a:t>
            </a:r>
          </a:p>
          <a:p>
            <a:pPr>
              <a:lnSpc>
                <a:spcPct val="150000"/>
              </a:lnSpc>
              <a:spcBef>
                <a:spcPts val="45"/>
              </a:spcBef>
            </a:pPr>
            <a:r>
              <a:rPr lang="en-US" sz="2000" dirty="0">
                <a:latin typeface="Arial MT"/>
                <a:cs typeface="Arial MT"/>
              </a:rPr>
              <a:t>			  </a:t>
            </a:r>
            <a:r>
              <a:rPr lang="en-US" dirty="0">
                <a:latin typeface="Arial MT"/>
                <a:cs typeface="Arial MT"/>
              </a:rPr>
              <a:t>Assistant Professor</a:t>
            </a:r>
          </a:p>
          <a:p>
            <a:pPr>
              <a:lnSpc>
                <a:spcPct val="150000"/>
              </a:lnSpc>
              <a:spcBef>
                <a:spcPts val="45"/>
              </a:spcBef>
            </a:pPr>
            <a:r>
              <a:rPr lang="en-US" dirty="0">
                <a:latin typeface="Arial MT"/>
                <a:cs typeface="Arial MT"/>
              </a:rPr>
              <a:t>			  Department of CSE</a:t>
            </a:r>
            <a:endParaRPr dirty="0">
              <a:latin typeface="Arial MT"/>
              <a:cs typeface="Arial MT"/>
            </a:endParaRPr>
          </a:p>
          <a:p>
            <a:pPr marL="12700">
              <a:lnSpc>
                <a:spcPct val="150000"/>
              </a:lnSpc>
            </a:pPr>
            <a:r>
              <a:rPr sz="2400" spc="-5" dirty="0">
                <a:latin typeface="Arial MT"/>
                <a:cs typeface="Arial MT"/>
              </a:rPr>
              <a:t>University</a:t>
            </a:r>
            <a:r>
              <a:rPr sz="2400" spc="-35" dirty="0">
                <a:latin typeface="Arial MT"/>
                <a:cs typeface="Arial MT"/>
              </a:rPr>
              <a:t> </a:t>
            </a:r>
            <a:r>
              <a:rPr sz="2400" spc="-5" dirty="0">
                <a:latin typeface="Arial MT"/>
                <a:cs typeface="Arial MT"/>
              </a:rPr>
              <a:t>Review:</a:t>
            </a:r>
            <a:r>
              <a:rPr sz="2400" spc="-35" dirty="0">
                <a:latin typeface="Arial MT"/>
                <a:cs typeface="Arial MT"/>
              </a:rPr>
              <a:t> </a:t>
            </a:r>
            <a:r>
              <a:rPr lang="en-US" sz="2400" spc="-5" dirty="0">
                <a:solidFill>
                  <a:srgbClr val="FF0000"/>
                </a:solidFill>
                <a:latin typeface="Arial MT"/>
                <a:cs typeface="Arial MT"/>
              </a:rPr>
              <a:t>20/11/2024</a:t>
            </a:r>
            <a:endParaRPr sz="2400" dirty="0">
              <a:solidFill>
                <a:srgbClr val="FF0000"/>
              </a:solidFill>
              <a:latin typeface="Arial MT"/>
              <a:cs typeface="Arial MT"/>
            </a:endParaRPr>
          </a:p>
        </p:txBody>
      </p:sp>
      <p:pic>
        <p:nvPicPr>
          <p:cNvPr id="4" name="object 4"/>
          <p:cNvPicPr/>
          <p:nvPr/>
        </p:nvPicPr>
        <p:blipFill>
          <a:blip r:embed="rId3" cstate="print"/>
          <a:stretch>
            <a:fillRect/>
          </a:stretch>
        </p:blipFill>
        <p:spPr>
          <a:xfrm>
            <a:off x="168909" y="154941"/>
            <a:ext cx="1219199" cy="1219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52ED-626E-EE26-0FBA-B804392B2EF8}"/>
              </a:ext>
            </a:extLst>
          </p:cNvPr>
          <p:cNvSpPr>
            <a:spLocks noGrp="1"/>
          </p:cNvSpPr>
          <p:nvPr>
            <p:ph type="title"/>
          </p:nvPr>
        </p:nvSpPr>
        <p:spPr>
          <a:xfrm>
            <a:off x="444500" y="1676400"/>
            <a:ext cx="8255000" cy="400110"/>
          </a:xfrm>
        </p:spPr>
        <p:txBody>
          <a:bodyPr/>
          <a:lstStyle/>
          <a:p>
            <a:r>
              <a:rPr lang="en-US" sz="2600" b="1" dirty="0">
                <a:solidFill>
                  <a:schemeClr val="tx1"/>
                </a:solidFill>
                <a:latin typeface="Times New Roman" panose="02020603050405020304" pitchFamily="18" charset="0"/>
                <a:cs typeface="Times New Roman" panose="02020603050405020304" pitchFamily="18" charset="0"/>
              </a:rPr>
              <a:t>Architecture Diagram</a:t>
            </a:r>
            <a:endParaRPr lang="en-IN" sz="2600" dirty="0"/>
          </a:p>
        </p:txBody>
      </p:sp>
      <p:sp>
        <p:nvSpPr>
          <p:cNvPr id="5" name="TextBox 4">
            <a:extLst>
              <a:ext uri="{FF2B5EF4-FFF2-40B4-BE49-F238E27FC236}">
                <a16:creationId xmlns:a16="http://schemas.microsoft.com/office/drawing/2014/main" id="{00143D6A-1400-3565-9CF5-1F8FABB41F35}"/>
              </a:ext>
            </a:extLst>
          </p:cNvPr>
          <p:cNvSpPr txBox="1"/>
          <p:nvPr/>
        </p:nvSpPr>
        <p:spPr>
          <a:xfrm>
            <a:off x="1600200" y="685800"/>
            <a:ext cx="6176912" cy="584775"/>
          </a:xfrm>
          <a:prstGeom prst="rect">
            <a:avLst/>
          </a:prstGeom>
          <a:noFill/>
        </p:spPr>
        <p:txBody>
          <a:bodyPr wrap="square">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pic>
        <p:nvPicPr>
          <p:cNvPr id="4" name="Picture 3">
            <a:extLst>
              <a:ext uri="{FF2B5EF4-FFF2-40B4-BE49-F238E27FC236}">
                <a16:creationId xmlns:a16="http://schemas.microsoft.com/office/drawing/2014/main" id="{4169D8A9-D9DF-7217-3FE4-A40E411D5529}"/>
              </a:ext>
            </a:extLst>
          </p:cNvPr>
          <p:cNvPicPr>
            <a:picLocks noChangeAspect="1"/>
          </p:cNvPicPr>
          <p:nvPr/>
        </p:nvPicPr>
        <p:blipFill rotWithShape="1">
          <a:blip r:embed="rId2"/>
          <a:srcRect r="60000" b="24363"/>
          <a:stretch/>
        </p:blipFill>
        <p:spPr>
          <a:xfrm>
            <a:off x="1371600" y="2329368"/>
            <a:ext cx="6405512" cy="3821755"/>
          </a:xfrm>
          <a:prstGeom prst="rect">
            <a:avLst/>
          </a:prstGeom>
        </p:spPr>
      </p:pic>
    </p:spTree>
    <p:extLst>
      <p:ext uri="{BB962C8B-B14F-4D97-AF65-F5344CB8AC3E}">
        <p14:creationId xmlns:p14="http://schemas.microsoft.com/office/powerpoint/2010/main" val="225500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1640-C313-A998-627A-52F0A08F4BEE}"/>
              </a:ext>
            </a:extLst>
          </p:cNvPr>
          <p:cNvSpPr>
            <a:spLocks noGrp="1"/>
          </p:cNvSpPr>
          <p:nvPr>
            <p:ph type="title"/>
          </p:nvPr>
        </p:nvSpPr>
        <p:spPr>
          <a:xfrm>
            <a:off x="16002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05AF1EC-5E25-012D-9166-8F8D4759EBC5}"/>
              </a:ext>
            </a:extLst>
          </p:cNvPr>
          <p:cNvSpPr>
            <a:spLocks noGrp="1"/>
          </p:cNvSpPr>
          <p:nvPr>
            <p:ph type="body" idx="1"/>
          </p:nvPr>
        </p:nvSpPr>
        <p:spPr>
          <a:xfrm>
            <a:off x="457200" y="1254443"/>
            <a:ext cx="8007350" cy="800219"/>
          </a:xfrm>
        </p:spPr>
        <p:txBody>
          <a:bodyPr/>
          <a:lstStyle/>
          <a:p>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Project Description</a:t>
            </a:r>
            <a:endParaRPr lang="en-IN" sz="2600" kern="1200" dirty="0">
              <a:solidFill>
                <a:srgbClr val="04617A"/>
              </a:solidFill>
              <a:latin typeface="Times New Roman"/>
              <a:ea typeface="+mj-ea"/>
              <a:cs typeface="Times New Roman"/>
            </a:endParaRPr>
          </a:p>
        </p:txBody>
      </p:sp>
      <p:sp>
        <p:nvSpPr>
          <p:cNvPr id="4" name="TextBox 3">
            <a:extLst>
              <a:ext uri="{FF2B5EF4-FFF2-40B4-BE49-F238E27FC236}">
                <a16:creationId xmlns:a16="http://schemas.microsoft.com/office/drawing/2014/main" id="{A0840B6E-970F-62B5-7D97-F41D9CFF0505}"/>
              </a:ext>
            </a:extLst>
          </p:cNvPr>
          <p:cNvSpPr txBox="1"/>
          <p:nvPr/>
        </p:nvSpPr>
        <p:spPr>
          <a:xfrm>
            <a:off x="457200" y="1902370"/>
            <a:ext cx="8458200" cy="4900701"/>
          </a:xfrm>
          <a:prstGeom prst="rect">
            <a:avLst/>
          </a:prstGeom>
          <a:noFill/>
        </p:spPr>
        <p:txBody>
          <a:bodyPr wrap="square" rtlCol="0">
            <a:spAutoFit/>
          </a:bodyPr>
          <a:lstStyle/>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a:t>
            </a:r>
            <a:r>
              <a:rPr lang="en-US" sz="1600" spc="-5" dirty="0">
                <a:latin typeface="Times New Roman"/>
                <a:cs typeface="Times New Roman"/>
              </a:rPr>
              <a:t>The Asset Management System is a web-based application designed to streamline and optimize the management of assets within an organization. Developed using React.js for the front end, Tailwind for designing, Node.js and Express for the backend, and MySQL for the database. This system provides a user-friendly interface for efficient asset tracking, variant management, and purchase transactions. </a:t>
            </a:r>
          </a:p>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Key Features: </a:t>
            </a:r>
            <a:r>
              <a:rPr lang="en-US" sz="1600" spc="-5" dirty="0">
                <a:latin typeface="Times New Roman"/>
                <a:cs typeface="Times New Roman"/>
              </a:rPr>
              <a:t>The system offers a secure and intuitive login mechanism, allowing authorized users to access and manage assets seamlessly. Users can add new assets with different variants, and assign specific values to each variant. The ability to delete variants provides flexibility in adapting to changing organizational needs. The search functionality lets users quickly locate specific assets, enhancing overall accessibility.</a:t>
            </a:r>
          </a:p>
          <a:p>
            <a:pPr marL="12700" algn="just">
              <a:lnSpc>
                <a:spcPct val="150000"/>
              </a:lnSpc>
              <a:spcBef>
                <a:spcPts val="100"/>
              </a:spcBef>
            </a:pPr>
            <a:r>
              <a:rPr lang="en-US" sz="1600" b="1" dirty="0">
                <a:latin typeface="Times New Roman"/>
                <a:cs typeface="Times New Roman"/>
              </a:rPr>
              <a:t>	</a:t>
            </a:r>
            <a:endParaRPr lang="en-IN" sz="1600" spc="-5" dirty="0">
              <a:latin typeface="Times New Roman"/>
              <a:cs typeface="Times New Roman"/>
            </a:endParaRPr>
          </a:p>
        </p:txBody>
      </p:sp>
    </p:spTree>
    <p:extLst>
      <p:ext uri="{BB962C8B-B14F-4D97-AF65-F5344CB8AC3E}">
        <p14:creationId xmlns:p14="http://schemas.microsoft.com/office/powerpoint/2010/main" val="342340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FFF8-1611-2591-6BFF-F5B0F9E3E8A9}"/>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74F504E2-A9A2-834B-93DE-5ECFF056E9B6}"/>
              </a:ext>
            </a:extLst>
          </p:cNvPr>
          <p:cNvSpPr>
            <a:spLocks noGrp="1"/>
          </p:cNvSpPr>
          <p:nvPr>
            <p:ph type="body" idx="1"/>
          </p:nvPr>
        </p:nvSpPr>
        <p:spPr>
          <a:xfrm>
            <a:off x="457200" y="1524000"/>
            <a:ext cx="8382000" cy="4849404"/>
          </a:xfrm>
        </p:spPr>
        <p:txBody>
          <a:bodyPr/>
          <a:lstStyle/>
          <a:p>
            <a:pPr algn="just">
              <a:lnSpc>
                <a:spcPct val="150000"/>
              </a:lnSpc>
            </a:pPr>
            <a:r>
              <a:rPr lang="en-US" sz="1800" b="1" dirty="0">
                <a:latin typeface="Times New Roman"/>
                <a:cs typeface="Times New Roman"/>
              </a:rPr>
              <a:t>	Purchase Functionality: </a:t>
            </a:r>
            <a:r>
              <a:rPr lang="en-US" sz="1600" kern="1200" spc="-5" dirty="0">
                <a:latin typeface="Times New Roman"/>
                <a:cs typeface="Times New Roman"/>
              </a:rPr>
              <a:t>One of the core functionalities is the purchase feature, where users can select and purchase products with their respective variants by simply checking the desired options. This streamlined process not only simplifies procurement but also ensures accuracy in the selection of products and their variants.</a:t>
            </a:r>
            <a:endParaRPr lang="en-US" sz="1800" b="1" dirty="0">
              <a:latin typeface="Times New Roman"/>
              <a:cs typeface="Times New Roman"/>
            </a:endParaRPr>
          </a:p>
          <a:p>
            <a:pPr algn="just">
              <a:lnSpc>
                <a:spcPct val="150000"/>
              </a:lnSpc>
            </a:pPr>
            <a:r>
              <a:rPr lang="en-US" sz="1800" b="1" dirty="0">
                <a:latin typeface="Times New Roman"/>
                <a:cs typeface="Times New Roman"/>
              </a:rPr>
              <a:t>	Technological Stack:</a:t>
            </a:r>
            <a:r>
              <a:rPr lang="en-US" sz="1600" kern="1200" spc="-5" dirty="0">
                <a:latin typeface="Times New Roman"/>
                <a:cs typeface="Times New Roman"/>
              </a:rPr>
              <a:t> The project utilizes a modern and efficient technological stack. React.js provides a dynamic and responsive user interface, while Node.js and Express establish a robust backend connection. MySQL serves as the database, ensuring data integrity and reliability. The integration of these technologies creates a scalable and maintainable system capable of meeting the evolving asset management needs of the organization.</a:t>
            </a:r>
          </a:p>
          <a:p>
            <a:pPr algn="just">
              <a:lnSpc>
                <a:spcPct val="150000"/>
              </a:lnSpc>
            </a:pPr>
            <a:r>
              <a:rPr lang="en-US" sz="1600" kern="1200" spc="-5" dirty="0">
                <a:latin typeface="Times New Roman"/>
                <a:cs typeface="Times New Roman"/>
              </a:rPr>
              <a:t>	In the Asset Management System enhances organizational efficiency by offering a centralized platform for managing assets, variants, and purchase transactions. Its user-friendly interface, coupled with the power of React.js, Node.js, Express, and MySQL, makes it a versatile and indispensable tool for any organization seeking to optimize its asset management processes.</a:t>
            </a:r>
            <a:endParaRPr lang="en-IN" sz="1600" kern="1200" spc="-5" dirty="0">
              <a:latin typeface="Times New Roman"/>
              <a:cs typeface="Times New Roman"/>
            </a:endParaRPr>
          </a:p>
        </p:txBody>
      </p:sp>
    </p:spTree>
    <p:extLst>
      <p:ext uri="{BB962C8B-B14F-4D97-AF65-F5344CB8AC3E}">
        <p14:creationId xmlns:p14="http://schemas.microsoft.com/office/powerpoint/2010/main" val="45133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6302-8005-662F-6C48-E3B7AD4A28B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81A460F-A65A-1852-F925-E44DB7EDB8C4}"/>
              </a:ext>
            </a:extLst>
          </p:cNvPr>
          <p:cNvSpPr>
            <a:spLocks noGrp="1"/>
          </p:cNvSpPr>
          <p:nvPr>
            <p:ph type="body" idx="1"/>
          </p:nvPr>
        </p:nvSpPr>
        <p:spPr>
          <a:xfrm>
            <a:off x="304800" y="1447800"/>
            <a:ext cx="8083550" cy="400110"/>
          </a:xfrm>
        </p:spPr>
        <p:txBody>
          <a:bodyPr/>
          <a:lstStyle/>
          <a:p>
            <a:r>
              <a:rPr lang="en-IN" sz="2600" b="1" dirty="0">
                <a:latin typeface="Times New Roman" panose="02020603050405020304" pitchFamily="18" charset="0"/>
                <a:cs typeface="Times New Roman" panose="02020603050405020304" pitchFamily="18" charset="0"/>
              </a:rPr>
              <a:t>Module Description</a:t>
            </a:r>
          </a:p>
        </p:txBody>
      </p:sp>
      <p:sp>
        <p:nvSpPr>
          <p:cNvPr id="4" name="TextBox 3">
            <a:extLst>
              <a:ext uri="{FF2B5EF4-FFF2-40B4-BE49-F238E27FC236}">
                <a16:creationId xmlns:a16="http://schemas.microsoft.com/office/drawing/2014/main" id="{BAF39E03-3948-CB3B-5679-FD288AFAF95D}"/>
              </a:ext>
            </a:extLst>
          </p:cNvPr>
          <p:cNvSpPr txBox="1"/>
          <p:nvPr/>
        </p:nvSpPr>
        <p:spPr>
          <a:xfrm>
            <a:off x="342900" y="2067914"/>
            <a:ext cx="8458200" cy="4124206"/>
          </a:xfrm>
          <a:prstGeom prst="rect">
            <a:avLst/>
          </a:prstGeom>
          <a:noFill/>
        </p:spPr>
        <p:txBody>
          <a:bodyPr wrap="square" rtlCol="0">
            <a:spAutoFit/>
          </a:bodyPr>
          <a:lstStyle/>
          <a:p>
            <a:pPr marL="342900" indent="-342900" algn="just">
              <a:lnSpc>
                <a:spcPct val="150000"/>
              </a:lnSpc>
              <a:buAutoNum type="arabicPeriod"/>
            </a:pPr>
            <a:r>
              <a:rPr lang="en-US" b="1" spc="-5" dirty="0">
                <a:latin typeface="Times New Roman"/>
                <a:cs typeface="Times New Roman"/>
              </a:rPr>
              <a:t>User Authentication Module: </a:t>
            </a:r>
            <a:r>
              <a:rPr lang="en-US" sz="1600" spc="-5" dirty="0">
                <a:latin typeface="Times New Roman"/>
                <a:cs typeface="Times New Roman"/>
              </a:rPr>
              <a:t>The User Authentication module forms the foundation of the system, ensuring secure access to the Asset Management System. This module includes user registration, login, and authentication mechanisms. User credentials are securely stored and managed, allowing only authorized personnel to interact with the system.</a:t>
            </a:r>
          </a:p>
          <a:p>
            <a:pPr algn="just">
              <a:lnSpc>
                <a:spcPct val="150000"/>
              </a:lnSpc>
            </a:pPr>
            <a:endParaRPr lang="en-US" sz="1600" spc="-5" dirty="0">
              <a:latin typeface="Times New Roman"/>
              <a:cs typeface="Times New Roman"/>
            </a:endParaRPr>
          </a:p>
          <a:p>
            <a:pPr marL="342900" indent="-342900" algn="just">
              <a:lnSpc>
                <a:spcPct val="150000"/>
              </a:lnSpc>
              <a:buAutoNum type="arabicPeriod" startAt="2"/>
            </a:pPr>
            <a:r>
              <a:rPr lang="en-US" b="1" spc="-5" dirty="0">
                <a:latin typeface="Times New Roman"/>
                <a:cs typeface="Times New Roman"/>
              </a:rPr>
              <a:t>Asset Management Module: </a:t>
            </a:r>
            <a:r>
              <a:rPr lang="en-US" sz="1600" spc="-5" dirty="0">
                <a:latin typeface="Times New Roman"/>
                <a:cs typeface="Times New Roman"/>
              </a:rPr>
              <a:t>The Asset Management module facilitates the addition and categorization of assets within the organization. Users can input details such as asset name, type, and description. Additionally, this module supports the creation of variants for each asset, providing a structured approach to managing different versions or configurations of a particular asset.</a:t>
            </a:r>
          </a:p>
          <a:p>
            <a:pPr algn="just"/>
            <a:endParaRPr lang="en-IN" sz="1600" spc="-5" dirty="0">
              <a:latin typeface="Times New Roman"/>
              <a:cs typeface="Times New Roman"/>
            </a:endParaRPr>
          </a:p>
        </p:txBody>
      </p:sp>
    </p:spTree>
    <p:extLst>
      <p:ext uri="{BB962C8B-B14F-4D97-AF65-F5344CB8AC3E}">
        <p14:creationId xmlns:p14="http://schemas.microsoft.com/office/powerpoint/2010/main" val="33222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6239-D7DD-0304-870F-00FC64DB39A0}"/>
              </a:ext>
            </a:extLst>
          </p:cNvPr>
          <p:cNvSpPr>
            <a:spLocks noGrp="1"/>
          </p:cNvSpPr>
          <p:nvPr>
            <p:ph type="title"/>
          </p:nvPr>
        </p:nvSpPr>
        <p:spPr>
          <a:xfrm>
            <a:off x="1752600" y="719804"/>
            <a:ext cx="8255000" cy="492443"/>
          </a:xfrm>
        </p:spPr>
        <p:txBody>
          <a:bodyPr/>
          <a:lstStyle/>
          <a:p>
            <a:r>
              <a:rPr lang="en-US" sz="3200" kern="1200" dirty="0">
                <a:latin typeface="Times New Roman"/>
                <a:cs typeface="Times New Roman"/>
              </a:rPr>
              <a:t>ASSET MANAGEMENT SYSTEM</a:t>
            </a:r>
            <a:endParaRPr lang="en-IN" sz="3200" dirty="0"/>
          </a:p>
        </p:txBody>
      </p:sp>
      <p:sp>
        <p:nvSpPr>
          <p:cNvPr id="3" name="Text Placeholder 2">
            <a:extLst>
              <a:ext uri="{FF2B5EF4-FFF2-40B4-BE49-F238E27FC236}">
                <a16:creationId xmlns:a16="http://schemas.microsoft.com/office/drawing/2014/main" id="{43A568BF-F188-2206-E2CF-E05A642B978E}"/>
              </a:ext>
            </a:extLst>
          </p:cNvPr>
          <p:cNvSpPr>
            <a:spLocks noGrp="1"/>
          </p:cNvSpPr>
          <p:nvPr>
            <p:ph type="body" idx="1"/>
          </p:nvPr>
        </p:nvSpPr>
        <p:spPr>
          <a:xfrm>
            <a:off x="530225" y="1752600"/>
            <a:ext cx="8083550" cy="4031873"/>
          </a:xfrm>
        </p:spPr>
        <p:txBody>
          <a:bodyPr/>
          <a:lstStyle/>
          <a:p>
            <a:pPr marL="342900" indent="-342900" algn="just">
              <a:lnSpc>
                <a:spcPct val="150000"/>
              </a:lnSpc>
              <a:buAutoNum type="arabicPeriod" startAt="3"/>
            </a:pPr>
            <a:r>
              <a:rPr lang="en-US" b="1" kern="1200" dirty="0">
                <a:latin typeface="Times New Roman"/>
                <a:cs typeface="Times New Roman"/>
              </a:rPr>
              <a:t>Variant Management Module: </a:t>
            </a:r>
            <a:r>
              <a:rPr lang="en-US" sz="1600" spc="-5" dirty="0">
                <a:latin typeface="Times New Roman"/>
                <a:cs typeface="Times New Roman"/>
              </a:rPr>
              <a:t>This module focuses on the creation, modification, and deletion of variants associated with each asset. Users can define specific attributes and values for each variant, tailoring the system to accommodate diverse asset specifications. The ability to delete variants ensures adaptability to changing organizational requirements.</a:t>
            </a:r>
          </a:p>
          <a:p>
            <a:pPr marL="342900" indent="-342900" algn="just">
              <a:lnSpc>
                <a:spcPct val="150000"/>
              </a:lnSpc>
              <a:buAutoNum type="arabicPeriod" startAt="3"/>
            </a:pPr>
            <a:endParaRPr lang="en-US" sz="1600" spc="-5" dirty="0">
              <a:latin typeface="Times New Roman"/>
              <a:cs typeface="Times New Roman"/>
            </a:endParaRPr>
          </a:p>
          <a:p>
            <a:pPr marL="342900" indent="-342900" algn="just">
              <a:lnSpc>
                <a:spcPct val="150000"/>
              </a:lnSpc>
              <a:buAutoNum type="arabicPeriod" startAt="4"/>
            </a:pPr>
            <a:r>
              <a:rPr lang="en-US" b="1" spc="-5" dirty="0">
                <a:latin typeface="Times New Roman"/>
                <a:cs typeface="Times New Roman"/>
              </a:rPr>
              <a:t>Purchase Transaction Module: </a:t>
            </a:r>
            <a:r>
              <a:rPr lang="en-US" sz="1600" spc="-5" dirty="0">
                <a:latin typeface="Times New Roman"/>
                <a:cs typeface="Times New Roman"/>
              </a:rPr>
              <a:t>The Purchase Transaction module streamlines the procurement        process by allowing users to select and purchase products along with their specified variants. Users can easily navigate through available assets, select desired variants via checkboxes, and proceed with the purchase. This module ensures accuracy and efficiency in the procurement of assets. </a:t>
            </a:r>
          </a:p>
          <a:p>
            <a:endParaRPr lang="en-IN" sz="1600" dirty="0"/>
          </a:p>
        </p:txBody>
      </p:sp>
    </p:spTree>
    <p:extLst>
      <p:ext uri="{BB962C8B-B14F-4D97-AF65-F5344CB8AC3E}">
        <p14:creationId xmlns:p14="http://schemas.microsoft.com/office/powerpoint/2010/main" val="113670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1E34-C387-4905-55B9-A2EE7D132C6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635804C6-AA79-FE0C-916A-EC37FF70275C}"/>
              </a:ext>
            </a:extLst>
          </p:cNvPr>
          <p:cNvSpPr>
            <a:spLocks noGrp="1"/>
          </p:cNvSpPr>
          <p:nvPr>
            <p:ph type="body" idx="1"/>
          </p:nvPr>
        </p:nvSpPr>
        <p:spPr>
          <a:xfrm>
            <a:off x="228600" y="1008221"/>
            <a:ext cx="8083550" cy="954107"/>
          </a:xfrm>
        </p:spPr>
        <p:txBody>
          <a:bodyPr/>
          <a:lstStyle/>
          <a:p>
            <a:br>
              <a:rPr lang="en-US" sz="1800" b="1" dirty="0">
                <a:solidFill>
                  <a:schemeClr val="tx1"/>
                </a:solidFill>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Methodology</a:t>
            </a:r>
            <a:endParaRPr lang="en-IN" sz="2600"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5752B1B-12B7-BF9A-C0BB-2EE6C834D9E4}"/>
              </a:ext>
            </a:extLst>
          </p:cNvPr>
          <p:cNvSpPr txBox="1"/>
          <p:nvPr/>
        </p:nvSpPr>
        <p:spPr>
          <a:xfrm>
            <a:off x="434975" y="1752600"/>
            <a:ext cx="8686800" cy="4941737"/>
          </a:xfrm>
          <a:prstGeom prst="rect">
            <a:avLst/>
          </a:prstGeom>
          <a:noFill/>
        </p:spPr>
        <p:txBody>
          <a:bodyPr wrap="square" rtlCol="0">
            <a:spAutoFit/>
          </a:bodyPr>
          <a:lstStyle/>
          <a:p>
            <a:pPr marL="342900" indent="-342900" algn="just">
              <a:lnSpc>
                <a:spcPct val="150000"/>
              </a:lnSpc>
              <a:buAutoNum type="arabicPeriod"/>
            </a:pPr>
            <a:r>
              <a:rPr lang="en-US" b="1" dirty="0">
                <a:latin typeface="Times New Roman"/>
                <a:cs typeface="Times New Roman"/>
              </a:rPr>
              <a:t>Requirements Analysis:</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Clearly define the goals and functionalities of the Asset Management System.</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Engage with stakeholders to gather and document detailed requirements. Identify key features, user roles, and system constraints.</a:t>
            </a:r>
          </a:p>
          <a:p>
            <a:pPr algn="just">
              <a:lnSpc>
                <a:spcPct val="150000"/>
              </a:lnSpc>
            </a:pPr>
            <a:r>
              <a:rPr lang="en-US" b="1" dirty="0">
                <a:latin typeface="Times New Roman"/>
                <a:cs typeface="Times New Roman"/>
              </a:rPr>
              <a:t>2.    System Design:</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Create a blueprint of the system architecture and design the database schema.</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Design the user interface (UI) using wireframes or mockups. Plan the database structure, considering entities, relationships, and data flow.</a:t>
            </a:r>
          </a:p>
          <a:p>
            <a:pPr algn="just">
              <a:lnSpc>
                <a:spcPct val="150000"/>
              </a:lnSpc>
            </a:pPr>
            <a:r>
              <a:rPr lang="en-US" b="1" dirty="0">
                <a:latin typeface="Times New Roman"/>
                <a:cs typeface="Times New Roman"/>
              </a:rPr>
              <a:t>3.    Technology Stack Selection:</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Choose the appropriate technologies for frontend, backend, and database.</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Evaluate and select technologies based on project requirements, scalability, and the development team's expertise.  React.js for the front end, Node.js, Express for the backend, and MySQL for the database.</a:t>
            </a:r>
          </a:p>
        </p:txBody>
      </p:sp>
    </p:spTree>
    <p:extLst>
      <p:ext uri="{BB962C8B-B14F-4D97-AF65-F5344CB8AC3E}">
        <p14:creationId xmlns:p14="http://schemas.microsoft.com/office/powerpoint/2010/main" val="80296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23B2-9356-7B49-24F8-2C3A9F1E9ACA}"/>
              </a:ext>
            </a:extLst>
          </p:cNvPr>
          <p:cNvSpPr>
            <a:spLocks noGrp="1"/>
          </p:cNvSpPr>
          <p:nvPr>
            <p:ph type="title"/>
          </p:nvPr>
        </p:nvSpPr>
        <p:spPr>
          <a:xfrm>
            <a:off x="18288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8325243B-AAB8-A786-8B75-1553E6F82D12}"/>
              </a:ext>
            </a:extLst>
          </p:cNvPr>
          <p:cNvSpPr>
            <a:spLocks noGrp="1"/>
          </p:cNvSpPr>
          <p:nvPr>
            <p:ph type="body" idx="1"/>
          </p:nvPr>
        </p:nvSpPr>
        <p:spPr>
          <a:xfrm>
            <a:off x="685800" y="1600200"/>
            <a:ext cx="8083550" cy="4278094"/>
          </a:xfrm>
        </p:spPr>
        <p:txBody>
          <a:bodyPr/>
          <a:lstStyle/>
          <a:p>
            <a:pPr indent="-342900" algn="just" rtl="0">
              <a:lnSpc>
                <a:spcPct val="150000"/>
              </a:lnSpc>
              <a:buAutoNum type="arabicPeriod" startAt="4"/>
            </a:pPr>
            <a:r>
              <a:rPr lang="en-US" b="1" kern="1200" spc="-5" dirty="0">
                <a:latin typeface="Times New Roman"/>
                <a:cs typeface="Times New Roman"/>
              </a:rPr>
              <a:t>Implementation:</a:t>
            </a:r>
          </a:p>
          <a:p>
            <a:pPr algn="just" rtl="0">
              <a:lnSpc>
                <a:spcPct val="150000"/>
              </a:lnSpc>
            </a:pPr>
            <a:r>
              <a:rPr lang="en-US" sz="1600" b="1" kern="1200" dirty="0">
                <a:latin typeface="Times New Roman"/>
                <a:cs typeface="Times New Roman"/>
              </a:rPr>
              <a:t>Objective: </a:t>
            </a:r>
            <a:r>
              <a:rPr lang="en-US" sz="1600" kern="1200" spc="-5" dirty="0">
                <a:latin typeface="Times New Roman"/>
                <a:cs typeface="Times New Roman"/>
              </a:rPr>
              <a:t>Develop the system according to the design and requirements.</a:t>
            </a:r>
          </a:p>
          <a:p>
            <a:pPr algn="just" rtl="0">
              <a:lnSpc>
                <a:spcPct val="150000"/>
              </a:lnSpc>
            </a:pPr>
            <a:r>
              <a:rPr lang="en-US" sz="1600" b="1" kern="1200" dirty="0">
                <a:latin typeface="Times New Roman"/>
                <a:cs typeface="Times New Roman"/>
              </a:rPr>
              <a:t>Activities: </a:t>
            </a:r>
            <a:r>
              <a:rPr lang="en-US" sz="1600" kern="1200" spc="-5" dirty="0">
                <a:latin typeface="Times New Roman"/>
                <a:cs typeface="Times New Roman"/>
              </a:rPr>
              <a:t>Start by setting up the project structure. Implement each module iteratively, beginning with user authentication, asset management, and so on. Regularly test and debug as new features are added.</a:t>
            </a:r>
          </a:p>
          <a:p>
            <a:pPr indent="-342900" algn="just" rtl="0">
              <a:lnSpc>
                <a:spcPct val="150000"/>
              </a:lnSpc>
              <a:buAutoNum type="arabicPeriod" startAt="5"/>
            </a:pPr>
            <a:r>
              <a:rPr lang="en-US" b="1" kern="1200" spc="-5" dirty="0">
                <a:latin typeface="Times New Roman"/>
                <a:cs typeface="Times New Roman"/>
              </a:rPr>
              <a:t>Testing:</a:t>
            </a:r>
          </a:p>
          <a:p>
            <a:pPr algn="just" rtl="0">
              <a:lnSpc>
                <a:spcPct val="150000"/>
              </a:lnSpc>
            </a:pPr>
            <a:r>
              <a:rPr lang="en-US" sz="1600" b="1" kern="1200" dirty="0">
                <a:latin typeface="Times New Roman"/>
                <a:cs typeface="Times New Roman"/>
              </a:rPr>
              <a:t> Objective: </a:t>
            </a:r>
            <a:r>
              <a:rPr lang="en-US" sz="1600" kern="1200" spc="-5" dirty="0">
                <a:latin typeface="Times New Roman"/>
                <a:cs typeface="Times New Roman"/>
              </a:rPr>
              <a:t>Ensure the system functions correctly and meets requirements.</a:t>
            </a:r>
          </a:p>
          <a:p>
            <a:pPr algn="just" rtl="0">
              <a:lnSpc>
                <a:spcPct val="150000"/>
              </a:lnSpc>
            </a:pPr>
            <a:r>
              <a:rPr lang="en-US" sz="1600" b="1" kern="1200" dirty="0">
                <a:latin typeface="Times New Roman"/>
                <a:cs typeface="Times New Roman"/>
              </a:rPr>
              <a:t>Activities: </a:t>
            </a:r>
            <a:r>
              <a:rPr lang="en-US" sz="1600" kern="1200" spc="-5" dirty="0">
                <a:latin typeface="Times New Roman"/>
                <a:cs typeface="Times New Roman"/>
              </a:rPr>
              <a:t>Conduct unit testing for individual modules, integration testing to ensure components work together, and system testing to verify the entire application. Address any issues discovered during testing.</a:t>
            </a:r>
            <a:endParaRPr lang="en-IN" sz="1600" kern="1200" spc="-5" dirty="0">
              <a:latin typeface="Times New Roman"/>
              <a:cs typeface="Times New Roman"/>
            </a:endParaRPr>
          </a:p>
          <a:p>
            <a:endParaRPr lang="en-IN" sz="3200" kern="1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334476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600" y="1155428"/>
            <a:ext cx="825500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Results</a:t>
            </a:r>
          </a:p>
        </p:txBody>
      </p:sp>
      <p:pic>
        <p:nvPicPr>
          <p:cNvPr id="7" name="Content Placeholder 6">
            <a:extLst>
              <a:ext uri="{FF2B5EF4-FFF2-40B4-BE49-F238E27FC236}">
                <a16:creationId xmlns:a16="http://schemas.microsoft.com/office/drawing/2014/main" id="{D4F60529-E961-21C8-1ED4-F59842331652}"/>
              </a:ext>
            </a:extLst>
          </p:cNvPr>
          <p:cNvPicPr>
            <a:picLocks noGrp="1" noChangeAspect="1"/>
          </p:cNvPicPr>
          <p:nvPr>
            <p:ph sz="half" idx="3"/>
          </p:nvPr>
        </p:nvPicPr>
        <p:blipFill>
          <a:blip r:embed="rId2"/>
          <a:stretch>
            <a:fillRect/>
          </a:stretch>
        </p:blipFill>
        <p:spPr>
          <a:xfrm>
            <a:off x="4680963" y="1888852"/>
            <a:ext cx="4359275" cy="4526279"/>
          </a:xfrm>
          <a:prstGeom prst="rect">
            <a:avLst/>
          </a:prstGeom>
        </p:spPr>
      </p:pic>
      <p:pic>
        <p:nvPicPr>
          <p:cNvPr id="6" name="Content Placeholder 5">
            <a:extLst>
              <a:ext uri="{FF2B5EF4-FFF2-40B4-BE49-F238E27FC236}">
                <a16:creationId xmlns:a16="http://schemas.microsoft.com/office/drawing/2014/main" id="{A1841FDB-D3EF-D2AD-D9D4-D0CB1CB598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1038" y="1893602"/>
            <a:ext cx="4479925" cy="4526280"/>
          </a:xfrm>
          <a:prstGeom prst="rect">
            <a:avLst/>
          </a:prstGeom>
        </p:spPr>
      </p:pic>
      <p:sp>
        <p:nvSpPr>
          <p:cNvPr id="4" name="Title 1">
            <a:extLst>
              <a:ext uri="{FF2B5EF4-FFF2-40B4-BE49-F238E27FC236}">
                <a16:creationId xmlns:a16="http://schemas.microsoft.com/office/drawing/2014/main" id="{1E5B840A-70BC-DF61-7E32-A1C108818D1A}"/>
              </a:ext>
            </a:extLst>
          </p:cNvPr>
          <p:cNvSpPr txBox="1">
            <a:spLocks/>
          </p:cNvSpPr>
          <p:nvPr/>
        </p:nvSpPr>
        <p:spPr>
          <a:xfrm>
            <a:off x="1524000" y="439577"/>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584D765-5387-EEFF-01F0-42FE9BCCEEA4}"/>
              </a:ext>
            </a:extLst>
          </p:cNvPr>
          <p:cNvPicPr>
            <a:picLocks noGrp="1" noChangeAspect="1"/>
          </p:cNvPicPr>
          <p:nvPr>
            <p:ph sz="half" idx="2"/>
          </p:nvPr>
        </p:nvPicPr>
        <p:blipFill>
          <a:blip r:embed="rId2"/>
          <a:stretch>
            <a:fillRect/>
          </a:stretch>
        </p:blipFill>
        <p:spPr>
          <a:xfrm>
            <a:off x="152400" y="1524000"/>
            <a:ext cx="4283075" cy="4571999"/>
          </a:xfrm>
          <a:prstGeom prst="rect">
            <a:avLst/>
          </a:prstGeom>
        </p:spPr>
      </p:pic>
      <p:pic>
        <p:nvPicPr>
          <p:cNvPr id="12" name="Content Placeholder 11">
            <a:extLst>
              <a:ext uri="{FF2B5EF4-FFF2-40B4-BE49-F238E27FC236}">
                <a16:creationId xmlns:a16="http://schemas.microsoft.com/office/drawing/2014/main" id="{4075D7FC-29DA-4302-4DB2-304F6A423E97}"/>
              </a:ext>
            </a:extLst>
          </p:cNvPr>
          <p:cNvPicPr>
            <a:picLocks noGrp="1" noChangeAspect="1"/>
          </p:cNvPicPr>
          <p:nvPr>
            <p:ph sz="half" idx="3"/>
          </p:nvPr>
        </p:nvPicPr>
        <p:blipFill>
          <a:blip r:embed="rId3"/>
          <a:stretch>
            <a:fillRect/>
          </a:stretch>
        </p:blipFill>
        <p:spPr>
          <a:xfrm>
            <a:off x="4435475" y="1524000"/>
            <a:ext cx="4479925" cy="4571999"/>
          </a:xfrm>
          <a:prstGeom prst="rect">
            <a:avLst/>
          </a:prstGeom>
        </p:spPr>
      </p:pic>
      <p:sp>
        <p:nvSpPr>
          <p:cNvPr id="3" name="object 3"/>
          <p:cNvSpPr txBox="1">
            <a:spLocks noGrp="1"/>
          </p:cNvSpPr>
          <p:nvPr>
            <p:ph type="sldNum" sz="quarter" idx="7"/>
          </p:nvPr>
        </p:nvSpPr>
        <p:spPr>
          <a:xfrm>
            <a:off x="8496300" y="6536393"/>
            <a:ext cx="228600" cy="179536"/>
          </a:xfrm>
          <a:prstGeom prst="rect">
            <a:avLst/>
          </a:prstGeom>
        </p:spPr>
        <p:txBody>
          <a:bodyPr vert="horz" wrap="square" lIns="0" tIns="0" rIns="0" bIns="0" rtlCol="0">
            <a:spAutoFit/>
          </a:bodyPr>
          <a:lstStyle/>
          <a:p>
            <a:pPr marL="38100">
              <a:lnSpc>
                <a:spcPts val="1410"/>
              </a:lnSpc>
            </a:pPr>
            <a:endParaRPr dirty="0"/>
          </a:p>
        </p:txBody>
      </p:sp>
      <p:sp>
        <p:nvSpPr>
          <p:cNvPr id="2" name="Title 1">
            <a:extLst>
              <a:ext uri="{FF2B5EF4-FFF2-40B4-BE49-F238E27FC236}">
                <a16:creationId xmlns:a16="http://schemas.microsoft.com/office/drawing/2014/main" id="{FC3DE36D-C1FD-AEFF-E7F7-F6724A82C33E}"/>
              </a:ext>
            </a:extLst>
          </p:cNvPr>
          <p:cNvSpPr>
            <a:spLocks noGrp="1"/>
          </p:cNvSpPr>
          <p:nvPr>
            <p:ph type="title"/>
          </p:nvPr>
        </p:nvSpPr>
        <p:spPr>
          <a:xfrm>
            <a:off x="1600200" y="515779"/>
            <a:ext cx="8255000" cy="492443"/>
          </a:xfrm>
        </p:spPr>
        <p:txBody>
          <a:bodyPr/>
          <a:lstStyle/>
          <a:p>
            <a:r>
              <a:rPr lang="en-US" sz="3200" dirty="0">
                <a:latin typeface="Times New Roman"/>
                <a:cs typeface="Times New Roman"/>
              </a:rPr>
              <a:t>ASSET MANAGEMENT SYSTEM</a:t>
            </a:r>
            <a:endParaRPr lang="en-IN" sz="32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339175"/>
            <a:ext cx="2841625"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684EF12A-1514-F8B2-378D-1ECAE2A6C026}"/>
              </a:ext>
            </a:extLst>
          </p:cNvPr>
          <p:cNvSpPr txBox="1"/>
          <p:nvPr/>
        </p:nvSpPr>
        <p:spPr>
          <a:xfrm>
            <a:off x="444500" y="2138695"/>
            <a:ext cx="7937500" cy="2633413"/>
          </a:xfrm>
          <a:prstGeom prst="rect">
            <a:avLst/>
          </a:prstGeom>
          <a:noFill/>
        </p:spPr>
        <p:txBody>
          <a:bodyPr wrap="square">
            <a:spAutoFit/>
          </a:bodyPr>
          <a:lstStyle/>
          <a:p>
            <a:pPr algn="just">
              <a:lnSpc>
                <a:spcPct val="150000"/>
              </a:lnSpc>
            </a:pPr>
            <a:r>
              <a:rPr lang="en-US" sz="1600" spc="-5" dirty="0">
                <a:latin typeface="Times New Roman"/>
                <a:cs typeface="Times New Roman"/>
              </a:rPr>
              <a:t> 	The Asset Management System project has successfully implemented a user-friendly solution using React.js, Node.js, Express, and MySQL. With modules for user authentication, asset and variant management and efficient search capabilities, the system provides a comprehensive platform for seamless asset tracking. The deployment-ready application showcases a modular design, data accuracy, and scalability. As we move towards implementation, the Asset Management System is poised to enhance operational efficiency, offering a robust solution to meet the evolving asset management needs of our organization.</a:t>
            </a:r>
            <a:endParaRPr lang="en-IN" sz="1600" spc="-5" dirty="0">
              <a:latin typeface="Times New Roman"/>
              <a:cs typeface="Times New Roman"/>
            </a:endParaRPr>
          </a:p>
        </p:txBody>
      </p:sp>
      <p:sp>
        <p:nvSpPr>
          <p:cNvPr id="3" name="Title 1">
            <a:extLst>
              <a:ext uri="{FF2B5EF4-FFF2-40B4-BE49-F238E27FC236}">
                <a16:creationId xmlns:a16="http://schemas.microsoft.com/office/drawing/2014/main" id="{FBA60B23-56E1-F7CD-6014-BBDD3FFA64C8}"/>
              </a:ext>
            </a:extLst>
          </p:cNvPr>
          <p:cNvSpPr txBox="1">
            <a:spLocks/>
          </p:cNvSpPr>
          <p:nvPr/>
        </p:nvSpPr>
        <p:spPr>
          <a:xfrm>
            <a:off x="1730377" y="614088"/>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44883"/>
            <a:ext cx="60959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2</a:t>
            </a:fld>
            <a:endParaRPr dirty="0"/>
          </a:p>
        </p:txBody>
      </p:sp>
      <p:sp>
        <p:nvSpPr>
          <p:cNvPr id="3" name="object 3"/>
          <p:cNvSpPr txBox="1"/>
          <p:nvPr/>
        </p:nvSpPr>
        <p:spPr>
          <a:xfrm>
            <a:off x="492125" y="1593267"/>
            <a:ext cx="8232775" cy="3984873"/>
          </a:xfrm>
          <a:prstGeom prst="rect">
            <a:avLst/>
          </a:prstGeom>
        </p:spPr>
        <p:txBody>
          <a:bodyPr vert="horz" wrap="square" lIns="0" tIns="12700" rIns="0" bIns="0" rtlCol="0">
            <a:spAutoFit/>
          </a:bodyPr>
          <a:lstStyle/>
          <a:p>
            <a:pPr marL="12700" algn="just">
              <a:lnSpc>
                <a:spcPct val="150000"/>
              </a:lnSpc>
              <a:spcBef>
                <a:spcPts val="100"/>
              </a:spcBef>
            </a:pPr>
            <a:r>
              <a:rPr sz="2400" b="1" spc="-5" dirty="0">
                <a:latin typeface="Times New Roman"/>
                <a:cs typeface="Times New Roman"/>
              </a:rPr>
              <a:t>Abstract</a:t>
            </a:r>
            <a:r>
              <a:rPr sz="2400" b="1" spc="-25" dirty="0">
                <a:latin typeface="Times New Roman"/>
                <a:cs typeface="Times New Roman"/>
              </a:rPr>
              <a:t> </a:t>
            </a:r>
            <a:r>
              <a:rPr sz="2400" b="1" dirty="0">
                <a:latin typeface="Times New Roman"/>
                <a:cs typeface="Times New Roman"/>
              </a:rPr>
              <a:t>:</a:t>
            </a:r>
            <a:r>
              <a:rPr lang="en-US" sz="2400" b="1" dirty="0">
                <a:latin typeface="Times New Roman"/>
                <a:cs typeface="Times New Roman"/>
              </a:rPr>
              <a:t> </a:t>
            </a:r>
            <a:r>
              <a:rPr lang="en-IN" dirty="0">
                <a:latin typeface="Times New Roman" panose="02020603050405020304" pitchFamily="18" charset="0"/>
                <a:cs typeface="Times New Roman" panose="02020603050405020304" pitchFamily="18" charset="0"/>
              </a:rPr>
              <a:t>In this project,  we developed a system for </a:t>
            </a:r>
            <a:r>
              <a:rPr lang="en-US" dirty="0">
                <a:latin typeface="Times New Roman"/>
                <a:cs typeface="Times New Roman"/>
              </a:rPr>
              <a:t>effective  management  of asset  for organizations to optimize their resources and streamline operations. This abstract introduces an innovative Asset Management System built on the MERN (MySQL, Express, React, Node) stack, designed to efficiently manage product data. This web-based solution offers a comprehensive approach</a:t>
            </a:r>
            <a:r>
              <a:rPr lang="en-US" spc="-10" dirty="0">
                <a:latin typeface="Times New Roman"/>
                <a:cs typeface="Times New Roman"/>
              </a:rPr>
              <a:t>. The system allows users to record, categorize, and monitor a wide array of products within an organization.</a:t>
            </a:r>
            <a:r>
              <a:rPr lang="en-US" sz="2400" dirty="0"/>
              <a:t> </a:t>
            </a:r>
            <a:r>
              <a:rPr lang="en-US" dirty="0"/>
              <a:t>Once the product is searched into the database it fetch the variants available for the product. Before fetching master has accesses to add products , variants, values </a:t>
            </a:r>
            <a:r>
              <a:rPr lang="en-US" dirty="0" err="1"/>
              <a:t>etc</a:t>
            </a:r>
            <a:r>
              <a:rPr lang="en-US" dirty="0"/>
              <a:t> .In react it offence more scalable dynamically</a:t>
            </a:r>
            <a:endParaRPr sz="2400" dirty="0">
              <a:latin typeface="Times New Roman"/>
              <a:cs typeface="Times New Roman"/>
            </a:endParaRPr>
          </a:p>
        </p:txBody>
      </p:sp>
      <p:sp>
        <p:nvSpPr>
          <p:cNvPr id="4" name="object 4"/>
          <p:cNvSpPr txBox="1"/>
          <p:nvPr/>
        </p:nvSpPr>
        <p:spPr>
          <a:xfrm>
            <a:off x="517526" y="5758166"/>
            <a:ext cx="8232774" cy="6591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Keywords:</a:t>
            </a:r>
            <a:r>
              <a:rPr lang="en-US" sz="2400" b="1" spc="-5" dirty="0">
                <a:latin typeface="Times New Roman"/>
                <a:cs typeface="Times New Roman"/>
              </a:rPr>
              <a:t> </a:t>
            </a:r>
            <a:r>
              <a:rPr lang="en-US" spc="-5" dirty="0">
                <a:latin typeface="Times New Roman"/>
                <a:cs typeface="Times New Roman"/>
              </a:rPr>
              <a:t>Asset management , MERN stack , scalability , categorization , streamline operations</a:t>
            </a:r>
            <a:r>
              <a:rPr spc="15" dirty="0">
                <a:latin typeface="Times New Roman"/>
                <a:cs typeface="Times New Roman"/>
              </a:rPr>
              <a:t> </a:t>
            </a:r>
            <a:r>
              <a:rPr lang="en-US" spc="15" dirty="0">
                <a:latin typeface="Times New Roman"/>
                <a:cs typeface="Times New Roman"/>
              </a:rPr>
              <a:t>, variants</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414621"/>
            <a:ext cx="544195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Future</a:t>
            </a:r>
            <a:r>
              <a:rPr sz="3200" b="1" spc="-95" dirty="0">
                <a:solidFill>
                  <a:schemeClr val="tx1"/>
                </a:solidFill>
                <a:latin typeface="Times New Roman" panose="02020603050405020304" pitchFamily="18" charset="0"/>
                <a:cs typeface="Times New Roman" panose="02020603050405020304" pitchFamily="18" charset="0"/>
              </a:rPr>
              <a:t> </a:t>
            </a:r>
            <a:r>
              <a:rPr sz="3200" b="1" spc="-5" dirty="0">
                <a:solidFill>
                  <a:schemeClr val="tx1"/>
                </a:solidFill>
                <a:latin typeface="Times New Roman" panose="02020603050405020304" pitchFamily="18" charset="0"/>
                <a:cs typeface="Times New Roman" panose="02020603050405020304" pitchFamily="18" charset="0"/>
              </a:rPr>
              <a:t>Enhancement</a:t>
            </a:r>
          </a:p>
        </p:txBody>
      </p:sp>
      <p:sp>
        <p:nvSpPr>
          <p:cNvPr id="6" name="TextBox 5">
            <a:extLst>
              <a:ext uri="{FF2B5EF4-FFF2-40B4-BE49-F238E27FC236}">
                <a16:creationId xmlns:a16="http://schemas.microsoft.com/office/drawing/2014/main" id="{DD25F84B-6D36-2343-6CA7-9BBD504BA079}"/>
              </a:ext>
            </a:extLst>
          </p:cNvPr>
          <p:cNvSpPr txBox="1"/>
          <p:nvPr/>
        </p:nvSpPr>
        <p:spPr>
          <a:xfrm>
            <a:off x="533400" y="2514600"/>
            <a:ext cx="8077200" cy="1894749"/>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In our roadmap for future enhancements, we prioritize the application with advanced search filters. Another significant upgrade includes the capability to add images to product profiles, providing a visual dimension to asset management. Recognizing the increasing demand for on-the-go access, we are exploring the development of a mobile compatibility, offering users the flexibility to manage assets from their </a:t>
            </a:r>
            <a:r>
              <a:rPr lang="en-US" sz="1600">
                <a:latin typeface="Times New Roman" panose="02020603050405020304" pitchFamily="18" charset="0"/>
                <a:cs typeface="Times New Roman" panose="02020603050405020304" pitchFamily="18" charset="0"/>
              </a:rPr>
              <a:t>smartphones.</a:t>
            </a:r>
            <a:endParaRPr lang="en-IN" sz="16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C6C2D5C2-3321-3D4B-7E80-76ABC2106B48}"/>
              </a:ext>
            </a:extLst>
          </p:cNvPr>
          <p:cNvSpPr txBox="1">
            <a:spLocks/>
          </p:cNvSpPr>
          <p:nvPr/>
        </p:nvSpPr>
        <p:spPr>
          <a:xfrm>
            <a:off x="1828800" y="609599"/>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dirty="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666C-586C-E736-0FDD-40998D48DF44}"/>
              </a:ext>
            </a:extLst>
          </p:cNvPr>
          <p:cNvSpPr>
            <a:spLocks noGrp="1"/>
          </p:cNvSpPr>
          <p:nvPr>
            <p:ph type="title"/>
          </p:nvPr>
        </p:nvSpPr>
        <p:spPr>
          <a:xfrm>
            <a:off x="1524000" y="762000"/>
            <a:ext cx="8255000" cy="492443"/>
          </a:xfrm>
        </p:spPr>
        <p:txBody>
          <a:bodyPr/>
          <a:lstStyle/>
          <a:p>
            <a:r>
              <a:rPr lang="en-US" sz="3200" dirty="0">
                <a:latin typeface="Times New Roman"/>
                <a:cs typeface="Times New Roman"/>
              </a:rPr>
              <a:t>ASSET MANAGEMENT SYSTEM</a:t>
            </a:r>
            <a:endParaRPr lang="en-IN" sz="3200" dirty="0">
              <a:latin typeface="Times New Roman"/>
              <a:cs typeface="Times New Roman"/>
            </a:endParaRPr>
          </a:p>
        </p:txBody>
      </p:sp>
      <p:sp>
        <p:nvSpPr>
          <p:cNvPr id="3" name="Text Placeholder 2">
            <a:extLst>
              <a:ext uri="{FF2B5EF4-FFF2-40B4-BE49-F238E27FC236}">
                <a16:creationId xmlns:a16="http://schemas.microsoft.com/office/drawing/2014/main" id="{ECA512FF-0FEA-2DDF-EB5A-244B2A249D1A}"/>
              </a:ext>
            </a:extLst>
          </p:cNvPr>
          <p:cNvSpPr>
            <a:spLocks noGrp="1"/>
          </p:cNvSpPr>
          <p:nvPr>
            <p:ph type="body" idx="1"/>
          </p:nvPr>
        </p:nvSpPr>
        <p:spPr>
          <a:xfrm>
            <a:off x="457200" y="1600200"/>
            <a:ext cx="8083550" cy="4797724"/>
          </a:xfrm>
        </p:spPr>
        <p:txBody>
          <a:bodyPr/>
          <a:lstStyle/>
          <a:p>
            <a:pPr>
              <a:lnSpc>
                <a:spcPct val="150000"/>
              </a:lnSpc>
            </a:pPr>
            <a:r>
              <a:rPr lang="en-IN" sz="2400" b="1" kern="1200" spc="-5" dirty="0">
                <a:latin typeface="Times New Roman"/>
                <a:cs typeface="Times New Roman"/>
              </a:rPr>
              <a:t>Introduction </a:t>
            </a:r>
          </a:p>
          <a:p>
            <a:pPr>
              <a:lnSpc>
                <a:spcPct val="150000"/>
              </a:lnSpc>
            </a:pPr>
            <a:r>
              <a:rPr lang="en-IN" sz="2400" b="1" kern="1200" spc="-5" dirty="0">
                <a:latin typeface="Times New Roman"/>
                <a:cs typeface="Times New Roman"/>
              </a:rPr>
              <a:t>	</a:t>
            </a:r>
            <a:r>
              <a:rPr lang="en-US" kern="1200" dirty="0">
                <a:latin typeface="Times New Roman"/>
                <a:cs typeface="Times New Roman"/>
              </a:rPr>
              <a:t>The Asset Management System is a web-based application designed to streamline asset tracking and management within organizations. Developed using React.js for the front end and Node.js for the back end, the system ensures secure user authentication and authorization with role-based permissions. The intuitive dashboard provides a quick overview of asset status and distribution through visualizations and charts. Key features include comprehensive asset management and  search capabilities. The technology stack incorporates React.js for its interactive UI and Node.js for its scalability on the backend. A relational database ensures data integrity. Overall, the system aims to enhance organizational efficiency by providing a user-friendly platform for managing assets, contributing to improved productivity and resource optimization. </a:t>
            </a:r>
            <a:endParaRPr lang="en-IN" kern="1200" dirty="0">
              <a:latin typeface="Times New Roman"/>
              <a:cs typeface="Times New Roman"/>
            </a:endParaRPr>
          </a:p>
        </p:txBody>
      </p:sp>
    </p:spTree>
    <p:extLst>
      <p:ext uri="{BB962C8B-B14F-4D97-AF65-F5344CB8AC3E}">
        <p14:creationId xmlns:p14="http://schemas.microsoft.com/office/powerpoint/2010/main" val="407012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702564"/>
            <a:ext cx="60198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4</a:t>
            </a:fld>
            <a:endParaRPr dirty="0"/>
          </a:p>
        </p:txBody>
      </p:sp>
      <p:sp>
        <p:nvSpPr>
          <p:cNvPr id="3" name="object 3"/>
          <p:cNvSpPr txBox="1"/>
          <p:nvPr/>
        </p:nvSpPr>
        <p:spPr>
          <a:xfrm>
            <a:off x="530225" y="1317751"/>
            <a:ext cx="7974965" cy="4446345"/>
          </a:xfrm>
          <a:prstGeom prst="rect">
            <a:avLst/>
          </a:prstGeom>
        </p:spPr>
        <p:txBody>
          <a:bodyPr vert="horz" wrap="square" lIns="0" tIns="78740" rIns="0" bIns="0" rtlCol="0">
            <a:spAutoFit/>
          </a:bodyPr>
          <a:lstStyle/>
          <a:p>
            <a:pPr marL="12700" algn="just">
              <a:lnSpc>
                <a:spcPct val="150000"/>
              </a:lnSpc>
              <a:spcBef>
                <a:spcPts val="620"/>
              </a:spcBef>
            </a:pPr>
            <a:r>
              <a:rPr sz="2600" b="1" spc="-5" dirty="0">
                <a:latin typeface="Times New Roman"/>
                <a:cs typeface="Times New Roman"/>
              </a:rPr>
              <a:t>Problem</a:t>
            </a:r>
            <a:r>
              <a:rPr sz="2600" b="1" spc="-50" dirty="0">
                <a:latin typeface="Times New Roman"/>
                <a:cs typeface="Times New Roman"/>
              </a:rPr>
              <a:t> </a:t>
            </a:r>
            <a:r>
              <a:rPr sz="2600" b="1" spc="-5" dirty="0">
                <a:latin typeface="Times New Roman"/>
                <a:cs typeface="Times New Roman"/>
              </a:rPr>
              <a:t>Statement:</a:t>
            </a:r>
            <a:r>
              <a:rPr lang="en-US" sz="2600" b="1" spc="-5" dirty="0">
                <a:latin typeface="Times New Roman"/>
                <a:cs typeface="Times New Roman"/>
              </a:rPr>
              <a:t> </a:t>
            </a:r>
            <a:r>
              <a:rPr lang="en-US" spc="-5" dirty="0">
                <a:latin typeface="Times New Roman"/>
                <a:cs typeface="Times New Roman"/>
              </a:rPr>
              <a:t>In today's rapidly evolving business landscape, the efficient management of asset is more importance to organizations seeking to optimize resource allocation and streamline their operations. Despite the significance of effective asset management, many organizations face challenges in cataloging, monitoring, and categorizing their products. This often results in inefficient resource utilization and hinders decision-making processes.</a:t>
            </a:r>
          </a:p>
          <a:p>
            <a:pPr marL="12700" algn="just">
              <a:lnSpc>
                <a:spcPct val="150000"/>
              </a:lnSpc>
              <a:spcBef>
                <a:spcPts val="620"/>
              </a:spcBef>
            </a:pPr>
            <a:r>
              <a:rPr lang="en-US" spc="-5" dirty="0">
                <a:latin typeface="Times New Roman"/>
                <a:cs typeface="Times New Roman"/>
              </a:rPr>
              <a:t>To address this issue, we propose the development of an innovative Asset Management System built on the MERN (MySQL, Express, React, Node) stack. The primary problem that this system aims to solve is the lack of a robust and comprehensive solution for managing product data effectively.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56464"/>
            <a:ext cx="60197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491973" y="1676400"/>
            <a:ext cx="8156575" cy="4400179"/>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Existing</a:t>
            </a:r>
            <a:r>
              <a:rPr sz="2600" b="1" spc="-25" dirty="0">
                <a:latin typeface="Times New Roman"/>
                <a:cs typeface="Times New Roman"/>
              </a:rPr>
              <a:t> </a:t>
            </a:r>
            <a:r>
              <a:rPr sz="2600" b="1" spc="-5" dirty="0">
                <a:latin typeface="Times New Roman"/>
                <a:cs typeface="Times New Roman"/>
              </a:rPr>
              <a:t>system</a:t>
            </a:r>
            <a:r>
              <a:rPr sz="2600" b="1" spc="-20" dirty="0">
                <a:latin typeface="Times New Roman"/>
                <a:cs typeface="Times New Roman"/>
              </a:rPr>
              <a:t> </a:t>
            </a:r>
            <a:r>
              <a:rPr sz="2600" b="1" dirty="0">
                <a:latin typeface="Times New Roman"/>
                <a:cs typeface="Times New Roman"/>
              </a:rPr>
              <a:t>and</a:t>
            </a:r>
            <a:r>
              <a:rPr sz="2600" b="1" spc="-15" dirty="0">
                <a:latin typeface="Times New Roman"/>
                <a:cs typeface="Times New Roman"/>
              </a:rPr>
              <a:t> </a:t>
            </a:r>
            <a:r>
              <a:rPr sz="2600" b="1" spc="-5" dirty="0">
                <a:latin typeface="Times New Roman"/>
                <a:cs typeface="Times New Roman"/>
              </a:rPr>
              <a:t>its</a:t>
            </a:r>
            <a:r>
              <a:rPr sz="2600" b="1" spc="-20" dirty="0">
                <a:latin typeface="Times New Roman"/>
                <a:cs typeface="Times New Roman"/>
              </a:rPr>
              <a:t> </a:t>
            </a:r>
            <a:r>
              <a:rPr sz="2600" b="1" spc="-5" dirty="0">
                <a:latin typeface="Times New Roman"/>
                <a:cs typeface="Times New Roman"/>
              </a:rPr>
              <a:t>drawbacks:</a:t>
            </a:r>
            <a:endParaRPr lang="en-US" sz="2600" b="1" spc="-5" dirty="0">
              <a:latin typeface="Times New Roman"/>
              <a:cs typeface="Times New Roman"/>
            </a:endParaRPr>
          </a:p>
          <a:p>
            <a:pPr marL="12700" algn="just">
              <a:lnSpc>
                <a:spcPct val="150000"/>
              </a:lnSpc>
              <a:spcBef>
                <a:spcPts val="620"/>
              </a:spcBef>
            </a:pPr>
            <a:r>
              <a:rPr lang="en-IN" sz="2600" b="1" spc="-5" dirty="0">
                <a:latin typeface="Times New Roman"/>
                <a:cs typeface="Times New Roman"/>
              </a:rPr>
              <a:t>	</a:t>
            </a:r>
            <a:r>
              <a:rPr lang="en-US" dirty="0">
                <a:latin typeface="Times New Roman"/>
                <a:cs typeface="Times New Roman"/>
              </a:rPr>
              <a:t>The existing systems for asset management in many organizations often suffer from several drawbacks, hindering their effectiveness in optimizing resources and streamlining operations.</a:t>
            </a:r>
          </a:p>
          <a:p>
            <a:pPr marL="12700" algn="just">
              <a:lnSpc>
                <a:spcPct val="150000"/>
              </a:lnSpc>
              <a:spcBef>
                <a:spcPts val="620"/>
              </a:spcBef>
            </a:pPr>
            <a:endParaRPr lang="en-US" dirty="0">
              <a:latin typeface="Times New Roman"/>
              <a:cs typeface="Times New Roman"/>
            </a:endParaRP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Manual data Entry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Limited Accessibility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Lack of Real- Time Updates</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Inadequate Categorization And Search	</a:t>
            </a:r>
            <a:endParaRPr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569364"/>
            <a:ext cx="68580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228600" y="1164277"/>
            <a:ext cx="8537576" cy="4969566"/>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Literature</a:t>
            </a:r>
            <a:r>
              <a:rPr sz="2600" b="1" spc="-50" dirty="0">
                <a:latin typeface="Times New Roman"/>
                <a:cs typeface="Times New Roman"/>
              </a:rPr>
              <a:t> </a:t>
            </a:r>
            <a:r>
              <a:rPr sz="2600" b="1" spc="-5" dirty="0">
                <a:latin typeface="Times New Roman"/>
                <a:cs typeface="Times New Roman"/>
              </a:rPr>
              <a:t>survey</a:t>
            </a:r>
            <a:endParaRPr sz="2600" dirty="0">
              <a:latin typeface="Times New Roman"/>
              <a:cs typeface="Times New Roman"/>
            </a:endParaRPr>
          </a:p>
          <a:p>
            <a:pPr marL="561975" algn="just">
              <a:lnSpc>
                <a:spcPct val="150000"/>
              </a:lnSpc>
              <a:spcBef>
                <a:spcPts val="520"/>
              </a:spcBef>
              <a:tabLst>
                <a:tab pos="2465070" algn="l"/>
              </a:tabLst>
            </a:pPr>
            <a:r>
              <a:rPr lang="en-US" b="0" i="0" dirty="0">
                <a:effectLst/>
                <a:latin typeface="Times New Roman" panose="02020603050405020304" pitchFamily="18" charset="0"/>
                <a:cs typeface="Times New Roman" panose="02020603050405020304" pitchFamily="18" charset="0"/>
              </a:rPr>
              <a:t>[1]</a:t>
            </a:r>
            <a:r>
              <a:rPr lang="en-IN" dirty="0"/>
              <a:t> Investigation: A Productive Asset Management Web Application </a:t>
            </a:r>
            <a:r>
              <a:rPr lang="en-US" dirty="0"/>
              <a:t>Computer Systems Science &amp; Engineering DOI:10.32604/csse.2021.015314</a:t>
            </a:r>
            <a:endParaRPr lang="en-US" b="0" i="0" dirty="0">
              <a:effectLst/>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US" dirty="0">
                <a:latin typeface="Times New Roman" panose="02020603050405020304" pitchFamily="18" charset="0"/>
                <a:cs typeface="Times New Roman" panose="02020603050405020304" pitchFamily="18" charset="0"/>
              </a:rPr>
              <a:t>[2] </a:t>
            </a:r>
            <a:r>
              <a:rPr lang="en-IN" b="0" i="0" dirty="0">
                <a:effectLst/>
                <a:latin typeface="Times New Roman" panose="02020603050405020304" pitchFamily="18" charset="0"/>
                <a:cs typeface="Times New Roman" panose="02020603050405020304" pitchFamily="18" charset="0"/>
              </a:rPr>
              <a:t>M Wang, J Tan, Y Li - 2015 IEEE international conference on …, 2015 - ieeexplore.ieee.org</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[3] </a:t>
            </a:r>
            <a:r>
              <a:rPr lang="en-US" dirty="0"/>
              <a:t>Markus </a:t>
            </a:r>
            <a:r>
              <a:rPr lang="en-US" dirty="0" err="1"/>
              <a:t>Keinänen</a:t>
            </a:r>
            <a:r>
              <a:rPr lang="en-US" dirty="0"/>
              <a:t> Creation of a web service using the MERN stack</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 Sarkar</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 Patel</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 Dave</a:t>
            </a:r>
            <a:r>
              <a:rPr lang="en-IN" b="0" i="0" dirty="0">
                <a:effectLst/>
                <a:latin typeface="Times New Roman" panose="02020603050405020304" pitchFamily="18" charset="0"/>
                <a:cs typeface="Times New Roman" panose="02020603050405020304" pitchFamily="18" charset="0"/>
              </a:rPr>
              <a:t> - … Journal of Construction </a:t>
            </a:r>
            <a:r>
              <a:rPr lang="en-IN" b="1" i="0" dirty="0">
                <a:effectLst/>
                <a:latin typeface="Times New Roman" panose="02020603050405020304" pitchFamily="18" charset="0"/>
                <a:cs typeface="Times New Roman" panose="02020603050405020304" pitchFamily="18" charset="0"/>
              </a:rPr>
              <a:t>Management</a:t>
            </a:r>
            <a:r>
              <a:rPr lang="en-IN" b="0" i="0" dirty="0">
                <a:effectLst/>
                <a:latin typeface="Times New Roman" panose="02020603050405020304" pitchFamily="18" charset="0"/>
                <a:cs typeface="Times New Roman" panose="02020603050405020304" pitchFamily="18" charset="0"/>
              </a:rPr>
              <a:t>, 2022 - Taylor &amp; Francis</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[5] </a:t>
            </a:r>
            <a:r>
              <a:rPr lang="en-US" b="0" i="0" dirty="0">
                <a:effectLst/>
                <a:latin typeface="Times New Roman" panose="02020603050405020304" pitchFamily="18" charset="0"/>
                <a:cs typeface="Times New Roman" panose="02020603050405020304" pitchFamily="18" charset="0"/>
              </a:rPr>
              <a:t>L Turnip, A</a:t>
            </a:r>
            <a:r>
              <a:rPr lang="en-US" b="0" i="0" dirty="0">
                <a:solidFill>
                  <a:srgbClr val="E1D7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b="0" i="0"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Triayudi</a:t>
            </a:r>
            <a:r>
              <a:rPr lang="en-US" b="0" i="0"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ID  </a:t>
            </a:r>
            <a:r>
              <a:rPr lang="en-US" b="0" i="0"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Solihati</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Jurnal</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Mantik</a:t>
            </a:r>
            <a:r>
              <a:rPr lang="en-US" b="0" i="0" dirty="0">
                <a:effectLst/>
                <a:latin typeface="Times New Roman" panose="02020603050405020304" pitchFamily="18" charset="0"/>
                <a:cs typeface="Times New Roman" panose="02020603050405020304" pitchFamily="18" charset="0"/>
              </a:rPr>
              <a:t> , 2020 - iocscience.org</a:t>
            </a:r>
            <a:endParaRPr lang="en-IN" dirty="0">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Asset Management Information System Using the Waterfall Method (Case Study: National University)</a:t>
            </a:r>
            <a:endParaRPr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778764"/>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7</a:t>
            </a:fld>
            <a:endParaRPr dirty="0"/>
          </a:p>
        </p:txBody>
      </p:sp>
      <p:sp>
        <p:nvSpPr>
          <p:cNvPr id="3" name="object 3"/>
          <p:cNvSpPr txBox="1"/>
          <p:nvPr/>
        </p:nvSpPr>
        <p:spPr>
          <a:xfrm>
            <a:off x="228600" y="1459991"/>
            <a:ext cx="8686800" cy="5008422"/>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Times New Roman"/>
                <a:cs typeface="Times New Roman"/>
              </a:rPr>
              <a:t>Proposed</a:t>
            </a:r>
            <a:r>
              <a:rPr sz="2600" b="1" spc="-20" dirty="0">
                <a:latin typeface="Times New Roman"/>
                <a:cs typeface="Times New Roman"/>
              </a:rPr>
              <a:t> </a:t>
            </a:r>
            <a:r>
              <a:rPr sz="2600" b="1" spc="-5" dirty="0">
                <a:latin typeface="Times New Roman"/>
                <a:cs typeface="Times New Roman"/>
              </a:rPr>
              <a:t>Method</a:t>
            </a:r>
            <a:endParaRPr lang="en-US" sz="2600" b="1" spc="-5" dirty="0">
              <a:latin typeface="Times New Roman"/>
              <a:cs typeface="Times New Roman"/>
            </a:endParaRPr>
          </a:p>
          <a:p>
            <a:pPr marL="12700" algn="just">
              <a:lnSpc>
                <a:spcPct val="150000"/>
              </a:lnSpc>
              <a:spcBef>
                <a:spcPts val="100"/>
              </a:spcBef>
            </a:pPr>
            <a:r>
              <a:rPr lang="en-IN" sz="1600" spc="-5" dirty="0">
                <a:latin typeface="Times New Roman"/>
                <a:cs typeface="Times New Roman"/>
              </a:rPr>
              <a:t>In this we proposed </a:t>
            </a:r>
            <a:r>
              <a:rPr lang="en-US" sz="1600" spc="-5" dirty="0">
                <a:latin typeface="Times New Roman"/>
                <a:cs typeface="Times New Roman"/>
              </a:rPr>
              <a:t>Asset management using the MERN (MYSQL, Express.js, React.js, Node.js) stack for web development involves creating a system to efficiently track and manage assets within an organization</a:t>
            </a:r>
          </a:p>
          <a:p>
            <a:pPr marL="12700" algn="just">
              <a:lnSpc>
                <a:spcPct val="150000"/>
              </a:lnSpc>
              <a:spcBef>
                <a:spcPts val="100"/>
              </a:spcBef>
            </a:pPr>
            <a:r>
              <a:rPr lang="en-US" sz="1600" dirty="0">
                <a:latin typeface="Times New Roman"/>
                <a:cs typeface="Times New Roman"/>
              </a:rPr>
              <a:t> </a:t>
            </a:r>
            <a:r>
              <a:rPr lang="en-US" b="1" dirty="0">
                <a:latin typeface="Times New Roman"/>
                <a:cs typeface="Times New Roman"/>
              </a:rPr>
              <a:t>1)Database Design (MY SQL):</a:t>
            </a:r>
          </a:p>
          <a:p>
            <a:pPr marL="469900" lvl="1" algn="just">
              <a:lnSpc>
                <a:spcPct val="150000"/>
              </a:lnSpc>
              <a:spcBef>
                <a:spcPts val="100"/>
              </a:spcBef>
            </a:pPr>
            <a:r>
              <a:rPr lang="en-US" sz="1600" b="1" dirty="0">
                <a:latin typeface="Times New Roman"/>
                <a:cs typeface="Times New Roman"/>
              </a:rPr>
              <a:t>Asset Collection:</a:t>
            </a:r>
          </a:p>
          <a:p>
            <a:pPr marL="469900" lvl="1" algn="just">
              <a:lnSpc>
                <a:spcPct val="150000"/>
              </a:lnSpc>
              <a:spcBef>
                <a:spcPts val="100"/>
              </a:spcBef>
            </a:pPr>
            <a:r>
              <a:rPr lang="en-US" sz="1600" dirty="0">
                <a:latin typeface="Times New Roman"/>
                <a:cs typeface="Times New Roman"/>
              </a:rPr>
              <a:t>Create a MY SQL collection to store asset information. Each document in this collection represents a unique asset and includes fields such as asset id, name, variants, purchase value data, etc.</a:t>
            </a:r>
          </a:p>
          <a:p>
            <a:pPr marL="12700" algn="just">
              <a:lnSpc>
                <a:spcPct val="150000"/>
              </a:lnSpc>
              <a:spcBef>
                <a:spcPts val="100"/>
              </a:spcBef>
            </a:pPr>
            <a:r>
              <a:rPr lang="en-US" b="1" dirty="0">
                <a:latin typeface="Times New Roman"/>
                <a:cs typeface="Times New Roman"/>
              </a:rPr>
              <a:t>2) Backend Development (Node.js and Express.js):</a:t>
            </a:r>
          </a:p>
          <a:p>
            <a:pPr marL="469900" lvl="1" algn="just">
              <a:lnSpc>
                <a:spcPct val="150000"/>
              </a:lnSpc>
              <a:spcBef>
                <a:spcPts val="100"/>
              </a:spcBef>
            </a:pPr>
            <a:r>
              <a:rPr lang="en-US" sz="1600" b="1" dirty="0">
                <a:latin typeface="Times New Roman"/>
                <a:cs typeface="Times New Roman"/>
              </a:rPr>
              <a:t>API Endpoints:</a:t>
            </a:r>
          </a:p>
          <a:p>
            <a:pPr marL="469900" lvl="1" algn="just">
              <a:lnSpc>
                <a:spcPct val="150000"/>
              </a:lnSpc>
              <a:spcBef>
                <a:spcPts val="100"/>
              </a:spcBef>
            </a:pPr>
            <a:r>
              <a:rPr lang="en-US" sz="1600" dirty="0">
                <a:latin typeface="Times New Roman"/>
                <a:cs typeface="Times New Roman"/>
              </a:rPr>
              <a:t>Implement RESTful API endpoints using Express.js to perform CRUD operations on assets. </a:t>
            </a:r>
          </a:p>
          <a:p>
            <a:pPr marL="469900" lvl="1" algn="just">
              <a:lnSpc>
                <a:spcPct val="150000"/>
              </a:lnSpc>
              <a:spcBef>
                <a:spcPts val="100"/>
              </a:spcBef>
            </a:pPr>
            <a:r>
              <a:rPr lang="en-US" sz="1600" b="1" dirty="0">
                <a:latin typeface="Times New Roman"/>
                <a:cs typeface="Times New Roman"/>
              </a:rPr>
              <a:t>Middleware:</a:t>
            </a:r>
          </a:p>
          <a:p>
            <a:pPr marL="469900" lvl="1" algn="just">
              <a:lnSpc>
                <a:spcPct val="150000"/>
              </a:lnSpc>
              <a:spcBef>
                <a:spcPts val="100"/>
              </a:spcBef>
            </a:pPr>
            <a:r>
              <a:rPr lang="en-US" sz="1600" dirty="0">
                <a:latin typeface="Times New Roman"/>
                <a:cs typeface="Times New Roman"/>
              </a:rPr>
              <a:t>Implement middleware for user authentication and authorization to ensure that only authorized users can access certain endpoints.</a:t>
            </a:r>
            <a:endParaRPr lang="en-IN" sz="16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762000"/>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8</a:t>
            </a:fld>
            <a:endParaRPr dirty="0"/>
          </a:p>
        </p:txBody>
      </p:sp>
      <p:sp>
        <p:nvSpPr>
          <p:cNvPr id="3" name="object 3"/>
          <p:cNvSpPr txBox="1"/>
          <p:nvPr/>
        </p:nvSpPr>
        <p:spPr>
          <a:xfrm>
            <a:off x="228600" y="1459991"/>
            <a:ext cx="8686800" cy="4238981"/>
          </a:xfrm>
          <a:prstGeom prst="rect">
            <a:avLst/>
          </a:prstGeom>
        </p:spPr>
        <p:txBody>
          <a:bodyPr vert="horz" wrap="square" lIns="0" tIns="12700" rIns="0" bIns="0" rtlCol="0">
            <a:spAutoFit/>
          </a:bodyPr>
          <a:lstStyle/>
          <a:p>
            <a:pPr marL="12700" algn="just">
              <a:lnSpc>
                <a:spcPct val="150000"/>
              </a:lnSpc>
              <a:spcBef>
                <a:spcPts val="100"/>
              </a:spcBef>
            </a:pPr>
            <a:r>
              <a:rPr lang="en-US" b="1" dirty="0">
                <a:latin typeface="Times New Roman"/>
                <a:cs typeface="Times New Roman"/>
              </a:rPr>
              <a:t>3) Frontend Development (React.js):</a:t>
            </a:r>
          </a:p>
          <a:p>
            <a:pPr marL="469900" lvl="1" algn="just">
              <a:lnSpc>
                <a:spcPct val="150000"/>
              </a:lnSpc>
              <a:spcBef>
                <a:spcPts val="100"/>
              </a:spcBef>
            </a:pPr>
            <a:r>
              <a:rPr lang="en-US" sz="1600" b="1" dirty="0">
                <a:latin typeface="Times New Roman"/>
                <a:cs typeface="Times New Roman"/>
              </a:rPr>
              <a:t>User Interface:</a:t>
            </a:r>
          </a:p>
          <a:p>
            <a:pPr marL="469900" lvl="1" algn="just">
              <a:lnSpc>
                <a:spcPct val="150000"/>
              </a:lnSpc>
              <a:spcBef>
                <a:spcPts val="100"/>
              </a:spcBef>
            </a:pPr>
            <a:r>
              <a:rPr lang="en-US" sz="1600" dirty="0">
                <a:latin typeface="Times New Roman"/>
                <a:cs typeface="Times New Roman"/>
              </a:rPr>
              <a:t>Develop a user-friendly interface using React.js to interact with the asset management system.</a:t>
            </a:r>
          </a:p>
          <a:p>
            <a:pPr marL="469900" lvl="1" algn="just">
              <a:lnSpc>
                <a:spcPct val="150000"/>
              </a:lnSpc>
              <a:spcBef>
                <a:spcPts val="100"/>
              </a:spcBef>
            </a:pPr>
            <a:r>
              <a:rPr lang="en-US" sz="1600" dirty="0">
                <a:latin typeface="Times New Roman"/>
                <a:cs typeface="Times New Roman"/>
              </a:rPr>
              <a:t>Create components for listing assets, adding new assets, updating existing assets, etc.</a:t>
            </a:r>
          </a:p>
          <a:p>
            <a:pPr marL="469900" lvl="1" algn="just">
              <a:lnSpc>
                <a:spcPct val="150000"/>
              </a:lnSpc>
              <a:spcBef>
                <a:spcPts val="100"/>
              </a:spcBef>
            </a:pPr>
            <a:r>
              <a:rPr lang="en-US" sz="1600" b="1" dirty="0">
                <a:latin typeface="Times New Roman"/>
                <a:cs typeface="Times New Roman"/>
              </a:rPr>
              <a:t>State Management:</a:t>
            </a:r>
          </a:p>
          <a:p>
            <a:pPr marL="469900" lvl="1" algn="just">
              <a:lnSpc>
                <a:spcPct val="150000"/>
              </a:lnSpc>
              <a:spcBef>
                <a:spcPts val="100"/>
              </a:spcBef>
            </a:pPr>
            <a:r>
              <a:rPr lang="en-US" sz="1600" dirty="0">
                <a:latin typeface="Times New Roman"/>
                <a:cs typeface="Times New Roman"/>
              </a:rPr>
              <a:t>Utilize state management libraries like Redux to manage the application's state, especially if the application grows in complexity.</a:t>
            </a:r>
          </a:p>
          <a:p>
            <a:pPr marL="0" lvl="1" algn="just">
              <a:lnSpc>
                <a:spcPct val="150000"/>
              </a:lnSpc>
              <a:spcBef>
                <a:spcPts val="100"/>
              </a:spcBef>
            </a:pPr>
            <a:r>
              <a:rPr lang="en-US" b="1" dirty="0">
                <a:latin typeface="Times New Roman"/>
                <a:cs typeface="Times New Roman"/>
              </a:rPr>
              <a:t>4) Integration &amp;User Authentication and Authorization:</a:t>
            </a:r>
          </a:p>
          <a:p>
            <a:pPr marL="457200" lvl="2" algn="just">
              <a:lnSpc>
                <a:spcPct val="150000"/>
              </a:lnSpc>
              <a:spcBef>
                <a:spcPts val="100"/>
              </a:spcBef>
            </a:pPr>
            <a:r>
              <a:rPr lang="en-US" sz="1600" dirty="0">
                <a:latin typeface="Times New Roman"/>
                <a:cs typeface="Times New Roman"/>
              </a:rPr>
              <a:t>Connect the React.js frontend with the Node.js backend through API calls.</a:t>
            </a:r>
          </a:p>
          <a:p>
            <a:pPr marL="457200" lvl="2" algn="just">
              <a:lnSpc>
                <a:spcPct val="150000"/>
              </a:lnSpc>
              <a:spcBef>
                <a:spcPts val="100"/>
              </a:spcBef>
            </a:pPr>
            <a:r>
              <a:rPr lang="en-US" sz="1600" b="1" dirty="0">
                <a:latin typeface="Times New Roman"/>
                <a:cs typeface="Times New Roman"/>
              </a:rPr>
              <a:t>Implement Authentication:</a:t>
            </a:r>
          </a:p>
          <a:p>
            <a:pPr marL="457200" lvl="2" algn="just">
              <a:lnSpc>
                <a:spcPct val="150000"/>
              </a:lnSpc>
              <a:spcBef>
                <a:spcPts val="100"/>
              </a:spcBef>
            </a:pPr>
            <a:r>
              <a:rPr lang="en-US" sz="1600" dirty="0">
                <a:latin typeface="Times New Roman"/>
                <a:cs typeface="Times New Roman"/>
              </a:rPr>
              <a:t>Use a secure authentication method (e.g., JWT) to authenticate users.</a:t>
            </a:r>
          </a:p>
        </p:txBody>
      </p:sp>
    </p:spTree>
    <p:extLst>
      <p:ext uri="{BB962C8B-B14F-4D97-AF65-F5344CB8AC3E}">
        <p14:creationId xmlns:p14="http://schemas.microsoft.com/office/powerpoint/2010/main" val="248867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5D11-5B4B-9B19-EDE2-69D8077E0EBE}"/>
              </a:ext>
            </a:extLst>
          </p:cNvPr>
          <p:cNvSpPr>
            <a:spLocks noGrp="1"/>
          </p:cNvSpPr>
          <p:nvPr>
            <p:ph type="title"/>
          </p:nvPr>
        </p:nvSpPr>
        <p:spPr>
          <a:xfrm>
            <a:off x="444500" y="1143000"/>
            <a:ext cx="8255000" cy="838200"/>
          </a:xfrm>
        </p:spPr>
        <p:txBody>
          <a:bodyPr/>
          <a:lstStyle/>
          <a:p>
            <a:pPr algn="l"/>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Database Design</a:t>
            </a:r>
            <a:endParaRPr lang="en-IN" sz="26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1A6A2F-C8F6-59A5-DCB0-32C7A0D537A8}"/>
              </a:ext>
            </a:extLst>
          </p:cNvPr>
          <p:cNvPicPr>
            <a:picLocks noChangeAspect="1"/>
          </p:cNvPicPr>
          <p:nvPr/>
        </p:nvPicPr>
        <p:blipFill>
          <a:blip r:embed="rId2"/>
          <a:stretch>
            <a:fillRect/>
          </a:stretch>
        </p:blipFill>
        <p:spPr>
          <a:xfrm>
            <a:off x="428003" y="2209800"/>
            <a:ext cx="8255000" cy="3733800"/>
          </a:xfrm>
          <a:prstGeom prst="rect">
            <a:avLst/>
          </a:prstGeom>
        </p:spPr>
        <p:style>
          <a:lnRef idx="2">
            <a:schemeClr val="dk1"/>
          </a:lnRef>
          <a:fillRef idx="1">
            <a:schemeClr val="lt1"/>
          </a:fillRef>
          <a:effectRef idx="0">
            <a:schemeClr val="dk1"/>
          </a:effectRef>
          <a:fontRef idx="minor">
            <a:schemeClr val="dk1"/>
          </a:fontRef>
        </p:style>
      </p:pic>
      <p:sp>
        <p:nvSpPr>
          <p:cNvPr id="7" name="TextBox 6">
            <a:extLst>
              <a:ext uri="{FF2B5EF4-FFF2-40B4-BE49-F238E27FC236}">
                <a16:creationId xmlns:a16="http://schemas.microsoft.com/office/drawing/2014/main" id="{52E77E46-3357-B867-2ADE-B2FA6E9F2261}"/>
              </a:ext>
            </a:extLst>
          </p:cNvPr>
          <p:cNvSpPr txBox="1"/>
          <p:nvPr/>
        </p:nvSpPr>
        <p:spPr>
          <a:xfrm>
            <a:off x="1524000" y="685919"/>
            <a:ext cx="6477000" cy="584775"/>
          </a:xfrm>
          <a:prstGeom prst="rect">
            <a:avLst/>
          </a:prstGeom>
          <a:noFill/>
        </p:spPr>
        <p:txBody>
          <a:bodyPr wrap="square" rtlCol="0">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218004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1D7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TotalTime>
  <Words>1945</Words>
  <Application>Microsoft Office PowerPoint</Application>
  <PresentationFormat>On-screen Show (4:3)</PresentationFormat>
  <Paragraphs>114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Arial MT</vt:lpstr>
      <vt:lpstr>Calibri</vt:lpstr>
      <vt:lpstr>Times New Roman</vt:lpstr>
      <vt:lpstr>Office Theme</vt:lpstr>
      <vt:lpstr>PowerPoint Presentation</vt:lpstr>
      <vt:lpstr>ASSET MANAGEMENT SYSTEM</vt:lpstr>
      <vt:lpstr>ASSET MANAGEMENT SYSTEM</vt:lpstr>
      <vt:lpstr>ASSET MANAGEMENT SYSTEM</vt:lpstr>
      <vt:lpstr>ASSET MANAGEMENT SYSTEM</vt:lpstr>
      <vt:lpstr>ASSET MANAGEMENT SYSTEM</vt:lpstr>
      <vt:lpstr>ASSET MANAGEMENT SYSTEM</vt:lpstr>
      <vt:lpstr>ASSET MANAGEMENT SYSTEM</vt:lpstr>
      <vt:lpstr> Database Design</vt:lpstr>
      <vt:lpstr>Architecture Diagram</vt:lpstr>
      <vt:lpstr>ASSET MANAGEMENT SYSTEM</vt:lpstr>
      <vt:lpstr>ASSET MANAGEMENT SYSTEM</vt:lpstr>
      <vt:lpstr>ASSET MANAGEMENT SYSTEM</vt:lpstr>
      <vt:lpstr>ASSET MANAGEMENT SYSTEM</vt:lpstr>
      <vt:lpstr>ASSET MANAGEMENT SYSTEM</vt:lpstr>
      <vt:lpstr>ASSET MANAGEMENT SYSTEM</vt:lpstr>
      <vt:lpstr>Results</vt:lpstr>
      <vt:lpstr>ASSET MANAGEMENT SYSTEM</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SURYA VEMPARALA</cp:lastModifiedBy>
  <cp:revision>20</cp:revision>
  <dcterms:created xsi:type="dcterms:W3CDTF">2023-11-01T11:17:38Z</dcterms:created>
  <dcterms:modified xsi:type="dcterms:W3CDTF">2023-11-20T05:14:14Z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