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60" r:id="rId2"/>
    <p:sldId id="265" r:id="rId3"/>
    <p:sldId id="258" r:id="rId4"/>
    <p:sldId id="272" r:id="rId5"/>
    <p:sldId id="261" r:id="rId6"/>
    <p:sldId id="269" r:id="rId7"/>
    <p:sldId id="277" r:id="rId8"/>
    <p:sldId id="262" r:id="rId9"/>
    <p:sldId id="270" r:id="rId10"/>
    <p:sldId id="275" r:id="rId11"/>
    <p:sldId id="273" r:id="rId12"/>
    <p:sldId id="267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8BF"/>
    <a:srgbClr val="F3AA79"/>
    <a:srgbClr val="E8BEE5"/>
    <a:srgbClr val="BC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8B5E4-4D80-4EBF-8E4D-80CAC19431A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A9878-B0D1-4FBC-938D-DDA872F9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more 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A9878-B0D1-4FBC-938D-DDA872F928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Puffs Ultra Soft &amp; Strong tissues, which are two-ply, bested all three-ply products in Consumer Reports’ tests and is aligned with our data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A9878-B0D1-4FBC-938D-DDA872F928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A9878-B0D1-4FBC-938D-DDA872F928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19-66C0-4008-BC15-FEDF87FA616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EA15-4025-47A2-979A-4DA1654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sv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B1F5B1D-109F-43FE-9F69-103E13D40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128" y="1797558"/>
            <a:ext cx="8130717" cy="4813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>
                <a:solidFill>
                  <a:srgbClr val="0070C0"/>
                </a:solidFill>
                <a:latin typeface="Berlin Sans FB Demi" panose="020E0802020502020306" pitchFamily="34" charset="0"/>
              </a:rPr>
              <a:t>Analyzing the Sneeze Shield – </a:t>
            </a:r>
            <a:br>
              <a:rPr lang="en-US" b="1" kern="1200" dirty="0">
                <a:solidFill>
                  <a:srgbClr val="0070C0"/>
                </a:solidFill>
                <a:latin typeface="Berlin Sans FB Demi" panose="020E0802020502020306" pitchFamily="34" charset="0"/>
              </a:rPr>
            </a:br>
            <a:r>
              <a:rPr lang="en-US" b="1" kern="1200" dirty="0">
                <a:solidFill>
                  <a:srgbClr val="0070C0"/>
                </a:solidFill>
                <a:latin typeface="Berlin Sans FB Demi" panose="020E0802020502020306" pitchFamily="34" charset="0"/>
              </a:rPr>
              <a:t>A Deep Dive into the Facial Tissue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329B-CD6A-4F8F-8400-77308D95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Group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987B0-A6D5-447D-91B2-E1B5A60B0D74}"/>
              </a:ext>
            </a:extLst>
          </p:cNvPr>
          <p:cNvSpPr/>
          <p:nvPr/>
        </p:nvSpPr>
        <p:spPr>
          <a:xfrm>
            <a:off x="0" y="170456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																					</a:t>
            </a:r>
            <a:r>
              <a:rPr lang="en-US" sz="4000" b="1" dirty="0">
                <a:latin typeface="Berlin Sans FB Demi" panose="020E0802020502020306" pitchFamily="34" charset="0"/>
              </a:rPr>
              <a:t>Group 1</a:t>
            </a:r>
            <a:endParaRPr 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240B-6641-4022-9302-7278DF4B1F1E}"/>
              </a:ext>
            </a:extLst>
          </p:cNvPr>
          <p:cNvSpPr/>
          <p:nvPr/>
        </p:nvSpPr>
        <p:spPr>
          <a:xfrm rot="16200000">
            <a:off x="-1301497" y="3008377"/>
            <a:ext cx="6858001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puffs facial tissues">
            <a:extLst>
              <a:ext uri="{FF2B5EF4-FFF2-40B4-BE49-F238E27FC236}">
                <a16:creationId xmlns:a16="http://schemas.microsoft.com/office/drawing/2014/main" id="{4EC6F178-5C4A-4336-8222-0E90A603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1" y="761628"/>
            <a:ext cx="4035074" cy="29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3774C-F82F-4856-B51F-D613347A935E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puffs facial tissues">
            <a:extLst>
              <a:ext uri="{FF2B5EF4-FFF2-40B4-BE49-F238E27FC236}">
                <a16:creationId xmlns:a16="http://schemas.microsoft.com/office/drawing/2014/main" id="{430E6FE4-6452-4E1A-8976-EAA0564B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FCD29A-1131-4E3A-82CC-4BC2E0E8F7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5171" r="12911" b="3857"/>
          <a:stretch/>
        </p:blipFill>
        <p:spPr>
          <a:xfrm>
            <a:off x="4365023" y="2041869"/>
            <a:ext cx="7437748" cy="4174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5BF4C-1611-4186-B88E-CF999F4B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88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Puffs Features That are Driving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7254-67A6-4FA0-8C7B-F13BEF02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8" y="1864952"/>
            <a:ext cx="3797807" cy="4351338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dirty="0">
                <a:latin typeface="Berlin Sans FB Demi" panose="020E0802020502020306" pitchFamily="34" charset="0"/>
              </a:rPr>
              <a:t>2-ply tissues are more preferred over 3-ply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In Additives, Aloe </a:t>
            </a:r>
            <a:r>
              <a:rPr lang="en-US" dirty="0" err="1">
                <a:latin typeface="Berlin Sans FB Demi" panose="020E0802020502020306" pitchFamily="34" charset="0"/>
              </a:rPr>
              <a:t>vera</a:t>
            </a:r>
            <a:r>
              <a:rPr lang="en-US" dirty="0">
                <a:latin typeface="Berlin Sans FB Demi" panose="020E0802020502020306" pitchFamily="34" charset="0"/>
              </a:rPr>
              <a:t> and lotion over others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08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672658-95B0-4622-A5E8-77DDA17CF172}"/>
              </a:ext>
            </a:extLst>
          </p:cNvPr>
          <p:cNvSpPr/>
          <p:nvPr/>
        </p:nvSpPr>
        <p:spPr>
          <a:xfrm>
            <a:off x="0" y="346024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puffs facial tissues">
            <a:extLst>
              <a:ext uri="{FF2B5EF4-FFF2-40B4-BE49-F238E27FC236}">
                <a16:creationId xmlns:a16="http://schemas.microsoft.com/office/drawing/2014/main" id="{FAD6190E-24BB-4ABE-BC7A-6B80D166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6737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DF534-28F3-4096-B345-E210F41F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542" y="316127"/>
            <a:ext cx="10594925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Nose In Need Deserves Puffs Indeed</a:t>
            </a:r>
          </a:p>
        </p:txBody>
      </p:sp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65BC5D-6FB5-49A1-89DF-5296D21D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19871"/>
            <a:ext cx="10745612" cy="5073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5975C-412D-4F13-AE3B-388EA189E0AB}"/>
              </a:ext>
            </a:extLst>
          </p:cNvPr>
          <p:cNvSpPr txBox="1"/>
          <p:nvPr/>
        </p:nvSpPr>
        <p:spPr>
          <a:xfrm>
            <a:off x="4055222" y="1419871"/>
            <a:ext cx="385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Seasonal effect on Sales:</a:t>
            </a:r>
          </a:p>
        </p:txBody>
      </p:sp>
      <p:pic>
        <p:nvPicPr>
          <p:cNvPr id="1026" name="Picture 2" descr="Image result for puffs facial tissues cartoon images">
            <a:extLst>
              <a:ext uri="{FF2B5EF4-FFF2-40B4-BE49-F238E27FC236}">
                <a16:creationId xmlns:a16="http://schemas.microsoft.com/office/drawing/2014/main" id="{9BC83E47-0CE2-41F6-B343-EB7F0FF6E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6" t="23791"/>
          <a:stretch/>
        </p:blipFill>
        <p:spPr bwMode="auto">
          <a:xfrm>
            <a:off x="1897238" y="3371157"/>
            <a:ext cx="2157984" cy="2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9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6A0962-9CDA-49F4-89FD-1F9BAF644603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88D0E-E255-486A-B784-DC6A0472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6" y="375555"/>
            <a:ext cx="10770671" cy="13255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Effect of Display And Promotions On Unit Sales</a:t>
            </a:r>
            <a:b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 top 50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372F-0E34-4C85-B55E-4CF45BC7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     </a:t>
            </a:r>
            <a:r>
              <a:rPr lang="en-US" dirty="0">
                <a:latin typeface="Berlin Sans FB Demi" panose="020E0802020502020306" pitchFamily="34" charset="0"/>
              </a:rPr>
              <a:t>Synergy effect of Display and promotions by Scotties will reduce sales of Puffs by </a:t>
            </a:r>
            <a:r>
              <a:rPr lang="en-US" sz="3200" b="1" dirty="0">
                <a:latin typeface="Berlin Sans FB Demi" panose="020E0802020502020306" pitchFamily="34" charset="0"/>
              </a:rPr>
              <a:t>6.9% </a:t>
            </a:r>
            <a:r>
              <a:rPr lang="en-US" dirty="0">
                <a:latin typeface="Berlin Sans FB Demi" panose="020E0802020502020306" pitchFamily="34" charset="0"/>
              </a:rPr>
              <a:t>when </a:t>
            </a:r>
            <a:r>
              <a:rPr lang="en-US" sz="3200" b="1" dirty="0">
                <a:latin typeface="Berlin Sans FB Demi" panose="020E0802020502020306" pitchFamily="34" charset="0"/>
              </a:rPr>
              <a:t>10% </a:t>
            </a:r>
            <a:r>
              <a:rPr lang="en-US" dirty="0">
                <a:latin typeface="Berlin Sans FB Demi" panose="020E0802020502020306" pitchFamily="34" charset="0"/>
              </a:rPr>
              <a:t>more Scotties products are displayed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        Unit sales are affected by Display of Kleenex by 4%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        1% increase in price across puffs products then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        unit sales will decrease by 4.8% </a:t>
            </a:r>
          </a:p>
          <a:p>
            <a:endParaRPr lang="en-US" dirty="0"/>
          </a:p>
        </p:txBody>
      </p:sp>
      <p:pic>
        <p:nvPicPr>
          <p:cNvPr id="12" name="Graphic 11" descr="Megaphone">
            <a:extLst>
              <a:ext uri="{FF2B5EF4-FFF2-40B4-BE49-F238E27FC236}">
                <a16:creationId xmlns:a16="http://schemas.microsoft.com/office/drawing/2014/main" id="{2CB2BEC6-2154-43EC-93F6-A07E78379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44" y="2080260"/>
            <a:ext cx="914400" cy="914400"/>
          </a:xfrm>
          <a:prstGeom prst="rect">
            <a:avLst/>
          </a:prstGeom>
        </p:spPr>
      </p:pic>
      <p:pic>
        <p:nvPicPr>
          <p:cNvPr id="14" name="Graphic 13" descr="Tag">
            <a:extLst>
              <a:ext uri="{FF2B5EF4-FFF2-40B4-BE49-F238E27FC236}">
                <a16:creationId xmlns:a16="http://schemas.microsoft.com/office/drawing/2014/main" id="{9071F713-E5B6-4BEC-9063-5B1D442D0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254" y="4598035"/>
            <a:ext cx="914400" cy="91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C726EC-0E5B-4ADA-A6C3-8E787570D0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erlin Sans FB Demi" panose="020E0802020502020306" pitchFamily="34" charset="0"/>
              </a:rPr>
              <a:t>		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Picture 2" descr="Image result for puffs facial tissues">
            <a:extLst>
              <a:ext uri="{FF2B5EF4-FFF2-40B4-BE49-F238E27FC236}">
                <a16:creationId xmlns:a16="http://schemas.microsoft.com/office/drawing/2014/main" id="{D069FB4F-5BEB-43FB-8018-8D335BCB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623E211D-4D57-428F-9F28-E6C391F3F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750" y="342900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937BEC-6CEA-4A8F-BC50-D989467191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007" r="-2"/>
          <a:stretch/>
        </p:blipFill>
        <p:spPr>
          <a:xfrm>
            <a:off x="9332536" y="4466472"/>
            <a:ext cx="2639898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FFEA2-2718-465E-93E3-A1CD5AD52A07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puffs facial tissues">
            <a:extLst>
              <a:ext uri="{FF2B5EF4-FFF2-40B4-BE49-F238E27FC236}">
                <a16:creationId xmlns:a16="http://schemas.microsoft.com/office/drawing/2014/main" id="{90D64CFB-B6A3-48E0-AC62-DBF2A514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E5F21-46B8-4C0D-AD84-71DEE3F5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E0EA-A0C1-4196-A574-F8FD227D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80"/>
            <a:ext cx="10515600" cy="4351338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Puffs lacks in variety of the products, they should introduce the seasonal products like </a:t>
            </a:r>
            <a:r>
              <a:rPr lang="en-US" dirty="0" err="1">
                <a:latin typeface="Berlin Sans FB Demi" panose="020E0802020502020306" pitchFamily="34" charset="0"/>
              </a:rPr>
              <a:t>ColdCare</a:t>
            </a:r>
            <a:r>
              <a:rPr lang="en-US" dirty="0">
                <a:latin typeface="Berlin Sans FB Demi" panose="020E0802020502020306" pitchFamily="34" charset="0"/>
              </a:rPr>
              <a:t> and Ultra Comfort like Kleenex 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Target Promising Customers to convert them into loyal customers by giving them coupons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We can build Look-alike Model for Identifying Similar Customers to the prime customers who haven’t purchased  </a:t>
            </a:r>
          </a:p>
          <a:p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puffs facial tissues cartoon images">
            <a:extLst>
              <a:ext uri="{FF2B5EF4-FFF2-40B4-BE49-F238E27FC236}">
                <a16:creationId xmlns:a16="http://schemas.microsoft.com/office/drawing/2014/main" id="{2454608D-24A9-4BDD-ADF0-CEECEC390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4" r="1" b="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FC904-ABC6-4D3B-9A15-689844B9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0" y="1925377"/>
            <a:ext cx="4593021" cy="150362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0282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7730CF-03DD-459B-A642-2B26B39FB144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3E62-E840-4D42-B199-B71BCE02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32" y="34571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F5AC-B66F-496C-B437-D73DBF92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  Who are our customers?</a:t>
            </a:r>
          </a:p>
          <a:p>
            <a:pPr marL="0" indent="0">
              <a:buNone/>
            </a:pPr>
            <a:endParaRPr lang="en-US" sz="24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  Who are our target customers?</a:t>
            </a:r>
          </a:p>
          <a:p>
            <a:endParaRPr lang="en-US" sz="24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  How Demographic Affects Each Brand?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Berlin Sans FB Demi" panose="020E0802020502020306" pitchFamily="34" charset="0"/>
              </a:rPr>
              <a:t>   How promotion and display affect sales?</a:t>
            </a:r>
          </a:p>
          <a:p>
            <a:endParaRPr lang="en-US" sz="2400" dirty="0">
              <a:latin typeface="Berlin Sans FB Demi" panose="020E0802020502020306" pitchFamily="34" charset="0"/>
            </a:endParaRPr>
          </a:p>
          <a:p>
            <a:endParaRPr 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3E466AC9-0850-4F55-B668-1B5DE9CF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49" y="1796823"/>
            <a:ext cx="914400" cy="914400"/>
          </a:xfrm>
          <a:prstGeom prst="rect">
            <a:avLst/>
          </a:prstGeom>
        </p:spPr>
      </p:pic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40B0ED1-75AF-46ED-A265-71159179E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208" y="2716370"/>
            <a:ext cx="1021882" cy="914400"/>
          </a:xfrm>
          <a:prstGeom prst="rect">
            <a:avLst/>
          </a:prstGeom>
        </p:spPr>
      </p:pic>
      <p:pic>
        <p:nvPicPr>
          <p:cNvPr id="10" name="Graphic 9" descr="House">
            <a:extLst>
              <a:ext uri="{FF2B5EF4-FFF2-40B4-BE49-F238E27FC236}">
                <a16:creationId xmlns:a16="http://schemas.microsoft.com/office/drawing/2014/main" id="{A58272EA-401B-4529-9F31-B2108E5EB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949" y="3685224"/>
            <a:ext cx="914400" cy="914400"/>
          </a:xfrm>
          <a:prstGeom prst="rect">
            <a:avLst/>
          </a:prstGeom>
        </p:spPr>
      </p:pic>
      <p:pic>
        <p:nvPicPr>
          <p:cNvPr id="12" name="Graphic 11" descr="Tag">
            <a:extLst>
              <a:ext uri="{FF2B5EF4-FFF2-40B4-BE49-F238E27FC236}">
                <a16:creationId xmlns:a16="http://schemas.microsoft.com/office/drawing/2014/main" id="{AE99A94E-0995-400F-9000-559A02EBA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949" y="4654078"/>
            <a:ext cx="914400" cy="914400"/>
          </a:xfrm>
          <a:prstGeom prst="rect">
            <a:avLst/>
          </a:prstGeom>
        </p:spPr>
      </p:pic>
      <p:pic>
        <p:nvPicPr>
          <p:cNvPr id="4102" name="Picture 6" descr="Image result for kleenex or puffs">
            <a:extLst>
              <a:ext uri="{FF2B5EF4-FFF2-40B4-BE49-F238E27FC236}">
                <a16:creationId xmlns:a16="http://schemas.microsoft.com/office/drawing/2014/main" id="{B5115263-A161-426B-BE02-039DB24FA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27325" r="13602"/>
          <a:stretch/>
        </p:blipFill>
        <p:spPr bwMode="auto">
          <a:xfrm>
            <a:off x="7513963" y="1829823"/>
            <a:ext cx="3701518" cy="37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uffs facial tissues">
            <a:extLst>
              <a:ext uri="{FF2B5EF4-FFF2-40B4-BE49-F238E27FC236}">
                <a16:creationId xmlns:a16="http://schemas.microsoft.com/office/drawing/2014/main" id="{2F9EB0CA-0BA6-4C43-BE42-23673764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6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187002-9509-4F43-BCC4-01E85A81E852}"/>
              </a:ext>
            </a:extLst>
          </p:cNvPr>
          <p:cNvSpPr/>
          <p:nvPr/>
        </p:nvSpPr>
        <p:spPr>
          <a:xfrm>
            <a:off x="0" y="406114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5DF9-2ECB-4595-B351-265A3B37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399" y="414187"/>
            <a:ext cx="9108700" cy="7479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Market share  </a:t>
            </a:r>
          </a:p>
        </p:txBody>
      </p:sp>
      <p:pic>
        <p:nvPicPr>
          <p:cNvPr id="8" name="Picture 2" descr="Image result for puffs facial tissues">
            <a:extLst>
              <a:ext uri="{FF2B5EF4-FFF2-40B4-BE49-F238E27FC236}">
                <a16:creationId xmlns:a16="http://schemas.microsoft.com/office/drawing/2014/main" id="{CBFDA266-1A45-41B2-B2F8-154CD271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86827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6AEA3-9695-4F8B-9591-75D78B7F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3A06E-A087-4EEC-B191-CF84B7545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5"/>
          <a:stretch/>
        </p:blipFill>
        <p:spPr>
          <a:xfrm>
            <a:off x="297292" y="1566649"/>
            <a:ext cx="11172580" cy="52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8869C2-A90F-42FF-A587-7AD72AF3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4" y="167161"/>
            <a:ext cx="10515600" cy="4455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erlin Sans FB Demi" panose="020E0802020502020306" pitchFamily="34" charset="0"/>
              </a:rPr>
              <a:t>Dollar 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450A-1EFD-4AF1-8918-4945672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A7FAD-B29C-483F-A6F4-87878307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794864"/>
            <a:ext cx="117443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8005B-5E1A-49F5-A7AC-5A8D2559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they prefer?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51C39-6163-45F2-950E-D2C1D05CE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Kleenex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F6BC6-90E0-45E7-9516-7B1F9BC64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Family (1,2,4)</a:t>
            </a:r>
          </a:p>
          <a:p>
            <a:r>
              <a:rPr lang="en-US" dirty="0"/>
              <a:t>All Male</a:t>
            </a:r>
          </a:p>
          <a:p>
            <a:r>
              <a:rPr lang="en-US" dirty="0"/>
              <a:t>Higher Combined Family Income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555162-9A69-4577-95FE-3A3876B16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Puff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65CE4C-B648-4719-B5A9-A528C4B1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2209"/>
            <a:ext cx="5183188" cy="3684588"/>
          </a:xfrm>
        </p:spPr>
        <p:txBody>
          <a:bodyPr/>
          <a:lstStyle/>
          <a:p>
            <a:r>
              <a:rPr lang="en-US" dirty="0"/>
              <a:t>Race- White, African-American, </a:t>
            </a:r>
          </a:p>
          <a:p>
            <a:r>
              <a:rPr lang="en-US" dirty="0"/>
              <a:t>Younger Children </a:t>
            </a:r>
          </a:p>
          <a:p>
            <a:r>
              <a:rPr lang="en-US" dirty="0"/>
              <a:t>Mid Age Female</a:t>
            </a:r>
          </a:p>
          <a:p>
            <a:r>
              <a:rPr lang="en-US" dirty="0"/>
              <a:t>Female Homemakers and retired</a:t>
            </a:r>
          </a:p>
          <a:p>
            <a:endParaRPr lang="en-US" dirty="0"/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D0C2932-1892-4A67-AF48-48AE116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886" y="4796783"/>
            <a:ext cx="1396257" cy="169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5428E4-8D4F-4FDE-B6AC-D11EF8C5D29C}"/>
              </a:ext>
            </a:extLst>
          </p:cNvPr>
          <p:cNvSpPr txBox="1"/>
          <p:nvPr/>
        </p:nvSpPr>
        <p:spPr>
          <a:xfrm>
            <a:off x="260316" y="5395340"/>
            <a:ext cx="1002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Multinomial Logit : </a:t>
            </a:r>
          </a:p>
          <a:p>
            <a:r>
              <a:rPr lang="en-US" dirty="0"/>
              <a:t>(Brand, products)= Family Size + Race + Children Age + Male Age Group + Female Age Group + No of Pets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E6A71-A1D5-4C94-9C9A-8EC3E0233641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61F5F5-2729-4590-9FAF-E10FD7DF6E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erlin Sans FB Demi" panose="020E0802020502020306" pitchFamily="34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Who do they prefer?</a:t>
            </a:r>
          </a:p>
        </p:txBody>
      </p:sp>
      <p:pic>
        <p:nvPicPr>
          <p:cNvPr id="12" name="Picture 2" descr="Image result for puffs facial tissues">
            <a:extLst>
              <a:ext uri="{FF2B5EF4-FFF2-40B4-BE49-F238E27FC236}">
                <a16:creationId xmlns:a16="http://schemas.microsoft.com/office/drawing/2014/main" id="{DECA7C25-4A8A-4D62-AF38-334E26F4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B4F69B-DB41-4CD4-9A42-BBBC9412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5581" r="3726" b="537"/>
          <a:stretch/>
        </p:blipFill>
        <p:spPr>
          <a:xfrm>
            <a:off x="4016830" y="477520"/>
            <a:ext cx="7809410" cy="611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2BDB2-75FA-443F-80AD-C07F023ED5BB}"/>
              </a:ext>
            </a:extLst>
          </p:cNvPr>
          <p:cNvSpPr txBox="1"/>
          <p:nvPr/>
        </p:nvSpPr>
        <p:spPr>
          <a:xfrm>
            <a:off x="169818" y="1725386"/>
            <a:ext cx="3574867" cy="3407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74625" cmpd="thinThick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Correspondence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388715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5B04E9-2D03-4912-93D5-E05276C05549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F10BE-1B0E-4847-84DB-FB03B96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Who Are My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0D77-B0CF-4B40-B449-4E2C5A54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983"/>
            <a:ext cx="6705600" cy="40189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Based on the RFM scores we concentrate on our following customers: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erlin Sans FB Demi" panose="020E0802020502020306" pitchFamily="34" charset="0"/>
              </a:rPr>
              <a:t>Most Frequent Buyers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Most Recent Buyers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E6EC1-1338-4724-ACF9-546D34B31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53" t="30315" r="31192" b="20702"/>
          <a:stretch/>
        </p:blipFill>
        <p:spPr>
          <a:xfrm>
            <a:off x="7855726" y="1841522"/>
            <a:ext cx="3909199" cy="4651353"/>
          </a:xfrm>
          <a:prstGeom prst="rect">
            <a:avLst/>
          </a:prstGeom>
        </p:spPr>
      </p:pic>
      <p:pic>
        <p:nvPicPr>
          <p:cNvPr id="8" name="Picture 2" descr="Image result for puffs facial tissues">
            <a:extLst>
              <a:ext uri="{FF2B5EF4-FFF2-40B4-BE49-F238E27FC236}">
                <a16:creationId xmlns:a16="http://schemas.microsoft.com/office/drawing/2014/main" id="{60C28AEE-F5DD-4D0C-9144-13730643B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6DC5AA-D1ED-4187-8B29-3A59006F08AF}"/>
              </a:ext>
            </a:extLst>
          </p:cNvPr>
          <p:cNvSpPr/>
          <p:nvPr/>
        </p:nvSpPr>
        <p:spPr>
          <a:xfrm>
            <a:off x="0" y="396970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92197-B95F-4994-A071-30856F8A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00" y="390128"/>
            <a:ext cx="10629475" cy="9238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Customer Segmentation: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8677D95-19D5-433C-8F81-33B2628ED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207818"/>
              </p:ext>
            </p:extLst>
          </p:nvPr>
        </p:nvGraphicFramePr>
        <p:xfrm>
          <a:off x="827314" y="1600002"/>
          <a:ext cx="10648970" cy="526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212">
                  <a:extLst>
                    <a:ext uri="{9D8B030D-6E8A-4147-A177-3AD203B41FA5}">
                      <a16:colId xmlns:a16="http://schemas.microsoft.com/office/drawing/2014/main" val="4139873482"/>
                    </a:ext>
                  </a:extLst>
                </a:gridCol>
                <a:gridCol w="2281104">
                  <a:extLst>
                    <a:ext uri="{9D8B030D-6E8A-4147-A177-3AD203B41FA5}">
                      <a16:colId xmlns:a16="http://schemas.microsoft.com/office/drawing/2014/main" val="4260210501"/>
                    </a:ext>
                  </a:extLst>
                </a:gridCol>
                <a:gridCol w="2610795">
                  <a:extLst>
                    <a:ext uri="{9D8B030D-6E8A-4147-A177-3AD203B41FA5}">
                      <a16:colId xmlns:a16="http://schemas.microsoft.com/office/drawing/2014/main" val="2260736844"/>
                    </a:ext>
                  </a:extLst>
                </a:gridCol>
                <a:gridCol w="3835859">
                  <a:extLst>
                    <a:ext uri="{9D8B030D-6E8A-4147-A177-3AD203B41FA5}">
                      <a16:colId xmlns:a16="http://schemas.microsoft.com/office/drawing/2014/main" val="1313456471"/>
                    </a:ext>
                  </a:extLst>
                </a:gridCol>
              </a:tblGrid>
              <a:tr h="5140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Customer Segment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sub-segment</a:t>
                      </a: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Recency Score Range</a:t>
                      </a: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Score Range</a:t>
                      </a:r>
                    </a:p>
                  </a:txBody>
                  <a:tcPr marL="95250" marR="6350" marT="6350" marB="0"/>
                </a:tc>
                <a:extLst>
                  <a:ext uri="{0D108BD9-81ED-4DB2-BD59-A6C34878D82A}">
                    <a16:rowId xmlns:a16="http://schemas.microsoft.com/office/drawing/2014/main" val="1183802703"/>
                  </a:ext>
                </a:extLst>
              </a:tr>
              <a:tr h="39130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Prime/Loyal Customers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Champions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4-5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4-5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19296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Loyal Customers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2-5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3-5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56525"/>
                  </a:ext>
                </a:extLst>
              </a:tr>
              <a:tr h="39130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Promising Customers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Potential Loyalist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3-5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1-3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24226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Recent Customers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4-5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0-1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54983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Promising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3-4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0-1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81009"/>
                  </a:ext>
                </a:extLst>
              </a:tr>
              <a:tr h="62092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About to Lose Customers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Customers Needing Attention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2-3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2-3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6247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At Risk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effectLst/>
                        </a:rPr>
                        <a:t>0-2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2-5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87426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Can’t Lose Them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0-1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4-5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0337"/>
                  </a:ext>
                </a:extLst>
              </a:tr>
              <a:tr h="39130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Lost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Hibernating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1-2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1-2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17995"/>
                  </a:ext>
                </a:extLst>
              </a:tr>
              <a:tr h="39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Lost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0-2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0-2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59112"/>
                  </a:ext>
                </a:extLst>
              </a:tr>
              <a:tr h="509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effectLst/>
                        </a:rPr>
                        <a:t>About To Sleep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effectLst/>
                        </a:rPr>
                        <a:t>2-3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0-2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6350" marT="635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64437"/>
                  </a:ext>
                </a:extLst>
              </a:tr>
            </a:tbl>
          </a:graphicData>
        </a:graphic>
      </p:graphicFrame>
      <p:pic>
        <p:nvPicPr>
          <p:cNvPr id="6" name="Picture 2" descr="Image result for puffs facial tissues">
            <a:extLst>
              <a:ext uri="{FF2B5EF4-FFF2-40B4-BE49-F238E27FC236}">
                <a16:creationId xmlns:a16="http://schemas.microsoft.com/office/drawing/2014/main" id="{A7F25616-4262-4857-930F-BBB39578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77683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30AA77-23AE-433C-9184-9E6F25E16FA6}"/>
              </a:ext>
            </a:extLst>
          </p:cNvPr>
          <p:cNvSpPr/>
          <p:nvPr/>
        </p:nvSpPr>
        <p:spPr>
          <a:xfrm>
            <a:off x="0" y="607282"/>
            <a:ext cx="12192000" cy="84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puffs facial tissues">
            <a:extLst>
              <a:ext uri="{FF2B5EF4-FFF2-40B4-BE49-F238E27FC236}">
                <a16:creationId xmlns:a16="http://schemas.microsoft.com/office/drawing/2014/main" id="{DDD71080-838D-4D7F-8FFC-AC736C5F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" y="287995"/>
            <a:ext cx="1906276" cy="140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FC271-0FFD-4471-AB05-34117A18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87" y="822960"/>
            <a:ext cx="9776569" cy="30175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Unit Sales across different Customer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122-A3C9-4E45-88D0-358E29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Prime Customers 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rlin Sans FB Demi" panose="020E0802020502020306" pitchFamily="34" charset="0"/>
              </a:rPr>
              <a:t>	</a:t>
            </a:r>
            <a:r>
              <a:rPr lang="en-US" sz="2400" dirty="0">
                <a:latin typeface="Berlin Sans FB Demi" panose="020E0802020502020306" pitchFamily="34" charset="0"/>
              </a:rPr>
              <a:t>Family with Younger Kids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erlin Sans FB Demi" panose="020E0802020502020306" pitchFamily="34" charset="0"/>
              </a:rPr>
              <a:t>	Middle Age Female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erlin Sans FB Demi" panose="020E0802020502020306" pitchFamily="34" charset="0"/>
              </a:rPr>
              <a:t>	Older Male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erlin Sans FB Demi" panose="020E0802020502020306" pitchFamily="34" charset="0"/>
              </a:rPr>
              <a:t>	Race – White/African-American / Hispanic</a:t>
            </a:r>
          </a:p>
          <a:p>
            <a:pPr marL="0" indent="0">
              <a:buNone/>
            </a:pPr>
            <a:endParaRPr lang="en-US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Losing Customers 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rlin Sans FB Demi" panose="020E0802020502020306" pitchFamily="34" charset="0"/>
              </a:rPr>
              <a:t>	</a:t>
            </a:r>
            <a:r>
              <a:rPr lang="en-US" sz="2400" dirty="0">
                <a:latin typeface="Berlin Sans FB Demi" panose="020E0802020502020306" pitchFamily="34" charset="0"/>
              </a:rPr>
              <a:t>Big Families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erlin Sans FB Demi" panose="020E0802020502020306" pitchFamily="34" charset="0"/>
              </a:rPr>
              <a:t>	Younger Male  </a:t>
            </a:r>
          </a:p>
          <a:p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4179D-303A-4FA3-9D86-8C10D1E78F33}"/>
              </a:ext>
            </a:extLst>
          </p:cNvPr>
          <p:cNvSpPr/>
          <p:nvPr/>
        </p:nvSpPr>
        <p:spPr>
          <a:xfrm>
            <a:off x="428353" y="6439981"/>
            <a:ext cx="1133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Unit</a:t>
            </a:r>
            <a:r>
              <a:rPr lang="en-US" sz="1600" b="1" dirty="0"/>
              <a:t>(sales)</a:t>
            </a:r>
            <a:r>
              <a:rPr lang="en-US" b="1" dirty="0"/>
              <a:t> (prime customers)= family size + Is pet + Children Age Group + Male Age Group + Female Age Group + Race </a:t>
            </a:r>
          </a:p>
        </p:txBody>
      </p:sp>
      <p:pic>
        <p:nvPicPr>
          <p:cNvPr id="11" name="Picture 2" descr="Image result for puffs pal">
            <a:extLst>
              <a:ext uri="{FF2B5EF4-FFF2-40B4-BE49-F238E27FC236}">
                <a16:creationId xmlns:a16="http://schemas.microsoft.com/office/drawing/2014/main" id="{2208C594-6925-4F69-8C11-4DF770FE3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r="20636"/>
          <a:stretch/>
        </p:blipFill>
        <p:spPr bwMode="auto">
          <a:xfrm>
            <a:off x="8206630" y="2314052"/>
            <a:ext cx="3557016" cy="34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6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2823</TotalTime>
  <Words>374</Words>
  <Application>Microsoft Office PowerPoint</Application>
  <PresentationFormat>Widescreen</PresentationFormat>
  <Paragraphs>115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Berlin Sans FB Demi</vt:lpstr>
      <vt:lpstr>Calibri</vt:lpstr>
      <vt:lpstr>Calibri Light</vt:lpstr>
      <vt:lpstr>Segoe UI</vt:lpstr>
      <vt:lpstr>Wingdings</vt:lpstr>
      <vt:lpstr>Office Theme</vt:lpstr>
      <vt:lpstr>Analyzing the Sneeze Shield –  A Deep Dive into the Facial Tissue Market</vt:lpstr>
      <vt:lpstr>Objectives:</vt:lpstr>
      <vt:lpstr>Market share  </vt:lpstr>
      <vt:lpstr>Dollar Sales:</vt:lpstr>
      <vt:lpstr>Who do they prefer?</vt:lpstr>
      <vt:lpstr>PowerPoint Presentation</vt:lpstr>
      <vt:lpstr>  Who Are My Customers?</vt:lpstr>
      <vt:lpstr>Customer Segmentation:</vt:lpstr>
      <vt:lpstr>Unit Sales across different Customer Segments</vt:lpstr>
      <vt:lpstr>Puffs Features That are Driving Sales</vt:lpstr>
      <vt:lpstr>Nose In Need Deserves Puffs Indeed</vt:lpstr>
      <vt:lpstr>Effect of Display And Promotions On Unit Sales in top 50 stores</vt:lpstr>
      <vt:lpstr>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Bikramjit</dc:creator>
  <cp:lastModifiedBy>Surya Thummanapelly</cp:lastModifiedBy>
  <cp:revision>74</cp:revision>
  <dcterms:created xsi:type="dcterms:W3CDTF">2018-04-25T19:08:31Z</dcterms:created>
  <dcterms:modified xsi:type="dcterms:W3CDTF">2018-04-28T02:35:16Z</dcterms:modified>
</cp:coreProperties>
</file>