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8" r:id="rId6"/>
    <p:sldId id="267" r:id="rId7"/>
    <p:sldId id="272" r:id="rId8"/>
    <p:sldId id="259" r:id="rId9"/>
    <p:sldId id="297" r:id="rId10"/>
    <p:sldId id="291" r:id="rId11"/>
    <p:sldId id="269" r:id="rId12"/>
    <p:sldId id="292" r:id="rId13"/>
    <p:sldId id="294" r:id="rId14"/>
    <p:sldId id="285" r:id="rId15"/>
    <p:sldId id="261" r:id="rId16"/>
    <p:sldId id="286" r:id="rId17"/>
    <p:sldId id="287" r:id="rId18"/>
    <p:sldId id="288" r:id="rId19"/>
    <p:sldId id="289" r:id="rId20"/>
    <p:sldId id="29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95" r:id="rId34"/>
    <p:sldId id="29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penalized 122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54 features out of 235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Prices Prediction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Presented by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Arpit Chaukiyal</a:t>
            </a:r>
          </a:p>
          <a:p>
            <a:r>
              <a:rPr lang="en-US" sz="2400" dirty="0">
                <a:solidFill>
                  <a:schemeClr val="tx1"/>
                </a:solidFill>
              </a:rPr>
              <a:t>Komal Sasane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Surya Thummanapelly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Vidheesha </a:t>
            </a:r>
            <a:r>
              <a:rPr lang="en-US" sz="2400" dirty="0" err="1">
                <a:solidFill>
                  <a:schemeClr val="tx1"/>
                </a:solidFill>
              </a:rPr>
              <a:t>kudipudi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360501" cy="812800"/>
          </a:xfrm>
        </p:spPr>
        <p:txBody>
          <a:bodyPr>
            <a:normAutofit/>
          </a:bodyPr>
          <a:lstStyle/>
          <a:p>
            <a:r>
              <a:rPr lang="en-US" dirty="0"/>
              <a:t>Correlation Matrix – Most Important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FB4FA-77E5-4E50-BE29-2B42FA58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7" y="1004438"/>
            <a:ext cx="7014690" cy="56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990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Transformation &amp; Feature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39878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skewness of </a:t>
            </a:r>
            <a:r>
              <a:rPr lang="en-US" dirty="0" err="1"/>
              <a:t>SalesPrice</a:t>
            </a:r>
            <a:r>
              <a:rPr lang="en-US" dirty="0"/>
              <a:t> variable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513275B-B725-4DD2-80CE-A390FFA3D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200" y="2057400"/>
            <a:ext cx="5078413" cy="396540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2057400"/>
            <a:ext cx="5078677" cy="3965404"/>
          </a:xfrm>
        </p:spPr>
        <p:txBody>
          <a:bodyPr/>
          <a:lstStyle/>
          <a:p>
            <a:r>
              <a:rPr lang="en-US" dirty="0"/>
              <a:t>Skewness – 1.8828</a:t>
            </a:r>
          </a:p>
          <a:p>
            <a:r>
              <a:rPr lang="en-US" dirty="0"/>
              <a:t>So, it is highly positively skewed</a:t>
            </a:r>
          </a:p>
          <a:p>
            <a:r>
              <a:rPr lang="en-US" dirty="0"/>
              <a:t>We applied log(x+1) transformation to make it close to </a:t>
            </a:r>
            <a:r>
              <a:rPr lang="en-US" b="1" dirty="0"/>
              <a:t>Normal Distribution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skewness of </a:t>
            </a:r>
            <a:r>
              <a:rPr lang="en-US" dirty="0" err="1"/>
              <a:t>SalesPrice</a:t>
            </a:r>
            <a:r>
              <a:rPr lang="en-US" dirty="0"/>
              <a:t> variable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500707" y="2057400"/>
            <a:ext cx="5078677" cy="3965404"/>
          </a:xfrm>
        </p:spPr>
        <p:txBody>
          <a:bodyPr/>
          <a:lstStyle/>
          <a:p>
            <a:r>
              <a:rPr lang="en-US" dirty="0"/>
              <a:t>After log-transformation, the </a:t>
            </a:r>
            <a:r>
              <a:rPr lang="en-US" b="1" dirty="0"/>
              <a:t>y </a:t>
            </a:r>
            <a:r>
              <a:rPr lang="en-US" dirty="0"/>
              <a:t>variable is close to </a:t>
            </a:r>
            <a:r>
              <a:rPr lang="en-US" b="1" dirty="0"/>
              <a:t>Normal Distribution</a:t>
            </a:r>
          </a:p>
          <a:p>
            <a:r>
              <a:rPr lang="en-US" dirty="0"/>
              <a:t>We also applied log (natural) transformation on highly positively skewed features to make them normal</a:t>
            </a:r>
          </a:p>
          <a:p>
            <a:r>
              <a:rPr lang="en-US" dirty="0"/>
              <a:t>There are no features with high negative skewness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D1A32-A176-4055-88F1-1204F988C4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1DC6C-5A4D-4338-A4CE-78160295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11" y="2202131"/>
            <a:ext cx="5373449" cy="3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E2FD00-401C-4A70-8BDC-6E17CD60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1.882876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D825BD-49E8-43F7-BB61-D76819F5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1.882876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E3EE2-62C9-421B-8F5D-8D0C4FDF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51" y="1697293"/>
            <a:ext cx="9926311" cy="50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 features with missing data in Training dataset </a:t>
            </a:r>
          </a:p>
          <a:p>
            <a:r>
              <a:rPr lang="en-US" dirty="0"/>
              <a:t>33 features with missing data in Test dataset</a:t>
            </a:r>
          </a:p>
          <a:p>
            <a:r>
              <a:rPr lang="en-US" dirty="0"/>
              <a:t>Upon further investigation we found that most of the features are not missing but inapplicable</a:t>
            </a:r>
          </a:p>
          <a:p>
            <a:r>
              <a:rPr lang="en-US" dirty="0"/>
              <a:t>We replaced most features with ‘None’ wherever applicable</a:t>
            </a:r>
          </a:p>
          <a:p>
            <a:r>
              <a:rPr lang="en-US" dirty="0"/>
              <a:t>We used Mode for imputing categorical variables, Mean for numeric variables wherever applicable</a:t>
            </a:r>
            <a:br>
              <a:rPr lang="en-US" dirty="0"/>
            </a:br>
            <a:endParaRPr lang="en-US" b="1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2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given data description, we transformed some numeric features to categorical and some categorical features to ordinal using Label Encoding (Likert scale with 1-5 ratings)</a:t>
            </a:r>
          </a:p>
          <a:p>
            <a:r>
              <a:rPr lang="en-US" dirty="0"/>
              <a:t>We binned 1-5 scaled ordinal features into 3-scaled ratings for simplification</a:t>
            </a:r>
          </a:p>
          <a:p>
            <a:r>
              <a:rPr lang="en-US" dirty="0"/>
              <a:t> Created new “age” features from date fields using “</a:t>
            </a:r>
            <a:r>
              <a:rPr lang="en-US" dirty="0" err="1"/>
              <a:t>YrSold</a:t>
            </a:r>
            <a:r>
              <a:rPr lang="en-US" dirty="0"/>
              <a:t>” as reference, to make them continuous variables</a:t>
            </a:r>
          </a:p>
          <a:p>
            <a:r>
              <a:rPr lang="en-US" dirty="0"/>
              <a:t>Performed One-Hot-Encoding on all categorical features to create dummy variables and dropped first dummy variable as base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5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 split the training dataset into </a:t>
            </a:r>
            <a:r>
              <a:rPr lang="en-US" b="1" dirty="0"/>
              <a:t>Test </a:t>
            </a:r>
            <a:r>
              <a:rPr lang="en-US" dirty="0"/>
              <a:t>and </a:t>
            </a:r>
            <a:r>
              <a:rPr lang="en-US" b="1" dirty="0"/>
              <a:t>Train </a:t>
            </a:r>
            <a:r>
              <a:rPr lang="en-US" dirty="0"/>
              <a:t>datasets with 75:25 ratio by random sampling</a:t>
            </a:r>
          </a:p>
          <a:p>
            <a:r>
              <a:rPr lang="en-US" dirty="0"/>
              <a:t>Then we performed Standard Scaling on all numeric features (Excluding dummies) separately on </a:t>
            </a:r>
            <a:r>
              <a:rPr lang="en-US" b="1" dirty="0"/>
              <a:t>Test </a:t>
            </a:r>
            <a:r>
              <a:rPr lang="en-US" dirty="0"/>
              <a:t>and </a:t>
            </a:r>
            <a:r>
              <a:rPr lang="en-US" b="1" dirty="0"/>
              <a:t>Train </a:t>
            </a:r>
            <a:r>
              <a:rPr lang="en-US" dirty="0"/>
              <a:t>datasets to use in some algorithms</a:t>
            </a:r>
          </a:p>
          <a:p>
            <a:r>
              <a:rPr lang="en-US" dirty="0"/>
              <a:t>The resulting datasets have 235 features (Originally from 79)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4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990599"/>
          </a:xfrm>
        </p:spPr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2476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Linear Regression on unscaled data using </a:t>
            </a:r>
            <a:r>
              <a:rPr lang="en-US" sz="2400" b="1" dirty="0"/>
              <a:t>Cross-Validation </a:t>
            </a:r>
            <a:r>
              <a:rPr lang="en-US" sz="2400" dirty="0"/>
              <a:t>with 5 folds.</a:t>
            </a:r>
          </a:p>
          <a:p>
            <a:r>
              <a:rPr lang="en-US" sz="2400" dirty="0"/>
              <a:t>R-Squared Value – Training Data: 0.75</a:t>
            </a:r>
          </a:p>
          <a:p>
            <a:r>
              <a:rPr lang="en-US" sz="2400" dirty="0"/>
              <a:t>R-Squared Value – Test Data: 0.68</a:t>
            </a:r>
          </a:p>
          <a:p>
            <a:r>
              <a:rPr lang="en-US" sz="2400" dirty="0"/>
              <a:t>RMSE: 0.127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06319-ED78-4154-8230-EC21D618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70" y="4479928"/>
            <a:ext cx="9153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Ask a home buyer to describe their dream house, and they probably won't begin with the height of the basement ceiling or the proximity to an east-west railroad. But this dataset proves that much more influences price negotiations than the number of bedrooms or a white-picket fence.</a:t>
            </a:r>
          </a:p>
          <a:p>
            <a:pPr fontAlgn="base"/>
            <a:r>
              <a:rPr lang="en-US" sz="2400" dirty="0"/>
              <a:t>With 79 explanatory variables describing (almost) every aspect of </a:t>
            </a:r>
            <a:r>
              <a:rPr lang="en-US" sz="2400" b="1" dirty="0"/>
              <a:t>1460 </a:t>
            </a:r>
            <a:r>
              <a:rPr lang="en-US" sz="2400" dirty="0"/>
              <a:t>residential homes in </a:t>
            </a:r>
            <a:r>
              <a:rPr lang="en-US" sz="2400" b="1" dirty="0"/>
              <a:t>Ames, Iowa</a:t>
            </a:r>
            <a:r>
              <a:rPr lang="en-US" sz="2400" dirty="0"/>
              <a:t>, the goal is to predict the final price of other </a:t>
            </a:r>
            <a:r>
              <a:rPr lang="en-US" sz="2400" b="1" dirty="0"/>
              <a:t>1459 </a:t>
            </a:r>
            <a:r>
              <a:rPr lang="en-US" sz="2400" dirty="0"/>
              <a:t>homes.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BE97D-A05F-4D6B-9284-DFAC7CB5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" y="4648200"/>
            <a:ext cx="11352212" cy="20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152400"/>
            <a:ext cx="10360501" cy="736600"/>
          </a:xfrm>
        </p:spPr>
        <p:txBody>
          <a:bodyPr/>
          <a:lstStyle/>
          <a:p>
            <a:r>
              <a:rPr lang="en-US" dirty="0"/>
              <a:t>1. Linear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80F03-7D8D-4193-BD72-DDEF314F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" y="1066800"/>
            <a:ext cx="12020137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KNN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</a:t>
            </a:r>
            <a:r>
              <a:rPr lang="en-US" sz="2400" b="1" dirty="0"/>
              <a:t>Standard Scaling </a:t>
            </a:r>
            <a:r>
              <a:rPr lang="en-US" sz="2400" dirty="0"/>
              <a:t>using </a:t>
            </a:r>
            <a:r>
              <a:rPr lang="en-US" sz="2400" dirty="0" err="1"/>
              <a:t>sklearn</a:t>
            </a:r>
            <a:r>
              <a:rPr lang="en-US" sz="2400" dirty="0"/>
              <a:t> on numerical features</a:t>
            </a:r>
          </a:p>
          <a:p>
            <a:r>
              <a:rPr lang="en-US" sz="2400" dirty="0"/>
              <a:t>We performed KNN Regression on the scaled data using </a:t>
            </a:r>
            <a:r>
              <a:rPr lang="en-US" sz="2400" b="1" dirty="0"/>
              <a:t>Cross-Validation and </a:t>
            </a:r>
            <a:r>
              <a:rPr lang="en-US" sz="2400" b="1" dirty="0" err="1"/>
              <a:t>GridSearch</a:t>
            </a:r>
            <a:r>
              <a:rPr lang="en-US" sz="2400" dirty="0"/>
              <a:t> with 5 folds with following hyper-parameters: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n_neighbors</a:t>
            </a:r>
            <a:r>
              <a:rPr lang="en-US" sz="2000" dirty="0"/>
              <a:t>’ : [1,2,3,4,5,7,10,11,12,15]</a:t>
            </a:r>
          </a:p>
          <a:p>
            <a:r>
              <a:rPr lang="en-US" sz="2400" dirty="0" err="1"/>
              <a:t>GridSearch</a:t>
            </a:r>
            <a:r>
              <a:rPr lang="en-US" sz="2400" dirty="0"/>
              <a:t> returned best hyper-parameter as </a:t>
            </a:r>
            <a:r>
              <a:rPr lang="en-US" sz="2400" dirty="0" err="1"/>
              <a:t>n_neighbors</a:t>
            </a:r>
            <a:r>
              <a:rPr lang="en-US" sz="2400" dirty="0"/>
              <a:t> = 15</a:t>
            </a:r>
          </a:p>
          <a:p>
            <a:r>
              <a:rPr lang="en-US" sz="2400" dirty="0"/>
              <a:t>R-Squared Value – Test Data: 0.80</a:t>
            </a:r>
          </a:p>
          <a:p>
            <a:r>
              <a:rPr lang="en-US" sz="2400" dirty="0"/>
              <a:t>RMSE: 0.168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7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Ridge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Ridge Regression on the scaled data using </a:t>
            </a:r>
            <a:r>
              <a:rPr lang="en-US" sz="2400" b="1" dirty="0"/>
              <a:t>Cross-Validation and </a:t>
            </a:r>
            <a:r>
              <a:rPr lang="en-US" sz="2400" b="1" dirty="0" err="1"/>
              <a:t>GridSearch</a:t>
            </a:r>
            <a:r>
              <a:rPr lang="en-US" sz="2400" dirty="0"/>
              <a:t> with 5 folds with following hyper-parameters (learning rate):</a:t>
            </a:r>
          </a:p>
          <a:p>
            <a:pPr lvl="1"/>
            <a:r>
              <a:rPr lang="en-US" sz="2000" dirty="0"/>
              <a:t>'alpha': [0.001, 0.01, 0.1, 1, 10, 100]</a:t>
            </a:r>
          </a:p>
          <a:p>
            <a:r>
              <a:rPr lang="en-US" sz="2400" dirty="0" err="1"/>
              <a:t>GridSearch</a:t>
            </a:r>
            <a:r>
              <a:rPr lang="en-US" sz="2400" dirty="0"/>
              <a:t> returned best hyper-parameter as alpha = 10</a:t>
            </a:r>
          </a:p>
          <a:p>
            <a:r>
              <a:rPr lang="en-US" sz="2400" dirty="0"/>
              <a:t>R-Squared Value – Test Data: 0.89</a:t>
            </a:r>
          </a:p>
          <a:p>
            <a:r>
              <a:rPr lang="en-US" sz="2400" dirty="0"/>
              <a:t>RMSE: 0.124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0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19228"/>
            <a:ext cx="10360501" cy="889000"/>
          </a:xfrm>
        </p:spPr>
        <p:txBody>
          <a:bodyPr/>
          <a:lstStyle/>
          <a:p>
            <a:r>
              <a:rPr lang="en-US" dirty="0"/>
              <a:t>3. Ridge Regression – Regularized Parameters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758EB-AB00-4ABE-A2D8-C4B8A94B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908228"/>
            <a:ext cx="11276012" cy="57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Lasso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</a:t>
            </a:r>
            <a:r>
              <a:rPr lang="en-US" sz="2400" b="1" dirty="0"/>
              <a:t>Standard Scaling </a:t>
            </a:r>
            <a:r>
              <a:rPr lang="en-US" sz="2400" dirty="0"/>
              <a:t>using </a:t>
            </a:r>
            <a:r>
              <a:rPr lang="en-US" sz="2400" dirty="0" err="1"/>
              <a:t>sklearn</a:t>
            </a:r>
            <a:r>
              <a:rPr lang="en-US" sz="2400" dirty="0"/>
              <a:t> on numerical features</a:t>
            </a:r>
          </a:p>
          <a:p>
            <a:r>
              <a:rPr lang="en-US" sz="2400" dirty="0"/>
              <a:t>We </a:t>
            </a:r>
            <a:r>
              <a:rPr lang="en-US" sz="2400"/>
              <a:t>performed Lasso </a:t>
            </a:r>
            <a:r>
              <a:rPr lang="en-US" sz="2400" dirty="0"/>
              <a:t>Regression on the scaled data using </a:t>
            </a:r>
            <a:r>
              <a:rPr lang="en-US" sz="2400" b="1" dirty="0"/>
              <a:t>Cross-Validation and </a:t>
            </a:r>
            <a:r>
              <a:rPr lang="en-US" sz="2400" b="1" dirty="0" err="1"/>
              <a:t>GridSearch</a:t>
            </a:r>
            <a:r>
              <a:rPr lang="en-US" sz="2400" dirty="0"/>
              <a:t> with 5 folds with following hyper-parameters:</a:t>
            </a:r>
          </a:p>
          <a:p>
            <a:pPr lvl="1"/>
            <a:r>
              <a:rPr lang="en-US" sz="2000" dirty="0"/>
              <a:t>'alpha':[0.0001, 0.0003, 0.0006, 0.001, 0.003, 0.006, 0.01, 0.03, 0.06, 0.1, 0.3, 0.6, 1],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max_iter</a:t>
            </a:r>
            <a:r>
              <a:rPr lang="en-US" sz="2000" dirty="0"/>
              <a:t>':[10000, 50000]</a:t>
            </a:r>
          </a:p>
          <a:p>
            <a:r>
              <a:rPr lang="en-US" sz="2400" dirty="0" err="1"/>
              <a:t>GridSearch</a:t>
            </a:r>
            <a:r>
              <a:rPr lang="en-US" sz="2400" dirty="0"/>
              <a:t> returned best hyper-parameters as alpha = 0.001 &amp; </a:t>
            </a:r>
            <a:r>
              <a:rPr lang="en-US" sz="2400" dirty="0" err="1"/>
              <a:t>max_iter</a:t>
            </a:r>
            <a:r>
              <a:rPr lang="en-US" sz="2400" dirty="0"/>
              <a:t> = 10K</a:t>
            </a:r>
          </a:p>
          <a:p>
            <a:r>
              <a:rPr lang="en-US" sz="2400" dirty="0"/>
              <a:t>R-Squared Value – Test Data: 0.88</a:t>
            </a:r>
          </a:p>
          <a:p>
            <a:r>
              <a:rPr lang="en-US" sz="2400" dirty="0"/>
              <a:t>RMSE: 0.128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87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19228"/>
            <a:ext cx="10360501" cy="889000"/>
          </a:xfrm>
        </p:spPr>
        <p:txBody>
          <a:bodyPr/>
          <a:lstStyle/>
          <a:p>
            <a:r>
              <a:rPr lang="en-US" dirty="0"/>
              <a:t>4. Lasso Regression – Selected Parameters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0B51-E1AA-40DB-A78C-B4D5E81A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6" y="990600"/>
            <a:ext cx="11276012" cy="56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Decision Tree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Decision Tree Regression on the scaled data using </a:t>
            </a:r>
            <a:r>
              <a:rPr lang="en-US" sz="2400" b="1" dirty="0"/>
              <a:t>Cross-Validation and </a:t>
            </a:r>
            <a:r>
              <a:rPr lang="en-US" sz="2400" b="1" dirty="0" err="1"/>
              <a:t>GridSearch</a:t>
            </a:r>
            <a:r>
              <a:rPr lang="en-US" sz="2400" dirty="0"/>
              <a:t> with 5 folds with following hyper-parameters: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max_depth</a:t>
            </a:r>
            <a:r>
              <a:rPr lang="en-US" sz="2000" dirty="0"/>
              <a:t>': [1,2,3,4,5,6,7,8,9,10]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min_samples_leaf</a:t>
            </a:r>
            <a:r>
              <a:rPr lang="en-US" sz="2000" dirty="0"/>
              <a:t>': [1,2,3,4,5,6,7,8,9,10]</a:t>
            </a:r>
          </a:p>
          <a:p>
            <a:r>
              <a:rPr lang="en-US" sz="2400" dirty="0" err="1"/>
              <a:t>GridSearch</a:t>
            </a:r>
            <a:r>
              <a:rPr lang="en-US" sz="2400" dirty="0"/>
              <a:t> returned best hyper-parameters as </a:t>
            </a:r>
            <a:r>
              <a:rPr lang="en-US" sz="2400" dirty="0" err="1"/>
              <a:t>max_depth</a:t>
            </a:r>
            <a:r>
              <a:rPr lang="en-US" sz="2400" dirty="0"/>
              <a:t> = 6 &amp; </a:t>
            </a:r>
            <a:r>
              <a:rPr lang="en-US" sz="2400" dirty="0" err="1"/>
              <a:t>min_samples_leaf</a:t>
            </a:r>
            <a:r>
              <a:rPr lang="en-US" sz="2400" dirty="0"/>
              <a:t> = 8</a:t>
            </a:r>
          </a:p>
          <a:p>
            <a:r>
              <a:rPr lang="en-US" sz="2400" dirty="0"/>
              <a:t>R-Squared Value – Test Data: 0.736</a:t>
            </a:r>
          </a:p>
          <a:p>
            <a:r>
              <a:rPr lang="en-US" sz="2400" dirty="0"/>
              <a:t>RMSE: 0.196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50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Random Forests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performed Random Forest Regression on the scaled data using </a:t>
            </a:r>
            <a:r>
              <a:rPr lang="en-US" sz="2400" b="1" dirty="0"/>
              <a:t>Cross-Validation and </a:t>
            </a:r>
            <a:r>
              <a:rPr lang="en-US" sz="2400" b="1" dirty="0" err="1"/>
              <a:t>GridSearch</a:t>
            </a:r>
            <a:r>
              <a:rPr lang="en-US" sz="2400" dirty="0"/>
              <a:t> with 5 folds with following hyper-parameters: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n_estimators</a:t>
            </a:r>
            <a:r>
              <a:rPr lang="en-US" sz="2000" dirty="0"/>
              <a:t>': [46,47,48,49,50,51,52],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min_samples_split</a:t>
            </a:r>
            <a:r>
              <a:rPr lang="en-US" sz="2000" dirty="0"/>
              <a:t>': [11,12,13],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min_samples_leaf</a:t>
            </a:r>
            <a:r>
              <a:rPr lang="en-US" sz="2000" dirty="0"/>
              <a:t>' : [4,5,6],</a:t>
            </a:r>
          </a:p>
          <a:p>
            <a:pPr lvl="1"/>
            <a:r>
              <a:rPr lang="en-US" sz="2000" dirty="0"/>
              <a:t> '</a:t>
            </a:r>
            <a:r>
              <a:rPr lang="en-US" sz="2000" dirty="0" err="1"/>
              <a:t>max_depth</a:t>
            </a:r>
            <a:r>
              <a:rPr lang="en-US" sz="2000" dirty="0"/>
              <a:t>' : [5,6,7,8,9,10]</a:t>
            </a:r>
          </a:p>
          <a:p>
            <a:r>
              <a:rPr lang="en-US" sz="2400" dirty="0" err="1"/>
              <a:t>GridSearch</a:t>
            </a:r>
            <a:r>
              <a:rPr lang="en-US" sz="2400" dirty="0"/>
              <a:t> returned best hyper-parameters as </a:t>
            </a:r>
            <a:r>
              <a:rPr lang="en-US" sz="2400" dirty="0" err="1"/>
              <a:t>max_depth</a:t>
            </a:r>
            <a:r>
              <a:rPr lang="en-US" sz="2400" dirty="0"/>
              <a:t> = 10, </a:t>
            </a:r>
            <a:r>
              <a:rPr lang="en-US" sz="2400" dirty="0" err="1"/>
              <a:t>min_samples_leaf</a:t>
            </a:r>
            <a:r>
              <a:rPr lang="en-US" sz="2400" dirty="0"/>
              <a:t> = 4, </a:t>
            </a:r>
            <a:r>
              <a:rPr lang="en-US" sz="2400" dirty="0" err="1"/>
              <a:t>min_samples_split</a:t>
            </a:r>
            <a:r>
              <a:rPr lang="en-US" sz="2400" dirty="0"/>
              <a:t> = 11, </a:t>
            </a:r>
            <a:r>
              <a:rPr lang="en-US" sz="2400" dirty="0" err="1"/>
              <a:t>n_estimators</a:t>
            </a:r>
            <a:r>
              <a:rPr lang="en-US" sz="2400" dirty="0"/>
              <a:t> = 52</a:t>
            </a:r>
          </a:p>
          <a:p>
            <a:r>
              <a:rPr lang="en-US" sz="2400" dirty="0"/>
              <a:t>R-Squared Value – Test Data: 0.84</a:t>
            </a:r>
          </a:p>
          <a:p>
            <a:r>
              <a:rPr lang="en-US" sz="2400" dirty="0"/>
              <a:t>RMSE: 0.15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990599"/>
          </a:xfrm>
        </p:spPr>
        <p:txBody>
          <a:bodyPr/>
          <a:lstStyle/>
          <a:p>
            <a:pPr algn="ctr"/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220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6579A-BF94-4DA1-A85F-92A38249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27146"/>
            <a:ext cx="9906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Training Data: </a:t>
            </a:r>
            <a:r>
              <a:rPr lang="en-US" sz="2400" dirty="0"/>
              <a:t>Contains 1460 unique </a:t>
            </a:r>
            <a:r>
              <a:rPr lang="en-US" sz="2400" b="1" dirty="0"/>
              <a:t>labelled </a:t>
            </a:r>
            <a:r>
              <a:rPr lang="en-US" sz="2400" dirty="0"/>
              <a:t>observations and 81 features including </a:t>
            </a:r>
            <a:r>
              <a:rPr lang="en-US" sz="2400" b="1" dirty="0"/>
              <a:t>y </a:t>
            </a:r>
            <a:r>
              <a:rPr lang="en-US" sz="2400" dirty="0"/>
              <a:t> variable “</a:t>
            </a:r>
            <a:r>
              <a:rPr lang="en-US" sz="2400" dirty="0" err="1"/>
              <a:t>SalePrice</a:t>
            </a:r>
            <a:r>
              <a:rPr lang="en-US" sz="2400" dirty="0"/>
              <a:t>”</a:t>
            </a:r>
          </a:p>
          <a:p>
            <a:r>
              <a:rPr lang="en-US" sz="2400" b="1" dirty="0"/>
              <a:t>Test Data: </a:t>
            </a:r>
            <a:r>
              <a:rPr lang="en-US" sz="2400" dirty="0"/>
              <a:t>Contains 1459 unique and new </a:t>
            </a:r>
            <a:r>
              <a:rPr lang="en-US" sz="2400" b="1" dirty="0"/>
              <a:t>unlabeled </a:t>
            </a:r>
            <a:r>
              <a:rPr lang="en-US" sz="2400" dirty="0"/>
              <a:t>observations with 80 features</a:t>
            </a:r>
          </a:p>
          <a:p>
            <a:r>
              <a:rPr lang="en-US" sz="2400" dirty="0"/>
              <a:t>Each observation represents a house</a:t>
            </a:r>
          </a:p>
          <a:p>
            <a:r>
              <a:rPr lang="en-US" sz="2400" dirty="0"/>
              <a:t>The dataset has </a:t>
            </a:r>
            <a:r>
              <a:rPr lang="en-US" sz="2400" b="1" dirty="0"/>
              <a:t>53 numerical </a:t>
            </a:r>
            <a:r>
              <a:rPr lang="en-US" sz="2400" dirty="0"/>
              <a:t>(Ratio and Ordinal) features, </a:t>
            </a:r>
            <a:r>
              <a:rPr lang="en-US" sz="2400" b="1" dirty="0"/>
              <a:t>26 categorical </a:t>
            </a:r>
            <a:r>
              <a:rPr lang="en-US" sz="2400" dirty="0"/>
              <a:t>features and </a:t>
            </a:r>
            <a:r>
              <a:rPr lang="en-US" sz="2400" b="1" dirty="0"/>
              <a:t>1 identity </a:t>
            </a:r>
            <a:r>
              <a:rPr lang="en-US" sz="2400" dirty="0"/>
              <a:t>feature.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71E7-15B0-44EF-9A0B-48E46683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07628-70DB-464B-A459-203DF229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742525"/>
            <a:ext cx="98679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DCAD-097E-4932-870D-E24F12C2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EDF5-F195-4B2F-B62C-449A690C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evaluation metric of “Root Mean Squared Error”, the best model seems “Ridge Regression”. Which has lowest RMSE on training data – 0.124</a:t>
            </a:r>
          </a:p>
          <a:p>
            <a:r>
              <a:rPr lang="en-US" dirty="0"/>
              <a:t>But Ridge regression used 133 features, whereas Lasso regression used only 54 features and achieved almost the same RMSE (0.128)</a:t>
            </a:r>
          </a:p>
          <a:p>
            <a:r>
              <a:rPr lang="en-US" dirty="0"/>
              <a:t>So, if processing and performance are not any concerns, Ridge regression turned out to be best.</a:t>
            </a:r>
          </a:p>
        </p:txBody>
      </p:sp>
    </p:spTree>
    <p:extLst>
      <p:ext uri="{BB962C8B-B14F-4D97-AF65-F5344CB8AC3E}">
        <p14:creationId xmlns:p14="http://schemas.microsoft.com/office/powerpoint/2010/main" val="37321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2009C-BEE0-4ADD-BABC-0B5F46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Numeric Features: </a:t>
            </a:r>
            <a:endParaRPr lang="en-US" dirty="0"/>
          </a:p>
          <a:p>
            <a:pPr lvl="1"/>
            <a:r>
              <a:rPr lang="en-US" b="1" dirty="0" err="1"/>
              <a:t>LotFrontage</a:t>
            </a:r>
            <a:r>
              <a:rPr lang="en-US" b="1" dirty="0"/>
              <a:t>:</a:t>
            </a:r>
            <a:r>
              <a:rPr lang="en-US" dirty="0"/>
              <a:t> Linear feet of street connected to property</a:t>
            </a:r>
          </a:p>
          <a:p>
            <a:pPr lvl="1"/>
            <a:r>
              <a:rPr lang="en-US" b="1" dirty="0" err="1"/>
              <a:t>LotArea</a:t>
            </a:r>
            <a:r>
              <a:rPr lang="en-US" b="1" dirty="0"/>
              <a:t>:</a:t>
            </a:r>
            <a:r>
              <a:rPr lang="en-US" dirty="0"/>
              <a:t> Lot size in square feet</a:t>
            </a:r>
          </a:p>
          <a:p>
            <a:pPr lvl="1"/>
            <a:r>
              <a:rPr lang="en-US" b="1" dirty="0" err="1"/>
              <a:t>GrLivArea</a:t>
            </a:r>
            <a:r>
              <a:rPr lang="en-US" b="1" dirty="0"/>
              <a:t>:</a:t>
            </a:r>
            <a:r>
              <a:rPr lang="en-US" dirty="0"/>
              <a:t> Above grade (ground) living area square feet.. Etc.</a:t>
            </a:r>
          </a:p>
          <a:p>
            <a:r>
              <a:rPr lang="en-US" b="1" dirty="0"/>
              <a:t>Ordinal Features:</a:t>
            </a:r>
          </a:p>
          <a:p>
            <a:pPr lvl="1"/>
            <a:r>
              <a:rPr lang="en-US" b="1" dirty="0" err="1"/>
              <a:t>OverallQual</a:t>
            </a:r>
            <a:r>
              <a:rPr lang="en-US" b="1" dirty="0"/>
              <a:t>:</a:t>
            </a:r>
            <a:r>
              <a:rPr lang="en-US" dirty="0"/>
              <a:t> Overall material and finish quality</a:t>
            </a:r>
          </a:p>
          <a:p>
            <a:pPr lvl="1"/>
            <a:r>
              <a:rPr lang="en-US" b="1" dirty="0" err="1"/>
              <a:t>GarageCond</a:t>
            </a:r>
            <a:r>
              <a:rPr lang="en-US" b="1" dirty="0"/>
              <a:t>:</a:t>
            </a:r>
            <a:r>
              <a:rPr lang="en-US" dirty="0"/>
              <a:t> Garage condition</a:t>
            </a:r>
          </a:p>
          <a:p>
            <a:pPr lvl="1"/>
            <a:r>
              <a:rPr lang="en-US" b="1" dirty="0" err="1"/>
              <a:t>PoolQC</a:t>
            </a:r>
            <a:r>
              <a:rPr lang="en-US" b="1" dirty="0"/>
              <a:t>:</a:t>
            </a:r>
            <a:r>
              <a:rPr lang="en-US" dirty="0"/>
              <a:t> Pool quality… Etc.</a:t>
            </a:r>
          </a:p>
          <a:p>
            <a:r>
              <a:rPr lang="en-US" b="1" dirty="0"/>
              <a:t>Categorical Features:</a:t>
            </a:r>
          </a:p>
          <a:p>
            <a:pPr lvl="1" fontAlgn="base"/>
            <a:r>
              <a:rPr lang="en-US" b="1" dirty="0" err="1"/>
              <a:t>MSSubClass</a:t>
            </a:r>
            <a:r>
              <a:rPr lang="en-US" b="1" dirty="0"/>
              <a:t>:</a:t>
            </a:r>
            <a:r>
              <a:rPr lang="en-US" dirty="0"/>
              <a:t> The building class</a:t>
            </a:r>
          </a:p>
          <a:p>
            <a:pPr lvl="1" fontAlgn="base"/>
            <a:r>
              <a:rPr lang="en-US" b="1" dirty="0"/>
              <a:t>Neighborhood:</a:t>
            </a:r>
            <a:r>
              <a:rPr lang="en-US" dirty="0"/>
              <a:t> Physical locations within Ames city limits</a:t>
            </a:r>
          </a:p>
          <a:p>
            <a:pPr lvl="1" fontAlgn="base"/>
            <a:r>
              <a:rPr lang="en-US" b="1" dirty="0"/>
              <a:t>Heating:</a:t>
            </a:r>
            <a:r>
              <a:rPr lang="en-US" dirty="0"/>
              <a:t> Type of heating… Etc.</a:t>
            </a:r>
            <a:br>
              <a:rPr lang="en-US" dirty="0"/>
            </a:br>
            <a:endParaRPr lang="en-US" b="1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9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990599"/>
          </a:xfrm>
        </p:spPr>
        <p:txBody>
          <a:bodyPr/>
          <a:lstStyle/>
          <a:p>
            <a:pPr algn="ctr"/>
            <a:r>
              <a:rPr lang="en-US" dirty="0"/>
              <a:t>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57052"/>
            <a:ext cx="10360501" cy="1223963"/>
          </a:xfrm>
        </p:spPr>
        <p:txBody>
          <a:bodyPr/>
          <a:lstStyle/>
          <a:p>
            <a:r>
              <a:rPr lang="en-US" dirty="0"/>
              <a:t>Histogram of Neighborhood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FE0FBBA-E9BC-48BF-99DB-C7DFB4BF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65" y="1476350"/>
            <a:ext cx="9471535" cy="51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Seasonality of Houses sold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4166-5767-458F-B917-3A20A07B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701797"/>
            <a:ext cx="10360501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57052"/>
            <a:ext cx="10360501" cy="1223963"/>
          </a:xfrm>
        </p:spPr>
        <p:txBody>
          <a:bodyPr/>
          <a:lstStyle/>
          <a:p>
            <a:r>
              <a:rPr lang="en-US" dirty="0"/>
              <a:t>Seasonality of Houses sold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Graph describes the no. of houses sold in the months of every year.</a:t>
            </a:r>
          </a:p>
          <a:p>
            <a:r>
              <a:rPr lang="en-US" dirty="0"/>
              <a:t>The houses  were predominantly sold during the summer i.e. in the months of May , June, July.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house sold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440F-9B4D-4D91-96E2-C66963DC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1" y="1846385"/>
            <a:ext cx="4495801" cy="398145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6990956-AFB6-4914-BC9D-6208019C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1846385"/>
            <a:ext cx="3776568" cy="1728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057C-5D62-4574-840C-BD66A3183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707" y="3810000"/>
            <a:ext cx="5078677" cy="2133600"/>
          </a:xfrm>
        </p:spPr>
        <p:txBody>
          <a:bodyPr/>
          <a:lstStyle/>
          <a:p>
            <a:r>
              <a:rPr lang="en-US" sz="1600" dirty="0"/>
              <a:t>1Fm –Single family detached</a:t>
            </a:r>
          </a:p>
          <a:p>
            <a:r>
              <a:rPr lang="en-US" sz="1600" dirty="0"/>
              <a:t>2FmCon – Two family conversion</a:t>
            </a:r>
          </a:p>
          <a:p>
            <a:r>
              <a:rPr lang="en-US" sz="1600" dirty="0"/>
              <a:t>Duplex </a:t>
            </a:r>
          </a:p>
          <a:p>
            <a:r>
              <a:rPr lang="en-US" sz="1600" dirty="0" err="1"/>
              <a:t>Twnhs</a:t>
            </a:r>
            <a:r>
              <a:rPr lang="en-US" sz="1600" dirty="0"/>
              <a:t> – Townhouse End Unit</a:t>
            </a:r>
          </a:p>
          <a:p>
            <a:r>
              <a:rPr lang="en-US" sz="1600" dirty="0" err="1"/>
              <a:t>TwnhsE</a:t>
            </a:r>
            <a:r>
              <a:rPr lang="en-US" sz="1600" dirty="0"/>
              <a:t> – Townhouse Inside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559</TotalTime>
  <Words>1117</Words>
  <Application>Microsoft Office PowerPoint</Application>
  <PresentationFormat>Custom</PresentationFormat>
  <Paragraphs>132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Tech 16x9</vt:lpstr>
      <vt:lpstr>House Prices Prediction</vt:lpstr>
      <vt:lpstr>Problem Statement</vt:lpstr>
      <vt:lpstr>Data Description</vt:lpstr>
      <vt:lpstr>Data Description</vt:lpstr>
      <vt:lpstr>Exploratory Data Analysis </vt:lpstr>
      <vt:lpstr>Histogram of Neighborhood</vt:lpstr>
      <vt:lpstr>Seasonality of Houses sold</vt:lpstr>
      <vt:lpstr>Seasonality of Houses sold</vt:lpstr>
      <vt:lpstr>Type of house sold</vt:lpstr>
      <vt:lpstr>Correlation Matrix – Most Important Features</vt:lpstr>
      <vt:lpstr>Data Transformation &amp; Feature Engineering </vt:lpstr>
      <vt:lpstr>Checking skewness of SalesPrice variable</vt:lpstr>
      <vt:lpstr>Checking skewness of SalesPrice variable</vt:lpstr>
      <vt:lpstr>Missing Data Imputation</vt:lpstr>
      <vt:lpstr>Missing Data Imputation</vt:lpstr>
      <vt:lpstr>Data Transformation</vt:lpstr>
      <vt:lpstr>Data Transformation</vt:lpstr>
      <vt:lpstr>Modeling</vt:lpstr>
      <vt:lpstr>1. Linear Regression</vt:lpstr>
      <vt:lpstr>1. Linear Regression</vt:lpstr>
      <vt:lpstr>2. KNN Regression</vt:lpstr>
      <vt:lpstr>3. Ridge Regression</vt:lpstr>
      <vt:lpstr>3. Ridge Regression – Regularized Parameters</vt:lpstr>
      <vt:lpstr>4. Lasso Regression</vt:lpstr>
      <vt:lpstr>4. Lasso Regression – Selected Parameters</vt:lpstr>
      <vt:lpstr>5. Decision Tree Regression</vt:lpstr>
      <vt:lpstr>6. Random Forests Regression</vt:lpstr>
      <vt:lpstr>Model Selection</vt:lpstr>
      <vt:lpstr>Model Selection</vt:lpstr>
      <vt:lpstr>Model Selection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</dc:title>
  <dc:creator>surya prakash</dc:creator>
  <cp:lastModifiedBy>surya prakash</cp:lastModifiedBy>
  <cp:revision>91</cp:revision>
  <dcterms:created xsi:type="dcterms:W3CDTF">2018-11-28T17:44:15Z</dcterms:created>
  <dcterms:modified xsi:type="dcterms:W3CDTF">2018-12-10T03:34:19Z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