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56B"/>
    <a:srgbClr val="3D5289"/>
    <a:srgbClr val="410E58"/>
    <a:srgbClr val="291F71"/>
    <a:srgbClr val="450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AF7A5-72DD-43D3-8606-EFEB8486C577}" v="20" dt="2021-12-01T22:41:37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Sheet1!$D$7</c:f>
              <c:strCache>
                <c:ptCount val="1"/>
                <c:pt idx="0">
                  <c:v>Accuracy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Sheet1!$C$8:$C$16</c:f>
              <c:strCache>
                <c:ptCount val="9"/>
                <c:pt idx="0">
                  <c:v>Logistic Regression</c:v>
                </c:pt>
                <c:pt idx="1">
                  <c:v>Dession Tree</c:v>
                </c:pt>
                <c:pt idx="2">
                  <c:v>KNN</c:v>
                </c:pt>
                <c:pt idx="3">
                  <c:v>Naïve Bayes</c:v>
                </c:pt>
                <c:pt idx="4">
                  <c:v>Support Vector Machine</c:v>
                </c:pt>
                <c:pt idx="5">
                  <c:v>Random Forest</c:v>
                </c:pt>
                <c:pt idx="6">
                  <c:v>Gradient Boostinning</c:v>
                </c:pt>
                <c:pt idx="7">
                  <c:v>Neural Net</c:v>
                </c:pt>
                <c:pt idx="8">
                  <c:v>XG Boost Random Forest</c:v>
                </c:pt>
              </c:strCache>
            </c:strRef>
          </c:cat>
          <c:val>
            <c:numRef>
              <c:f>Sheet1!$D$8:$D$16</c:f>
              <c:numCache>
                <c:formatCode>General</c:formatCode>
                <c:ptCount val="9"/>
                <c:pt idx="0">
                  <c:v>96.95</c:v>
                </c:pt>
                <c:pt idx="1">
                  <c:v>95.48</c:v>
                </c:pt>
                <c:pt idx="2">
                  <c:v>96.95</c:v>
                </c:pt>
                <c:pt idx="3">
                  <c:v>69.38</c:v>
                </c:pt>
                <c:pt idx="4">
                  <c:v>97</c:v>
                </c:pt>
                <c:pt idx="5">
                  <c:v>96.59</c:v>
                </c:pt>
                <c:pt idx="6">
                  <c:v>96.89</c:v>
                </c:pt>
                <c:pt idx="7">
                  <c:v>96.95</c:v>
                </c:pt>
                <c:pt idx="8">
                  <c:v>96.77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844B-81C7-3DAB6901CE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89121919"/>
        <c:axId val="289174527"/>
      </c:barChart>
      <c:catAx>
        <c:axId val="28912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74527"/>
        <c:crosses val="autoZero"/>
        <c:auto val="1"/>
        <c:lblAlgn val="ctr"/>
        <c:lblOffset val="100"/>
        <c:noMultiLvlLbl val="0"/>
      </c:catAx>
      <c:valAx>
        <c:axId val="2891745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912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CEFAD-D9C0-8243-A293-478BE6D48D7C}"/>
              </a:ext>
            </a:extLst>
          </p:cNvPr>
          <p:cNvSpPr txBox="1"/>
          <p:nvPr/>
        </p:nvSpPr>
        <p:spPr>
          <a:xfrm>
            <a:off x="1779104" y="506896"/>
            <a:ext cx="9094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CS 513 </a:t>
            </a:r>
          </a:p>
          <a:p>
            <a:r>
              <a:rPr lang="en-US" sz="4800" dirty="0"/>
              <a:t>Knowledge Discovery And Data Mining - Project</a:t>
            </a:r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09DD6-7923-5845-8B36-25B15D2CB01E}"/>
              </a:ext>
            </a:extLst>
          </p:cNvPr>
          <p:cNvSpPr txBox="1"/>
          <p:nvPr/>
        </p:nvSpPr>
        <p:spPr>
          <a:xfrm>
            <a:off x="1779104" y="2845998"/>
            <a:ext cx="602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Bankruptcy Prediction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6A98B-0614-49C0-9EE8-1A6D6E036D01}"/>
              </a:ext>
            </a:extLst>
          </p:cNvPr>
          <p:cNvSpPr txBox="1"/>
          <p:nvPr/>
        </p:nvSpPr>
        <p:spPr>
          <a:xfrm>
            <a:off x="1779104" y="3488783"/>
            <a:ext cx="983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Preet Jhanglani, CWID: 10474322 Section A</a:t>
            </a:r>
          </a:p>
          <a:p>
            <a:r>
              <a:rPr lang="en-IN" dirty="0"/>
              <a:t>2. Girish Budhrani, CWID: 10477624 Section A</a:t>
            </a:r>
          </a:p>
          <a:p>
            <a:r>
              <a:rPr lang="en-IN" dirty="0"/>
              <a:t>3. Anirudh Jeevan, CWID : 10475896 Section A</a:t>
            </a:r>
          </a:p>
          <a:p>
            <a:r>
              <a:rPr lang="en-IN" dirty="0"/>
              <a:t>4. Surya Giri, CWID : 10475010 Section B</a:t>
            </a:r>
          </a:p>
        </p:txBody>
      </p:sp>
    </p:spTree>
    <p:extLst>
      <p:ext uri="{BB962C8B-B14F-4D97-AF65-F5344CB8AC3E}">
        <p14:creationId xmlns:p14="http://schemas.microsoft.com/office/powerpoint/2010/main" val="2153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A2A312-B9E6-8A42-8108-F1F5DD6C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217946"/>
            <a:ext cx="8850924" cy="6552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735B82-2F36-7144-BE95-E2718AAE00DE}"/>
              </a:ext>
            </a:extLst>
          </p:cNvPr>
          <p:cNvSpPr txBox="1"/>
          <p:nvPr/>
        </p:nvSpPr>
        <p:spPr>
          <a:xfrm>
            <a:off x="9448670" y="3369991"/>
            <a:ext cx="256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Heat Map of the top 10 co-relations </a:t>
            </a:r>
          </a:p>
        </p:txBody>
      </p:sp>
    </p:spTree>
    <p:extLst>
      <p:ext uri="{BB962C8B-B14F-4D97-AF65-F5344CB8AC3E}">
        <p14:creationId xmlns:p14="http://schemas.microsoft.com/office/powerpoint/2010/main" val="111730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F499B-A239-9D46-8783-46E936288265}"/>
              </a:ext>
            </a:extLst>
          </p:cNvPr>
          <p:cNvSpPr txBox="1"/>
          <p:nvPr/>
        </p:nvSpPr>
        <p:spPr>
          <a:xfrm>
            <a:off x="1611682" y="2768252"/>
            <a:ext cx="896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Classification Algorithms </a:t>
            </a:r>
          </a:p>
        </p:txBody>
      </p:sp>
    </p:spTree>
    <p:extLst>
      <p:ext uri="{BB962C8B-B14F-4D97-AF65-F5344CB8AC3E}">
        <p14:creationId xmlns:p14="http://schemas.microsoft.com/office/powerpoint/2010/main" val="254972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88515" y="2204309"/>
            <a:ext cx="9265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Logistic regression is a statistical model that in its basic form uses a logistic function to model a binary dependent variable, although many more complex extensions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</a:t>
            </a:r>
            <a:r>
              <a:rPr lang="en-IN" sz="2200" dirty="0" err="1"/>
              <a:t>Logisitc</a:t>
            </a:r>
            <a:r>
              <a:rPr lang="en-IN" sz="2200" dirty="0"/>
              <a:t> Regression is </a:t>
            </a:r>
            <a:r>
              <a:rPr lang="en-US" sz="2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96.95014662756598</a:t>
            </a:r>
            <a:r>
              <a:rPr lang="en-IN" sz="2200" dirty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br>
              <a:rPr lang="en-IN" sz="2200" dirty="0"/>
            </a:b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5A0309-84E4-4B04-8552-F61AE5D9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08700"/>
              </p:ext>
            </p:extLst>
          </p:nvPr>
        </p:nvGraphicFramePr>
        <p:xfrm>
          <a:off x="710853" y="4266403"/>
          <a:ext cx="5320080" cy="9171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73360">
                  <a:extLst>
                    <a:ext uri="{9D8B030D-6E8A-4147-A177-3AD203B41FA5}">
                      <a16:colId xmlns:a16="http://schemas.microsoft.com/office/drawing/2014/main" val="692560528"/>
                    </a:ext>
                  </a:extLst>
                </a:gridCol>
                <a:gridCol w="1773360">
                  <a:extLst>
                    <a:ext uri="{9D8B030D-6E8A-4147-A177-3AD203B41FA5}">
                      <a16:colId xmlns:a16="http://schemas.microsoft.com/office/drawing/2014/main" val="2563076943"/>
                    </a:ext>
                  </a:extLst>
                </a:gridCol>
                <a:gridCol w="1773360">
                  <a:extLst>
                    <a:ext uri="{9D8B030D-6E8A-4147-A177-3AD203B41FA5}">
                      <a16:colId xmlns:a16="http://schemas.microsoft.com/office/drawing/2014/main" val="1632224045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2107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1641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1934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1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6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DECSION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88515" y="1876298"/>
            <a:ext cx="9661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 decision tree is a flowchart-like structure in which each internal node represents a "test" on an attribute (e.g. whether a coin flip comes up heads or tails), each branch represents the outcome of the test, and each leaf node represents a class label (decision taken after computing all attributes). The paths from root to leaf represent classification rules.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</a:t>
            </a:r>
            <a:r>
              <a:rPr lang="en-IN" sz="2200" dirty="0" err="1"/>
              <a:t>Decsion</a:t>
            </a:r>
            <a:r>
              <a:rPr lang="en-IN" sz="2200" dirty="0"/>
              <a:t> Tree is 95.48387096774194%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br>
              <a:rPr lang="en-IN" sz="2200" dirty="0"/>
            </a:br>
            <a:endParaRPr lang="en-US" sz="2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40A367-9C20-4AB7-AB50-349029B4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12819"/>
              </p:ext>
            </p:extLst>
          </p:nvPr>
        </p:nvGraphicFramePr>
        <p:xfrm>
          <a:off x="710853" y="4797913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217066947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1433775316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2653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1617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7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1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68195" y="2338415"/>
            <a:ext cx="11411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k-NN is a type of classification where the function is only approximated locally and all computation is deferred until function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KNN is 96.95%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br>
              <a:rPr lang="en-IN" sz="2200" dirty="0"/>
            </a:b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0BCE1C-9A47-472F-BAB5-EF8A7C79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67915"/>
              </p:ext>
            </p:extLst>
          </p:nvPr>
        </p:nvGraphicFramePr>
        <p:xfrm>
          <a:off x="710853" y="4173598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873446358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3457789825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349912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82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1648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3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2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336115" y="2028616"/>
            <a:ext cx="92244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Naive Bayes classifiers are a family of simple "probabilistic classifiers" based on applying Bayes' theorem with strong (naïve) independence assumptions between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Naïve Bayes is 69.38%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br>
              <a:rPr lang="en-IN" sz="2200" dirty="0"/>
            </a:br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208F9-B370-4809-A3FD-222D8AEF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1618"/>
              </p:ext>
            </p:extLst>
          </p:nvPr>
        </p:nvGraphicFramePr>
        <p:xfrm>
          <a:off x="710853" y="4198473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217066947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1433775316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2653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475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1178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7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5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Support vector machine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508835" y="2200490"/>
            <a:ext cx="9356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Support Vector Machine (SVM) is a supervised machine learning algorithm capable of </a:t>
            </a:r>
            <a:r>
              <a:rPr lang="en-IN" sz="2200" b="1" dirty="0"/>
              <a:t>performing classification, regression and even outlier detection</a:t>
            </a:r>
            <a:r>
              <a:rPr lang="en-IN" sz="2200" dirty="0"/>
              <a:t>. The linear SVM classifier works by drawing a straight line between two classes.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Support Vector Machine is 97.00879765395894%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br>
              <a:rPr lang="en-IN" sz="2200" dirty="0"/>
            </a:br>
            <a:endParaRPr lang="en-US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0853E-317B-417A-807C-9ECB67360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82662"/>
              </p:ext>
            </p:extLst>
          </p:nvPr>
        </p:nvGraphicFramePr>
        <p:xfrm>
          <a:off x="886272" y="4353142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618745998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96351136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50557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4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1649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2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5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4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88515" y="2249448"/>
            <a:ext cx="9285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Random forests or random decision forests are an ensemble learning method for classification, regression and other tasks that operates by constructing a multitude of decision trees at training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Random Forest is 96.59824046920821%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  <a:br>
              <a:rPr lang="en-IN" sz="2200" dirty="0"/>
            </a:br>
            <a:endParaRPr lang="en-IN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28AAFB-AD63-4850-AB86-0FDED9590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27010"/>
              </p:ext>
            </p:extLst>
          </p:nvPr>
        </p:nvGraphicFramePr>
        <p:xfrm>
          <a:off x="886272" y="4373106"/>
          <a:ext cx="5209728" cy="101138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2555911510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1266349561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1203375762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1564" marB="41564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 marT="41564" marB="41564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41564" marB="41564"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47975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1639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54117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1564" marB="41564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GRADIENT BOOSTINNG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539315" y="2033667"/>
            <a:ext cx="9651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Gradient boosting is a machine learning technique which produces a prediction model which is in the form of an ensemble of weaker prediction models (which are typically </a:t>
            </a:r>
            <a:r>
              <a:rPr lang="en-IN" sz="2200" dirty="0" err="1"/>
              <a:t>deicision</a:t>
            </a:r>
            <a:r>
              <a:rPr lang="en-IN" sz="2200" dirty="0"/>
              <a:t> trees).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gradient boosting is 96.89149560117302%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</a:t>
            </a:r>
            <a:br>
              <a:rPr lang="en-IN" sz="2200" dirty="0"/>
            </a:br>
            <a:endParaRPr lang="en-IN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57E30-6D58-49CF-9AEB-D42C608B2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24374"/>
              </p:ext>
            </p:extLst>
          </p:nvPr>
        </p:nvGraphicFramePr>
        <p:xfrm>
          <a:off x="886272" y="4338067"/>
          <a:ext cx="5209728" cy="9194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947390769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510583224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3115409095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37785" marB="37785"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706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1645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1518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7785" marB="37785"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8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NEURAL NET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98675" y="1946952"/>
            <a:ext cx="9762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 neural network is a network or circuit of neurons, or in a modern sense, an artificial neural network, composed of artificial neurons or nodes. Thus a neural network is either a biological neural network, made up of biological neurons, or an artificial neural network, for solving artificial intelligence problems.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accuracy of neural net is 96.95%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</a:t>
            </a:r>
            <a:br>
              <a:rPr lang="en-IN" sz="2200" dirty="0"/>
            </a:br>
            <a:endParaRPr lang="en-IN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42160D-7205-46AE-86E9-32AEECA9C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9081"/>
              </p:ext>
            </p:extLst>
          </p:nvPr>
        </p:nvGraphicFramePr>
        <p:xfrm>
          <a:off x="784100" y="4503192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67564570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478297696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3640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5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1653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8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0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9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EA21E-6AF3-4B3F-8610-01006C1E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4A76F-A25D-A04B-A408-E28B654A811C}"/>
              </a:ext>
            </a:extLst>
          </p:cNvPr>
          <p:cNvSpPr/>
          <p:nvPr/>
        </p:nvSpPr>
        <p:spPr>
          <a:xfrm>
            <a:off x="685801" y="1997839"/>
            <a:ext cx="9179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chosen for this project is Company Bankruptcy Prediction, from Kaggle. The data were collected from the Taiwan Economic Journal for the years 1999 to 2009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Company bankruptcy was defined based on the business regulations of the Taiwan Stock Exchange. The problem pertaining to this dataset is to find whether a company (represented by rows) is on the verge of Bankruptcy (outcome: 1) or not (outcome: 0).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has 96 columns and 6819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Link to the dataset : https://</a:t>
            </a:r>
            <a:r>
              <a:rPr lang="en-US" sz="2400" dirty="0" err="1"/>
              <a:t>www.kaggle.com</a:t>
            </a:r>
            <a:r>
              <a:rPr lang="en-US" sz="2400" dirty="0"/>
              <a:t>/</a:t>
            </a:r>
            <a:r>
              <a:rPr lang="en-US" sz="2400" dirty="0" err="1"/>
              <a:t>fedesoriano</a:t>
            </a:r>
            <a:r>
              <a:rPr lang="en-US" sz="2400" dirty="0"/>
              <a:t>/company-bankruptcy-prediction</a:t>
            </a:r>
          </a:p>
        </p:txBody>
      </p:sp>
    </p:spTree>
    <p:extLst>
      <p:ext uri="{BB962C8B-B14F-4D97-AF65-F5344CB8AC3E}">
        <p14:creationId xmlns:p14="http://schemas.microsoft.com/office/powerpoint/2010/main" val="392822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ECC-1AB8-C94F-B268-7FDBB02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3" y="3966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XG BOOST RANDOM FOREST ENSEMBLE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7961-D3D5-3641-9096-45B8FA743067}"/>
              </a:ext>
            </a:extLst>
          </p:cNvPr>
          <p:cNvSpPr txBox="1"/>
          <p:nvPr/>
        </p:nvSpPr>
        <p:spPr>
          <a:xfrm>
            <a:off x="488515" y="1753644"/>
            <a:ext cx="114112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Random forest is a simpler algorithm than gradient boosting. The </a:t>
            </a:r>
            <a:r>
              <a:rPr lang="en-US" sz="2200" dirty="0" err="1"/>
              <a:t>XGBoost</a:t>
            </a:r>
            <a:r>
              <a:rPr lang="en-US" sz="2200" dirty="0"/>
              <a:t> library allows the models to be trained in a way that repurposes and harnesses the computational efficiencies implemented in the library for training random forest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XGBoost</a:t>
            </a:r>
            <a:r>
              <a:rPr lang="en-US" sz="2200" dirty="0"/>
              <a:t> provides an efficient implementation of gradient boosting that can be configured to train random forest ensembles.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accuracy of this model is </a:t>
            </a:r>
            <a:r>
              <a:rPr lang="en-US" sz="2200" b="0" i="0" dirty="0">
                <a:effectLst/>
                <a:latin typeface="Consolas" panose="020B0609020204030204" pitchFamily="49" charset="0"/>
              </a:rPr>
              <a:t>96.7741935483871%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This is the confusion matrix </a:t>
            </a:r>
            <a:br>
              <a:rPr lang="en-IN" sz="2200" dirty="0"/>
            </a:br>
            <a:endParaRPr lang="en-IN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592978-C8C1-4B65-BDD6-7EBEEA365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06067"/>
              </p:ext>
            </p:extLst>
          </p:nvPr>
        </p:nvGraphicFramePr>
        <p:xfrm>
          <a:off x="710853" y="4448816"/>
          <a:ext cx="52097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576">
                  <a:extLst>
                    <a:ext uri="{9D8B030D-6E8A-4147-A177-3AD203B41FA5}">
                      <a16:colId xmlns:a16="http://schemas.microsoft.com/office/drawing/2014/main" val="167564570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2478297696"/>
                    </a:ext>
                  </a:extLst>
                </a:gridCol>
                <a:gridCol w="1736576">
                  <a:extLst>
                    <a:ext uri="{9D8B030D-6E8A-4147-A177-3AD203B41FA5}">
                      <a16:colId xmlns:a16="http://schemas.microsoft.com/office/drawing/2014/main" val="3640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182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5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1639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8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3D5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0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4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8BE-5E8F-4740-9441-5117B47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all the models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4EE03E5-7DF1-DC46-AC36-0C1D5D81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87613"/>
              </p:ext>
            </p:extLst>
          </p:nvPr>
        </p:nvGraphicFramePr>
        <p:xfrm>
          <a:off x="1532573" y="2182178"/>
          <a:ext cx="8437879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44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7A4-96F6-49A6-9BDD-852F972F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65C19-ED88-442A-984C-D69848A466C7}"/>
              </a:ext>
            </a:extLst>
          </p:cNvPr>
          <p:cNvSpPr txBox="1"/>
          <p:nvPr/>
        </p:nvSpPr>
        <p:spPr>
          <a:xfrm>
            <a:off x="627184" y="2268415"/>
            <a:ext cx="107735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After executing and analyzing various classification models on the given dataset, we found that Support Vector Machines gives the best classification results., with an accuracy of about 97% (</a:t>
            </a:r>
            <a:r>
              <a:rPr lang="en-IN" sz="2200" dirty="0"/>
              <a:t>97.00879765395894% to be precise), as compared to 96% or less with other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We also did not need to perform any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dimensionality reduction procedures as we had thought, thanks to the reliability and quality of the dataset.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common dimensionality reduction techniques are: Principal Component Analysis (PCA), Factor Analysis (FA),  Random Projection etc.</a:t>
            </a:r>
          </a:p>
        </p:txBody>
      </p:sp>
    </p:spTree>
    <p:extLst>
      <p:ext uri="{BB962C8B-B14F-4D97-AF65-F5344CB8AC3E}">
        <p14:creationId xmlns:p14="http://schemas.microsoft.com/office/powerpoint/2010/main" val="17100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727D-28FE-434E-A3C1-CA38643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1" y="9805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96BDA-0C7D-0542-84DA-BFC8B5EA3244}"/>
              </a:ext>
            </a:extLst>
          </p:cNvPr>
          <p:cNvSpPr txBox="1"/>
          <p:nvPr/>
        </p:nvSpPr>
        <p:spPr>
          <a:xfrm>
            <a:off x="685801" y="2803291"/>
            <a:ext cx="9606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a dataset which has 2 class labels, i.e., Classification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input features should </a:t>
            </a:r>
            <a:r>
              <a:rPr lang="en-US" sz="2400" dirty="0" err="1"/>
              <a:t>atleast</a:t>
            </a:r>
            <a:r>
              <a:rPr lang="en-US" sz="2400" dirty="0"/>
              <a:t> be 12 to 15, excluding output class label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Classification model should include data mining algorithm covered in the curriculum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get it approved </a:t>
            </a:r>
          </a:p>
        </p:txBody>
      </p:sp>
    </p:spTree>
    <p:extLst>
      <p:ext uri="{BB962C8B-B14F-4D97-AF65-F5344CB8AC3E}">
        <p14:creationId xmlns:p14="http://schemas.microsoft.com/office/powerpoint/2010/main" val="282167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727D-28FE-434E-A3C1-CA38643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948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Our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96BDA-0C7D-0542-84DA-BFC8B5EA3244}"/>
              </a:ext>
            </a:extLst>
          </p:cNvPr>
          <p:cNvSpPr txBox="1"/>
          <p:nvPr/>
        </p:nvSpPr>
        <p:spPr>
          <a:xfrm>
            <a:off x="685801" y="1684867"/>
            <a:ext cx="92811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chosen for this project is Company Bankruptcy Prediction, from Kaggle. The data were collected from the Taiwan Economic Journal for the years 1999 to 2009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Company bankruptcy was defined based on the business regulations of the Taiwan Stock Exchange. The problem pertaining to this dataset is to find whether a company (represented by rows) is on the verge of Bankruptcy (outcome: 1) or not (outcome: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has 96 columns and 6819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Link to the dataset : https://</a:t>
            </a:r>
            <a:r>
              <a:rPr lang="en-US" sz="2400" dirty="0" err="1"/>
              <a:t>www.kaggle.com</a:t>
            </a:r>
            <a:r>
              <a:rPr lang="en-US" sz="2400" dirty="0"/>
              <a:t>/</a:t>
            </a:r>
            <a:r>
              <a:rPr lang="en-US" sz="2400" dirty="0" err="1"/>
              <a:t>fedesoriano</a:t>
            </a:r>
            <a:r>
              <a:rPr lang="en-US" sz="2400" dirty="0"/>
              <a:t>/company-bankruptcy-prediction</a:t>
            </a:r>
          </a:p>
        </p:txBody>
      </p:sp>
    </p:spTree>
    <p:extLst>
      <p:ext uri="{BB962C8B-B14F-4D97-AF65-F5344CB8AC3E}">
        <p14:creationId xmlns:p14="http://schemas.microsoft.com/office/powerpoint/2010/main" val="40564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76025-26B1-DF4C-9FE3-DEC8F92801C3}"/>
              </a:ext>
            </a:extLst>
          </p:cNvPr>
          <p:cNvSpPr txBox="1"/>
          <p:nvPr/>
        </p:nvSpPr>
        <p:spPr>
          <a:xfrm>
            <a:off x="2290507" y="1431113"/>
            <a:ext cx="761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D271D-DFC6-874B-9CFF-58E41573249F}"/>
              </a:ext>
            </a:extLst>
          </p:cNvPr>
          <p:cNvSpPr txBox="1"/>
          <p:nvPr/>
        </p:nvSpPr>
        <p:spPr>
          <a:xfrm>
            <a:off x="516522" y="3006248"/>
            <a:ext cx="9797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used all the 96 features to train our model on various Classification Models. Why all? Good question.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found the mean, max, min of each of the columns in the dataset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we checked for missing values, the dataset didn’t have any missing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normalized the data and split the data into training and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choose 75% for training and 25% for Testing  </a:t>
            </a:r>
          </a:p>
        </p:txBody>
      </p:sp>
    </p:spTree>
    <p:extLst>
      <p:ext uri="{BB962C8B-B14F-4D97-AF65-F5344CB8AC3E}">
        <p14:creationId xmlns:p14="http://schemas.microsoft.com/office/powerpoint/2010/main" val="37320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F2C7A-6A43-3B41-BED0-2F7A5441CD56}"/>
              </a:ext>
            </a:extLst>
          </p:cNvPr>
          <p:cNvSpPr txBox="1"/>
          <p:nvPr/>
        </p:nvSpPr>
        <p:spPr>
          <a:xfrm>
            <a:off x="1267215" y="6137801"/>
            <a:ext cx="96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Count-plot Of Bankruptcy </a:t>
            </a:r>
          </a:p>
        </p:txBody>
      </p:sp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A29F3552-F6DC-419D-BB86-39F2A591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62" y="489366"/>
            <a:ext cx="8296475" cy="5447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31211-0581-4161-BBA7-9B5E3D376FCF}"/>
              </a:ext>
            </a:extLst>
          </p:cNvPr>
          <p:cNvSpPr txBox="1"/>
          <p:nvPr/>
        </p:nvSpPr>
        <p:spPr>
          <a:xfrm>
            <a:off x="3238791" y="2289490"/>
            <a:ext cx="224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NO: 6599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FEB90-610A-4658-B041-C9B28D661D35}"/>
              </a:ext>
            </a:extLst>
          </p:cNvPr>
          <p:cNvSpPr txBox="1"/>
          <p:nvPr/>
        </p:nvSpPr>
        <p:spPr>
          <a:xfrm>
            <a:off x="7746135" y="4979711"/>
            <a:ext cx="177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YES: 220</a:t>
            </a:r>
          </a:p>
        </p:txBody>
      </p:sp>
    </p:spTree>
    <p:extLst>
      <p:ext uri="{BB962C8B-B14F-4D97-AF65-F5344CB8AC3E}">
        <p14:creationId xmlns:p14="http://schemas.microsoft.com/office/powerpoint/2010/main" val="13749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C3424-7EEF-6648-B6DD-0A993CE9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24" y="712325"/>
            <a:ext cx="7917166" cy="5618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12E2A-C6C1-BE44-A221-5FA0A75E876D}"/>
              </a:ext>
            </a:extLst>
          </p:cNvPr>
          <p:cNvSpPr txBox="1"/>
          <p:nvPr/>
        </p:nvSpPr>
        <p:spPr>
          <a:xfrm>
            <a:off x="572754" y="2468659"/>
            <a:ext cx="286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Heatmap Showing Bankruptcy V/S all the features </a:t>
            </a:r>
          </a:p>
        </p:txBody>
      </p:sp>
    </p:spTree>
    <p:extLst>
      <p:ext uri="{BB962C8B-B14F-4D97-AF65-F5344CB8AC3E}">
        <p14:creationId xmlns:p14="http://schemas.microsoft.com/office/powerpoint/2010/main" val="2604313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7F17D-58EE-3A4E-B03B-15F39065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B6BC8D-9DFE-6842-930F-749CA749A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5"/>
          <a:stretch/>
        </p:blipFill>
        <p:spPr>
          <a:xfrm>
            <a:off x="1207598" y="331217"/>
            <a:ext cx="9776804" cy="61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220</TotalTime>
  <Words>1102</Words>
  <Application>Microsoft Macintosh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Celestial</vt:lpstr>
      <vt:lpstr>PowerPoint Presentation</vt:lpstr>
      <vt:lpstr>ABSTRACT</vt:lpstr>
      <vt:lpstr>Problem</vt:lpstr>
      <vt:lpstr>Our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DECSION TREE</vt:lpstr>
      <vt:lpstr>KNN</vt:lpstr>
      <vt:lpstr>Naïve bayes</vt:lpstr>
      <vt:lpstr>Support vector machine </vt:lpstr>
      <vt:lpstr>RANDOM Forest</vt:lpstr>
      <vt:lpstr>GRADIENT BOOSTINNG</vt:lpstr>
      <vt:lpstr>NEURAL NET </vt:lpstr>
      <vt:lpstr>XG BOOST RANDOM FOREST ENSEMBLE  </vt:lpstr>
      <vt:lpstr>Comparison of all the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Jeevan</dc:creator>
  <cp:lastModifiedBy>Girish Budhrani</cp:lastModifiedBy>
  <cp:revision>9</cp:revision>
  <dcterms:created xsi:type="dcterms:W3CDTF">2021-12-01T18:30:22Z</dcterms:created>
  <dcterms:modified xsi:type="dcterms:W3CDTF">2021-12-02T03:44:48Z</dcterms:modified>
</cp:coreProperties>
</file>