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448" r:id="rId5"/>
    <p:sldId id="260" r:id="rId6"/>
    <p:sldId id="2462" r:id="rId7"/>
    <p:sldId id="259" r:id="rId8"/>
    <p:sldId id="262" r:id="rId9"/>
    <p:sldId id="2451" r:id="rId10"/>
    <p:sldId id="2457" r:id="rId11"/>
    <p:sldId id="2433" r:id="rId12"/>
    <p:sldId id="2465" r:id="rId13"/>
    <p:sldId id="2466" r:id="rId14"/>
    <p:sldId id="2463" r:id="rId15"/>
    <p:sldId id="2464" r:id="rId16"/>
    <p:sldId id="2467" r:id="rId17"/>
    <p:sldId id="2469" r:id="rId18"/>
    <p:sldId id="2470" r:id="rId19"/>
    <p:sldId id="2471" r:id="rId20"/>
    <p:sldId id="2472" r:id="rId21"/>
    <p:sldId id="2473" r:id="rId22"/>
    <p:sldId id="2456" r:id="rId23"/>
    <p:sldId id="24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4623" autoAdjust="0"/>
  </p:normalViewPr>
  <p:slideViewPr>
    <p:cSldViewPr snapToGrid="0">
      <p:cViewPr varScale="1">
        <p:scale>
          <a:sx n="107" d="100"/>
          <a:sy n="107" d="100"/>
        </p:scale>
        <p:origin x="84" y="-9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7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1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5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6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1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unakbanik/the-movies-dataset?select=ratings_small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netflix-sh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070764"/>
            <a:ext cx="5167313" cy="1370171"/>
          </a:xfrm>
        </p:spPr>
        <p:txBody>
          <a:bodyPr/>
          <a:lstStyle/>
          <a:p>
            <a:r>
              <a:rPr lang="en-US" dirty="0">
                <a:highlight>
                  <a:srgbClr val="A53F52"/>
                </a:highlight>
              </a:rPr>
              <a:t>Giri, Surya		: 10475010</a:t>
            </a:r>
          </a:p>
          <a:p>
            <a:r>
              <a:rPr lang="en-US" dirty="0">
                <a:highlight>
                  <a:srgbClr val="A53F52"/>
                </a:highlight>
              </a:rPr>
              <a:t>Jeevan, Anirudh	:10475896 </a:t>
            </a:r>
          </a:p>
          <a:p>
            <a:r>
              <a:rPr lang="en-US" dirty="0">
                <a:highlight>
                  <a:srgbClr val="A53F52"/>
                </a:highlight>
              </a:rPr>
              <a:t>Panchal, </a:t>
            </a:r>
            <a:r>
              <a:rPr lang="en-US" dirty="0" err="1">
                <a:highlight>
                  <a:srgbClr val="A53F52"/>
                </a:highlight>
              </a:rPr>
              <a:t>Dhruvam</a:t>
            </a:r>
            <a:r>
              <a:rPr lang="en-US" dirty="0">
                <a:highlight>
                  <a:srgbClr val="A53F52"/>
                </a:highlight>
              </a:rPr>
              <a:t>	:10475213</a:t>
            </a:r>
          </a:p>
          <a:p>
            <a:r>
              <a:rPr lang="en-US" dirty="0"/>
              <a:t>Ani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 593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5683-5A47-46C6-A5A6-71C647B5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‘similarity’</a:t>
            </a:r>
          </a:p>
        </p:txBody>
      </p:sp>
      <p:pic>
        <p:nvPicPr>
          <p:cNvPr id="13" name="Picture Placeholder 12" descr="Diagram, timeline&#10;&#10;Description automatically generated">
            <a:extLst>
              <a:ext uri="{FF2B5EF4-FFF2-40B4-BE49-F238E27FC236}">
                <a16:creationId xmlns:a16="http://schemas.microsoft.com/office/drawing/2014/main" id="{73BA37E7-F5E1-4E8E-B630-EF2A4F8D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39" b="3374"/>
          <a:stretch/>
        </p:blipFill>
        <p:spPr>
          <a:xfrm>
            <a:off x="2626707" y="1289154"/>
            <a:ext cx="6938586" cy="276568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FE7BA9-085B-410D-97A2-F0A3254B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520" y="4328772"/>
            <a:ext cx="11002962" cy="20391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646"/>
                </a:solidFill>
              </a:rPr>
              <a:t>Cosine similarity is a metric used to measure how similar the documents are irrespective of their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measures the cosine of the angle between two vectors projected in a multi-dimensional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the angle, more the similarity between two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Euclidean distance maybe higher because of the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4CAF2-876A-4D1B-983D-20681AF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753761"/>
          </a:xfrm>
        </p:spPr>
        <p:txBody>
          <a:bodyPr>
            <a:normAutofit/>
          </a:bodyPr>
          <a:lstStyle/>
          <a:p>
            <a:r>
              <a:rPr lang="en-US" dirty="0"/>
              <a:t>What does Content Filtering look like?</a:t>
            </a:r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247779-0982-4431-A70C-8D9DC4A239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4472244"/>
            <a:ext cx="3108326" cy="18985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Sequels are on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Ip Man 3 also notable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We get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5" name="Picture Placeholder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B2A4AE-E816-46A7-8E73-FB315CB451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" r="72838" b="-1"/>
          <a:stretch/>
        </p:blipFill>
        <p:spPr>
          <a:xfrm>
            <a:off x="4541837" y="857228"/>
            <a:ext cx="3131005" cy="3511550"/>
          </a:xfrm>
        </p:spPr>
      </p:pic>
      <p:pic>
        <p:nvPicPr>
          <p:cNvPr id="21" name="Picture Placeholder 20" descr="A picture containing shape&#10;&#10;Description automatically generated">
            <a:extLst>
              <a:ext uri="{FF2B5EF4-FFF2-40B4-BE49-F238E27FC236}">
                <a16:creationId xmlns:a16="http://schemas.microsoft.com/office/drawing/2014/main" id="{A8775B19-EE79-46DC-A4AB-1F5788B09D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3" t="1" r="72113" b="-1"/>
          <a:stretch/>
        </p:blipFill>
        <p:spPr>
          <a:xfrm>
            <a:off x="8123238" y="857250"/>
            <a:ext cx="3108325" cy="351155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97BC6-2503-4CBB-BCBD-39CB00675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4472243"/>
            <a:ext cx="3108326" cy="199605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Sequel is on top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multiple other Will Smith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action movies also show up, even in other languages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A05EC4-C411-4B5E-A86A-52FECF4DF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8" y="4472244"/>
            <a:ext cx="3636865" cy="199605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PK and Tare Zameen Par have the same lead actor (Amir Khan)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/>
              <a:t>Tanu</a:t>
            </a:r>
            <a:r>
              <a:rPr lang="en-US" sz="1050" dirty="0"/>
              <a:t> Weds Manu features one of prominent side characters(R. </a:t>
            </a:r>
            <a:r>
              <a:rPr lang="en-US" sz="1050" dirty="0" err="1"/>
              <a:t>Madhavan</a:t>
            </a:r>
            <a:r>
              <a:rPr lang="en-US" sz="105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Amar, Akbar &amp; Tony is an excellent example of “same formula, different movie”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E6BD09-BB5D-4770-909D-C72396CD3D48}"/>
              </a:ext>
            </a:extLst>
          </p:cNvPr>
          <p:cNvSpPr txBox="1">
            <a:spLocks/>
          </p:cNvSpPr>
          <p:nvPr/>
        </p:nvSpPr>
        <p:spPr>
          <a:xfrm>
            <a:off x="1478756" y="2103278"/>
            <a:ext cx="9234488" cy="4365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19" name="Picture Placeholder 18" descr="Text&#10;&#10;Description automatically generated">
            <a:extLst>
              <a:ext uri="{FF2B5EF4-FFF2-40B4-BE49-F238E27FC236}">
                <a16:creationId xmlns:a16="http://schemas.microsoft.com/office/drawing/2014/main" id="{17DB52D6-13BF-4075-9E14-7DF6173AD3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/>
          <a:srcRect l="72" t="19" r="66969" b="-19"/>
          <a:stretch/>
        </p:blipFill>
        <p:spPr>
          <a:xfrm>
            <a:off x="577965" y="857228"/>
            <a:ext cx="3704555" cy="3511550"/>
          </a:xfrm>
        </p:spPr>
      </p:pic>
    </p:spTree>
    <p:extLst>
      <p:ext uri="{BB962C8B-B14F-4D97-AF65-F5344CB8AC3E}">
        <p14:creationId xmlns:p14="http://schemas.microsoft.com/office/powerpoint/2010/main" val="36820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1" y="2262871"/>
            <a:ext cx="6383445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system </a:t>
            </a:r>
            <a:r>
              <a:rPr lang="en-US" dirty="0" err="1"/>
              <a:t>iI</a:t>
            </a:r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462380"/>
          </a:xfrm>
        </p:spPr>
        <p:txBody>
          <a:bodyPr/>
          <a:lstStyle/>
          <a:p>
            <a:r>
              <a:rPr lang="en-US" spc="300" dirty="0"/>
              <a:t>Collaborative Filtering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E6BD09-BB5D-4770-909D-C72396CD3D48}"/>
              </a:ext>
            </a:extLst>
          </p:cNvPr>
          <p:cNvSpPr txBox="1">
            <a:spLocks/>
          </p:cNvSpPr>
          <p:nvPr/>
        </p:nvSpPr>
        <p:spPr>
          <a:xfrm>
            <a:off x="1478756" y="2103278"/>
            <a:ext cx="9234488" cy="4365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01E7F-81C3-4929-BC1E-CF9023681371}"/>
              </a:ext>
            </a:extLst>
          </p:cNvPr>
          <p:cNvSpPr txBox="1"/>
          <p:nvPr/>
        </p:nvSpPr>
        <p:spPr>
          <a:xfrm>
            <a:off x="1478756" y="1881266"/>
            <a:ext cx="92344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we are using for collaborative filtering is called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The Movies Dataset. </a:t>
            </a:r>
            <a:r>
              <a:rPr lang="en-US" dirty="0"/>
              <a:t>We are specifically using ‘ratings_small.csv’ out of the available files as we only need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 and ratings for a collaborative filtering prediction. It is a subset of 100,000 ratings from 700 users on 9,000 movies.</a:t>
            </a:r>
          </a:p>
          <a:p>
            <a:r>
              <a:rPr lang="en-US" dirty="0"/>
              <a:t>			Link: </a:t>
            </a:r>
            <a:r>
              <a:rPr lang="en-US" dirty="0">
                <a:hlinkClick r:id="rId3"/>
              </a:rPr>
              <a:t>The Movies Dataset | Kaggle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02124"/>
              </a:solidFill>
              <a:effectLst/>
              <a:latin typeface="zeitung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</a:rPr>
              <a:t>It has 4 columns: </a:t>
            </a:r>
            <a:r>
              <a:rPr lang="en-US" i="0" dirty="0" err="1">
                <a:solidFill>
                  <a:srgbClr val="202124"/>
                </a:solidFill>
                <a:effectLst/>
              </a:rPr>
              <a:t>userId</a:t>
            </a:r>
            <a:r>
              <a:rPr lang="en-US" dirty="0">
                <a:solidFill>
                  <a:srgbClr val="202124"/>
                </a:solidFill>
              </a:rPr>
              <a:t>, </a:t>
            </a:r>
            <a:r>
              <a:rPr lang="en-US" i="0" dirty="0" err="1">
                <a:solidFill>
                  <a:srgbClr val="202124"/>
                </a:solidFill>
                <a:effectLst/>
              </a:rPr>
              <a:t>movieId</a:t>
            </a:r>
            <a:r>
              <a:rPr lang="en-US" dirty="0">
                <a:solidFill>
                  <a:srgbClr val="202124"/>
                </a:solidFill>
              </a:rPr>
              <a:t>, </a:t>
            </a:r>
            <a:r>
              <a:rPr lang="en-US" i="0" dirty="0">
                <a:solidFill>
                  <a:srgbClr val="202124"/>
                </a:solidFill>
                <a:effectLst/>
              </a:rPr>
              <a:t>rating</a:t>
            </a:r>
            <a:r>
              <a:rPr lang="en-US" dirty="0">
                <a:solidFill>
                  <a:srgbClr val="202124"/>
                </a:solidFill>
              </a:rPr>
              <a:t> &amp; </a:t>
            </a:r>
            <a:r>
              <a:rPr lang="en-US" i="0" dirty="0">
                <a:solidFill>
                  <a:srgbClr val="202124"/>
                </a:solidFill>
                <a:effectLst/>
              </a:rPr>
              <a:t>timestamp; and more than 100,000 rows, which is a good sample size for a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</a:rPr>
              <a:t>It has no missing values and hence no manipulation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</a:rPr>
              <a:t>All values of the prediction variable </a:t>
            </a:r>
            <a:r>
              <a:rPr lang="en-US" i="1" dirty="0">
                <a:solidFill>
                  <a:srgbClr val="202124"/>
                </a:solidFill>
              </a:rPr>
              <a:t>‘rating’ </a:t>
            </a:r>
            <a:r>
              <a:rPr lang="en-US" dirty="0">
                <a:solidFill>
                  <a:srgbClr val="202124"/>
                </a:solidFill>
              </a:rPr>
              <a:t> are on a scale of 5, hence no standardization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</a:rPr>
              <a:t>Converting data factor into a Surprise dataset which has the format: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pPr lvl="2"/>
            <a:r>
              <a:rPr lang="en-US" dirty="0">
                <a:solidFill>
                  <a:srgbClr val="202124"/>
                </a:solidFill>
              </a:rPr>
              <a:t>		user ; item ; rating ; [timestamp]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Surprise?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E6BD09-BB5D-4770-909D-C72396CD3D48}"/>
              </a:ext>
            </a:extLst>
          </p:cNvPr>
          <p:cNvSpPr txBox="1">
            <a:spLocks/>
          </p:cNvSpPr>
          <p:nvPr/>
        </p:nvSpPr>
        <p:spPr>
          <a:xfrm>
            <a:off x="1478756" y="2103278"/>
            <a:ext cx="9234488" cy="4365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01E7F-81C3-4929-BC1E-CF9023681371}"/>
              </a:ext>
            </a:extLst>
          </p:cNvPr>
          <p:cNvSpPr txBox="1"/>
          <p:nvPr/>
        </p:nvSpPr>
        <p:spPr>
          <a:xfrm>
            <a:off x="1478756" y="1881266"/>
            <a:ext cx="92344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</a:rPr>
              <a:t>The name </a:t>
            </a:r>
            <a:r>
              <a:rPr lang="en-US" sz="2000" i="0" dirty="0" err="1">
                <a:solidFill>
                  <a:srgbClr val="202124"/>
                </a:solidFill>
                <a:effectLst/>
              </a:rPr>
              <a:t>SurPRISE</a:t>
            </a:r>
            <a:r>
              <a:rPr lang="en-US" sz="2000" i="0" dirty="0">
                <a:solidFill>
                  <a:srgbClr val="202124"/>
                </a:solidFill>
                <a:effectLst/>
              </a:rPr>
              <a:t> (roughly :) ) stands for Simple Python Recommendation System Engine</a:t>
            </a:r>
          </a:p>
          <a:p>
            <a:endParaRPr lang="en-US" sz="20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</a:rPr>
              <a:t>Surprise is a Python scikit for building and analyzing recommender systems that deal with explicit rating data.</a:t>
            </a:r>
          </a:p>
          <a:p>
            <a:endParaRPr lang="en-US" sz="20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</a:rPr>
              <a:t>Users can use both built-in datasets (</a:t>
            </a:r>
            <a:r>
              <a:rPr lang="en-US" sz="2000" i="0" dirty="0" err="1">
                <a:solidFill>
                  <a:srgbClr val="202124"/>
                </a:solidFill>
                <a:effectLst/>
              </a:rPr>
              <a:t>Movielens</a:t>
            </a:r>
            <a:r>
              <a:rPr lang="en-US" sz="2000" i="0" dirty="0">
                <a:solidFill>
                  <a:srgbClr val="202124"/>
                </a:solidFill>
                <a:effectLst/>
              </a:rPr>
              <a:t>, Jester), and their own custom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Provide various ready-to-use prediction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Provide tools to evaluate, </a:t>
            </a:r>
            <a:r>
              <a:rPr lang="en-US" sz="2000" dirty="0" err="1">
                <a:solidFill>
                  <a:srgbClr val="202124"/>
                </a:solidFill>
              </a:rPr>
              <a:t>analyse</a:t>
            </a:r>
            <a:r>
              <a:rPr lang="en-US" sz="2000" dirty="0">
                <a:solidFill>
                  <a:srgbClr val="202124"/>
                </a:solidFill>
              </a:rPr>
              <a:t> and compare the algorithms’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</a:rPr>
              <a:t>RMSE as accuracy measure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38" y="2938109"/>
            <a:ext cx="6755324" cy="981781"/>
          </a:xfrm>
        </p:spPr>
        <p:txBody>
          <a:bodyPr>
            <a:normAutofit/>
          </a:bodyPr>
          <a:lstStyle/>
          <a:p>
            <a:r>
              <a:rPr lang="en-US" dirty="0"/>
              <a:t>ALGORITHMS USED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A55D3B1-F315-489F-B9FE-44994C8E407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55" r="-112"/>
          <a:stretch/>
        </p:blipFill>
        <p:spPr>
          <a:xfrm>
            <a:off x="1961447" y="4087959"/>
            <a:ext cx="1826978" cy="269082"/>
          </a:xfrm>
        </p:spPr>
      </p:pic>
      <p:pic>
        <p:nvPicPr>
          <p:cNvPr id="11" name="Picture Placeholder 10" descr="Text&#10;&#10;Description automatically generated">
            <a:extLst>
              <a:ext uri="{FF2B5EF4-FFF2-40B4-BE49-F238E27FC236}">
                <a16:creationId xmlns:a16="http://schemas.microsoft.com/office/drawing/2014/main" id="{920D8B95-6DFB-40AB-A086-3F12BEBD9E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-169" t="18166" r="153"/>
          <a:stretch/>
        </p:blipFill>
        <p:spPr>
          <a:xfrm>
            <a:off x="296043" y="767352"/>
            <a:ext cx="5157787" cy="16232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C7377-BDD6-47D1-8A1D-337D2596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043" y="2729906"/>
            <a:ext cx="5157787" cy="494506"/>
          </a:xfrm>
        </p:spPr>
        <p:txBody>
          <a:bodyPr/>
          <a:lstStyle/>
          <a:p>
            <a:r>
              <a:rPr lang="en-US" dirty="0"/>
              <a:t>Baseline Only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8846C-6BC6-4815-BCE9-5B91E73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043" y="3417838"/>
            <a:ext cx="5157787" cy="2244415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/>
              <a:t>Algorithm predicting a random rating based on the distribution of the training set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/>
              <a:t>MLE: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C7CC6-CE47-4367-95B9-4DFDF89F4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7287" y="2744632"/>
            <a:ext cx="5183188" cy="494506"/>
          </a:xfrm>
        </p:spPr>
        <p:txBody>
          <a:bodyPr/>
          <a:lstStyle/>
          <a:p>
            <a:r>
              <a:rPr lang="en-US" dirty="0"/>
              <a:t>Base k-NN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7D10FE38-496D-42F1-AED4-371608839C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961447" y="4880421"/>
            <a:ext cx="1826978" cy="121022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F4AD3-211F-433A-AA93-AB15309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B5CF3F2-187B-487A-B0C6-29C9F30C08B2}"/>
              </a:ext>
            </a:extLst>
          </p:cNvPr>
          <p:cNvSpPr txBox="1">
            <a:spLocks/>
          </p:cNvSpPr>
          <p:nvPr/>
        </p:nvSpPr>
        <p:spPr>
          <a:xfrm>
            <a:off x="6022425" y="3429000"/>
            <a:ext cx="5157787" cy="224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A basic collaborative filtering algorithm derived from k-NN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The prediction </a:t>
            </a:r>
            <a:r>
              <a:rPr lang="en-US" dirty="0" err="1"/>
              <a:t>r^ui</a:t>
            </a:r>
            <a:r>
              <a:rPr lang="en-US" dirty="0"/>
              <a:t> is set as: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BE763DBC-648B-43BB-98D4-62E127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485"/>
          <a:stretch/>
        </p:blipFill>
        <p:spPr>
          <a:xfrm>
            <a:off x="6394705" y="4540045"/>
            <a:ext cx="2159111" cy="946458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B2146CB8-4751-4B6F-8123-D09BF1413B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699"/>
          <a:stretch/>
        </p:blipFill>
        <p:spPr>
          <a:xfrm>
            <a:off x="8787458" y="4540045"/>
            <a:ext cx="2159111" cy="918778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1DE251-76B9-479F-9BC4-F99D7808C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287" y="767352"/>
            <a:ext cx="5778670" cy="16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5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20D8B95-6DFB-40AB-A086-3F12BEBD9E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6054" r="525"/>
          <a:stretch/>
        </p:blipFill>
        <p:spPr>
          <a:xfrm>
            <a:off x="-647203" y="971047"/>
            <a:ext cx="6525489" cy="12158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C7377-BDD6-47D1-8A1D-337D2596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043" y="2729906"/>
            <a:ext cx="5157787" cy="494506"/>
          </a:xfrm>
        </p:spPr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8846C-6BC6-4815-BCE9-5B91E73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042" y="3563748"/>
            <a:ext cx="5157787" cy="3006535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/>
              <a:t>The famous SVD algorithm, as popularized by Simon Funk during the Netflix Prize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spc="0" dirty="0"/>
              <a:t>Prediction is given by: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Minimize the regularized squared error: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SGD: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C7CC6-CE47-4367-95B9-4DFDF89F4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7287" y="2744632"/>
            <a:ext cx="5183188" cy="494506"/>
          </a:xfrm>
        </p:spPr>
        <p:txBody>
          <a:bodyPr/>
          <a:lstStyle/>
          <a:p>
            <a:r>
              <a:rPr lang="en-US" dirty="0"/>
              <a:t>K-NN with Z-Score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F4AD3-211F-433A-AA93-AB15309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B5CF3F2-187B-487A-B0C6-29C9F30C08B2}"/>
              </a:ext>
            </a:extLst>
          </p:cNvPr>
          <p:cNvSpPr txBox="1">
            <a:spLocks/>
          </p:cNvSpPr>
          <p:nvPr/>
        </p:nvSpPr>
        <p:spPr>
          <a:xfrm>
            <a:off x="6022425" y="3429000"/>
            <a:ext cx="5157787" cy="224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A basic collaborative filtering algorithm, taking into account the z-score normalization of each user.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The prediction </a:t>
            </a:r>
            <a:r>
              <a:rPr lang="en-US" dirty="0" err="1"/>
              <a:t>r^ui</a:t>
            </a:r>
            <a:r>
              <a:rPr lang="en-US" dirty="0"/>
              <a:t> is set as: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E251-76B9-479F-9BC4-F99D7808C1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17287" y="979987"/>
            <a:ext cx="5778670" cy="1197947"/>
          </a:xfrm>
          <a:prstGeom prst="rect">
            <a:avLst/>
          </a:prstGeom>
        </p:spPr>
      </p:pic>
      <p:pic>
        <p:nvPicPr>
          <p:cNvPr id="19" name="Content Placeholder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D3EC6D-6A1E-4FA3-8FC2-7202CEFC9C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723389" y="4883051"/>
            <a:ext cx="4127587" cy="446851"/>
          </a:xfrm>
        </p:spPr>
      </p:pic>
      <p:pic>
        <p:nvPicPr>
          <p:cNvPr id="15" name="Picture Placeholder 14" descr="Chart&#10;&#10;Description automatically generated">
            <a:extLst>
              <a:ext uri="{FF2B5EF4-FFF2-40B4-BE49-F238E27FC236}">
                <a16:creationId xmlns:a16="http://schemas.microsoft.com/office/drawing/2014/main" id="{619017FE-D776-4B91-82EC-D019B58710A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6"/>
          <a:srcRect l="-48" t="1657" r="-30" b="566"/>
          <a:stretch/>
        </p:blipFill>
        <p:spPr>
          <a:xfrm>
            <a:off x="2685641" y="4096866"/>
            <a:ext cx="2165336" cy="446850"/>
          </a:xfrm>
        </p:spPr>
      </p:pic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CF84674A-D3E4-40BD-AE87-3BE51B6F8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114" y="5560581"/>
            <a:ext cx="2013053" cy="1009702"/>
          </a:xfrm>
          <a:prstGeom prst="rect">
            <a:avLst/>
          </a:prstGeom>
        </p:spPr>
      </p:pic>
      <p:pic>
        <p:nvPicPr>
          <p:cNvPr id="27" name="Picture 26" descr="Text, letter&#10;&#10;Description automatically generated">
            <a:extLst>
              <a:ext uri="{FF2B5EF4-FFF2-40B4-BE49-F238E27FC236}">
                <a16:creationId xmlns:a16="http://schemas.microsoft.com/office/drawing/2014/main" id="{FA217C12-B1D5-4EE5-8377-692775B74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016" y="4332996"/>
            <a:ext cx="3511730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3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C7CC6-CE47-4367-95B9-4DFDF89F4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0149" y="2362322"/>
            <a:ext cx="5183188" cy="494506"/>
          </a:xfrm>
        </p:spPr>
        <p:txBody>
          <a:bodyPr/>
          <a:lstStyle/>
          <a:p>
            <a:pPr algn="ctr"/>
            <a:r>
              <a:rPr lang="en-US" dirty="0"/>
              <a:t>K-NN with Means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F4AD3-211F-433A-AA93-AB15309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B5CF3F2-187B-487A-B0C6-29C9F30C08B2}"/>
              </a:ext>
            </a:extLst>
          </p:cNvPr>
          <p:cNvSpPr txBox="1">
            <a:spLocks/>
          </p:cNvSpPr>
          <p:nvPr/>
        </p:nvSpPr>
        <p:spPr>
          <a:xfrm>
            <a:off x="3512849" y="3114461"/>
            <a:ext cx="5157787" cy="224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A basic collaborative filtering algorithm, taking into account the mean ratings of each user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The prediction </a:t>
            </a:r>
            <a:r>
              <a:rPr lang="en-US" dirty="0" err="1"/>
              <a:t>r^ui</a:t>
            </a:r>
            <a:r>
              <a:rPr lang="en-US" dirty="0"/>
              <a:t> is set as: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E251-76B9-479F-9BC4-F99D7808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50258" y="568470"/>
            <a:ext cx="8111106" cy="1665036"/>
          </a:xfrm>
          <a:prstGeom prst="rect">
            <a:avLst/>
          </a:prstGeom>
        </p:spPr>
      </p:pic>
      <p:pic>
        <p:nvPicPr>
          <p:cNvPr id="25" name="Picture 24" descr="Text, letter&#10;&#10;Description automatically generated">
            <a:extLst>
              <a:ext uri="{FF2B5EF4-FFF2-40B4-BE49-F238E27FC236}">
                <a16:creationId xmlns:a16="http://schemas.microsoft.com/office/drawing/2014/main" id="{8487DED2-D9D9-4C15-94E0-405FA63B9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20" y="4236669"/>
            <a:ext cx="3092609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08" y="1660945"/>
            <a:ext cx="5897218" cy="4208346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PREDICTIONS ARE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Both content filtering and collaborative filtering have given us decently accurate results.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THIS CAN BE FURTHER IMPROVED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 hybrid system could work, using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LightFM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, given a common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CONTENT FILTERING IS ALSO ADHERING TO CHILDREN’S RECOMMENDATIONS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Searching for superhero PG-13 movies, model recommends other similar PG-13 superhero movies, but not all are strictly PG-13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COLLABORATIVE FILTERING NEEDS USER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Collaborative filtering cannot work with missing data, and thus it requires sophisticated methods to handle it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Giri, Surya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CS 593: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10475010</a:t>
            </a:r>
          </a:p>
          <a:p>
            <a:pPr marL="0" indent="0">
              <a:buNone/>
            </a:pPr>
            <a:r>
              <a:rPr lang="en-US" sz="1800" spc="300" dirty="0"/>
              <a:t>Jeevan, Anirudh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CS 593: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10475896</a:t>
            </a:r>
          </a:p>
          <a:p>
            <a:pPr marL="0" indent="0">
              <a:buNone/>
            </a:pPr>
            <a:r>
              <a:rPr lang="en-US" sz="1800" spc="300" dirty="0"/>
              <a:t>Panchal, </a:t>
            </a:r>
            <a:r>
              <a:rPr lang="en-US" sz="1800" spc="300" dirty="0" err="1"/>
              <a:t>Dhruvam</a:t>
            </a:r>
            <a:endParaRPr lang="en-US" sz="1800" spc="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CS 593: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10475213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34" name="Picture Placeholder 3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5C114117-E5BF-4F79-A486-4EE3771E056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t="342" b="1185"/>
          <a:stretch/>
        </p:blipFill>
        <p:spPr>
          <a:xfrm>
            <a:off x="1088361" y="3877295"/>
            <a:ext cx="2205601" cy="2171012"/>
          </a:xfrm>
        </p:spPr>
      </p:pic>
      <p:pic>
        <p:nvPicPr>
          <p:cNvPr id="30" name="Picture Placeholder 2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0EF200D-7694-4338-9460-5C326403DB1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29061" t="11247" b="626"/>
          <a:stretch/>
        </p:blipFill>
        <p:spPr>
          <a:xfrm>
            <a:off x="4699950" y="1873291"/>
            <a:ext cx="2126178" cy="2606634"/>
          </a:xfrm>
        </p:spPr>
      </p:pic>
      <p:pic>
        <p:nvPicPr>
          <p:cNvPr id="28" name="Picture Placeholder 27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1CD4E313-4ED5-4257-91E1-6952DFF093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t="-145" b="27"/>
          <a:stretch/>
        </p:blipFill>
        <p:spPr>
          <a:xfrm>
            <a:off x="1348179" y="170608"/>
            <a:ext cx="1685966" cy="2171011"/>
          </a:xfrm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3" y="132302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Giri, Surya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Jeevan, Anirudh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Panchal, </a:t>
            </a:r>
            <a:r>
              <a:rPr lang="en-US" dirty="0" err="1"/>
              <a:t>Dhruvam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Professor: Mr. Khashayar Dehnad</a:t>
            </a:r>
          </a:p>
        </p:txBody>
      </p:sp>
      <p:pic>
        <p:nvPicPr>
          <p:cNvPr id="15" name="Online Image Placeholder 1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5CABCF29-2FC0-4236-BF81-938A8232E935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4"/>
          <a:stretch>
            <a:fillRect/>
          </a:stretch>
        </p:blipFill>
        <p:spPr>
          <a:xfrm>
            <a:off x="1518564" y="2402784"/>
            <a:ext cx="1194948" cy="1537602"/>
          </a:xfrm>
        </p:spPr>
      </p:pic>
      <p:pic>
        <p:nvPicPr>
          <p:cNvPr id="17" name="Online Image Placeholder 1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48D41927-2859-49D7-B3A0-1B58D846AFFB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 rotWithShape="1">
          <a:blip r:embed="rId5"/>
          <a:srcRect l="24453"/>
          <a:stretch/>
        </p:blipFill>
        <p:spPr>
          <a:xfrm>
            <a:off x="5498526" y="2390977"/>
            <a:ext cx="1194948" cy="1561645"/>
          </a:xfrm>
        </p:spPr>
      </p:pic>
      <p:pic>
        <p:nvPicPr>
          <p:cNvPr id="21" name="Picture 20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89815ABF-8FFB-46DD-B35C-6EBEC0396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315693" y="2402784"/>
            <a:ext cx="1194947" cy="14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1912620"/>
            <a:ext cx="4846319" cy="37988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RECOMMENDATION SYSTEMS?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RECOMMENDATION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RECOMMENDATION SYSTEMS:</a:t>
            </a:r>
          </a:p>
          <a:p>
            <a:pPr marL="971550" lvl="1" indent="-285750"/>
            <a:r>
              <a:rPr lang="en-US" dirty="0"/>
              <a:t>RECOMMENDATION SYSTEM I</a:t>
            </a:r>
          </a:p>
          <a:p>
            <a:pPr marL="971550" lvl="1" indent="-285750"/>
            <a:r>
              <a:rPr lang="en-US" dirty="0"/>
              <a:t>RECOMMENDATION SYSTEM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recommendation systems?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9617"/>
            <a:ext cx="5782887" cy="3883816"/>
          </a:xfrm>
        </p:spPr>
        <p:txBody>
          <a:bodyPr>
            <a:normAutofit/>
          </a:bodyPr>
          <a:lstStyle/>
          <a:p>
            <a:r>
              <a:rPr lang="en-US" sz="1900" dirty="0"/>
              <a:t>Needs no introduction! Widely used in practically every entertainment media.</a:t>
            </a:r>
          </a:p>
          <a:p>
            <a:r>
              <a:rPr lang="en-US" sz="1900" dirty="0"/>
              <a:t>Lesser known Examples: Tinder, Facebook, Pinterest</a:t>
            </a:r>
          </a:p>
          <a:p>
            <a:r>
              <a:rPr lang="en-US" sz="1900" dirty="0"/>
              <a:t>Challenges:</a:t>
            </a:r>
          </a:p>
          <a:p>
            <a:pPr lvl="1"/>
            <a:r>
              <a:rPr lang="en-US" sz="1700" dirty="0"/>
              <a:t>Collecting metadata</a:t>
            </a:r>
          </a:p>
          <a:p>
            <a:pPr lvl="1"/>
            <a:r>
              <a:rPr lang="en-US" sz="1700" dirty="0"/>
              <a:t>Calculating new ratings based on previously known ratings</a:t>
            </a:r>
          </a:p>
          <a:p>
            <a:pPr lvl="1"/>
            <a:r>
              <a:rPr lang="en-US" sz="1700" dirty="0"/>
              <a:t>Measure of accuracy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85" y="1"/>
            <a:ext cx="10115757" cy="5546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800" spc="300" dirty="0"/>
              <a:t>Types of recommendation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386" y="3793198"/>
            <a:ext cx="3108326" cy="2875400"/>
          </a:xfrm>
        </p:spPr>
        <p:txBody>
          <a:bodyPr>
            <a:normAutofit/>
          </a:bodyPr>
          <a:lstStyle/>
          <a:p>
            <a:r>
              <a:rPr lang="en-US" sz="1300" b="1" spc="300" dirty="0">
                <a:solidFill>
                  <a:schemeClr val="tx1"/>
                </a:solidFill>
              </a:rPr>
              <a:t>Content Based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Recommends content to users on the basis of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Needs metadata to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Does not require other users' data like likes and preferences</a:t>
            </a:r>
          </a:p>
        </p:txBody>
      </p:sp>
      <p:pic>
        <p:nvPicPr>
          <p:cNvPr id="22" name="Picture Placeholder 21" descr="Diagram&#10;&#10;Description automatically generated">
            <a:extLst>
              <a:ext uri="{FF2B5EF4-FFF2-40B4-BE49-F238E27FC236}">
                <a16:creationId xmlns:a16="http://schemas.microsoft.com/office/drawing/2014/main" id="{3A82B069-C95F-4DFA-800A-2D558004A1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-4306" r="-1"/>
          <a:stretch/>
        </p:blipFill>
        <p:spPr>
          <a:xfrm>
            <a:off x="7214572" y="1412569"/>
            <a:ext cx="4900817" cy="18923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793198"/>
            <a:ext cx="3108326" cy="2861601"/>
          </a:xfrm>
        </p:spPr>
        <p:txBody>
          <a:bodyPr>
            <a:normAutofit/>
          </a:bodyPr>
          <a:lstStyle/>
          <a:p>
            <a:r>
              <a:rPr lang="en-US" sz="1300" b="1" spc="300" dirty="0">
                <a:solidFill>
                  <a:schemeClr val="tx1"/>
                </a:solidFill>
              </a:rPr>
              <a:t>Collaborative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Recommends content to users on the basis of other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spc="300" dirty="0">
                <a:solidFill>
                  <a:schemeClr val="tx1"/>
                </a:solidFill>
              </a:rPr>
              <a:t>Needs user reviews and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spc="300" dirty="0">
                <a:solidFill>
                  <a:schemeClr val="tx1"/>
                </a:solidFill>
              </a:rPr>
              <a:t>Requires other user’s likes and preferences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9EC874F2-E7E7-4B6D-9BD1-54D01BAF93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t="2256" b="6303"/>
          <a:stretch/>
        </p:blipFill>
        <p:spPr>
          <a:xfrm>
            <a:off x="1191636" y="797193"/>
            <a:ext cx="2589279" cy="2753447"/>
          </a:xfrm>
        </p:spPr>
      </p:pic>
      <p:pic>
        <p:nvPicPr>
          <p:cNvPr id="20" name="Picture Placeholder 19" descr="Diagram&#10;&#10;Description automatically generated">
            <a:extLst>
              <a:ext uri="{FF2B5EF4-FFF2-40B4-BE49-F238E27FC236}">
                <a16:creationId xmlns:a16="http://schemas.microsoft.com/office/drawing/2014/main" id="{546B2395-B206-4126-BAD3-29428C6695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/>
          <a:srcRect t="1873" b="580"/>
          <a:stretch/>
        </p:blipFill>
        <p:spPr>
          <a:xfrm>
            <a:off x="4625294" y="797194"/>
            <a:ext cx="2589278" cy="2753447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1724BFD-B051-4F71-B4E2-33ABA156B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0817" y="3807501"/>
            <a:ext cx="3108326" cy="2861095"/>
          </a:xfrm>
        </p:spPr>
        <p:txBody>
          <a:bodyPr>
            <a:normAutofit fontScale="70000" lnSpcReduction="20000"/>
          </a:bodyPr>
          <a:lstStyle/>
          <a:p>
            <a:r>
              <a:rPr lang="en-US" sz="1900" b="1" spc="300" dirty="0">
                <a:solidFill>
                  <a:schemeClr val="tx1"/>
                </a:solidFill>
              </a:rPr>
              <a:t>Hybrid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Special Recommendation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Combines results of both content filtering and collaborative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Usually is made specific to task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57" y="2262871"/>
            <a:ext cx="6296360" cy="19245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recommendation systems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6857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1" y="2262871"/>
            <a:ext cx="6383445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system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462380"/>
          </a:xfrm>
        </p:spPr>
        <p:txBody>
          <a:bodyPr/>
          <a:lstStyle/>
          <a:p>
            <a:r>
              <a:rPr lang="en-US" spc="300" dirty="0"/>
              <a:t>Content based filtering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77A43-AE80-419E-86D1-19B5A7E92B74}"/>
              </a:ext>
            </a:extLst>
          </p:cNvPr>
          <p:cNvSpPr txBox="1"/>
          <p:nvPr/>
        </p:nvSpPr>
        <p:spPr>
          <a:xfrm>
            <a:off x="594519" y="2031999"/>
            <a:ext cx="10954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TV shows and Movies from Netflix, and is constantly updated. Currently, after the mid-2021 update, it has over 8000 rows and 200M subscribers.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	Link: </a:t>
            </a:r>
            <a:r>
              <a:rPr lang="en-US" dirty="0">
                <a:hlinkClick r:id="rId3"/>
              </a:rPr>
              <a:t>Netflix Movies and TV Shows | Kaggle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Attributes: </a:t>
            </a:r>
            <a:r>
              <a:rPr lang="en-US" dirty="0" err="1"/>
              <a:t>show_id</a:t>
            </a:r>
            <a:r>
              <a:rPr lang="en-US" dirty="0"/>
              <a:t>, title, director, cast, country, </a:t>
            </a:r>
            <a:r>
              <a:rPr lang="en-US" dirty="0" err="1"/>
              <a:t>date_added</a:t>
            </a:r>
            <a:r>
              <a:rPr lang="en-US" dirty="0"/>
              <a:t>, </a:t>
            </a:r>
            <a:r>
              <a:rPr lang="en-US" dirty="0" err="1"/>
              <a:t>release_year</a:t>
            </a:r>
            <a:r>
              <a:rPr lang="en-US" dirty="0"/>
              <a:t>, rating, duration </a:t>
            </a:r>
            <a:r>
              <a:rPr lang="en-US" dirty="0" err="1"/>
              <a:t>listed_in</a:t>
            </a:r>
            <a:r>
              <a:rPr lang="en-US" dirty="0"/>
              <a:t> description, type, </a:t>
            </a:r>
            <a:r>
              <a:rPr lang="en-US" dirty="0" err="1"/>
              <a:t>year_added</a:t>
            </a:r>
            <a:r>
              <a:rPr lang="en-US" dirty="0"/>
              <a:t>, </a:t>
            </a:r>
            <a:r>
              <a:rPr lang="en-US" dirty="0" err="1"/>
              <a:t>month_added</a:t>
            </a:r>
            <a:r>
              <a:rPr lang="en-US" dirty="0"/>
              <a:t>; which are very good metadata.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date to standard US date format.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there are many more movies compared to tv shows, and number of movies added each year keeps on increasing compared to tv shows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5683-5A47-46C6-A5A6-71C647B5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key words with NLTK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4CAF2-876A-4D1B-983D-20681AF73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D2C04-5B88-46B1-B34C-85B684E713CA}"/>
              </a:ext>
            </a:extLst>
          </p:cNvPr>
          <p:cNvSpPr txBox="1"/>
          <p:nvPr/>
        </p:nvSpPr>
        <p:spPr>
          <a:xfrm>
            <a:off x="594519" y="2068643"/>
            <a:ext cx="11002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RAKE short for Rapid Automatic Keyword Extraction algorithm, is a keyword extraction algorithm which tries to determine key phrases in a body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646"/>
                </a:solidFill>
              </a:rPr>
              <a:t>Has c</a:t>
            </a:r>
            <a:r>
              <a:rPr lang="en-US" b="0" i="0" dirty="0">
                <a:solidFill>
                  <a:srgbClr val="464646"/>
                </a:solidFill>
                <a:effectLst/>
              </a:rPr>
              <a:t>onfigurable word and sentence tokenizers and language based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64646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646"/>
                </a:solidFill>
                <a:latin typeface="Source Sans Pro" panose="020B0503030403020204" pitchFamily="34" charset="0"/>
              </a:rPr>
              <a:t>We used to it to comb through the </a:t>
            </a:r>
            <a:r>
              <a:rPr lang="en-US" dirty="0">
                <a:solidFill>
                  <a:srgbClr val="464646"/>
                </a:solidFill>
              </a:rPr>
              <a:t>dataset to extract prediction variables like cast, director and common key words</a:t>
            </a:r>
          </a:p>
          <a:p>
            <a:endParaRPr lang="en-US" dirty="0">
              <a:solidFill>
                <a:srgbClr val="46464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646"/>
                </a:solidFill>
              </a:rPr>
              <a:t>This needs to be done since those columns do not have the data in our required format. Thus, we extract them and ‘bag’ them in separate easily accessible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6464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804</TotalTime>
  <Words>1054</Words>
  <Application>Microsoft Office PowerPoint</Application>
  <PresentationFormat>Widescreen</PresentationFormat>
  <Paragraphs>182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Wingdings</vt:lpstr>
      <vt:lpstr>zeitung</vt:lpstr>
      <vt:lpstr>Office Theme</vt:lpstr>
      <vt:lpstr>Recommendation Systems</vt:lpstr>
      <vt:lpstr>Meet the team</vt:lpstr>
      <vt:lpstr>Agenda</vt:lpstr>
      <vt:lpstr>What are recommendation systems?</vt:lpstr>
      <vt:lpstr>Types of recommendation systems</vt:lpstr>
      <vt:lpstr>Our recommendation systems</vt:lpstr>
      <vt:lpstr>Recommendation system i</vt:lpstr>
      <vt:lpstr>EXPLORATORY DATA ANALYSIS</vt:lpstr>
      <vt:lpstr>Extracting key words with NLTK</vt:lpstr>
      <vt:lpstr>Calculating ‘similarity’</vt:lpstr>
      <vt:lpstr>What does Content Filtering look like?</vt:lpstr>
      <vt:lpstr>Recommendation system iI</vt:lpstr>
      <vt:lpstr>EXPLORATORY DATA ANALYSIS</vt:lpstr>
      <vt:lpstr>Surprise?</vt:lpstr>
      <vt:lpstr>ALGORITHMS USED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</dc:title>
  <dc:creator>Surya</dc:creator>
  <cp:lastModifiedBy>Surya</cp:lastModifiedBy>
  <cp:revision>11</cp:revision>
  <dcterms:created xsi:type="dcterms:W3CDTF">2022-04-27T17:54:08Z</dcterms:created>
  <dcterms:modified xsi:type="dcterms:W3CDTF">2022-04-28T21:40:12Z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