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3" r:id="rId4"/>
    <p:sldId id="259" r:id="rId5"/>
    <p:sldId id="265" r:id="rId6"/>
    <p:sldId id="257" r:id="rId7"/>
    <p:sldId id="260" r:id="rId8"/>
    <p:sldId id="262" r:id="rId9"/>
    <p:sldId id="264" r:id="rId10"/>
    <p:sldId id="266" r:id="rId11"/>
    <p:sldId id="268" r:id="rId12"/>
    <p:sldId id="26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DBEA5-14CE-AFFB-B83E-3053C533E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6184" y="1771135"/>
            <a:ext cx="6450227" cy="3714834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Priya Dairies</a:t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en-US" sz="32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Fresh from Farm to Your Doorstep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A53C6-B588-90AF-FA30-3D7BFCFED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8654" y="1771135"/>
            <a:ext cx="2789498" cy="3356450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Group 3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Vinay Kotagiri</a:t>
            </a:r>
          </a:p>
          <a:p>
            <a:r>
              <a:rPr lang="en-US" sz="1700" dirty="0">
                <a:solidFill>
                  <a:schemeClr val="bg1"/>
                </a:solidFill>
              </a:rPr>
              <a:t>Vandana Lona</a:t>
            </a:r>
          </a:p>
          <a:p>
            <a:r>
              <a:rPr lang="en-US" sz="1700" dirty="0">
                <a:solidFill>
                  <a:schemeClr val="bg1"/>
                </a:solidFill>
              </a:rPr>
              <a:t>Surya Teja </a:t>
            </a:r>
            <a:r>
              <a:rPr lang="en-US" sz="1700" dirty="0" err="1">
                <a:solidFill>
                  <a:schemeClr val="bg1"/>
                </a:solidFill>
              </a:rPr>
              <a:t>Guduri</a:t>
            </a:r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Md Abdullah AI Mamun</a:t>
            </a:r>
          </a:p>
          <a:p>
            <a:r>
              <a:rPr lang="en-US" sz="1700" dirty="0">
                <a:solidFill>
                  <a:schemeClr val="bg1"/>
                </a:solidFill>
              </a:rPr>
              <a:t>Sriram Reddy </a:t>
            </a:r>
            <a:r>
              <a:rPr lang="en-US" sz="1700" dirty="0" err="1">
                <a:solidFill>
                  <a:schemeClr val="bg1"/>
                </a:solidFill>
              </a:rPr>
              <a:t>Palda</a:t>
            </a: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3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F27D31-BE93-D50E-DADB-F197DB00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Customer and Supplier Login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BECF7F-E684-AD33-E1BA-EA854393E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47" y="346030"/>
            <a:ext cx="4394778" cy="4131092"/>
          </a:xfrm>
          <a:prstGeom prst="rect">
            <a:avLst/>
          </a:prstGeom>
        </p:spPr>
      </p:pic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09AF53B1-92DB-29DB-045A-64D6B2AC8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1586" y="346030"/>
            <a:ext cx="4410061" cy="414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80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12C41-B084-298E-6ADB-007948590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9A517D76-CE12-47A5-BD95-9A8F05070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A2F2F994-D93C-4552-B9AD-DA9E8C94B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502B8064-B713-4DB8-AC36-3E576B348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1D700A84-AE55-4EDE-A656-62806F50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E04FC3D0-B839-4900-B5C8-86C794457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9">
              <a:extLst>
                <a:ext uri="{FF2B5EF4-FFF2-40B4-BE49-F238E27FC236}">
                  <a16:creationId xmlns:a16="http://schemas.microsoft.com/office/drawing/2014/main" id="{731A8D63-72B9-496F-BB43-DDD90FC7E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0">
              <a:extLst>
                <a:ext uri="{FF2B5EF4-FFF2-40B4-BE49-F238E27FC236}">
                  <a16:creationId xmlns:a16="http://schemas.microsoft.com/office/drawing/2014/main" id="{5B167ED7-B36F-4DDE-B273-7A309BD0F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1">
              <a:extLst>
                <a:ext uri="{FF2B5EF4-FFF2-40B4-BE49-F238E27FC236}">
                  <a16:creationId xmlns:a16="http://schemas.microsoft.com/office/drawing/2014/main" id="{1178D32B-E32A-4691-84EB-5FE693D3B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2">
              <a:extLst>
                <a:ext uri="{FF2B5EF4-FFF2-40B4-BE49-F238E27FC236}">
                  <a16:creationId xmlns:a16="http://schemas.microsoft.com/office/drawing/2014/main" id="{AB800FF0-63F8-4B30-96F4-E9601D02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A4616F81-02F6-4A18-949C-FB6CBA200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4">
              <a:extLst>
                <a:ext uri="{FF2B5EF4-FFF2-40B4-BE49-F238E27FC236}">
                  <a16:creationId xmlns:a16="http://schemas.microsoft.com/office/drawing/2014/main" id="{D31D2123-B363-42F3-8A04-43048C7BAC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5">
              <a:extLst>
                <a:ext uri="{FF2B5EF4-FFF2-40B4-BE49-F238E27FC236}">
                  <a16:creationId xmlns:a16="http://schemas.microsoft.com/office/drawing/2014/main" id="{C60973D3-0B9D-465C-8FD3-266BBA49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6">
              <a:extLst>
                <a:ext uri="{FF2B5EF4-FFF2-40B4-BE49-F238E27FC236}">
                  <a16:creationId xmlns:a16="http://schemas.microsoft.com/office/drawing/2014/main" id="{C6655AC3-A1D6-4A0B-861F-F94CB5F0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7">
              <a:extLst>
                <a:ext uri="{FF2B5EF4-FFF2-40B4-BE49-F238E27FC236}">
                  <a16:creationId xmlns:a16="http://schemas.microsoft.com/office/drawing/2014/main" id="{E8850C4A-AFA5-499E-8E1C-176A59C88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8">
              <a:extLst>
                <a:ext uri="{FF2B5EF4-FFF2-40B4-BE49-F238E27FC236}">
                  <a16:creationId xmlns:a16="http://schemas.microsoft.com/office/drawing/2014/main" id="{8C06F8D4-97B5-4836-AD19-2151421B0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9">
              <a:extLst>
                <a:ext uri="{FF2B5EF4-FFF2-40B4-BE49-F238E27FC236}">
                  <a16:creationId xmlns:a16="http://schemas.microsoft.com/office/drawing/2014/main" id="{89A2942D-1C1B-4AFF-9818-DA7B73EA4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0">
              <a:extLst>
                <a:ext uri="{FF2B5EF4-FFF2-40B4-BE49-F238E27FC236}">
                  <a16:creationId xmlns:a16="http://schemas.microsoft.com/office/drawing/2014/main" id="{2B61C5D3-5852-403F-B4BA-A64B9331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1">
              <a:extLst>
                <a:ext uri="{FF2B5EF4-FFF2-40B4-BE49-F238E27FC236}">
                  <a16:creationId xmlns:a16="http://schemas.microsoft.com/office/drawing/2014/main" id="{EF62A1A7-26C1-4804-93CB-A07F356CA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2">
              <a:extLst>
                <a:ext uri="{FF2B5EF4-FFF2-40B4-BE49-F238E27FC236}">
                  <a16:creationId xmlns:a16="http://schemas.microsoft.com/office/drawing/2014/main" id="{490A1082-3E3A-4C61-9613-910BB024A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3">
              <a:extLst>
                <a:ext uri="{FF2B5EF4-FFF2-40B4-BE49-F238E27FC236}">
                  <a16:creationId xmlns:a16="http://schemas.microsoft.com/office/drawing/2014/main" id="{5F452D69-A1DB-4A06-B933-896AED86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45D6626-A6F2-4475-922C-BE42D3365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ECFEB13-5D98-43DB-8DFF-78327AE13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Isosceles Triangle 88">
              <a:extLst>
                <a:ext uri="{FF2B5EF4-FFF2-40B4-BE49-F238E27FC236}">
                  <a16:creationId xmlns:a16="http://schemas.microsoft.com/office/drawing/2014/main" id="{29DA4AFD-8D10-4660-A842-40F4D1434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2DBAFF0-48F5-43BB-87C6-CE56A16B6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3061" cy="6869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281BC6-BA1C-32BF-49D1-7D84EAA58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5" y="5199797"/>
            <a:ext cx="9435152" cy="789673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Customer and Supplier Dashboard</a:t>
            </a: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7795DFA-888F-47E2-B44E-DE1D3B3E4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058957"/>
          </a:xfrm>
          <a:custGeom>
            <a:avLst/>
            <a:gdLst>
              <a:gd name="connsiteX0" fmla="*/ 0 w 12192000"/>
              <a:gd name="connsiteY0" fmla="*/ 0 h 5058957"/>
              <a:gd name="connsiteX1" fmla="*/ 12192000 w 12192000"/>
              <a:gd name="connsiteY1" fmla="*/ 0 h 5058957"/>
              <a:gd name="connsiteX2" fmla="*/ 12192000 w 12192000"/>
              <a:gd name="connsiteY2" fmla="*/ 259692 h 5058957"/>
              <a:gd name="connsiteX3" fmla="*/ 12192000 w 12192000"/>
              <a:gd name="connsiteY3" fmla="*/ 3542069 h 5058957"/>
              <a:gd name="connsiteX4" fmla="*/ 12192000 w 12192000"/>
              <a:gd name="connsiteY4" fmla="*/ 3734194 h 5058957"/>
              <a:gd name="connsiteX5" fmla="*/ 12192000 w 12192000"/>
              <a:gd name="connsiteY5" fmla="*/ 4710012 h 5058957"/>
              <a:gd name="connsiteX6" fmla="*/ 12113803 w 12192000"/>
              <a:gd name="connsiteY6" fmla="*/ 4718295 h 5058957"/>
              <a:gd name="connsiteX7" fmla="*/ 6753597 w 12192000"/>
              <a:gd name="connsiteY7" fmla="*/ 5041852 h 5058957"/>
              <a:gd name="connsiteX8" fmla="*/ 400746 w 12192000"/>
              <a:gd name="connsiteY8" fmla="*/ 4870509 h 5058957"/>
              <a:gd name="connsiteX9" fmla="*/ 0 w 12192000"/>
              <a:gd name="connsiteY9" fmla="*/ 4833533 h 5058957"/>
              <a:gd name="connsiteX10" fmla="*/ 0 w 12192000"/>
              <a:gd name="connsiteY10" fmla="*/ 3734194 h 5058957"/>
              <a:gd name="connsiteX11" fmla="*/ 0 w 12192000"/>
              <a:gd name="connsiteY11" fmla="*/ 3542069 h 5058957"/>
              <a:gd name="connsiteX12" fmla="*/ 0 w 12192000"/>
              <a:gd name="connsiteY12" fmla="*/ 259692 h 505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5058957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bg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5D03C59E-CB6C-2572-A105-D17B80141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81" y="281390"/>
            <a:ext cx="4463544" cy="4195732"/>
          </a:xfrm>
          <a:prstGeom prst="rect">
            <a:avLst/>
          </a:prstGeom>
        </p:spPr>
      </p:pic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05D3B68-0CAC-3143-D585-17C5ABA92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1587" y="281390"/>
            <a:ext cx="4478826" cy="421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4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74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388A6978-D758-9A74-E70A-0FDA1D7E9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19276" y="192881"/>
            <a:ext cx="6730265" cy="6326449"/>
          </a:xfrm>
          <a:prstGeom prst="rect">
            <a:avLst/>
          </a:prstGeom>
        </p:spPr>
      </p:pic>
      <p:sp>
        <p:nvSpPr>
          <p:cNvPr id="39" name="Title 1">
            <a:extLst>
              <a:ext uri="{FF2B5EF4-FFF2-40B4-BE49-F238E27FC236}">
                <a16:creationId xmlns:a16="http://schemas.microsoft.com/office/drawing/2014/main" id="{450CBB8F-23D2-FE56-E119-B1C747ABC717}"/>
              </a:ext>
            </a:extLst>
          </p:cNvPr>
          <p:cNvSpPr txBox="1">
            <a:spLocks/>
          </p:cNvSpPr>
          <p:nvPr/>
        </p:nvSpPr>
        <p:spPr>
          <a:xfrm>
            <a:off x="322953" y="2562227"/>
            <a:ext cx="3815096" cy="2066924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 fontScale="82500" lnSpcReduction="10000"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chemeClr val="accent1"/>
                </a:solidFill>
              </a:rPr>
              <a:t>Order Confirmation</a:t>
            </a:r>
          </a:p>
        </p:txBody>
      </p:sp>
    </p:spTree>
    <p:extLst>
      <p:ext uri="{BB962C8B-B14F-4D97-AF65-F5344CB8AC3E}">
        <p14:creationId xmlns:p14="http://schemas.microsoft.com/office/powerpoint/2010/main" val="383357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EEA4D-2301-B3A9-BF89-398610230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A6062-2A64-74BE-38FB-7F5FF09C8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8"/>
            <a:ext cx="6959446" cy="1662475"/>
          </a:xfrm>
        </p:spPr>
        <p:txBody>
          <a:bodyPr>
            <a:normAutofit/>
          </a:bodyPr>
          <a:lstStyle/>
          <a:p>
            <a:r>
              <a:rPr lang="en-US" sz="4800" dirty="0"/>
              <a:t>System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3469289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A29C-AAB7-16DB-474B-59CF9D18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7E8B2-BE78-4B01-FFC6-F686531CB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Background </a:t>
            </a:r>
          </a:p>
          <a:p>
            <a:r>
              <a:rPr lang="en-US" sz="2400" dirty="0"/>
              <a:t>Problem Opportunity</a:t>
            </a:r>
          </a:p>
          <a:p>
            <a:r>
              <a:rPr lang="en-US" sz="2400" dirty="0"/>
              <a:t>ERD</a:t>
            </a:r>
          </a:p>
          <a:p>
            <a:r>
              <a:rPr lang="en-US" sz="2400" dirty="0"/>
              <a:t>Context Level DFD</a:t>
            </a:r>
          </a:p>
          <a:p>
            <a:r>
              <a:rPr lang="en-US" sz="2400" dirty="0"/>
              <a:t>Level 0 and Level 1 DFD</a:t>
            </a:r>
          </a:p>
          <a:p>
            <a:r>
              <a:rPr lang="en-US" sz="2400" dirty="0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1477181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48CAE4AE-A9DF-45AF-9A9C-1712BC634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6C272060-BC98-4C91-A58F-4DFEC566C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46" name="Freeform 5">
              <a:extLst>
                <a:ext uri="{FF2B5EF4-FFF2-40B4-BE49-F238E27FC236}">
                  <a16:creationId xmlns:a16="http://schemas.microsoft.com/office/drawing/2014/main" id="{8BA2DCB9-0DC0-4109-B2A2-56896E35E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6">
              <a:extLst>
                <a:ext uri="{FF2B5EF4-FFF2-40B4-BE49-F238E27FC236}">
                  <a16:creationId xmlns:a16="http://schemas.microsoft.com/office/drawing/2014/main" id="{64A33555-1142-4AD7-8084-1A99422A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7">
              <a:extLst>
                <a:ext uri="{FF2B5EF4-FFF2-40B4-BE49-F238E27FC236}">
                  <a16:creationId xmlns:a16="http://schemas.microsoft.com/office/drawing/2014/main" id="{BC6E4081-1A88-453E-8CCF-B97B0CE20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5B7E0935-6EE8-4C61-AED5-09B9A2A99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9">
              <a:extLst>
                <a:ext uri="{FF2B5EF4-FFF2-40B4-BE49-F238E27FC236}">
                  <a16:creationId xmlns:a16="http://schemas.microsoft.com/office/drawing/2014/main" id="{EB962BD6-C878-48FF-A75E-DCC7BDA3C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">
              <a:extLst>
                <a:ext uri="{FF2B5EF4-FFF2-40B4-BE49-F238E27FC236}">
                  <a16:creationId xmlns:a16="http://schemas.microsoft.com/office/drawing/2014/main" id="{CABF3786-BDE1-4FE5-9967-F6B6131A2C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1">
              <a:extLst>
                <a:ext uri="{FF2B5EF4-FFF2-40B4-BE49-F238E27FC236}">
                  <a16:creationId xmlns:a16="http://schemas.microsoft.com/office/drawing/2014/main" id="{4969707A-C75E-4F7F-A5C2-2991C654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">
              <a:extLst>
                <a:ext uri="{FF2B5EF4-FFF2-40B4-BE49-F238E27FC236}">
                  <a16:creationId xmlns:a16="http://schemas.microsoft.com/office/drawing/2014/main" id="{0E293989-8389-48CD-85D3-CAEFD5E963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3">
              <a:extLst>
                <a:ext uri="{FF2B5EF4-FFF2-40B4-BE49-F238E27FC236}">
                  <a16:creationId xmlns:a16="http://schemas.microsoft.com/office/drawing/2014/main" id="{8DCF1E8B-9247-45E2-8641-90DA9F7D5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4">
              <a:extLst>
                <a:ext uri="{FF2B5EF4-FFF2-40B4-BE49-F238E27FC236}">
                  <a16:creationId xmlns:a16="http://schemas.microsoft.com/office/drawing/2014/main" id="{48DF418F-91AD-4E55-AF3B-F28FF459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">
              <a:extLst>
                <a:ext uri="{FF2B5EF4-FFF2-40B4-BE49-F238E27FC236}">
                  <a16:creationId xmlns:a16="http://schemas.microsoft.com/office/drawing/2014/main" id="{EDBF35BD-D1DA-49B1-AE30-289189DACD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6">
              <a:extLst>
                <a:ext uri="{FF2B5EF4-FFF2-40B4-BE49-F238E27FC236}">
                  <a16:creationId xmlns:a16="http://schemas.microsoft.com/office/drawing/2014/main" id="{69198BEC-A3B6-4562-AB0F-3E7760026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7">
              <a:extLst>
                <a:ext uri="{FF2B5EF4-FFF2-40B4-BE49-F238E27FC236}">
                  <a16:creationId xmlns:a16="http://schemas.microsoft.com/office/drawing/2014/main" id="{9AB30D45-77AB-4323-83A2-1A637D07D5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8">
              <a:extLst>
                <a:ext uri="{FF2B5EF4-FFF2-40B4-BE49-F238E27FC236}">
                  <a16:creationId xmlns:a16="http://schemas.microsoft.com/office/drawing/2014/main" id="{D1AD137E-7B63-434C-9D0D-5A64BB496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9">
              <a:extLst>
                <a:ext uri="{FF2B5EF4-FFF2-40B4-BE49-F238E27FC236}">
                  <a16:creationId xmlns:a16="http://schemas.microsoft.com/office/drawing/2014/main" id="{8B32BE2D-36DC-4BD0-952E-8FE32A70D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0">
              <a:extLst>
                <a:ext uri="{FF2B5EF4-FFF2-40B4-BE49-F238E27FC236}">
                  <a16:creationId xmlns:a16="http://schemas.microsoft.com/office/drawing/2014/main" id="{930295E0-AD01-4DB0-9829-AD91BED60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1">
              <a:extLst>
                <a:ext uri="{FF2B5EF4-FFF2-40B4-BE49-F238E27FC236}">
                  <a16:creationId xmlns:a16="http://schemas.microsoft.com/office/drawing/2014/main" id="{29807E74-6BFD-4EA7-B3F3-92C0728A7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2">
              <a:extLst>
                <a:ext uri="{FF2B5EF4-FFF2-40B4-BE49-F238E27FC236}">
                  <a16:creationId xmlns:a16="http://schemas.microsoft.com/office/drawing/2014/main" id="{C9EDBF49-4B87-4B6F-BEE6-DDC4A63CE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3">
              <a:extLst>
                <a:ext uri="{FF2B5EF4-FFF2-40B4-BE49-F238E27FC236}">
                  <a16:creationId xmlns:a16="http://schemas.microsoft.com/office/drawing/2014/main" id="{7738C468-1405-4ED9-8392-F93FA995E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F16402CF-F511-450A-8584-8C8A5B7E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5">
              <a:extLst>
                <a:ext uri="{FF2B5EF4-FFF2-40B4-BE49-F238E27FC236}">
                  <a16:creationId xmlns:a16="http://schemas.microsoft.com/office/drawing/2014/main" id="{85E5B49A-CFC2-4019-9BA6-528095F78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972DE0D-2E53-4159-ABD3-C60152426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720" y="795527"/>
            <a:ext cx="5970638" cy="524884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2FCC2-247A-01B0-076B-7C3219D2A1B9}"/>
              </a:ext>
            </a:extLst>
          </p:cNvPr>
          <p:cNvSpPr txBox="1"/>
          <p:nvPr/>
        </p:nvSpPr>
        <p:spPr>
          <a:xfrm>
            <a:off x="1099765" y="1318354"/>
            <a:ext cx="52680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Fresh Dairy Promise</a:t>
            </a:r>
            <a:r>
              <a:rPr lang="en-US" sz="2400" dirty="0"/>
              <a:t>: Priya Dairies guarantees the sale of only same-day-sourced dairy products, ensuring freshness and quality for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Focused Supply Chain</a:t>
            </a:r>
            <a:r>
              <a:rPr lang="en-US" sz="2400" dirty="0"/>
              <a:t>: Operates through direct sourcing from suppliers to minimize wastage and balance supply-demand mismatches.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D63ADDE-CA77-4442-AC93-43EF43EB7870}"/>
              </a:ext>
            </a:extLst>
          </p:cNvPr>
          <p:cNvSpPr txBox="1">
            <a:spLocks/>
          </p:cNvSpPr>
          <p:nvPr/>
        </p:nvSpPr>
        <p:spPr>
          <a:xfrm>
            <a:off x="8060381" y="1529356"/>
            <a:ext cx="3441057" cy="3295058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1"/>
                </a:solidFill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43210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69ADE-9EBE-175A-6178-9902E5FB2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607980-8308-B458-799E-3E9CEF1BD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357" y="3622288"/>
            <a:ext cx="3266808" cy="83991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dirty="0">
                <a:solidFill>
                  <a:schemeClr val="accent1"/>
                </a:solidFill>
              </a:rPr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52C11-C191-06D9-0030-3281921A6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2459" y="1683934"/>
            <a:ext cx="7045993" cy="3703898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Supply-Demand Mismatch</a:t>
            </a:r>
            <a:r>
              <a:rPr lang="en-US" sz="2400" dirty="0">
                <a:solidFill>
                  <a:schemeClr val="tx1"/>
                </a:solidFill>
              </a:rPr>
              <a:t>: India faces significant wastage in dairy products due to overproduction and the inability to meet dynamic consumer demand.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Customer Convenience</a:t>
            </a:r>
            <a:r>
              <a:rPr lang="en-US" sz="2400" dirty="0">
                <a:solidFill>
                  <a:schemeClr val="tx1"/>
                </a:solidFill>
              </a:rPr>
              <a:t>: Locating fresh dairy products often requires time-consuming efforts, leading to dissatisfaction.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4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D275908B-DB12-448E-BB28-EEF9109D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 descr="A white staircase with light coming from the top&#10;&#10;Description automatically generated">
            <a:extLst>
              <a:ext uri="{FF2B5EF4-FFF2-40B4-BE49-F238E27FC236}">
                <a16:creationId xmlns:a16="http://schemas.microsoft.com/office/drawing/2014/main" id="{D294D0AE-83D4-784F-430C-9760E24210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41" r="-1" b="-1"/>
          <a:stretch/>
        </p:blipFill>
        <p:spPr>
          <a:xfrm>
            <a:off x="20" y="227"/>
            <a:ext cx="12191675" cy="6858000"/>
          </a:xfrm>
          <a:prstGeom prst="rect">
            <a:avLst/>
          </a:prstGeom>
        </p:spPr>
      </p:pic>
      <p:sp>
        <p:nvSpPr>
          <p:cNvPr id="119" name="Rectangle 118">
            <a:extLst>
              <a:ext uri="{FF2B5EF4-FFF2-40B4-BE49-F238E27FC236}">
                <a16:creationId xmlns:a16="http://schemas.microsoft.com/office/drawing/2014/main" id="{97817EE6-E8A2-47DB-A2A5-B29A73AFC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9648" y="0"/>
            <a:ext cx="6102351" cy="6858000"/>
          </a:xfrm>
          <a:prstGeom prst="rect">
            <a:avLst/>
          </a:prstGeom>
          <a:solidFill>
            <a:srgbClr val="000001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6781405-5A6A-4C3A-BD95-B204EE04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22" name="Freeform 5">
              <a:extLst>
                <a:ext uri="{FF2B5EF4-FFF2-40B4-BE49-F238E27FC236}">
                  <a16:creationId xmlns:a16="http://schemas.microsoft.com/office/drawing/2014/main" id="{677AB4B2-F02C-4DD7-80E3-6B9000773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">
              <a:extLst>
                <a:ext uri="{FF2B5EF4-FFF2-40B4-BE49-F238E27FC236}">
                  <a16:creationId xmlns:a16="http://schemas.microsoft.com/office/drawing/2014/main" id="{DD1BCAFC-D239-4C93-950C-E3563B91D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7">
              <a:extLst>
                <a:ext uri="{FF2B5EF4-FFF2-40B4-BE49-F238E27FC236}">
                  <a16:creationId xmlns:a16="http://schemas.microsoft.com/office/drawing/2014/main" id="{D138769D-C64C-4316-9EFB-5087B17D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">
              <a:extLst>
                <a:ext uri="{FF2B5EF4-FFF2-40B4-BE49-F238E27FC236}">
                  <a16:creationId xmlns:a16="http://schemas.microsoft.com/office/drawing/2014/main" id="{14D781CD-9207-40CF-AFB2-5F590A319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">
              <a:extLst>
                <a:ext uri="{FF2B5EF4-FFF2-40B4-BE49-F238E27FC236}">
                  <a16:creationId xmlns:a16="http://schemas.microsoft.com/office/drawing/2014/main" id="{A4C20FA6-02F3-4B9E-BC2E-EF84B79C4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3E18794B-E4CC-4531-8318-C360F4DC1F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0C1A613A-560C-43FC-A8D2-14D4E22DA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F1E49780-92DB-4284-A256-C52904AF0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A779B7B4-C3CF-41CD-9091-D5ECA112E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47147151-E013-4967-90A8-784C1C442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963559EC-D5D8-4D5A-BD6B-A6833F315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6">
              <a:extLst>
                <a:ext uri="{FF2B5EF4-FFF2-40B4-BE49-F238E27FC236}">
                  <a16:creationId xmlns:a16="http://schemas.microsoft.com/office/drawing/2014/main" id="{43D25C4B-B69A-4C31-BCD9-B49288BEB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7">
              <a:extLst>
                <a:ext uri="{FF2B5EF4-FFF2-40B4-BE49-F238E27FC236}">
                  <a16:creationId xmlns:a16="http://schemas.microsoft.com/office/drawing/2014/main" id="{547D2034-1660-46A9-8A88-81B47753E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8">
              <a:extLst>
                <a:ext uri="{FF2B5EF4-FFF2-40B4-BE49-F238E27FC236}">
                  <a16:creationId xmlns:a16="http://schemas.microsoft.com/office/drawing/2014/main" id="{4B70E7B6-CC9C-487F-B87F-AAC943687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9">
              <a:extLst>
                <a:ext uri="{FF2B5EF4-FFF2-40B4-BE49-F238E27FC236}">
                  <a16:creationId xmlns:a16="http://schemas.microsoft.com/office/drawing/2014/main" id="{344D0B3F-5CD6-4C74-9474-CE5B0DFF2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0">
              <a:extLst>
                <a:ext uri="{FF2B5EF4-FFF2-40B4-BE49-F238E27FC236}">
                  <a16:creationId xmlns:a16="http://schemas.microsoft.com/office/drawing/2014/main" id="{0ADBAD08-2FA6-4951-A635-1C248DAB3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1">
              <a:extLst>
                <a:ext uri="{FF2B5EF4-FFF2-40B4-BE49-F238E27FC236}">
                  <a16:creationId xmlns:a16="http://schemas.microsoft.com/office/drawing/2014/main" id="{5CCE5554-F9A8-4EF1-B49D-ACA76AE8E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2">
              <a:extLst>
                <a:ext uri="{FF2B5EF4-FFF2-40B4-BE49-F238E27FC236}">
                  <a16:creationId xmlns:a16="http://schemas.microsoft.com/office/drawing/2014/main" id="{2A306EB9-C3A7-4678-90B1-54547C46D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3">
              <a:extLst>
                <a:ext uri="{FF2B5EF4-FFF2-40B4-BE49-F238E27FC236}">
                  <a16:creationId xmlns:a16="http://schemas.microsoft.com/office/drawing/2014/main" id="{CFD63CAB-BED9-4720-8600-9D19DB5B9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4">
              <a:extLst>
                <a:ext uri="{FF2B5EF4-FFF2-40B4-BE49-F238E27FC236}">
                  <a16:creationId xmlns:a16="http://schemas.microsoft.com/office/drawing/2014/main" id="{C4550DFD-117D-4AF9-9CDD-9F6F268C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5">
              <a:extLst>
                <a:ext uri="{FF2B5EF4-FFF2-40B4-BE49-F238E27FC236}">
                  <a16:creationId xmlns:a16="http://schemas.microsoft.com/office/drawing/2014/main" id="{85874B45-D021-4E50-B5FE-8D3D84EE0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82325B8-6EBB-48D6-93D5-EBCB308B0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156" y="1699589"/>
            <a:ext cx="3675191" cy="3470421"/>
            <a:chOff x="697168" y="1816768"/>
            <a:chExt cx="3675191" cy="3470421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CE125ED-26E1-41DF-9BC1-78C8444FF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168" y="1816768"/>
              <a:ext cx="3675191" cy="50292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22">
              <a:extLst>
                <a:ext uri="{FF2B5EF4-FFF2-40B4-BE49-F238E27FC236}">
                  <a16:creationId xmlns:a16="http://schemas.microsoft.com/office/drawing/2014/main" id="{C5322F88-4D81-46B3-909E-B81C35878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CC2B6A9F-6B65-4E20-B2D1-6B0F76F9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C774F0-BDAD-E131-3017-A88B0D6C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620" y="2358391"/>
            <a:ext cx="3498979" cy="2453676"/>
          </a:xfr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Opportunity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7E7B2-3F8E-C1D9-A993-D23DDE9A19BB}"/>
              </a:ext>
            </a:extLst>
          </p:cNvPr>
          <p:cNvSpPr txBox="1"/>
          <p:nvPr/>
        </p:nvSpPr>
        <p:spPr>
          <a:xfrm>
            <a:off x="6323015" y="376238"/>
            <a:ext cx="5494737" cy="5850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FFFFFE"/>
                </a:solidFill>
              </a:rPr>
              <a:t>Guaranteed Freshness</a:t>
            </a:r>
            <a:r>
              <a:rPr lang="en-US" sz="2200" dirty="0">
                <a:solidFill>
                  <a:srgbClr val="FFFFFE"/>
                </a:solidFill>
              </a:rPr>
              <a:t>: Priya Dairies bridges the gap by offering only same-day-sourced products, making it a trusted choice for customers.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FFFFFE"/>
                </a:solidFill>
              </a:rPr>
              <a:t>Minimized Wastage</a:t>
            </a:r>
            <a:r>
              <a:rPr lang="en-US" sz="2200" dirty="0">
                <a:solidFill>
                  <a:srgbClr val="FFFFFE"/>
                </a:solidFill>
              </a:rPr>
              <a:t>: Efficient demand forecasting and direct supplier sourcing reduce product spoilage, benefitting both suppliers and consumers.</a:t>
            </a:r>
          </a:p>
          <a:p>
            <a:pPr marL="34290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FFFFFE"/>
                </a:solidFill>
              </a:rPr>
              <a:t>Tech-Enabled Access</a:t>
            </a:r>
            <a:r>
              <a:rPr lang="en-US" sz="2200" dirty="0">
                <a:solidFill>
                  <a:srgbClr val="FFFFFE"/>
                </a:solidFill>
              </a:rPr>
              <a:t>: An online platform facilitates easy ordering for selective communities, promoting convenience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1175706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" name="Rectangle 11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" name="Content Placeholder 4" descr="A diagram of a product&#10;&#10;Description automatically generated">
            <a:extLst>
              <a:ext uri="{FF2B5EF4-FFF2-40B4-BE49-F238E27FC236}">
                <a16:creationId xmlns:a16="http://schemas.microsoft.com/office/drawing/2014/main" id="{D2C331A0-ACCD-A5AA-59B2-AF6852F9B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526" y="4762"/>
            <a:ext cx="7998822" cy="6799002"/>
          </a:xfrm>
          <a:prstGeom prst="rect">
            <a:avLst/>
          </a:prstGeom>
        </p:spPr>
      </p:pic>
      <p:sp>
        <p:nvSpPr>
          <p:cNvPr id="160" name="Title 1">
            <a:extLst>
              <a:ext uri="{FF2B5EF4-FFF2-40B4-BE49-F238E27FC236}">
                <a16:creationId xmlns:a16="http://schemas.microsoft.com/office/drawing/2014/main" id="{89E0B479-A18E-6662-E865-11AACA92334D}"/>
              </a:ext>
            </a:extLst>
          </p:cNvPr>
          <p:cNvSpPr txBox="1">
            <a:spLocks/>
          </p:cNvSpPr>
          <p:nvPr/>
        </p:nvSpPr>
        <p:spPr>
          <a:xfrm>
            <a:off x="340871" y="2075456"/>
            <a:ext cx="3453002" cy="311507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200" dirty="0">
                <a:solidFill>
                  <a:schemeClr val="accent1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408777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E7EEF-B396-92A7-418C-F1366C1BE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22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4" name="Isosceles Triangle 243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47" name="Rectangle 246">
            <a:extLst>
              <a:ext uri="{FF2B5EF4-FFF2-40B4-BE49-F238E27FC236}">
                <a16:creationId xmlns:a16="http://schemas.microsoft.com/office/drawing/2014/main" id="{3904BE49-D42F-4F46-B6D8-2F3171216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D57C06C8-18BE-4336-B9E0-3E15ACC93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250" name="Freeform 5">
              <a:extLst>
                <a:ext uri="{FF2B5EF4-FFF2-40B4-BE49-F238E27FC236}">
                  <a16:creationId xmlns:a16="http://schemas.microsoft.com/office/drawing/2014/main" id="{C1C39E9B-4917-47D7-B9CB-56480F887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6">
              <a:extLst>
                <a:ext uri="{FF2B5EF4-FFF2-40B4-BE49-F238E27FC236}">
                  <a16:creationId xmlns:a16="http://schemas.microsoft.com/office/drawing/2014/main" id="{5F7200AE-DDFE-46D2-ABCA-99906B970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7">
              <a:extLst>
                <a:ext uri="{FF2B5EF4-FFF2-40B4-BE49-F238E27FC236}">
                  <a16:creationId xmlns:a16="http://schemas.microsoft.com/office/drawing/2014/main" id="{CAC40760-2393-4FAE-9A58-F4CDC0671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8">
              <a:extLst>
                <a:ext uri="{FF2B5EF4-FFF2-40B4-BE49-F238E27FC236}">
                  <a16:creationId xmlns:a16="http://schemas.microsoft.com/office/drawing/2014/main" id="{1080422B-1649-4C8E-9459-4214243609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Freeform 9">
              <a:extLst>
                <a:ext uri="{FF2B5EF4-FFF2-40B4-BE49-F238E27FC236}">
                  <a16:creationId xmlns:a16="http://schemas.microsoft.com/office/drawing/2014/main" id="{0136A7BD-0DB3-401B-A6AB-38BD30D10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Freeform 10">
              <a:extLst>
                <a:ext uri="{FF2B5EF4-FFF2-40B4-BE49-F238E27FC236}">
                  <a16:creationId xmlns:a16="http://schemas.microsoft.com/office/drawing/2014/main" id="{FD037346-242B-41AF-8CF5-C35284CA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Freeform 11">
              <a:extLst>
                <a:ext uri="{FF2B5EF4-FFF2-40B4-BE49-F238E27FC236}">
                  <a16:creationId xmlns:a16="http://schemas.microsoft.com/office/drawing/2014/main" id="{238EBF94-0BBF-4BAE-AE27-729E3AC13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7" name="Freeform 12">
              <a:extLst>
                <a:ext uri="{FF2B5EF4-FFF2-40B4-BE49-F238E27FC236}">
                  <a16:creationId xmlns:a16="http://schemas.microsoft.com/office/drawing/2014/main" id="{3940EFD7-EB1A-47AF-9DC9-7D4FCC601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8" name="Freeform 13">
              <a:extLst>
                <a:ext uri="{FF2B5EF4-FFF2-40B4-BE49-F238E27FC236}">
                  <a16:creationId xmlns:a16="http://schemas.microsoft.com/office/drawing/2014/main" id="{6BAA7A10-98A8-4931-9BE2-B573EB376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9" name="Freeform 14">
              <a:extLst>
                <a:ext uri="{FF2B5EF4-FFF2-40B4-BE49-F238E27FC236}">
                  <a16:creationId xmlns:a16="http://schemas.microsoft.com/office/drawing/2014/main" id="{420223F5-34A9-4388-AF7B-38C76242F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0" name="Freeform 15">
              <a:extLst>
                <a:ext uri="{FF2B5EF4-FFF2-40B4-BE49-F238E27FC236}">
                  <a16:creationId xmlns:a16="http://schemas.microsoft.com/office/drawing/2014/main" id="{3CC9C746-C646-4363-B3D3-349B5C18C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1" name="Freeform 16">
              <a:extLst>
                <a:ext uri="{FF2B5EF4-FFF2-40B4-BE49-F238E27FC236}">
                  <a16:creationId xmlns:a16="http://schemas.microsoft.com/office/drawing/2014/main" id="{3EAA5BC5-AB13-4C8E-9D9D-05DE777C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500FC397-0569-4EC4-926A-DDD62AC49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3" name="Freeform 18">
              <a:extLst>
                <a:ext uri="{FF2B5EF4-FFF2-40B4-BE49-F238E27FC236}">
                  <a16:creationId xmlns:a16="http://schemas.microsoft.com/office/drawing/2014/main" id="{284FF041-FE7D-47CD-830F-7FABF41C7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4" name="Freeform 19">
              <a:extLst>
                <a:ext uri="{FF2B5EF4-FFF2-40B4-BE49-F238E27FC236}">
                  <a16:creationId xmlns:a16="http://schemas.microsoft.com/office/drawing/2014/main" id="{224154F3-CDFE-4FFF-92E4-ECEACF4A66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Freeform 20">
              <a:extLst>
                <a:ext uri="{FF2B5EF4-FFF2-40B4-BE49-F238E27FC236}">
                  <a16:creationId xmlns:a16="http://schemas.microsoft.com/office/drawing/2014/main" id="{CCE7404D-AA5A-4B82-A875-07F35D7C2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Freeform 21">
              <a:extLst>
                <a:ext uri="{FF2B5EF4-FFF2-40B4-BE49-F238E27FC236}">
                  <a16:creationId xmlns:a16="http://schemas.microsoft.com/office/drawing/2014/main" id="{526B6FED-4F20-4070-95B4-FF6F439E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Freeform 22">
              <a:extLst>
                <a:ext uri="{FF2B5EF4-FFF2-40B4-BE49-F238E27FC236}">
                  <a16:creationId xmlns:a16="http://schemas.microsoft.com/office/drawing/2014/main" id="{3A75958D-1716-4B5A-A745-AFA4962FA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Freeform 23">
              <a:extLst>
                <a:ext uri="{FF2B5EF4-FFF2-40B4-BE49-F238E27FC236}">
                  <a16:creationId xmlns:a16="http://schemas.microsoft.com/office/drawing/2014/main" id="{531A2051-17DE-4E9D-9EA6-026B97B1A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E0642A0-80D3-4F37-8249-A07E6F382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680" y="-6706"/>
            <a:ext cx="12194680" cy="41277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D8DC1FC2-BB09-786E-55BA-7C8BCF2D4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2" y="297245"/>
            <a:ext cx="12180654" cy="3501943"/>
          </a:xfrm>
          <a:prstGeom prst="rect">
            <a:avLst/>
          </a:prstGeom>
          <a:ln w="12700">
            <a:noFill/>
          </a:ln>
        </p:spPr>
      </p:pic>
      <p:grpSp>
        <p:nvGrpSpPr>
          <p:cNvPr id="272" name="Group 271">
            <a:extLst>
              <a:ext uri="{FF2B5EF4-FFF2-40B4-BE49-F238E27FC236}">
                <a16:creationId xmlns:a16="http://schemas.microsoft.com/office/drawing/2014/main" id="{FA760135-24A9-40C9-B45F-2EB5B6420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4206292"/>
            <a:ext cx="12192755" cy="1771275"/>
            <a:chOff x="1" y="3893141"/>
            <a:chExt cx="12192755" cy="1771275"/>
          </a:xfrm>
        </p:grpSpPr>
        <p:sp>
          <p:nvSpPr>
            <p:cNvPr id="273" name="Isosceles Triangle 39">
              <a:extLst>
                <a:ext uri="{FF2B5EF4-FFF2-40B4-BE49-F238E27FC236}">
                  <a16:creationId xmlns:a16="http://schemas.microsoft.com/office/drawing/2014/main" id="{20E3CEE0-0CB3-421F-99FC-4585E6243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4346BB80-2556-4779-9642-5706CAA33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3893141"/>
              <a:ext cx="12192755" cy="14202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itle 1">
            <a:extLst>
              <a:ext uri="{FF2B5EF4-FFF2-40B4-BE49-F238E27FC236}">
                <a16:creationId xmlns:a16="http://schemas.microsoft.com/office/drawing/2014/main" id="{2D626001-B1BB-C765-9FCC-BBEAE9C4E788}"/>
              </a:ext>
            </a:extLst>
          </p:cNvPr>
          <p:cNvSpPr txBox="1">
            <a:spLocks/>
          </p:cNvSpPr>
          <p:nvPr/>
        </p:nvSpPr>
        <p:spPr>
          <a:xfrm>
            <a:off x="1683982" y="4293388"/>
            <a:ext cx="8833655" cy="727748"/>
          </a:xfrm>
          <a:prstGeom prst="rect">
            <a:avLst/>
          </a:prstGeom>
        </p:spPr>
        <p:txBody>
          <a:bodyPr vert="horz" lIns="228600" tIns="228600" rIns="228600" bIns="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sz="3700"/>
              <a:t>Context Level DFD</a:t>
            </a:r>
          </a:p>
        </p:txBody>
      </p:sp>
    </p:spTree>
    <p:extLst>
      <p:ext uri="{BB962C8B-B14F-4D97-AF65-F5344CB8AC3E}">
        <p14:creationId xmlns:p14="http://schemas.microsoft.com/office/powerpoint/2010/main" val="61025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B5D57-6178-4F62-B472-0312F6D95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00B320-C486-4967-AFB8-58E3EBDA9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0624" y="0"/>
            <a:ext cx="12584114" cy="6853238"/>
            <a:chOff x="-417513" y="0"/>
            <a:chExt cx="12584114" cy="685323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6E6BEB2-753A-4253-9BE2-9E569A8A5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96A6026-E2E2-4401-BB72-F8314907A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C852B828-3E4B-4404-AEE7-815B0B6EE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B2BAC571-023A-4027-9689-5A7375FE5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6BB424FB-2158-48AB-9A28-A11889AA5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BE5FA512-D3FE-4F91-AE23-51DAAAA7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83CF3A0A-06AA-4987-8182-4F86E662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969C6F15-1F6D-46D5-8C47-3FBC31253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01E2B94D-4E93-4C11-A1FC-B3A6E8CC5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F47C1110-8C08-4C26-BD0D-3083BFAC1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3085CEBC-D1F5-4F82-93C8-8ED38B7CBE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3ED8F25D-E867-46B6-A62D-3B2114768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6BB81545-0C01-4B56-BADD-6B7D5B72A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A1574FCC-646A-4771-AB54-A44212F19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A56CC2BC-E51D-4A79-AA80-770FAA784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C95E0495-B7F8-44C5-AD1F-5F3C8633E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28C1E7AA-A198-498A-9426-7632D7AA3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96410611-0DF8-42D3-91B1-B87AE692E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ACF821F-24B2-49B5-8688-744B0EADF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18BD791-FEEE-4A18-A5EF-F3815F184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5">
              <a:extLst>
                <a:ext uri="{FF2B5EF4-FFF2-40B4-BE49-F238E27FC236}">
                  <a16:creationId xmlns:a16="http://schemas.microsoft.com/office/drawing/2014/main" id="{D5D16C8F-EA4F-447C-934A-06E7BFAE9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" name="Content Placeholder 6" descr="A diagram of a product&#10;&#10;Description automatically generated">
            <a:extLst>
              <a:ext uri="{FF2B5EF4-FFF2-40B4-BE49-F238E27FC236}">
                <a16:creationId xmlns:a16="http://schemas.microsoft.com/office/drawing/2014/main" id="{F1C81F73-DCDF-0E56-766D-72E437762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54" b="2"/>
          <a:stretch/>
        </p:blipFill>
        <p:spPr>
          <a:xfrm>
            <a:off x="2268802" y="14287"/>
            <a:ext cx="9921224" cy="682942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0FDE8-741B-49C8-4C33-2F2DDB6873E7}"/>
              </a:ext>
            </a:extLst>
          </p:cNvPr>
          <p:cNvSpPr txBox="1">
            <a:spLocks/>
          </p:cNvSpPr>
          <p:nvPr/>
        </p:nvSpPr>
        <p:spPr>
          <a:xfrm>
            <a:off x="56326" y="1660324"/>
            <a:ext cx="2174175" cy="3198813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1"/>
                </a:solidFill>
              </a:rPr>
              <a:t>Level 0 DFD</a:t>
            </a:r>
          </a:p>
        </p:txBody>
      </p:sp>
    </p:spTree>
    <p:extLst>
      <p:ext uri="{BB962C8B-B14F-4D97-AF65-F5344CB8AC3E}">
        <p14:creationId xmlns:p14="http://schemas.microsoft.com/office/powerpoint/2010/main" val="1499510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B4298B-514D-4087-BFCF-5E0B7C9A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50D78-05C1-41CC-8744-FF3612962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88B658F-163C-450C-B32C-2385E374B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5AE85F6C-45F9-4F00-8AA8-52BD51059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B0E90C3-F098-46CE-B1D9-44EDE9C6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FF59D4E-9109-4D0A-8064-9C534CCFB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4B8AAA4-1840-48B9-A1E7-8CE75F873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A87B14D-183F-429F-849A-A6DC957B0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1C261938-CF78-4843-9295-A20FD1591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70557A9F-9800-4BDA-8EA5-312FBB056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5443555-50A7-490F-A7BD-C3761876B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0E25D709-0236-44C4-9AD0-23C27FFB6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2D3488E-C376-4058-9B14-3E67ECCF4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9C0577D-AE94-4E3E-AFE9-87D6F505C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628A3D14-A3AE-415B-81C0-10DABBD63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7722035-1059-41F4-801E-F6C3F4383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8275878-64ED-413C-B1B9-654EE17C5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6BE90BD7-1A14-43A3-8CD4-8D181EE63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609B6EC-0BA4-4C45-B9CA-311B34B83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A3962A2-D76B-4346-9535-356648073A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28CBAD67-783A-4EFF-852A-40CD9D58C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80BC275-9329-40AA-849F-7B258245E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55DA4B63-E5E4-49C5-BC03-E5A312146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71E0B8-53D7-43BA-358E-FD871A4CD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7177" y="630936"/>
            <a:ext cx="6677553" cy="1353310"/>
          </a:xfrm>
        </p:spPr>
        <p:txBody>
          <a:bodyPr anchor="b">
            <a:normAutofit/>
          </a:bodyPr>
          <a:lstStyle/>
          <a:p>
            <a:pPr algn="l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1F5F-132F-1BAE-C969-2CD72519C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177" y="2161348"/>
            <a:ext cx="6677551" cy="3890460"/>
          </a:xfrm>
        </p:spPr>
        <p:txBody>
          <a:bodyPr anchor="ctr">
            <a:normAutofit/>
          </a:bodyPr>
          <a:lstStyle/>
          <a:p>
            <a:endParaRPr lang="en-US" sz="1600"/>
          </a:p>
        </p:txBody>
      </p:sp>
      <p:pic>
        <p:nvPicPr>
          <p:cNvPr id="4" name="Content Placeholder 4" descr="A diagram of a product&#10;&#10;Description automatically generated">
            <a:extLst>
              <a:ext uri="{FF2B5EF4-FFF2-40B4-BE49-F238E27FC236}">
                <a16:creationId xmlns:a16="http://schemas.microsoft.com/office/drawing/2014/main" id="{59BA7C67-E1AE-4A46-65AE-7F6616DD0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64" b="-2"/>
          <a:stretch/>
        </p:blipFill>
        <p:spPr>
          <a:xfrm>
            <a:off x="3438686" y="23868"/>
            <a:ext cx="7755963" cy="6762898"/>
          </a:xfrm>
          <a:prstGeom prst="rect">
            <a:avLst/>
          </a:prstGeom>
          <a:ln w="12700"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6CB512E-70A3-02FC-DE08-31114482CCFB}"/>
              </a:ext>
            </a:extLst>
          </p:cNvPr>
          <p:cNvSpPr txBox="1">
            <a:spLocks/>
          </p:cNvSpPr>
          <p:nvPr/>
        </p:nvSpPr>
        <p:spPr>
          <a:xfrm>
            <a:off x="309564" y="1660324"/>
            <a:ext cx="2584107" cy="3353001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b="0" i="0" kern="1200" cap="none" spc="-150">
                <a:solidFill>
                  <a:srgbClr val="FFFEFF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accent1"/>
                </a:solidFill>
              </a:rPr>
              <a:t>Level 1 DFD</a:t>
            </a:r>
          </a:p>
        </p:txBody>
      </p:sp>
    </p:spTree>
    <p:extLst>
      <p:ext uri="{BB962C8B-B14F-4D97-AF65-F5344CB8AC3E}">
        <p14:creationId xmlns:p14="http://schemas.microsoft.com/office/powerpoint/2010/main" val="23900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73</TotalTime>
  <Words>204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Rockwell</vt:lpstr>
      <vt:lpstr>Wingdings</vt:lpstr>
      <vt:lpstr>Atlas</vt:lpstr>
      <vt:lpstr>Priya Dairies Fresh from Farm to Your Doorstep</vt:lpstr>
      <vt:lpstr>Agenda</vt:lpstr>
      <vt:lpstr>PowerPoint Presentation</vt:lpstr>
      <vt:lpstr>Problem</vt:lpstr>
      <vt:lpstr>Opportunity</vt:lpstr>
      <vt:lpstr>PowerPoint Presentation</vt:lpstr>
      <vt:lpstr>PowerPoint Presentation</vt:lpstr>
      <vt:lpstr>PowerPoint Presentation</vt:lpstr>
      <vt:lpstr>PowerPoint Presentation</vt:lpstr>
      <vt:lpstr>Customer and Supplier Login</vt:lpstr>
      <vt:lpstr>Customer and Supplier Dashboard</vt:lpstr>
      <vt:lpstr>PowerPoint Presentation</vt:lpstr>
      <vt:lpstr>System Demonstration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Mamun, Md Abdullah Al</dc:creator>
  <cp:lastModifiedBy>Mamun, Md Abdullah Al</cp:lastModifiedBy>
  <cp:revision>9</cp:revision>
  <dcterms:created xsi:type="dcterms:W3CDTF">2024-12-10T10:00:36Z</dcterms:created>
  <dcterms:modified xsi:type="dcterms:W3CDTF">2024-12-10T17:58:58Z</dcterms:modified>
</cp:coreProperties>
</file>