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7" r:id="rId2"/>
    <p:sldId id="257" r:id="rId3"/>
    <p:sldId id="259" r:id="rId4"/>
    <p:sldId id="260" r:id="rId5"/>
    <p:sldId id="277" r:id="rId6"/>
    <p:sldId id="261" r:id="rId7"/>
    <p:sldId id="268" r:id="rId8"/>
    <p:sldId id="275" r:id="rId9"/>
    <p:sldId id="276" r:id="rId10"/>
    <p:sldId id="263" r:id="rId11"/>
    <p:sldId id="269" r:id="rId12"/>
    <p:sldId id="271" r:id="rId13"/>
    <p:sldId id="272" r:id="rId14"/>
    <p:sldId id="273" r:id="rId15"/>
    <p:sldId id="274"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t>3/7/2019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t>3/7/2019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t>3/7/2019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mage-1.com/document-scanning-service-blog/rpa-for-ap-invoice-processing-automation/" TargetMode="External"/><Relationship Id="rId2" Type="http://schemas.openxmlformats.org/officeDocument/2006/relationships/hyperlink" Target="https://www.uipath.com/blog/uipath-at-work-automating-the-invoice-proc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p>
          <a:p>
            <a:r>
              <a:rPr lang="en-US" sz="9600" dirty="0" smtClean="0">
                <a:latin typeface="Times New Roman" panose="02020603050405020304" pitchFamily="18" charset="0"/>
                <a:cs typeface="Times New Roman" panose="02020603050405020304" pitchFamily="18" charset="0"/>
              </a:rPr>
              <a:t>			Team Members</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1.</a:t>
            </a:r>
            <a:r>
              <a:rPr lang="en-IN" altLang="en-US" sz="9600" dirty="0" err="1" smtClean="0">
                <a:latin typeface="Times New Roman" panose="02020603050405020304" pitchFamily="18" charset="0"/>
                <a:cs typeface="Times New Roman" panose="02020603050405020304" pitchFamily="18" charset="0"/>
              </a:rPr>
              <a:t>Nandha</a:t>
            </a:r>
            <a:r>
              <a:rPr lang="en-IN" altLang="en-US" sz="9600" dirty="0" smtClean="0">
                <a:latin typeface="Times New Roman" panose="02020603050405020304" pitchFamily="18" charset="0"/>
                <a:cs typeface="Times New Roman" panose="02020603050405020304" pitchFamily="18" charset="0"/>
              </a:rPr>
              <a:t> </a:t>
            </a:r>
            <a:r>
              <a:rPr lang="en-IN" altLang="en-US" sz="9600" dirty="0" err="1" smtClean="0">
                <a:latin typeface="Times New Roman" panose="02020603050405020304" pitchFamily="18" charset="0"/>
                <a:cs typeface="Times New Roman" panose="02020603050405020304" pitchFamily="18" charset="0"/>
              </a:rPr>
              <a:t>kumar.A</a:t>
            </a:r>
            <a:r>
              <a:rPr lang="en-IN" altLang="en-US" sz="9600" dirty="0" smtClean="0">
                <a:latin typeface="Times New Roman" panose="02020603050405020304" pitchFamily="18" charset="0"/>
                <a:cs typeface="Times New Roman" panose="02020603050405020304" pitchFamily="18" charset="0"/>
              </a:rPr>
              <a:t>   [711715104042]</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2</a:t>
            </a:r>
            <a:r>
              <a:rPr lang="en-US" sz="9600" dirty="0" smtClean="0">
                <a:latin typeface="Times New Roman" panose="02020603050405020304" pitchFamily="18" charset="0"/>
                <a:cs typeface="Times New Roman" panose="02020603050405020304" pitchFamily="18" charset="0"/>
              </a:rPr>
              <a:t>. </a:t>
            </a:r>
            <a:r>
              <a:rPr lang="en-IN" altLang="en-US" sz="9600" dirty="0" err="1" smtClean="0">
                <a:latin typeface="Times New Roman" panose="02020603050405020304" pitchFamily="18" charset="0"/>
                <a:cs typeface="Times New Roman" panose="02020603050405020304" pitchFamily="18" charset="0"/>
              </a:rPr>
              <a:t>Rakshana.B</a:t>
            </a:r>
            <a:r>
              <a:rPr lang="en-IN" altLang="en-US" sz="9600" dirty="0" smtClean="0">
                <a:latin typeface="Times New Roman" panose="02020603050405020304" pitchFamily="18" charset="0"/>
                <a:cs typeface="Times New Roman" panose="02020603050405020304" pitchFamily="18" charset="0"/>
              </a:rPr>
              <a:t>          [711715104047]</a:t>
            </a:r>
            <a:endParaRPr lang="en-IN" altLang="en-US" sz="9600" dirty="0" smtClean="0">
              <a:latin typeface="Times New Roman" panose="02020603050405020304" pitchFamily="18" charset="0"/>
              <a:cs typeface="Times New Roman" panose="02020603050405020304" pitchFamily="18" charset="0"/>
            </a:endParaRPr>
          </a:p>
          <a:p>
            <a:r>
              <a:rPr lang="en-IN" altLang="en-US" sz="9600" dirty="0" smtClean="0">
                <a:latin typeface="Times New Roman" panose="02020603050405020304" pitchFamily="18" charset="0"/>
                <a:cs typeface="Times New Roman" panose="02020603050405020304" pitchFamily="18" charset="0"/>
              </a:rPr>
              <a:t>                        </a:t>
            </a:r>
            <a:r>
              <a:rPr lang="en-IN" altLang="en-US" sz="9600" dirty="0" smtClean="0">
                <a:latin typeface="Times New Roman" panose="02020603050405020304" pitchFamily="18" charset="0"/>
                <a:cs typeface="Times New Roman" panose="02020603050405020304" pitchFamily="18" charset="0"/>
              </a:rPr>
              <a:t>3.Surya </a:t>
            </a:r>
            <a:r>
              <a:rPr lang="en-IN" altLang="en-US" sz="9600" dirty="0" err="1" smtClean="0">
                <a:latin typeface="Times New Roman" panose="02020603050405020304" pitchFamily="18" charset="0"/>
                <a:cs typeface="Times New Roman" panose="02020603050405020304" pitchFamily="18" charset="0"/>
              </a:rPr>
              <a:t>kala.M</a:t>
            </a:r>
            <a:r>
              <a:rPr lang="en-IN" altLang="en-US" sz="9600" dirty="0" smtClean="0">
                <a:latin typeface="Times New Roman" panose="02020603050405020304" pitchFamily="18" charset="0"/>
                <a:cs typeface="Times New Roman" panose="02020603050405020304" pitchFamily="18" charset="0"/>
              </a:rPr>
              <a:t>         [711715104060]</a:t>
            </a:r>
            <a:endParaRPr lang="en-IN" alt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Facultyguide :                                      Industrial guide :</a:t>
            </a:r>
          </a:p>
          <a:p>
            <a:r>
              <a:rPr lang="en-US" sz="9600" dirty="0" smtClean="0">
                <a:latin typeface="Times New Roman" panose="02020603050405020304" pitchFamily="18" charset="0"/>
                <a:cs typeface="Times New Roman" panose="02020603050405020304" pitchFamily="18" charset="0"/>
              </a:rPr>
              <a:t> Mr. </a:t>
            </a:r>
            <a:r>
              <a:rPr lang="en-IN" altLang="en-US" sz="9600" dirty="0" smtClean="0">
                <a:latin typeface="Times New Roman" panose="02020603050405020304" pitchFamily="18" charset="0"/>
                <a:cs typeface="Times New Roman" panose="02020603050405020304" pitchFamily="18" charset="0"/>
              </a:rPr>
              <a:t>Suresh </a:t>
            </a:r>
            <a:r>
              <a:rPr lang="en-IN" altLang="en-US" sz="9600" dirty="0" err="1" smtClean="0">
                <a:latin typeface="Times New Roman" panose="02020603050405020304" pitchFamily="18" charset="0"/>
                <a:cs typeface="Times New Roman" panose="02020603050405020304" pitchFamily="18" charset="0"/>
              </a:rPr>
              <a:t>kumar</a:t>
            </a:r>
            <a:r>
              <a:rPr lang="en-US" sz="9600" dirty="0" smtClean="0">
                <a:latin typeface="Times New Roman" panose="02020603050405020304" pitchFamily="18" charset="0"/>
                <a:cs typeface="Times New Roman" panose="02020603050405020304" pitchFamily="18" charset="0"/>
              </a:rPr>
              <a:t> R                                 Mrs. </a:t>
            </a:r>
            <a:r>
              <a:rPr lang="en-IN" altLang="en-US" sz="9600" dirty="0" err="1" smtClean="0">
                <a:latin typeface="Times New Roman" panose="02020603050405020304" pitchFamily="18" charset="0"/>
                <a:cs typeface="Times New Roman" panose="02020603050405020304" pitchFamily="18" charset="0"/>
              </a:rPr>
              <a:t>Pavithra</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Assistant professor			  </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Department </a:t>
            </a:r>
            <a:r>
              <a:rPr lang="en-US" sz="9600" dirty="0">
                <a:latin typeface="Times New Roman" panose="02020603050405020304" pitchFamily="18" charset="0"/>
                <a:cs typeface="Times New Roman" panose="02020603050405020304" pitchFamily="18" charset="0"/>
              </a:rPr>
              <a:t>of </a:t>
            </a:r>
            <a:r>
              <a:rPr lang="en-US" sz="9600" dirty="0" smtClean="0">
                <a:latin typeface="Times New Roman" panose="02020603050405020304" pitchFamily="18" charset="0"/>
                <a:cs typeface="Times New Roman" panose="02020603050405020304" pitchFamily="18" charset="0"/>
              </a:rPr>
              <a:t>CSE</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
        <p:nvSpPr>
          <p:cNvPr id="5" name="Title 4"/>
          <p:cNvSpPr>
            <a:spLocks noGrp="1"/>
          </p:cNvSpPr>
          <p:nvPr>
            <p:ph type="title"/>
          </p:nvPr>
        </p:nvSpPr>
        <p:spPr>
          <a:xfrm>
            <a:off x="530352" y="533400"/>
            <a:ext cx="7772400" cy="1676400"/>
          </a:xfrm>
        </p:spPr>
        <p:txBody>
          <a:bodyPr/>
          <a:lstStyle/>
          <a:p>
            <a:r>
              <a:rPr lang="en-US" sz="4800" dirty="0" smtClean="0"/>
              <a:t>INVOICE PROCESSING USING   			RPA</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Calibri" panose="020F0502020204030204" pitchFamily="34" charset="0"/>
                <a:cs typeface="Calibri" panose="020F0502020204030204" pitchFamily="34" charset="0"/>
              </a:rPr>
              <a:t>Module </a:t>
            </a:r>
            <a:r>
              <a:rPr lang="en-US" sz="4000" dirty="0" smtClean="0">
                <a:latin typeface="Calibri" panose="020F0502020204030204" pitchFamily="34" charset="0"/>
                <a:cs typeface="Calibri" panose="020F0502020204030204" pitchFamily="34" charset="0"/>
              </a:rPr>
              <a:t>Split up</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IN" altLang="en-US" dirty="0"/>
              <a:t>Module </a:t>
            </a:r>
            <a:r>
              <a:rPr lang="en-IN" altLang="en-US" dirty="0" smtClean="0"/>
              <a:t>I:</a:t>
            </a:r>
          </a:p>
          <a:p>
            <a:pPr marL="708660" lvl="1" indent="-342900">
              <a:buFont typeface="Wingdings" panose="05000000000000000000" pitchFamily="2" charset="2"/>
              <a:buChar char="§"/>
            </a:pPr>
            <a:r>
              <a:rPr lang="en-IN" altLang="en-US" dirty="0" smtClean="0">
                <a:latin typeface="Cambria" panose="02040503050406030204" pitchFamily="18" charset="0"/>
                <a:ea typeface="Cambria" panose="02040503050406030204" pitchFamily="18" charset="0"/>
              </a:rPr>
              <a:t>Create a </a:t>
            </a:r>
            <a:r>
              <a:rPr lang="en-IN" altLang="en-US" dirty="0">
                <a:latin typeface="Cambria" panose="02040503050406030204" pitchFamily="18" charset="0"/>
                <a:ea typeface="Cambria" panose="02040503050406030204" pitchFamily="18" charset="0"/>
              </a:rPr>
              <a:t> </a:t>
            </a:r>
            <a:r>
              <a:rPr lang="en-IN" altLang="en-US" dirty="0" smtClean="0">
                <a:latin typeface="Cambria" panose="02040503050406030204" pitchFamily="18" charset="0"/>
                <a:ea typeface="Cambria" panose="02040503050406030204" pitchFamily="18" charset="0"/>
              </a:rPr>
              <a:t>invoice template.</a:t>
            </a:r>
          </a:p>
          <a:p>
            <a:pPr marL="708660" lvl="1" indent="-342900">
              <a:buFont typeface="Wingdings" panose="05000000000000000000" pitchFamily="2" charset="2"/>
              <a:buChar char="§"/>
            </a:pPr>
            <a:r>
              <a:rPr lang="en-IN" altLang="en-US" dirty="0" smtClean="0">
                <a:latin typeface="Cambria" panose="02040503050406030204" pitchFamily="18" charset="0"/>
                <a:ea typeface="Cambria" panose="02040503050406030204" pitchFamily="18" charset="0"/>
              </a:rPr>
              <a:t>Attach a template into email.</a:t>
            </a:r>
          </a:p>
          <a:p>
            <a:r>
              <a:rPr lang="en-IN" altLang="en-US" dirty="0" smtClean="0"/>
              <a:t>Module II:</a:t>
            </a:r>
          </a:p>
          <a:p>
            <a:pPr marL="708660" lvl="1" indent="-342900">
              <a:buFont typeface="Wingdings" panose="05000000000000000000" pitchFamily="2" charset="2"/>
              <a:buChar char="§"/>
            </a:pPr>
            <a:r>
              <a:rPr lang="en-IN" altLang="en-US" dirty="0" smtClean="0">
                <a:latin typeface="Cambria" panose="02040503050406030204" pitchFamily="18" charset="0"/>
                <a:ea typeface="Cambria" panose="02040503050406030204" pitchFamily="18" charset="0"/>
              </a:rPr>
              <a:t>Read a unread message using </a:t>
            </a:r>
            <a:r>
              <a:rPr lang="en-IN" altLang="en-US" dirty="0" err="1" smtClean="0">
                <a:latin typeface="Cambria" panose="02040503050406030204" pitchFamily="18" charset="0"/>
                <a:ea typeface="Cambria" panose="02040503050406030204" pitchFamily="18" charset="0"/>
              </a:rPr>
              <a:t>UiPath</a:t>
            </a:r>
            <a:r>
              <a:rPr lang="en-IN" altLang="en-US" dirty="0" smtClean="0">
                <a:latin typeface="Cambria" panose="02040503050406030204" pitchFamily="18" charset="0"/>
                <a:ea typeface="Cambria" panose="02040503050406030204" pitchFamily="18" charset="0"/>
              </a:rPr>
              <a:t>.</a:t>
            </a:r>
          </a:p>
          <a:p>
            <a:pPr marL="708660" lvl="1" indent="-342900">
              <a:buFont typeface="Wingdings" panose="05000000000000000000" pitchFamily="2" charset="2"/>
              <a:buChar char="§"/>
            </a:pPr>
            <a:r>
              <a:rPr lang="en-IN" altLang="en-US" dirty="0" smtClean="0">
                <a:latin typeface="Cambria" panose="02040503050406030204" pitchFamily="18" charset="0"/>
                <a:ea typeface="Cambria" panose="02040503050406030204" pitchFamily="18" charset="0"/>
              </a:rPr>
              <a:t>Split it into a folder</a:t>
            </a:r>
            <a:r>
              <a:rPr lang="en-IN" altLang="en-US" dirty="0" smtClean="0">
                <a:latin typeface="Cambria" panose="02040503050406030204" pitchFamily="18" charset="0"/>
                <a:ea typeface="Cambria" panose="02040503050406030204" pitchFamily="18" charset="0"/>
              </a:rPr>
              <a:t>.</a:t>
            </a:r>
            <a:endParaRPr lang="en-IN" altLang="en-US"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altLang="en-US" dirty="0" smtClean="0"/>
              <a:t>Module III:</a:t>
            </a:r>
          </a:p>
          <a:p>
            <a:pPr marL="708660" lvl="1" indent="-342900">
              <a:buFont typeface="Wingdings" panose="05000000000000000000" pitchFamily="2" charset="2"/>
              <a:buChar char="§"/>
            </a:pPr>
            <a:r>
              <a:rPr lang="en-IN" altLang="en-US" dirty="0" smtClean="0">
                <a:latin typeface="Cambria" panose="02040503050406030204" pitchFamily="18" charset="0"/>
                <a:ea typeface="Cambria" panose="02040503050406030204" pitchFamily="18" charset="0"/>
              </a:rPr>
              <a:t>Create </a:t>
            </a:r>
            <a:r>
              <a:rPr lang="en-IN" altLang="en-US" dirty="0">
                <a:latin typeface="Cambria" panose="02040503050406030204" pitchFamily="18" charset="0"/>
                <a:ea typeface="Cambria" panose="02040503050406030204" pitchFamily="18" charset="0"/>
              </a:rPr>
              <a:t>a flow for all invoice.</a:t>
            </a:r>
          </a:p>
          <a:p>
            <a:pPr marL="708660" lvl="1" indent="-342900">
              <a:buFont typeface="Wingdings" panose="05000000000000000000" pitchFamily="2" charset="2"/>
              <a:buChar char="§"/>
            </a:pPr>
            <a:r>
              <a:rPr lang="en-IN" altLang="en-US" dirty="0">
                <a:latin typeface="Cambria" panose="02040503050406030204" pitchFamily="18" charset="0"/>
                <a:ea typeface="Cambria" panose="02040503050406030204" pitchFamily="18" charset="0"/>
              </a:rPr>
              <a:t>Convert those invoice from PDF to Excel sheet.</a:t>
            </a:r>
          </a:p>
          <a:p>
            <a:pPr marL="708660" lvl="1" indent="-342900">
              <a:buFont typeface="Wingdings" panose="05000000000000000000" pitchFamily="2" charset="2"/>
              <a:buChar char="§"/>
            </a:pPr>
            <a:r>
              <a:rPr lang="en-IN" altLang="en-US" dirty="0">
                <a:latin typeface="Cambria" panose="02040503050406030204" pitchFamily="18" charset="0"/>
                <a:ea typeface="Cambria" panose="02040503050406030204" pitchFamily="18" charset="0"/>
              </a:rPr>
              <a:t>And send a mail notification to the required client</a:t>
            </a:r>
            <a:endParaRPr lang="en-IN" altLang="en-US" dirty="0" smtClean="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Screen shots of modules under progress</a:t>
            </a:r>
            <a:r>
              <a:rPr lang="en-US" sz="3600" dirty="0" smtClean="0"/>
              <a:t>.</a:t>
            </a:r>
            <a:endParaRPr lang="en-US" sz="3600" dirty="0"/>
          </a:p>
        </p:txBody>
      </p:sp>
      <p:sp>
        <p:nvSpPr>
          <p:cNvPr id="4" name="Content Placeholder 3"/>
          <p:cNvSpPr>
            <a:spLocks noGrp="1"/>
          </p:cNvSpPr>
          <p:nvPr>
            <p:ph idx="1"/>
          </p:nvPr>
        </p:nvSpPr>
        <p:spPr>
          <a:xfrm>
            <a:off x="381000" y="1847088"/>
            <a:ext cx="8229600" cy="4389120"/>
          </a:xfrm>
        </p:spPr>
        <p:txBody>
          <a:bodyPr/>
          <a:lstStyle/>
          <a:p>
            <a:r>
              <a:rPr lang="en-US" dirty="0" smtClean="0"/>
              <a:t>Check internet status:</a:t>
            </a:r>
          </a:p>
          <a:p>
            <a:pPr marL="0" indent="0">
              <a:buNone/>
            </a:pPr>
            <a:endParaRPr lang="en-US" dirty="0" smtClean="0"/>
          </a:p>
          <a:p>
            <a:endParaRPr lang="en-US" dirty="0" smtClean="0"/>
          </a:p>
          <a:p>
            <a:pPr marL="0" indent="0">
              <a:buNone/>
            </a:pPr>
            <a:endParaRPr lang="en-US" dirty="0" smtClean="0"/>
          </a:p>
          <a:p>
            <a:endParaRPr lang="en-US" dirty="0" smtClean="0"/>
          </a:p>
          <a:p>
            <a:endParaRPr lang="en-US" dirty="0" smtClean="0"/>
          </a:p>
          <a:p>
            <a:pPr marL="2194560" lvl="8" indent="0">
              <a:buNone/>
            </a:pPr>
            <a:endParaRPr lang="en-US" dirty="0" smtClean="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7" name="Picture 6"/>
          <p:cNvPicPr/>
          <p:nvPr/>
        </p:nvPicPr>
        <p:blipFill>
          <a:blip r:embed="rId2"/>
          <a:stretch>
            <a:fillRect/>
          </a:stretch>
        </p:blipFill>
        <p:spPr>
          <a:xfrm>
            <a:off x="2209801" y="2566987"/>
            <a:ext cx="4953000" cy="253841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Password:</a:t>
            </a:r>
          </a:p>
        </p:txBody>
      </p:sp>
      <p:pic>
        <p:nvPicPr>
          <p:cNvPr id="4" name="Content Placeholder 3"/>
          <p:cNvPicPr>
            <a:picLocks noGrp="1"/>
          </p:cNvPicPr>
          <p:nvPr>
            <p:ph idx="1"/>
          </p:nvPr>
        </p:nvPicPr>
        <p:blipFill>
          <a:blip r:embed="rId2"/>
          <a:stretch>
            <a:fillRect/>
          </a:stretch>
        </p:blipFill>
        <p:spPr>
          <a:xfrm>
            <a:off x="914400" y="2438400"/>
            <a:ext cx="2362200" cy="714375"/>
          </a:xfrm>
          <a:prstGeom prst="rect">
            <a:avLst/>
          </a:prstGeom>
        </p:spPr>
      </p:pic>
      <p:pic>
        <p:nvPicPr>
          <p:cNvPr id="5" name="Picture 4"/>
          <p:cNvPicPr/>
          <p:nvPr/>
        </p:nvPicPr>
        <p:blipFill>
          <a:blip r:embed="rId3"/>
          <a:stretch>
            <a:fillRect/>
          </a:stretch>
        </p:blipFill>
        <p:spPr>
          <a:xfrm>
            <a:off x="3733800" y="2438400"/>
            <a:ext cx="3352800" cy="3124200"/>
          </a:xfrm>
          <a:prstGeom prst="rect">
            <a:avLst/>
          </a:prstGeom>
        </p:spPr>
      </p:pic>
    </p:spTree>
    <p:extLst>
      <p:ext uri="{BB962C8B-B14F-4D97-AF65-F5344CB8AC3E}">
        <p14:creationId xmlns:p14="http://schemas.microsoft.com/office/powerpoint/2010/main" val="428623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IMAP mail messages:</a:t>
            </a:r>
          </a:p>
        </p:txBody>
      </p:sp>
      <p:pic>
        <p:nvPicPr>
          <p:cNvPr id="4" name="Content Placeholder 3"/>
          <p:cNvPicPr>
            <a:picLocks noGrp="1"/>
          </p:cNvPicPr>
          <p:nvPr>
            <p:ph idx="1"/>
          </p:nvPr>
        </p:nvPicPr>
        <p:blipFill>
          <a:blip r:embed="rId2"/>
          <a:stretch>
            <a:fillRect/>
          </a:stretch>
        </p:blipFill>
        <p:spPr>
          <a:xfrm>
            <a:off x="838200" y="2895600"/>
            <a:ext cx="2333625" cy="609600"/>
          </a:xfrm>
          <a:prstGeom prst="rect">
            <a:avLst/>
          </a:prstGeom>
        </p:spPr>
      </p:pic>
      <p:pic>
        <p:nvPicPr>
          <p:cNvPr id="5" name="Picture 4"/>
          <p:cNvPicPr/>
          <p:nvPr/>
        </p:nvPicPr>
        <p:blipFill>
          <a:blip r:embed="rId3"/>
          <a:stretch>
            <a:fillRect/>
          </a:stretch>
        </p:blipFill>
        <p:spPr>
          <a:xfrm>
            <a:off x="3386137" y="2057400"/>
            <a:ext cx="3243263" cy="4562475"/>
          </a:xfrm>
          <a:prstGeom prst="rect">
            <a:avLst/>
          </a:prstGeom>
        </p:spPr>
      </p:pic>
    </p:spTree>
    <p:extLst>
      <p:ext uri="{BB962C8B-B14F-4D97-AF65-F5344CB8AC3E}">
        <p14:creationId xmlns:p14="http://schemas.microsoft.com/office/powerpoint/2010/main" val="330291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pic>
        <p:nvPicPr>
          <p:cNvPr id="4" name="Content Placeholder 3"/>
          <p:cNvPicPr>
            <a:picLocks noGrp="1"/>
          </p:cNvPicPr>
          <p:nvPr>
            <p:ph idx="1"/>
          </p:nvPr>
        </p:nvPicPr>
        <p:blipFill>
          <a:blip r:embed="rId2"/>
          <a:stretch>
            <a:fillRect/>
          </a:stretch>
        </p:blipFill>
        <p:spPr>
          <a:xfrm>
            <a:off x="1524000" y="2148680"/>
            <a:ext cx="5943599" cy="4099719"/>
          </a:xfrm>
          <a:prstGeom prst="rect">
            <a:avLst/>
          </a:prstGeom>
        </p:spPr>
      </p:pic>
    </p:spTree>
    <p:extLst>
      <p:ext uri="{BB962C8B-B14F-4D97-AF65-F5344CB8AC3E}">
        <p14:creationId xmlns:p14="http://schemas.microsoft.com/office/powerpoint/2010/main" val="193688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p:cNvPicPr>
          <p:nvPr>
            <p:ph idx="1"/>
          </p:nvPr>
        </p:nvPicPr>
        <p:blipFill>
          <a:blip r:embed="rId2"/>
          <a:stretch>
            <a:fillRect/>
          </a:stretch>
        </p:blipFill>
        <p:spPr>
          <a:xfrm>
            <a:off x="457200" y="2153444"/>
            <a:ext cx="2971800" cy="3952875"/>
          </a:xfrm>
          <a:prstGeom prst="rect">
            <a:avLst/>
          </a:prstGeom>
        </p:spPr>
      </p:pic>
      <p:pic>
        <p:nvPicPr>
          <p:cNvPr id="5" name="Picture 4"/>
          <p:cNvPicPr/>
          <p:nvPr/>
        </p:nvPicPr>
        <p:blipFill>
          <a:blip r:embed="rId3"/>
          <a:stretch>
            <a:fillRect/>
          </a:stretch>
        </p:blipFill>
        <p:spPr>
          <a:xfrm>
            <a:off x="3429000" y="1981201"/>
            <a:ext cx="5547360" cy="4125118"/>
          </a:xfrm>
          <a:prstGeom prst="rect">
            <a:avLst/>
          </a:prstGeom>
        </p:spPr>
      </p:pic>
    </p:spTree>
    <p:extLst>
      <p:ext uri="{BB962C8B-B14F-4D97-AF65-F5344CB8AC3E}">
        <p14:creationId xmlns:p14="http://schemas.microsoft.com/office/powerpoint/2010/main" val="334762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0" y="5638800"/>
            <a:ext cx="3352800" cy="731520"/>
          </a:xfrm>
        </p:spPr>
        <p:txBody>
          <a:bodyPr>
            <a:normAutofit/>
          </a:bodyPr>
          <a:lstStyle/>
          <a:p>
            <a:pPr>
              <a:buNone/>
            </a:pPr>
            <a:r>
              <a:rPr lang="en-US" sz="4000" dirty="0" smtClean="0">
                <a:latin typeface="Calibri" panose="020F0502020204030204" pitchFamily="34" charset="0"/>
                <a:cs typeface="Calibri" panose="020F0502020204030204" pitchFamily="34" charset="0"/>
              </a:rPr>
              <a:t>Thank You</a:t>
            </a:r>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Autofit/>
          </a:bodyPr>
          <a:lstStyle/>
          <a:p>
            <a:r>
              <a:rPr lang="en-US" sz="4400" dirty="0" smtClean="0"/>
              <a:t>Abstract</a:t>
            </a:r>
            <a:br>
              <a:rPr lang="en-US" sz="4400" dirty="0" smtClean="0"/>
            </a:br>
            <a:endParaRPr lang="en-US" sz="4400" dirty="0">
              <a:latin typeface="Cambria" panose="02040503050406030204" pitchFamily="18" charset="0"/>
            </a:endParaRPr>
          </a:p>
        </p:txBody>
      </p:sp>
      <p:sp>
        <p:nvSpPr>
          <p:cNvPr id="3" name="Content Placeholder 2"/>
          <p:cNvSpPr>
            <a:spLocks noGrp="1"/>
          </p:cNvSpPr>
          <p:nvPr>
            <p:ph idx="1"/>
          </p:nvPr>
        </p:nvSpPr>
        <p:spPr/>
        <p:txBody>
          <a:bodyPr/>
          <a:lstStyle/>
          <a:p>
            <a:pPr marL="708660" lvl="1" indent="-342900">
              <a:buFont typeface="Wingdings" panose="05000000000000000000" pitchFamily="2" charset="2"/>
              <a:buChar char="Ø"/>
            </a:pPr>
            <a:r>
              <a:rPr lang="en-IN" altLang="en-US" dirty="0" smtClean="0">
                <a:latin typeface="Cambria" panose="02040503050406030204" pitchFamily="18" charset="0"/>
                <a:ea typeface="Cambria" panose="02040503050406030204" pitchFamily="18" charset="0"/>
              </a:rPr>
              <a:t>Invoice processing using RPA has performed with a help of </a:t>
            </a:r>
            <a:r>
              <a:rPr lang="en-IN" altLang="en-US" dirty="0" err="1" smtClean="0">
                <a:latin typeface="Cambria" panose="02040503050406030204" pitchFamily="18" charset="0"/>
                <a:ea typeface="Cambria" panose="02040503050406030204" pitchFamily="18" charset="0"/>
              </a:rPr>
              <a:t>ui</a:t>
            </a:r>
            <a:r>
              <a:rPr lang="en-IN" altLang="en-US" dirty="0" err="1" smtClean="0">
                <a:latin typeface="Cambria" panose="02040503050406030204" pitchFamily="18" charset="0"/>
                <a:ea typeface="Cambria" panose="02040503050406030204" pitchFamily="18" charset="0"/>
              </a:rPr>
              <a:t>Path</a:t>
            </a:r>
            <a:r>
              <a:rPr lang="en-IN" altLang="en-US" dirty="0" smtClean="0">
                <a:latin typeface="Cambria" panose="02040503050406030204" pitchFamily="18" charset="0"/>
                <a:ea typeface="Cambria" panose="02040503050406030204" pitchFamily="18" charset="0"/>
              </a:rPr>
              <a:t>. Collect a  invoice template in different format and read those mails in </a:t>
            </a:r>
            <a:r>
              <a:rPr lang="en-IN" altLang="en-US" dirty="0" err="1" smtClean="0">
                <a:latin typeface="Cambria" panose="02040503050406030204" pitchFamily="18" charset="0"/>
                <a:ea typeface="Cambria" panose="02040503050406030204" pitchFamily="18" charset="0"/>
              </a:rPr>
              <a:t>uipath</a:t>
            </a:r>
            <a:r>
              <a:rPr lang="en-IN" altLang="en-US" dirty="0" smtClean="0">
                <a:latin typeface="Cambria" panose="02040503050406030204" pitchFamily="18" charset="0"/>
                <a:ea typeface="Cambria" panose="02040503050406030204" pitchFamily="18" charset="0"/>
              </a:rPr>
              <a:t>.</a:t>
            </a:r>
          </a:p>
          <a:p>
            <a:pPr marL="708660" lvl="1" indent="-342900">
              <a:buFont typeface="Wingdings" panose="05000000000000000000" pitchFamily="2" charset="2"/>
              <a:buChar char="Ø"/>
            </a:pPr>
            <a:r>
              <a:rPr lang="en-IN" altLang="en-US" dirty="0" smtClean="0">
                <a:latin typeface="Cambria" panose="02040503050406030204" pitchFamily="18" charset="0"/>
                <a:ea typeface="Cambria" panose="02040503050406030204" pitchFamily="18" charset="0"/>
              </a:rPr>
              <a:t>Processing those unread mails by using required activities. Depend on those activities we automate the mail.</a:t>
            </a:r>
          </a:p>
          <a:p>
            <a:pPr marL="708660" lvl="1" indent="-342900">
              <a:buFont typeface="Wingdings" panose="05000000000000000000" pitchFamily="2" charset="2"/>
              <a:buChar char="Ø"/>
            </a:pPr>
            <a:r>
              <a:rPr lang="en-IN" altLang="en-US" dirty="0" smtClean="0">
                <a:latin typeface="Cambria" panose="02040503050406030204" pitchFamily="18" charset="0"/>
                <a:ea typeface="Cambria" panose="02040503050406030204" pitchFamily="18" charset="0"/>
              </a:rPr>
              <a:t>Then convert those PDF file to Excel sheet format.</a:t>
            </a:r>
          </a:p>
          <a:p>
            <a:pPr marL="0" indent="0">
              <a:buNone/>
            </a:pPr>
            <a:endParaRPr lang="en-IN" altLang="en-US" dirty="0" smtClean="0">
              <a:latin typeface="Cambria" panose="02040503050406030204" pitchFamily="18" charset="0"/>
              <a:ea typeface="Cambria" panose="02040503050406030204" pitchFamily="18" charset="0"/>
            </a:endParaRPr>
          </a:p>
          <a:p>
            <a:pPr marL="0" indent="0">
              <a:buNone/>
            </a:pPr>
            <a:endParaRPr lang="en-IN" altLang="en-US" dirty="0"/>
          </a:p>
        </p:txBody>
      </p:sp>
      <p:sp>
        <p:nvSpPr>
          <p:cNvPr id="5" name="TextBox 4"/>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anose="020F0502020204030204" pitchFamily="34" charset="0"/>
                <a:cs typeface="Calibri" panose="020F0502020204030204" pitchFamily="34" charset="0"/>
              </a:rPr>
              <a:t>Area Introduction-Existing system</a:t>
            </a:r>
            <a:endParaRPr lang="en-US" sz="4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IN" altLang="en-US" sz="2400" dirty="0">
                <a:latin typeface="Cambria" panose="02040503050406030204" pitchFamily="18" charset="0"/>
                <a:ea typeface="Cambria" panose="02040503050406030204" pitchFamily="18" charset="0"/>
              </a:rPr>
              <a:t>The Client uses MS EXCEL</a:t>
            </a:r>
            <a:r>
              <a:rPr lang="en-IN" altLang="en-US" sz="2400" dirty="0" smtClean="0">
                <a:latin typeface="Cambria" panose="02040503050406030204" pitchFamily="18" charset="0"/>
                <a:ea typeface="Cambria" panose="02040503050406030204" pitchFamily="18" charset="0"/>
              </a:rPr>
              <a:t>, and </a:t>
            </a:r>
            <a:r>
              <a:rPr lang="en-IN" altLang="en-US" sz="2400" dirty="0">
                <a:latin typeface="Cambria" panose="02040503050406030204" pitchFamily="18" charset="0"/>
                <a:ea typeface="Cambria" panose="02040503050406030204" pitchFamily="18" charset="0"/>
              </a:rPr>
              <a:t>maintains their product list</a:t>
            </a:r>
            <a:r>
              <a:rPr lang="en-IN" altLang="en-US" sz="2400" dirty="0" smtClean="0">
                <a:latin typeface="Cambria" panose="02040503050406030204" pitchFamily="18" charset="0"/>
                <a:ea typeface="Cambria" panose="02040503050406030204" pitchFamily="18" charset="0"/>
              </a:rPr>
              <a:t>, customer </a:t>
            </a:r>
            <a:r>
              <a:rPr lang="en-IN" altLang="en-US" sz="2400" dirty="0">
                <a:latin typeface="Cambria" panose="02040503050406030204" pitchFamily="18" charset="0"/>
                <a:ea typeface="Cambria" panose="02040503050406030204" pitchFamily="18" charset="0"/>
              </a:rPr>
              <a:t>list and print the invoice ,however it is not possible to share the data from multiple system in multi user environment.</a:t>
            </a:r>
          </a:p>
          <a:p>
            <a:r>
              <a:rPr lang="en-IN" altLang="en-US" sz="2400" dirty="0">
                <a:latin typeface="Cambria" panose="02040503050406030204" pitchFamily="18" charset="0"/>
                <a:ea typeface="Cambria" panose="02040503050406030204" pitchFamily="18" charset="0"/>
              </a:rPr>
              <a:t>It contain lot of duplicate work and also changed of mistake.</a:t>
            </a:r>
          </a:p>
          <a:p>
            <a:r>
              <a:rPr lang="en-IN" altLang="en-US" sz="2400" dirty="0">
                <a:latin typeface="Cambria" panose="02040503050406030204" pitchFamily="18" charset="0"/>
                <a:ea typeface="Cambria" panose="02040503050406030204" pitchFamily="18" charset="0"/>
              </a:rPr>
              <a:t>When the product price are no security everyone can access any report and sensitive data</a:t>
            </a:r>
            <a:r>
              <a:rPr lang="en-IN" altLang="en-US" sz="2400" dirty="0" smtClean="0">
                <a:latin typeface="Cambria" panose="02040503050406030204" pitchFamily="18" charset="0"/>
                <a:ea typeface="Cambria" panose="02040503050406030204" pitchFamily="18" charset="0"/>
              </a:rPr>
              <a:t>, also </a:t>
            </a:r>
            <a:r>
              <a:rPr lang="en-IN" altLang="en-US" sz="2400" dirty="0">
                <a:latin typeface="Cambria" panose="02040503050406030204" pitchFamily="18" charset="0"/>
                <a:ea typeface="Cambria" panose="02040503050406030204" pitchFamily="18" charset="0"/>
              </a:rPr>
              <a:t>no report to find the sales volume</a:t>
            </a:r>
            <a:r>
              <a:rPr lang="en-IN" altLang="en-US" sz="2400" dirty="0" smtClean="0">
                <a:latin typeface="Cambria" panose="02040503050406030204" pitchFamily="18" charset="0"/>
                <a:ea typeface="Cambria" panose="02040503050406030204" pitchFamily="18" charset="0"/>
              </a:rPr>
              <a:t>, stock </a:t>
            </a:r>
            <a:r>
              <a:rPr lang="en-IN" altLang="en-US" sz="2400" dirty="0">
                <a:latin typeface="Cambria" panose="02040503050406030204" pitchFamily="18" charset="0"/>
                <a:ea typeface="Cambria" panose="02040503050406030204" pitchFamily="18" charset="0"/>
              </a:rPr>
              <a:t>,stock list and summary report.</a:t>
            </a: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anose="020F0502020204030204" pitchFamily="34" charset="0"/>
                <a:cs typeface="Calibri" panose="020F0502020204030204" pitchFamily="34" charset="0"/>
              </a:rPr>
              <a:t>Proposed System</a:t>
            </a:r>
            <a:endParaRPr lang="en-US" sz="4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935480"/>
            <a:ext cx="8467090" cy="4453890"/>
          </a:xfrm>
        </p:spPr>
        <p:txBody>
          <a:bodyPr>
            <a:normAutofit fontScale="82500" lnSpcReduction="10000"/>
          </a:bodyPr>
          <a:lstStyle/>
          <a:p>
            <a:pPr algn="just">
              <a:buFont typeface="Wingdings" panose="05000000000000000000" pitchFamily="2" charset="2"/>
              <a:buChar char="Ø"/>
            </a:pPr>
            <a:r>
              <a:rPr lang="en-IN" altLang="en-US" sz="3200" dirty="0">
                <a:latin typeface="Cambria" panose="02040503050406030204" pitchFamily="18" charset="0"/>
                <a:ea typeface="Cambria" panose="02040503050406030204" pitchFamily="18" charset="0"/>
              </a:rPr>
              <a:t>The invoice system is used to </a:t>
            </a:r>
            <a:r>
              <a:rPr lang="en-IN" altLang="en-US" sz="3200" dirty="0" smtClean="0">
                <a:latin typeface="Cambria" panose="02040503050406030204" pitchFamily="18" charset="0"/>
                <a:ea typeface="Cambria" panose="02040503050406030204" pitchFamily="18" charset="0"/>
              </a:rPr>
              <a:t>overcome </a:t>
            </a:r>
            <a:r>
              <a:rPr lang="en-IN" altLang="en-US" sz="3200" dirty="0">
                <a:latin typeface="Cambria" panose="02040503050406030204" pitchFamily="18" charset="0"/>
                <a:ea typeface="Cambria" panose="02040503050406030204" pitchFamily="18" charset="0"/>
              </a:rPr>
              <a:t>the entire problem which they are facing currently</a:t>
            </a:r>
            <a:r>
              <a:rPr lang="en-IN" altLang="en-US" sz="3200" dirty="0" smtClean="0">
                <a:latin typeface="Cambria" panose="02040503050406030204" pitchFamily="18" charset="0"/>
                <a:ea typeface="Cambria" panose="02040503050406030204" pitchFamily="18" charset="0"/>
              </a:rPr>
              <a:t>, and </a:t>
            </a:r>
            <a:r>
              <a:rPr lang="en-IN" altLang="en-US" sz="3200" dirty="0">
                <a:latin typeface="Cambria" panose="02040503050406030204" pitchFamily="18" charset="0"/>
                <a:ea typeface="Cambria" panose="02040503050406030204" pitchFamily="18" charset="0"/>
              </a:rPr>
              <a:t>making complete automation of billing and invoice system.</a:t>
            </a:r>
          </a:p>
          <a:p>
            <a:pPr algn="just">
              <a:buFont typeface="Wingdings" panose="05000000000000000000" pitchFamily="2" charset="2"/>
              <a:buChar char="Ø"/>
            </a:pPr>
            <a:r>
              <a:rPr lang="en-IN" altLang="en-US" sz="3200" dirty="0">
                <a:latin typeface="Cambria" panose="02040503050406030204" pitchFamily="18" charset="0"/>
                <a:ea typeface="Cambria" panose="02040503050406030204" pitchFamily="18" charset="0"/>
              </a:rPr>
              <a:t>The first step of the process consists out of the selection of the right PDF </a:t>
            </a:r>
            <a:r>
              <a:rPr lang="en-IN" altLang="en-US" sz="3200" dirty="0" smtClean="0">
                <a:latin typeface="Cambria" panose="02040503050406030204" pitchFamily="18" charset="0"/>
                <a:ea typeface="Cambria" panose="02040503050406030204" pitchFamily="18" charset="0"/>
              </a:rPr>
              <a:t>invoice in </a:t>
            </a:r>
            <a:r>
              <a:rPr lang="en-IN" altLang="en-US" sz="3200" dirty="0">
                <a:latin typeface="Cambria" panose="02040503050406030204" pitchFamily="18" charset="0"/>
                <a:ea typeface="Cambria" panose="02040503050406030204" pitchFamily="18" charset="0"/>
              </a:rPr>
              <a:t>a dedicated folder.</a:t>
            </a:r>
          </a:p>
          <a:p>
            <a:pPr marL="708660" lvl="1" indent="-342900" algn="just">
              <a:buFont typeface="Wingdings" panose="05000000000000000000" pitchFamily="2" charset="2"/>
              <a:buChar char="q"/>
            </a:pPr>
            <a:r>
              <a:rPr lang="en-IN" altLang="en-US" sz="3200" dirty="0">
                <a:latin typeface="Cambria" panose="02040503050406030204" pitchFamily="18" charset="0"/>
                <a:ea typeface="Cambria" panose="02040503050406030204" pitchFamily="18" charset="0"/>
              </a:rPr>
              <a:t>For the RPA bot, it does not matter which application is used to process the invoice data</a:t>
            </a:r>
            <a:r>
              <a:rPr lang="en-IN" altLang="en-US" sz="3200" dirty="0" smtClean="0">
                <a:latin typeface="Cambria" panose="02040503050406030204" pitchFamily="18" charset="0"/>
                <a:ea typeface="Cambria" panose="02040503050406030204" pitchFamily="18" charset="0"/>
              </a:rPr>
              <a:t>. This </a:t>
            </a:r>
            <a:r>
              <a:rPr lang="en-IN" altLang="en-US" sz="3200" dirty="0">
                <a:latin typeface="Cambria" panose="02040503050406030204" pitchFamily="18" charset="0"/>
                <a:ea typeface="Cambria" panose="02040503050406030204" pitchFamily="18" charset="0"/>
              </a:rPr>
              <a:t>can be any kind of </a:t>
            </a:r>
            <a:r>
              <a:rPr lang="en-IN" altLang="en-US" sz="3200" dirty="0" smtClean="0">
                <a:latin typeface="Cambria" panose="02040503050406030204" pitchFamily="18" charset="0"/>
                <a:ea typeface="Cambria" panose="02040503050406030204" pitchFamily="18" charset="0"/>
              </a:rPr>
              <a:t>accounting.</a:t>
            </a:r>
            <a:endParaRPr lang="en-IN" altLang="en-US" sz="32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altLang="en-US" sz="3200" dirty="0">
                <a:latin typeface="Cambria" panose="02040503050406030204" pitchFamily="18" charset="0"/>
                <a:ea typeface="Cambria" panose="02040503050406030204" pitchFamily="18" charset="0"/>
              </a:rPr>
              <a:t>And next step reading the invoice form the folder one by one and extracting the key information from the invoice data.</a:t>
            </a:r>
          </a:p>
          <a:p>
            <a:pPr marL="0" indent="0">
              <a:buNone/>
            </a:pPr>
            <a:endParaRPr lang="en-IN" altLang="en-US" dirty="0">
              <a:latin typeface="Cambria" panose="02040503050406030204" pitchFamily="18" charset="0"/>
              <a:ea typeface="Cambria" panose="02040503050406030204" pitchFamily="18" charset="0"/>
            </a:endParaRPr>
          </a:p>
          <a:p>
            <a:endParaRPr lang="en-IN" altLang="en-US" dirty="0">
              <a:latin typeface="Cambria" panose="02040503050406030204" pitchFamily="18" charset="0"/>
              <a:ea typeface="Cambria" panose="02040503050406030204" pitchFamily="18" charset="0"/>
            </a:endParaRPr>
          </a:p>
          <a:p>
            <a:endParaRPr lang="en-IN" altLang="en-US" dirty="0">
              <a:latin typeface="Cambria" panose="02040503050406030204" pitchFamily="18" charset="0"/>
              <a:ea typeface="Cambria" panose="02040503050406030204" pitchFamily="18" charset="0"/>
            </a:endParaRPr>
          </a:p>
          <a:p>
            <a:endParaRPr lang="en-IN" altLang="en-US"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Calibri" panose="020F0502020204030204" pitchFamily="34" charset="0"/>
                <a:cs typeface="Calibri" panose="020F0502020204030204" pitchFamily="34" charset="0"/>
              </a:rPr>
              <a:t>Proposed System</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Ø"/>
            </a:pPr>
            <a:r>
              <a:rPr lang="en-IN" altLang="en-US" sz="3200" dirty="0">
                <a:latin typeface="Cambria" panose="02040503050406030204" pitchFamily="18" charset="0"/>
                <a:ea typeface="Cambria" panose="02040503050406030204" pitchFamily="18" charset="0"/>
              </a:rPr>
              <a:t>After success fully registering the each invoice ,the software robots are then able to send posting notifications in the form of emails to responsible employees.</a:t>
            </a:r>
          </a:p>
          <a:p>
            <a:pPr marL="708660" lvl="1" indent="-342900" algn="just">
              <a:buFont typeface="Wingdings" panose="05000000000000000000" pitchFamily="2" charset="2"/>
              <a:buChar char="q"/>
            </a:pPr>
            <a:r>
              <a:rPr lang="en-IN" altLang="en-US" sz="3200" dirty="0">
                <a:latin typeface="Cambria" panose="02040503050406030204" pitchFamily="18" charset="0"/>
                <a:ea typeface="Cambria" panose="02040503050406030204" pitchFamily="18" charset="0"/>
              </a:rPr>
              <a:t>Other background activities, During this whole process the software robots are also running background activities such as monitoring the dedicated invoice folder or its email address, performing basic checks to see is company's database is open and verifying by the vendor information. And the invoice matches what is already in the database.</a:t>
            </a:r>
          </a:p>
          <a:p>
            <a:endParaRPr lang="en-IN" altLang="en-US" dirty="0">
              <a:latin typeface="Cambria" panose="02040503050406030204" pitchFamily="18" charset="0"/>
              <a:ea typeface="Cambria" panose="02040503050406030204" pitchFamily="18" charset="0"/>
            </a:endParaRPr>
          </a:p>
          <a:p>
            <a:endParaRPr lang="en-IN" altLang="en-US" dirty="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154678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anose="020F0502020204030204" pitchFamily="34" charset="0"/>
                <a:cs typeface="Calibri" panose="020F0502020204030204" pitchFamily="34" charset="0"/>
              </a:rPr>
              <a:t>Literature Review</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2400" y="1935480"/>
            <a:ext cx="8534400" cy="4389120"/>
          </a:xfrm>
        </p:spPr>
        <p:txBody>
          <a:bodyPr>
            <a:normAutofit fontScale="92500" lnSpcReduction="20000"/>
          </a:bodyPr>
          <a:lstStyle/>
          <a:p>
            <a:pPr marL="484505" indent="-457200"/>
            <a:r>
              <a:rPr lang="en-US" sz="2800" dirty="0" smtClean="0">
                <a:latin typeface="Cambria" panose="02040503050406030204" pitchFamily="18" charset="0"/>
              </a:rPr>
              <a:t>Drawbacks of existing methods  </a:t>
            </a:r>
            <a:endParaRPr lang="en-US" sz="2600" dirty="0" smtClean="0">
              <a:latin typeface="Cambria" panose="02040503050406030204" pitchFamily="18" charset="0"/>
            </a:endParaRPr>
          </a:p>
          <a:p>
            <a:pPr marL="982980" lvl="2" indent="-342900">
              <a:buFont typeface="Wingdings" panose="05000000000000000000" pitchFamily="2" charset="2"/>
              <a:buChar char="v"/>
            </a:pPr>
            <a:r>
              <a:rPr lang="en-US" sz="2600" dirty="0">
                <a:latin typeface="Cambria" panose="02040503050406030204" pitchFamily="18" charset="0"/>
                <a:ea typeface="Cambria" panose="02040503050406030204" pitchFamily="18" charset="0"/>
              </a:rPr>
              <a:t> </a:t>
            </a:r>
            <a:r>
              <a:rPr lang="en-US" sz="2600" dirty="0" smtClean="0">
                <a:latin typeface="Cambria" panose="02040503050406030204" pitchFamily="18" charset="0"/>
                <a:ea typeface="Cambria" panose="02040503050406030204" pitchFamily="18" charset="0"/>
              </a:rPr>
              <a:t>There </a:t>
            </a:r>
            <a:r>
              <a:rPr lang="en-US" sz="2600" dirty="0">
                <a:latin typeface="Cambria" panose="02040503050406030204" pitchFamily="18" charset="0"/>
                <a:ea typeface="Cambria" panose="02040503050406030204" pitchFamily="18" charset="0"/>
              </a:rPr>
              <a:t>are some potential downsides to using invoices, but these are mostly caused by poor management and inadequate process</a:t>
            </a:r>
            <a:r>
              <a:rPr lang="en-US" sz="2600" dirty="0" smtClean="0">
                <a:latin typeface="Cambria" panose="02040503050406030204" pitchFamily="18" charset="0"/>
                <a:ea typeface="Cambria" panose="02040503050406030204" pitchFamily="18" charset="0"/>
              </a:rPr>
              <a:t>.</a:t>
            </a:r>
          </a:p>
          <a:p>
            <a:pPr marL="982980" lvl="2" indent="-342900">
              <a:buFont typeface="Wingdings" panose="05000000000000000000" pitchFamily="2" charset="2"/>
              <a:buChar char="v"/>
            </a:pPr>
            <a:r>
              <a:rPr lang="en-US" sz="2600" dirty="0">
                <a:latin typeface="Cambria" panose="02040503050406030204" pitchFamily="18" charset="0"/>
                <a:ea typeface="Cambria" panose="02040503050406030204" pitchFamily="18" charset="0"/>
              </a:rPr>
              <a:t>H</a:t>
            </a:r>
            <a:r>
              <a:rPr lang="en-US" sz="2600" dirty="0" smtClean="0">
                <a:latin typeface="Cambria" panose="02040503050406030204" pitchFamily="18" charset="0"/>
                <a:ea typeface="Cambria" panose="02040503050406030204" pitchFamily="18" charset="0"/>
              </a:rPr>
              <a:t>igh </a:t>
            </a:r>
            <a:r>
              <a:rPr lang="en-US" sz="2600" dirty="0">
                <a:latin typeface="Cambria" panose="02040503050406030204" pitchFamily="18" charset="0"/>
                <a:ea typeface="Cambria" panose="02040503050406030204" pitchFamily="18" charset="0"/>
              </a:rPr>
              <a:t>operational costs per </a:t>
            </a:r>
            <a:r>
              <a:rPr lang="en-US" sz="2600" dirty="0" smtClean="0">
                <a:latin typeface="Cambria" panose="02040503050406030204" pitchFamily="18" charset="0"/>
                <a:ea typeface="Cambria" panose="02040503050406030204" pitchFamily="18" charset="0"/>
              </a:rPr>
              <a:t>invoice </a:t>
            </a:r>
            <a:r>
              <a:rPr lang="en-US" sz="2600" dirty="0">
                <a:latin typeface="Cambria" panose="02040503050406030204" pitchFamily="18" charset="0"/>
                <a:ea typeface="Cambria" panose="02040503050406030204" pitchFamily="18" charset="0"/>
              </a:rPr>
              <a:t> on both sender and receiver side</a:t>
            </a:r>
          </a:p>
          <a:p>
            <a:pPr marL="0" indent="0">
              <a:buNone/>
            </a:pPr>
            <a:endParaRPr lang="en-US" sz="2800" dirty="0" smtClean="0">
              <a:latin typeface="Cambria" panose="02040503050406030204" pitchFamily="18" charset="0"/>
            </a:endParaRPr>
          </a:p>
          <a:p>
            <a:r>
              <a:rPr lang="en-US" sz="2800" dirty="0" smtClean="0">
                <a:latin typeface="Cambria" panose="02040503050406030204" pitchFamily="18" charset="0"/>
              </a:rPr>
              <a:t>References</a:t>
            </a:r>
          </a:p>
          <a:p>
            <a:pPr marL="708660" lvl="1" indent="-342900">
              <a:buFont typeface="Wingdings" panose="05000000000000000000" pitchFamily="2" charset="2"/>
              <a:buChar char="Ø"/>
            </a:pPr>
            <a:r>
              <a:rPr lang="en-US" dirty="0">
                <a:latin typeface="Cambria" panose="02040503050406030204" pitchFamily="18" charset="0"/>
                <a:hlinkClick r:id="rId2"/>
              </a:rPr>
              <a:t>https://</a:t>
            </a:r>
            <a:r>
              <a:rPr lang="en-US" dirty="0" smtClean="0">
                <a:latin typeface="Cambria" panose="02040503050406030204" pitchFamily="18" charset="0"/>
                <a:hlinkClick r:id="rId2"/>
              </a:rPr>
              <a:t>www.uipath.com/blog/uipath-at-work-automating-the-invoice-process</a:t>
            </a:r>
            <a:endParaRPr lang="en-US" dirty="0" smtClean="0">
              <a:latin typeface="Cambria" panose="02040503050406030204" pitchFamily="18" charset="0"/>
            </a:endParaRPr>
          </a:p>
          <a:p>
            <a:pPr marL="708660" lvl="1" indent="-342900">
              <a:buFont typeface="Wingdings" panose="05000000000000000000" pitchFamily="2" charset="2"/>
              <a:buChar char="Ø"/>
            </a:pPr>
            <a:r>
              <a:rPr lang="en-US" dirty="0">
                <a:latin typeface="Cambria" panose="02040503050406030204" pitchFamily="18" charset="0"/>
                <a:hlinkClick r:id="rId3"/>
              </a:rPr>
              <a:t>https://www.image-1.com/document-scanning-service-blog/rpa-for-ap-invoice-processing-automation</a:t>
            </a:r>
            <a:r>
              <a:rPr lang="en-US" dirty="0" smtClean="0">
                <a:latin typeface="Cambria" panose="02040503050406030204" pitchFamily="18" charset="0"/>
                <a:hlinkClick r:id="rId3"/>
              </a:rPr>
              <a:t>/</a:t>
            </a:r>
            <a:endParaRPr lang="en-US" dirty="0" smtClean="0">
              <a:latin typeface="Cambria" panose="02040503050406030204" pitchFamily="18" charset="0"/>
            </a:endParaRPr>
          </a:p>
          <a:p>
            <a:pPr marL="708660" lvl="1" indent="-342900">
              <a:buFont typeface="Wingdings" panose="05000000000000000000" pitchFamily="2" charset="2"/>
              <a:buChar char="Ø"/>
            </a:pPr>
            <a:endParaRPr lang="en-US"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76238"/>
            <a:ext cx="8229600" cy="1143000"/>
          </a:xfrm>
        </p:spPr>
        <p:txBody>
          <a:bodyPr>
            <a:normAutofit/>
          </a:bodyPr>
          <a:lstStyle/>
          <a:p>
            <a:r>
              <a:rPr lang="en-US" sz="4400" dirty="0" smtClean="0">
                <a:latin typeface="Calibri" panose="020F0502020204030204" pitchFamily="34" charset="0"/>
                <a:cs typeface="Calibri" panose="020F0502020204030204" pitchFamily="34" charset="0"/>
              </a:rPr>
              <a:t>Architectural Design</a:t>
            </a: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cxnSp>
        <p:nvCxnSpPr>
          <p:cNvPr id="8" name="Straight Arrow Connector 7"/>
          <p:cNvCxnSpPr/>
          <p:nvPr/>
        </p:nvCxnSpPr>
        <p:spPr>
          <a:xfrm>
            <a:off x="1225731" y="223837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045131" y="2238375"/>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81000" y="1929902"/>
            <a:ext cx="1104650" cy="6608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 </a:t>
            </a:r>
            <a:r>
              <a:rPr lang="en-US" dirty="0" smtClean="0"/>
              <a:t>START</a:t>
            </a:r>
            <a:endParaRPr lang="en-US" dirty="0"/>
          </a:p>
        </p:txBody>
      </p:sp>
      <p:sp>
        <p:nvSpPr>
          <p:cNvPr id="12" name="Rectangle 11"/>
          <p:cNvSpPr/>
          <p:nvPr/>
        </p:nvSpPr>
        <p:spPr>
          <a:xfrm>
            <a:off x="2216331" y="1647825"/>
            <a:ext cx="1828800" cy="1200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Submit Email Login</a:t>
            </a:r>
            <a:endParaRPr lang="en-US" dirty="0"/>
          </a:p>
        </p:txBody>
      </p:sp>
      <p:sp>
        <p:nvSpPr>
          <p:cNvPr id="15" name="Rectangle 14"/>
          <p:cNvSpPr/>
          <p:nvPr/>
        </p:nvSpPr>
        <p:spPr>
          <a:xfrm>
            <a:off x="2216331" y="3609975"/>
            <a:ext cx="1981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Receive Email </a:t>
            </a:r>
            <a:endParaRPr lang="en-US" dirty="0"/>
          </a:p>
        </p:txBody>
      </p:sp>
      <p:cxnSp>
        <p:nvCxnSpPr>
          <p:cNvPr id="17" name="Straight Arrow Connector 16"/>
          <p:cNvCxnSpPr>
            <a:stCxn id="12" idx="2"/>
          </p:cNvCxnSpPr>
          <p:nvPr/>
        </p:nvCxnSpPr>
        <p:spPr>
          <a:xfrm>
            <a:off x="3130731" y="2847975"/>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654731" y="1933575"/>
            <a:ext cx="2133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Notification to Client</a:t>
            </a:r>
            <a:endParaRPr lang="en-US" dirty="0"/>
          </a:p>
        </p:txBody>
      </p:sp>
      <p:cxnSp>
        <p:nvCxnSpPr>
          <p:cNvPr id="20" name="Straight Arrow Connector 19"/>
          <p:cNvCxnSpPr>
            <a:stCxn id="15" idx="3"/>
          </p:cNvCxnSpPr>
          <p:nvPr/>
        </p:nvCxnSpPr>
        <p:spPr>
          <a:xfrm>
            <a:off x="4197531" y="414337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a:off x="4654730" y="3352800"/>
            <a:ext cx="2092235" cy="15811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Unread Message</a:t>
            </a:r>
            <a:endParaRPr lang="en-US" dirty="0"/>
          </a:p>
        </p:txBody>
      </p:sp>
      <p:cxnSp>
        <p:nvCxnSpPr>
          <p:cNvPr id="28" name="Straight Arrow Connector 27"/>
          <p:cNvCxnSpPr>
            <a:stCxn id="25" idx="3"/>
          </p:cNvCxnSpPr>
          <p:nvPr/>
        </p:nvCxnSpPr>
        <p:spPr>
          <a:xfrm>
            <a:off x="6746965" y="4143375"/>
            <a:ext cx="650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179527" y="8458200"/>
            <a:ext cx="1" cy="40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467600" y="5405439"/>
            <a:ext cx="1447800" cy="900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Extract </a:t>
            </a:r>
            <a:r>
              <a:rPr lang="en-US" dirty="0"/>
              <a:t>to Excel </a:t>
            </a:r>
          </a:p>
        </p:txBody>
      </p:sp>
      <p:cxnSp>
        <p:nvCxnSpPr>
          <p:cNvPr id="55" name="Straight Arrow Connector 54"/>
          <p:cNvCxnSpPr>
            <a:stCxn id="25" idx="0"/>
          </p:cNvCxnSpPr>
          <p:nvPr/>
        </p:nvCxnSpPr>
        <p:spPr>
          <a:xfrm flipH="1" flipV="1">
            <a:off x="5697584" y="2695576"/>
            <a:ext cx="3264" cy="657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397931" y="3755433"/>
            <a:ext cx="1600200"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Read as a PDF</a:t>
            </a:r>
            <a:endParaRPr lang="en-US" dirty="0"/>
          </a:p>
        </p:txBody>
      </p:sp>
      <p:cxnSp>
        <p:nvCxnSpPr>
          <p:cNvPr id="14" name="Straight Arrow Connector 13"/>
          <p:cNvCxnSpPr>
            <a:stCxn id="9" idx="2"/>
            <a:endCxn id="45" idx="0"/>
          </p:cNvCxnSpPr>
          <p:nvPr/>
        </p:nvCxnSpPr>
        <p:spPr>
          <a:xfrm flipH="1">
            <a:off x="8191500" y="4546008"/>
            <a:ext cx="6531" cy="85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DFD Diagram</a:t>
            </a:r>
            <a:endParaRPr lang="en-US" dirty="0"/>
          </a:p>
        </p:txBody>
      </p:sp>
      <p:sp>
        <p:nvSpPr>
          <p:cNvPr id="3" name="Content Placeholder 2"/>
          <p:cNvSpPr>
            <a:spLocks noGrp="1"/>
          </p:cNvSpPr>
          <p:nvPr>
            <p:ph idx="1"/>
          </p:nvPr>
        </p:nvSpPr>
        <p:spPr/>
        <p:txBody>
          <a:bodyPr/>
          <a:lstStyle/>
          <a:p>
            <a:r>
              <a:rPr lang="en-US" dirty="0" smtClean="0"/>
              <a:t>Level 0</a:t>
            </a:r>
          </a:p>
          <a:p>
            <a:endParaRPr lang="en-US" dirty="0"/>
          </a:p>
          <a:p>
            <a:endParaRPr lang="en-US" dirty="0" smtClean="0"/>
          </a:p>
          <a:p>
            <a:endParaRPr lang="en-US" dirty="0" smtClean="0"/>
          </a:p>
          <a:p>
            <a:endParaRPr lang="en-US" dirty="0"/>
          </a:p>
          <a:p>
            <a:endParaRPr lang="en-US" dirty="0" smtClean="0"/>
          </a:p>
          <a:p>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1933575" y="2728912"/>
            <a:ext cx="5276850" cy="1400175"/>
          </a:xfrm>
          <a:prstGeom prst="rect">
            <a:avLst/>
          </a:prstGeom>
        </p:spPr>
      </p:pic>
    </p:spTree>
    <p:extLst>
      <p:ext uri="{BB962C8B-B14F-4D97-AF65-F5344CB8AC3E}">
        <p14:creationId xmlns:p14="http://schemas.microsoft.com/office/powerpoint/2010/main" val="29603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a:t>
            </a:r>
            <a:endParaRPr lang="en-US" dirty="0"/>
          </a:p>
        </p:txBody>
      </p:sp>
      <p:sp>
        <p:nvSpPr>
          <p:cNvPr id="3" name="Content Placeholder 2"/>
          <p:cNvSpPr>
            <a:spLocks noGrp="1"/>
          </p:cNvSpPr>
          <p:nvPr>
            <p:ph idx="1"/>
          </p:nvPr>
        </p:nvSpPr>
        <p:spPr/>
        <p:txBody>
          <a:bodyPr/>
          <a:lstStyle/>
          <a:p>
            <a:r>
              <a:rPr lang="en-US" dirty="0" smtClean="0"/>
              <a:t>Level </a:t>
            </a:r>
            <a:r>
              <a:rPr lang="en-US" sz="3600" dirty="0" smtClean="0"/>
              <a:t>1</a:t>
            </a:r>
          </a:p>
          <a:p>
            <a:endParaRPr lang="en-US" sz="3600" dirty="0"/>
          </a:p>
        </p:txBody>
      </p:sp>
      <p:pic>
        <p:nvPicPr>
          <p:cNvPr id="4" name="Picture 3"/>
          <p:cNvPicPr>
            <a:picLocks noChangeAspect="1"/>
          </p:cNvPicPr>
          <p:nvPr/>
        </p:nvPicPr>
        <p:blipFill>
          <a:blip r:embed="rId2"/>
          <a:stretch>
            <a:fillRect/>
          </a:stretch>
        </p:blipFill>
        <p:spPr>
          <a:xfrm>
            <a:off x="1471612" y="3276600"/>
            <a:ext cx="6200775" cy="2400300"/>
          </a:xfrm>
          <a:prstGeom prst="rect">
            <a:avLst/>
          </a:prstGeom>
        </p:spPr>
      </p:pic>
    </p:spTree>
    <p:extLst>
      <p:ext uri="{BB962C8B-B14F-4D97-AF65-F5344CB8AC3E}">
        <p14:creationId xmlns:p14="http://schemas.microsoft.com/office/powerpoint/2010/main" val="1339797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415</TotalTime>
  <Words>564</Words>
  <Application>Microsoft Office PowerPoint</Application>
  <PresentationFormat>On-screen Show (4:3)</PresentationFormat>
  <Paragraphs>93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Constantia</vt:lpstr>
      <vt:lpstr>Times New Roman</vt:lpstr>
      <vt:lpstr>Wingdings</vt:lpstr>
      <vt:lpstr>Wingdings 2</vt:lpstr>
      <vt:lpstr>Flow</vt:lpstr>
      <vt:lpstr>INVOICE PROCESSING USING      RPA</vt:lpstr>
      <vt:lpstr>Abstract </vt:lpstr>
      <vt:lpstr>Area Introduction-Existing system</vt:lpstr>
      <vt:lpstr>Proposed System</vt:lpstr>
      <vt:lpstr>Proposed System</vt:lpstr>
      <vt:lpstr>Literature Review</vt:lpstr>
      <vt:lpstr>Architectural Design</vt:lpstr>
      <vt:lpstr>DFD Diagram</vt:lpstr>
      <vt:lpstr>DFD Diagram</vt:lpstr>
      <vt:lpstr>Module Split up</vt:lpstr>
      <vt:lpstr>Screen shots of modules under progress.</vt:lpstr>
      <vt:lpstr>Get Password:</vt:lpstr>
      <vt:lpstr>Get IMAP mail messages:</vt:lpstr>
      <vt:lpstr>For Each:</vt:lpstr>
      <vt:lpstr>Output:</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surya</cp:lastModifiedBy>
  <cp:revision>62</cp:revision>
  <dcterms:created xsi:type="dcterms:W3CDTF">2011-12-09T06:36:00Z</dcterms:created>
  <dcterms:modified xsi:type="dcterms:W3CDTF">2019-03-07T08:36:37Z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